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Arimo"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1CE208-2F61-4ED5-A01C-7D17822B7D2A}">
  <a:tblStyle styleId="{C41CE208-2F61-4ED5-A01C-7D17822B7D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505770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25986ad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25986ad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125986ad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125986ad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125986ad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125986ad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125986ad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125986ad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125986ad6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125986ad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125986ad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125986a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125986ad6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125986a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125986ad6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125986ad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125986a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125986a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125986ad6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125986ad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125986ad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125986ad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125986ad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125986ad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a:spLocks noGrp="1"/>
          </p:cNvSpPr>
          <p:nvPr>
            <p:ph type="pic" idx="2"/>
          </p:nvPr>
        </p:nvSpPr>
        <p:spPr>
          <a:xfrm>
            <a:off x="5183188" y="987425"/>
            <a:ext cx="6172200" cy="4873625"/>
          </a:xfrm>
          <a:prstGeom prst="rect">
            <a:avLst/>
          </a:prstGeom>
          <a:noFill/>
          <a:ln>
            <a:noFill/>
          </a:ln>
        </p:spPr>
      </p:sp>
      <p:sp>
        <p:nvSpPr>
          <p:cNvPr id="73" name="Google Shape;73;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3"/>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sciencedirect.com/science/article/pii/S153751101530266X" TargetMode="External"/><Relationship Id="rId3" Type="http://schemas.openxmlformats.org/officeDocument/2006/relationships/hyperlink" Target="http://dspace.lpu.in:8080/jspui/bitstream/123456789/5108/1/ADITI%20SINGH%2011604614.pdf" TargetMode="External"/><Relationship Id="rId7" Type="http://schemas.openxmlformats.org/officeDocument/2006/relationships/hyperlink" Target="https://ijcrt.org/papers/IJCRT1807147.pdf" TargetMode="External"/><Relationship Id="rId12" Type="http://schemas.openxmlformats.org/officeDocument/2006/relationships/hyperlink" Target="https://www.researchgate.net/publication/332052541_Deep_Learning_Convolutional_Neural_Network_for_Apple_Leaves_Disease_Detec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hindawi.com/journals/jece/2021/9981437/" TargetMode="External"/><Relationship Id="rId11" Type="http://schemas.openxmlformats.org/officeDocument/2006/relationships/hyperlink" Target="https://www.researchgate.net/publication/333137179_Plant_disease_and_pest_detection_using_deep_learning-based_features" TargetMode="External"/><Relationship Id="rId5" Type="http://schemas.openxmlformats.org/officeDocument/2006/relationships/hyperlink" Target="https://www.researchgate.net/publication/342325881_Potato_Leaf_Diseases_Detection_Using_Deep_Learning" TargetMode="External"/><Relationship Id="rId10" Type="http://schemas.openxmlformats.org/officeDocument/2006/relationships/hyperlink" Target="http://www.sciencedirect.com/science/article/pii/S1537511015000495" TargetMode="External"/><Relationship Id="rId4" Type="http://schemas.openxmlformats.org/officeDocument/2006/relationships/hyperlink" Target="https://www.researchgate.net/publication/316976487_Deep_Learning_for_Tomato_Diseases_Classification_and_Symptoms_Visualization" TargetMode="External"/><Relationship Id="rId9" Type="http://schemas.openxmlformats.org/officeDocument/2006/relationships/hyperlink" Target="http://www.sciencedirect.com/science/article/pii/S016816991400061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0" y="391001"/>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US" sz="4040" b="1">
                <a:solidFill>
                  <a:schemeClr val="dk1"/>
                </a:solidFill>
              </a:rPr>
              <a:t>Methodology</a:t>
            </a:r>
            <a:endParaRPr sz="4040" b="1">
              <a:solidFill>
                <a:schemeClr val="dk1"/>
              </a:solidFill>
            </a:endParaRPr>
          </a:p>
        </p:txBody>
      </p:sp>
      <p:sp>
        <p:nvSpPr>
          <p:cNvPr id="147" name="Google Shape;147;p24"/>
          <p:cNvSpPr txBox="1"/>
          <p:nvPr/>
        </p:nvSpPr>
        <p:spPr>
          <a:xfrm>
            <a:off x="1200000" y="1120200"/>
            <a:ext cx="9792000" cy="4617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Calibri"/>
              <a:buChar char="●"/>
            </a:pPr>
            <a:r>
              <a:rPr lang="en-US" sz="1800" b="1" dirty="0">
                <a:solidFill>
                  <a:schemeClr val="dk1"/>
                </a:solidFill>
                <a:latin typeface="Calibri"/>
                <a:ea typeface="Calibri"/>
                <a:cs typeface="Calibri"/>
                <a:sym typeface="Calibri"/>
              </a:rPr>
              <a:t>Convolution Neural Network (CNN) : </a:t>
            </a:r>
            <a:endParaRPr sz="1800" b="1" dirty="0">
              <a:solidFill>
                <a:schemeClr val="dk1"/>
              </a:solidFill>
              <a:latin typeface="Calibri"/>
              <a:ea typeface="Calibri"/>
              <a:cs typeface="Calibri"/>
              <a:sym typeface="Calibri"/>
            </a:endParaRPr>
          </a:p>
          <a:p>
            <a:pPr marL="457200" lvl="0" indent="0" algn="l" rtl="0">
              <a:spcBef>
                <a:spcPts val="0"/>
              </a:spcBef>
              <a:spcAft>
                <a:spcPts val="0"/>
              </a:spcAft>
              <a:buNone/>
            </a:pPr>
            <a:r>
              <a:rPr lang="en-US" sz="1800" dirty="0">
                <a:solidFill>
                  <a:schemeClr val="dk1"/>
                </a:solidFill>
                <a:latin typeface="Calibri"/>
                <a:ea typeface="Calibri"/>
                <a:cs typeface="Calibri"/>
                <a:sym typeface="Calibri"/>
              </a:rPr>
              <a:t>Convolution Neural Networks (CNNs) are used to detect the disease in plant’s leaves. CNN is an evolution of simple ANN that gives better result on images. Because images contain repeating patterns of thing (any image). Two important functions of CNN are convolution and pooling. Convolution is used to detect edges of patterns in an image and pooling is used to reduce the size of an image. </a:t>
            </a:r>
            <a:endParaRPr sz="1800"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US" sz="1800" b="1" dirty="0">
                <a:solidFill>
                  <a:schemeClr val="dk1"/>
                </a:solidFill>
                <a:latin typeface="Calibri"/>
                <a:ea typeface="Calibri"/>
                <a:cs typeface="Calibri"/>
                <a:sym typeface="Calibri"/>
              </a:rPr>
              <a:t>Dataset Discussion :</a:t>
            </a:r>
            <a:endParaRPr sz="1800" b="1" dirty="0">
              <a:solidFill>
                <a:schemeClr val="dk1"/>
              </a:solidFill>
              <a:latin typeface="Calibri"/>
              <a:ea typeface="Calibri"/>
              <a:cs typeface="Calibri"/>
              <a:sym typeface="Calibri"/>
            </a:endParaRPr>
          </a:p>
          <a:p>
            <a:pPr marL="457200" lvl="0" indent="0" algn="l" rtl="0">
              <a:spcBef>
                <a:spcPts val="0"/>
              </a:spcBef>
              <a:spcAft>
                <a:spcPts val="0"/>
              </a:spcAft>
              <a:buNone/>
            </a:pPr>
            <a:r>
              <a:rPr lang="en-US" sz="1800" dirty="0">
                <a:solidFill>
                  <a:schemeClr val="dk1"/>
                </a:solidFill>
                <a:latin typeface="Calibri"/>
                <a:ea typeface="Calibri"/>
                <a:cs typeface="Calibri"/>
                <a:sym typeface="Calibri"/>
              </a:rPr>
              <a:t>Two datasets will be used to perform plant disease detection. Let’s say, first dataset consists of 15 classes and second one consists of 38 classes. Both databases have number of images of each plant. First dataset have total 2952 images. Final findings of the work are on a dataset which contains 38 classes of different plants. There are several dataset openly available on the internet.</a:t>
            </a:r>
            <a:endParaRPr sz="1800"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US" sz="1800" b="1" dirty="0">
                <a:solidFill>
                  <a:schemeClr val="dk1"/>
                </a:solidFill>
                <a:latin typeface="Calibri"/>
                <a:ea typeface="Calibri"/>
                <a:cs typeface="Calibri"/>
                <a:sym typeface="Calibri"/>
              </a:rPr>
              <a:t>Model Description : </a:t>
            </a:r>
            <a:endParaRPr sz="1800" b="1" dirty="0">
              <a:solidFill>
                <a:schemeClr val="dk1"/>
              </a:solidFill>
              <a:latin typeface="Calibri"/>
              <a:ea typeface="Calibri"/>
              <a:cs typeface="Calibri"/>
              <a:sym typeface="Calibri"/>
            </a:endParaRPr>
          </a:p>
          <a:p>
            <a:pPr marL="457200" lvl="0" indent="0" algn="l" rtl="0">
              <a:spcBef>
                <a:spcPts val="0"/>
              </a:spcBef>
              <a:spcAft>
                <a:spcPts val="0"/>
              </a:spcAft>
              <a:buNone/>
            </a:pPr>
            <a:r>
              <a:rPr lang="en-US" sz="1800" dirty="0">
                <a:solidFill>
                  <a:schemeClr val="dk1"/>
                </a:solidFill>
                <a:latin typeface="Calibri"/>
                <a:ea typeface="Calibri"/>
                <a:cs typeface="Calibri"/>
                <a:sym typeface="Calibri"/>
              </a:rPr>
              <a:t>First, some pre-processing is to be applied on dataset in form of augmentation to increase size of dataset in order to achieve better accuracy. Batch normalization is used to scale data on scale, but the difference is that it not just does it on input layer but it also to be done it at other hidden layers.</a:t>
            </a:r>
            <a:endParaRPr sz="18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0" y="593476"/>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US" sz="3840" b="1">
                <a:solidFill>
                  <a:schemeClr val="dk1"/>
                </a:solidFill>
              </a:rPr>
              <a:t>Objectives </a:t>
            </a:r>
            <a:endParaRPr sz="3840" b="1">
              <a:solidFill>
                <a:schemeClr val="dk1"/>
              </a:solidFill>
            </a:endParaRPr>
          </a:p>
        </p:txBody>
      </p:sp>
      <p:sp>
        <p:nvSpPr>
          <p:cNvPr id="153" name="Google Shape;153;p25"/>
          <p:cNvSpPr txBox="1"/>
          <p:nvPr/>
        </p:nvSpPr>
        <p:spPr>
          <a:xfrm>
            <a:off x="454175" y="1317100"/>
            <a:ext cx="11422500" cy="2031900"/>
          </a:xfrm>
          <a:prstGeom prst="rect">
            <a:avLst/>
          </a:prstGeom>
          <a:noFill/>
          <a:ln>
            <a:noFill/>
          </a:ln>
        </p:spPr>
        <p:txBody>
          <a:bodyPr spcFirstLastPara="1" wrap="square" lIns="91425" tIns="91425" rIns="91425" bIns="91425" anchor="t" anchorCtr="0">
            <a:spAutoFit/>
          </a:bodyPr>
          <a:lstStyle/>
          <a:p>
            <a:pPr marL="457200" lvl="0" indent="-419100" algn="l" rtl="0">
              <a:spcBef>
                <a:spcPts val="0"/>
              </a:spcBef>
              <a:spcAft>
                <a:spcPts val="0"/>
              </a:spcAft>
              <a:buSzPts val="3000"/>
              <a:buFont typeface="Calibri"/>
              <a:buChar char="●"/>
            </a:pPr>
            <a:r>
              <a:rPr lang="en-US" sz="3000" dirty="0">
                <a:latin typeface="Calibri"/>
                <a:ea typeface="Calibri"/>
                <a:cs typeface="Calibri"/>
                <a:sym typeface="Calibri"/>
              </a:rPr>
              <a:t>To develop a prototype for a plant disease detection system.</a:t>
            </a:r>
            <a:endParaRPr sz="3000" dirty="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dirty="0">
                <a:latin typeface="Calibri"/>
                <a:ea typeface="Calibri"/>
                <a:cs typeface="Calibri"/>
                <a:sym typeface="Calibri"/>
              </a:rPr>
              <a:t>To apply image processing techniques to identify the disease pattern. </a:t>
            </a:r>
            <a:endParaRPr sz="3000" dirty="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dirty="0">
                <a:latin typeface="Calibri"/>
                <a:ea typeface="Calibri"/>
                <a:cs typeface="Calibri"/>
                <a:sym typeface="Calibri"/>
              </a:rPr>
              <a:t>Use deep learning algorithms to identify diseases.</a:t>
            </a:r>
            <a:endParaRPr sz="3000" dirty="0">
              <a:latin typeface="Calibri"/>
              <a:ea typeface="Calibri"/>
              <a:cs typeface="Calibri"/>
              <a:sym typeface="Calibri"/>
            </a:endParaRPr>
          </a:p>
          <a:p>
            <a:pPr marL="457200" lvl="0" indent="-419100" algn="l" rtl="0">
              <a:spcBef>
                <a:spcPts val="0"/>
              </a:spcBef>
              <a:spcAft>
                <a:spcPts val="0"/>
              </a:spcAft>
              <a:buSzPts val="3000"/>
              <a:buFont typeface="Calibri"/>
              <a:buChar char="●"/>
            </a:pPr>
            <a:r>
              <a:rPr lang="en-US" sz="3000" dirty="0">
                <a:latin typeface="Calibri"/>
                <a:ea typeface="Calibri"/>
                <a:cs typeface="Calibri"/>
                <a:sym typeface="Calibri"/>
              </a:rPr>
              <a:t>Deploy with AWS.</a:t>
            </a:r>
            <a:endParaRPr sz="3000"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0" y="461026"/>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US" sz="3840" b="1">
                <a:solidFill>
                  <a:schemeClr val="dk1"/>
                </a:solidFill>
              </a:rPr>
              <a:t>System Requirements</a:t>
            </a:r>
            <a:endParaRPr sz="3840" b="1">
              <a:solidFill>
                <a:schemeClr val="dk1"/>
              </a:solidFill>
            </a:endParaRPr>
          </a:p>
        </p:txBody>
      </p:sp>
      <p:sp>
        <p:nvSpPr>
          <p:cNvPr id="159" name="Google Shape;159;p26"/>
          <p:cNvSpPr txBox="1"/>
          <p:nvPr/>
        </p:nvSpPr>
        <p:spPr>
          <a:xfrm>
            <a:off x="267450" y="1356325"/>
            <a:ext cx="11652900" cy="3524700"/>
          </a:xfrm>
          <a:prstGeom prst="rect">
            <a:avLst/>
          </a:prstGeom>
          <a:noFill/>
          <a:ln>
            <a:noFill/>
          </a:ln>
        </p:spPr>
        <p:txBody>
          <a:bodyPr spcFirstLastPara="1" wrap="square" lIns="91425" tIns="91425" rIns="91425" bIns="91425" anchor="t" anchorCtr="0">
            <a:spAutoFit/>
          </a:bodyPr>
          <a:lstStyle/>
          <a:p>
            <a:pPr marL="457200" lvl="0" indent="-425450" algn="l" rtl="0">
              <a:spcBef>
                <a:spcPts val="0"/>
              </a:spcBef>
              <a:spcAft>
                <a:spcPts val="0"/>
              </a:spcAft>
              <a:buSzPts val="3100"/>
              <a:buFont typeface="Calibri"/>
              <a:buChar char="●"/>
            </a:pPr>
            <a:r>
              <a:rPr lang="en-US" sz="3100" dirty="0">
                <a:latin typeface="Calibri"/>
                <a:ea typeface="Calibri"/>
                <a:cs typeface="Calibri"/>
                <a:sym typeface="Calibri"/>
              </a:rPr>
              <a:t>Operating System : Windows 7/8/10/11,Linux</a:t>
            </a:r>
            <a:endParaRPr sz="3100" dirty="0">
              <a:latin typeface="Calibri"/>
              <a:ea typeface="Calibri"/>
              <a:cs typeface="Calibri"/>
              <a:sym typeface="Calibri"/>
            </a:endParaRPr>
          </a:p>
          <a:p>
            <a:pPr marL="457200" lvl="0" indent="-425450" algn="l" rtl="0">
              <a:spcBef>
                <a:spcPts val="0"/>
              </a:spcBef>
              <a:spcAft>
                <a:spcPts val="0"/>
              </a:spcAft>
              <a:buSzPts val="3100"/>
              <a:buFont typeface="Calibri"/>
              <a:buChar char="●"/>
            </a:pPr>
            <a:r>
              <a:rPr lang="en-US" sz="3100" dirty="0">
                <a:latin typeface="Calibri"/>
                <a:ea typeface="Calibri"/>
                <a:cs typeface="Calibri"/>
                <a:sym typeface="Calibri"/>
              </a:rPr>
              <a:t>Language : Python </a:t>
            </a:r>
            <a:endParaRPr sz="3100" dirty="0">
              <a:latin typeface="Calibri"/>
              <a:ea typeface="Calibri"/>
              <a:cs typeface="Calibri"/>
              <a:sym typeface="Calibri"/>
            </a:endParaRPr>
          </a:p>
          <a:p>
            <a:pPr marL="457200" lvl="0" indent="-425450" algn="l" rtl="0">
              <a:spcBef>
                <a:spcPts val="0"/>
              </a:spcBef>
              <a:spcAft>
                <a:spcPts val="0"/>
              </a:spcAft>
              <a:buSzPts val="3100"/>
              <a:buFont typeface="Calibri"/>
              <a:buChar char="●"/>
            </a:pPr>
            <a:r>
              <a:rPr lang="en-US" sz="3100" dirty="0">
                <a:latin typeface="Calibri"/>
                <a:ea typeface="Calibri"/>
                <a:cs typeface="Calibri"/>
                <a:sym typeface="Calibri"/>
              </a:rPr>
              <a:t>Platform : Google Collab</a:t>
            </a:r>
            <a:endParaRPr sz="3100" dirty="0">
              <a:latin typeface="Calibri"/>
              <a:ea typeface="Calibri"/>
              <a:cs typeface="Calibri"/>
              <a:sym typeface="Calibri"/>
            </a:endParaRPr>
          </a:p>
          <a:p>
            <a:pPr marL="457200" lvl="0" indent="-425450" algn="l" rtl="0">
              <a:spcBef>
                <a:spcPts val="0"/>
              </a:spcBef>
              <a:spcAft>
                <a:spcPts val="0"/>
              </a:spcAft>
              <a:buSzPts val="3100"/>
              <a:buFont typeface="Calibri"/>
              <a:buChar char="●"/>
            </a:pPr>
            <a:r>
              <a:rPr lang="en-US" sz="3100" dirty="0">
                <a:latin typeface="Calibri"/>
                <a:ea typeface="Calibri"/>
                <a:cs typeface="Calibri"/>
                <a:sym typeface="Calibri"/>
              </a:rPr>
              <a:t>Library : Kaggle</a:t>
            </a:r>
            <a:endParaRPr sz="3100" dirty="0">
              <a:latin typeface="Calibri"/>
              <a:ea typeface="Calibri"/>
              <a:cs typeface="Calibri"/>
              <a:sym typeface="Calibri"/>
            </a:endParaRPr>
          </a:p>
          <a:p>
            <a:pPr marL="457200" lvl="0" indent="-425450" algn="l" rtl="0">
              <a:spcBef>
                <a:spcPts val="0"/>
              </a:spcBef>
              <a:spcAft>
                <a:spcPts val="0"/>
              </a:spcAft>
              <a:buSzPts val="3100"/>
              <a:buFont typeface="Calibri"/>
              <a:buChar char="●"/>
            </a:pPr>
            <a:r>
              <a:rPr lang="en-US" sz="3100" dirty="0">
                <a:latin typeface="Calibri"/>
                <a:ea typeface="Calibri"/>
                <a:cs typeface="Calibri"/>
                <a:sym typeface="Calibri"/>
              </a:rPr>
              <a:t>Processor : Intel Core i3 9</a:t>
            </a:r>
            <a:r>
              <a:rPr lang="en-US" sz="3100" baseline="30000" dirty="0">
                <a:latin typeface="Calibri"/>
                <a:ea typeface="Calibri"/>
                <a:cs typeface="Calibri"/>
                <a:sym typeface="Calibri"/>
              </a:rPr>
              <a:t>th</a:t>
            </a:r>
            <a:r>
              <a:rPr lang="en-US" sz="3100" dirty="0">
                <a:latin typeface="Calibri"/>
                <a:ea typeface="Calibri"/>
                <a:cs typeface="Calibri"/>
                <a:sym typeface="Calibri"/>
              </a:rPr>
              <a:t> Gen and above/AMD Ryzen 3 and above</a:t>
            </a:r>
            <a:endParaRPr sz="3100" dirty="0">
              <a:latin typeface="Calibri"/>
              <a:ea typeface="Calibri"/>
              <a:cs typeface="Calibri"/>
              <a:sym typeface="Calibri"/>
            </a:endParaRPr>
          </a:p>
          <a:p>
            <a:pPr marL="457200" lvl="0" indent="-425450" algn="l" rtl="0">
              <a:spcBef>
                <a:spcPts val="0"/>
              </a:spcBef>
              <a:spcAft>
                <a:spcPts val="0"/>
              </a:spcAft>
              <a:buSzPts val="3100"/>
              <a:buFont typeface="Calibri"/>
              <a:buChar char="●"/>
            </a:pPr>
            <a:r>
              <a:rPr lang="en-US" sz="3100" dirty="0">
                <a:latin typeface="Calibri"/>
                <a:ea typeface="Calibri"/>
                <a:cs typeface="Calibri"/>
                <a:sym typeface="Calibri"/>
              </a:rPr>
              <a:t>RAM : 8 GB and above</a:t>
            </a:r>
            <a:endParaRPr sz="3100" dirty="0">
              <a:latin typeface="Calibri"/>
              <a:ea typeface="Calibri"/>
              <a:cs typeface="Calibri"/>
              <a:sym typeface="Calibri"/>
            </a:endParaRPr>
          </a:p>
          <a:p>
            <a:pPr marL="457200" lvl="0" indent="-425450" algn="l" rtl="0">
              <a:spcBef>
                <a:spcPts val="0"/>
              </a:spcBef>
              <a:spcAft>
                <a:spcPts val="0"/>
              </a:spcAft>
              <a:buSzPts val="3100"/>
              <a:buFont typeface="Calibri"/>
              <a:buChar char="●"/>
            </a:pPr>
            <a:r>
              <a:rPr lang="en-US" sz="3100" dirty="0">
                <a:latin typeface="Calibri"/>
                <a:ea typeface="Calibri"/>
                <a:cs typeface="Calibri"/>
                <a:sym typeface="Calibri"/>
              </a:rPr>
              <a:t>Hard Disk : Min. 80 GB of disk space</a:t>
            </a:r>
            <a:endParaRPr sz="3100" dirty="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63255" y="536703"/>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US" sz="3740" b="1" dirty="0">
                <a:solidFill>
                  <a:schemeClr val="dk1"/>
                </a:solidFill>
              </a:rPr>
              <a:t>Pert Chart</a:t>
            </a:r>
            <a:endParaRPr sz="3740" b="1" dirty="0">
              <a:solidFill>
                <a:schemeClr val="dk1"/>
              </a:solidFill>
            </a:endParaRPr>
          </a:p>
        </p:txBody>
      </p:sp>
      <p:pic>
        <p:nvPicPr>
          <p:cNvPr id="3" name="Picture 2" descr="Diagram&#10;&#10;Description automatically generated">
            <a:extLst>
              <a:ext uri="{FF2B5EF4-FFF2-40B4-BE49-F238E27FC236}">
                <a16:creationId xmlns:a16="http://schemas.microsoft.com/office/drawing/2014/main" id="{DEEC53F4-79B3-4166-9D54-9C36FAC9975A}"/>
              </a:ext>
            </a:extLst>
          </p:cNvPr>
          <p:cNvPicPr>
            <a:picLocks noChangeAspect="1"/>
          </p:cNvPicPr>
          <p:nvPr/>
        </p:nvPicPr>
        <p:blipFill>
          <a:blip r:embed="rId3"/>
          <a:stretch>
            <a:fillRect/>
          </a:stretch>
        </p:blipFill>
        <p:spPr>
          <a:xfrm>
            <a:off x="510618" y="2033587"/>
            <a:ext cx="11170763" cy="2790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0" y="476026"/>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US" sz="3540" b="1">
                <a:solidFill>
                  <a:schemeClr val="dk1"/>
                </a:solidFill>
              </a:rPr>
              <a:t>References</a:t>
            </a:r>
            <a:endParaRPr sz="3540" b="1">
              <a:solidFill>
                <a:schemeClr val="dk1"/>
              </a:solidFill>
            </a:endParaRPr>
          </a:p>
        </p:txBody>
      </p:sp>
      <p:sp>
        <p:nvSpPr>
          <p:cNvPr id="171" name="Google Shape;171;p28"/>
          <p:cNvSpPr txBox="1"/>
          <p:nvPr/>
        </p:nvSpPr>
        <p:spPr>
          <a:xfrm>
            <a:off x="229225" y="1127075"/>
            <a:ext cx="11729400" cy="39867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Calibri"/>
              <a:buAutoNum type="arabicPeriod"/>
            </a:pPr>
            <a:r>
              <a:rPr lang="en-US" sz="1900" u="sng">
                <a:solidFill>
                  <a:schemeClr val="hlink"/>
                </a:solidFill>
                <a:latin typeface="Calibri"/>
                <a:ea typeface="Calibri"/>
                <a:cs typeface="Calibri"/>
                <a:sym typeface="Calibri"/>
                <a:hlinkClick r:id="rId3"/>
              </a:rPr>
              <a:t>http://dspace.lpu.in:8080/jspui/bitstream/123456789/5108/1/ADITI%20SINGH%2011604614.pdf</a:t>
            </a:r>
            <a:endParaRPr sz="1900">
              <a:latin typeface="Calibri"/>
              <a:ea typeface="Calibri"/>
              <a:cs typeface="Calibri"/>
              <a:sym typeface="Calibri"/>
            </a:endParaRPr>
          </a:p>
          <a:p>
            <a:pPr marL="457200" lvl="0" indent="-349250" algn="l" rtl="0">
              <a:spcBef>
                <a:spcPts val="0"/>
              </a:spcBef>
              <a:spcAft>
                <a:spcPts val="0"/>
              </a:spcAft>
              <a:buSzPts val="1900"/>
              <a:buFont typeface="Calibri"/>
              <a:buAutoNum type="arabicPeriod"/>
            </a:pPr>
            <a:r>
              <a:rPr lang="en-US" sz="1900" u="sng">
                <a:solidFill>
                  <a:schemeClr val="hlink"/>
                </a:solidFill>
                <a:latin typeface="Calibri"/>
                <a:ea typeface="Calibri"/>
                <a:cs typeface="Calibri"/>
                <a:sym typeface="Calibri"/>
                <a:hlinkClick r:id="rId4"/>
              </a:rPr>
              <a:t>https://www.researchgate.net/publication/316976487_Deep_Learning_for_Tomato_Diseases_Classification_and_Symptoms_Visualization</a:t>
            </a:r>
            <a:endParaRPr sz="1900">
              <a:latin typeface="Calibri"/>
              <a:ea typeface="Calibri"/>
              <a:cs typeface="Calibri"/>
              <a:sym typeface="Calibri"/>
            </a:endParaRPr>
          </a:p>
          <a:p>
            <a:pPr marL="457200" lvl="0" indent="-349250" algn="l" rtl="0">
              <a:spcBef>
                <a:spcPts val="0"/>
              </a:spcBef>
              <a:spcAft>
                <a:spcPts val="0"/>
              </a:spcAft>
              <a:buSzPts val="1900"/>
              <a:buFont typeface="Calibri"/>
              <a:buAutoNum type="arabicPeriod"/>
            </a:pPr>
            <a:r>
              <a:rPr lang="en-US" sz="1900" u="sng">
                <a:solidFill>
                  <a:schemeClr val="hlink"/>
                </a:solidFill>
                <a:latin typeface="Calibri"/>
                <a:ea typeface="Calibri"/>
                <a:cs typeface="Calibri"/>
                <a:sym typeface="Calibri"/>
                <a:hlinkClick r:id="rId5"/>
              </a:rPr>
              <a:t>https://www.researchgate.net/publication/342325881_Potato_Leaf_Diseases_Detection_Using_Deep_Learning</a:t>
            </a:r>
            <a:endParaRPr sz="1900">
              <a:latin typeface="Calibri"/>
              <a:ea typeface="Calibri"/>
              <a:cs typeface="Calibri"/>
              <a:sym typeface="Calibri"/>
            </a:endParaRPr>
          </a:p>
          <a:p>
            <a:pPr marL="457200" lvl="0" indent="-349250" algn="l" rtl="0">
              <a:spcBef>
                <a:spcPts val="0"/>
              </a:spcBef>
              <a:spcAft>
                <a:spcPts val="0"/>
              </a:spcAft>
              <a:buSzPts val="1900"/>
              <a:buFont typeface="Calibri"/>
              <a:buAutoNum type="arabicPeriod"/>
            </a:pPr>
            <a:r>
              <a:rPr lang="en-US" sz="1900" u="sng">
                <a:solidFill>
                  <a:schemeClr val="hlink"/>
                </a:solidFill>
                <a:latin typeface="Calibri"/>
                <a:ea typeface="Calibri"/>
                <a:cs typeface="Calibri"/>
                <a:sym typeface="Calibri"/>
                <a:hlinkClick r:id="rId6"/>
              </a:rPr>
              <a:t>https://www.hindawi.com/journals/jece/2021/9981437/</a:t>
            </a:r>
            <a:endParaRPr sz="1900">
              <a:latin typeface="Calibri"/>
              <a:ea typeface="Calibri"/>
              <a:cs typeface="Calibri"/>
              <a:sym typeface="Calibri"/>
            </a:endParaRPr>
          </a:p>
          <a:p>
            <a:pPr marL="457200" lvl="0" indent="-349250" algn="l" rtl="0">
              <a:spcBef>
                <a:spcPts val="0"/>
              </a:spcBef>
              <a:spcAft>
                <a:spcPts val="0"/>
              </a:spcAft>
              <a:buSzPts val="1900"/>
              <a:buFont typeface="Calibri"/>
              <a:buAutoNum type="arabicPeriod"/>
            </a:pPr>
            <a:r>
              <a:rPr lang="en-US" sz="1900" u="sng">
                <a:solidFill>
                  <a:schemeClr val="hlink"/>
                </a:solidFill>
                <a:latin typeface="Calibri"/>
                <a:ea typeface="Calibri"/>
                <a:cs typeface="Calibri"/>
                <a:sym typeface="Calibri"/>
                <a:hlinkClick r:id="rId7"/>
              </a:rPr>
              <a:t>https://ijcrt.org/papers/IJCRT1807147.pdf</a:t>
            </a:r>
            <a:endParaRPr sz="1900">
              <a:latin typeface="Calibri"/>
              <a:ea typeface="Calibri"/>
              <a:cs typeface="Calibri"/>
              <a:sym typeface="Calibri"/>
            </a:endParaRPr>
          </a:p>
          <a:p>
            <a:pPr marL="457200" lvl="0" indent="-349250" algn="l" rtl="0">
              <a:spcBef>
                <a:spcPts val="0"/>
              </a:spcBef>
              <a:spcAft>
                <a:spcPts val="0"/>
              </a:spcAft>
              <a:buSzPts val="1900"/>
              <a:buFont typeface="Calibri"/>
              <a:buAutoNum type="arabicPeriod"/>
            </a:pPr>
            <a:r>
              <a:rPr lang="en-US" sz="1900" u="sng">
                <a:solidFill>
                  <a:schemeClr val="hlink"/>
                </a:solidFill>
                <a:latin typeface="Calibri"/>
                <a:ea typeface="Calibri"/>
                <a:cs typeface="Calibri"/>
                <a:sym typeface="Calibri"/>
                <a:hlinkClick r:id="rId8"/>
              </a:rPr>
              <a:t>http://www.sciencedirect.com/science/article/pii/S153751101530266X</a:t>
            </a:r>
            <a:endParaRPr sz="1900">
              <a:latin typeface="Calibri"/>
              <a:ea typeface="Calibri"/>
              <a:cs typeface="Calibri"/>
              <a:sym typeface="Calibri"/>
            </a:endParaRPr>
          </a:p>
          <a:p>
            <a:pPr marL="457200" lvl="0" indent="-349250" algn="l" rtl="0">
              <a:spcBef>
                <a:spcPts val="0"/>
              </a:spcBef>
              <a:spcAft>
                <a:spcPts val="0"/>
              </a:spcAft>
              <a:buSzPts val="1900"/>
              <a:buFont typeface="Calibri"/>
              <a:buAutoNum type="arabicPeriod"/>
            </a:pPr>
            <a:r>
              <a:rPr lang="en-US" sz="1900" u="sng">
                <a:solidFill>
                  <a:schemeClr val="hlink"/>
                </a:solidFill>
                <a:latin typeface="Calibri"/>
                <a:ea typeface="Calibri"/>
                <a:cs typeface="Calibri"/>
                <a:sym typeface="Calibri"/>
                <a:hlinkClick r:id="rId9"/>
              </a:rPr>
              <a:t>http://www.sciencedirect.com/science/article/pii/S0168169914000611</a:t>
            </a:r>
            <a:endParaRPr sz="1900">
              <a:latin typeface="Calibri"/>
              <a:ea typeface="Calibri"/>
              <a:cs typeface="Calibri"/>
              <a:sym typeface="Calibri"/>
            </a:endParaRPr>
          </a:p>
          <a:p>
            <a:pPr marL="457200" lvl="0" indent="-349250" algn="l" rtl="0">
              <a:spcBef>
                <a:spcPts val="0"/>
              </a:spcBef>
              <a:spcAft>
                <a:spcPts val="0"/>
              </a:spcAft>
              <a:buSzPts val="1900"/>
              <a:buFont typeface="Calibri"/>
              <a:buAutoNum type="arabicPeriod"/>
            </a:pPr>
            <a:r>
              <a:rPr lang="en-US" sz="1900" u="sng">
                <a:solidFill>
                  <a:schemeClr val="hlink"/>
                </a:solidFill>
                <a:latin typeface="Calibri"/>
                <a:ea typeface="Calibri"/>
                <a:cs typeface="Calibri"/>
                <a:sym typeface="Calibri"/>
                <a:hlinkClick r:id="rId10"/>
              </a:rPr>
              <a:t>http://www.sciencedirect.com/science/article/pii/S1537511015000495</a:t>
            </a:r>
            <a:endParaRPr sz="1900">
              <a:latin typeface="Calibri"/>
              <a:ea typeface="Calibri"/>
              <a:cs typeface="Calibri"/>
              <a:sym typeface="Calibri"/>
            </a:endParaRPr>
          </a:p>
          <a:p>
            <a:pPr marL="457200" lvl="0" indent="-349250" algn="l" rtl="0">
              <a:spcBef>
                <a:spcPts val="0"/>
              </a:spcBef>
              <a:spcAft>
                <a:spcPts val="0"/>
              </a:spcAft>
              <a:buSzPts val="1900"/>
              <a:buFont typeface="Calibri"/>
              <a:buAutoNum type="arabicPeriod"/>
            </a:pPr>
            <a:r>
              <a:rPr lang="en-US" sz="1900" u="sng">
                <a:solidFill>
                  <a:schemeClr val="hlink"/>
                </a:solidFill>
                <a:latin typeface="Calibri"/>
                <a:ea typeface="Calibri"/>
                <a:cs typeface="Calibri"/>
                <a:sym typeface="Calibri"/>
                <a:hlinkClick r:id="rId11"/>
              </a:rPr>
              <a:t>https://www.researchgate.net/publication/333137179_Plant_disease_and_pest_detection_using_deep_learning-based_features</a:t>
            </a:r>
            <a:endParaRPr sz="1900">
              <a:latin typeface="Calibri"/>
              <a:ea typeface="Calibri"/>
              <a:cs typeface="Calibri"/>
              <a:sym typeface="Calibri"/>
            </a:endParaRPr>
          </a:p>
          <a:p>
            <a:pPr marL="457200" lvl="0" indent="-349250" algn="l" rtl="0">
              <a:spcBef>
                <a:spcPts val="0"/>
              </a:spcBef>
              <a:spcAft>
                <a:spcPts val="0"/>
              </a:spcAft>
              <a:buSzPts val="1900"/>
              <a:buFont typeface="Calibri"/>
              <a:buAutoNum type="arabicPeriod"/>
            </a:pPr>
            <a:r>
              <a:rPr lang="en-US" sz="1900" u="sng">
                <a:solidFill>
                  <a:schemeClr val="hlink"/>
                </a:solidFill>
                <a:latin typeface="Calibri"/>
                <a:ea typeface="Calibri"/>
                <a:cs typeface="Calibri"/>
                <a:sym typeface="Calibri"/>
                <a:hlinkClick r:id="rId12"/>
              </a:rPr>
              <a:t>https://www.researchgate.net/publication/332052541_Deep_Learning_Convolutional_Neural_Network_for_Apple_Leaves_Disease_Detection</a:t>
            </a:r>
            <a:endParaRPr sz="19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71561" y="2864090"/>
            <a:ext cx="12192000" cy="564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595959"/>
              </a:buClr>
              <a:buSzPts val="4400"/>
              <a:buFont typeface="Calibri"/>
              <a:buNone/>
            </a:pPr>
            <a:r>
              <a:rPr lang="en-US" sz="4400" b="1">
                <a:solidFill>
                  <a:schemeClr val="dk1"/>
                </a:solidFill>
              </a:rPr>
              <a:t>THANK YOU</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p:nvPr/>
        </p:nvSpPr>
        <p:spPr>
          <a:xfrm>
            <a:off x="4913600" y="5219300"/>
            <a:ext cx="23742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98" name="Google Shape;98;p16"/>
          <p:cNvSpPr txBox="1"/>
          <p:nvPr/>
        </p:nvSpPr>
        <p:spPr>
          <a:xfrm>
            <a:off x="2088147" y="129067"/>
            <a:ext cx="8277300" cy="6218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mo"/>
              <a:ea typeface="Arimo"/>
              <a:cs typeface="Arimo"/>
              <a:sym typeface="Arimo"/>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MAJOR PROJECT-</a:t>
            </a:r>
            <a:r>
              <a:rPr lang="en-US" sz="3600" b="1">
                <a:solidFill>
                  <a:schemeClr val="dk1"/>
                </a:solidFill>
                <a:latin typeface="Times New Roman"/>
                <a:ea typeface="Times New Roman"/>
                <a:cs typeface="Times New Roman"/>
                <a:sym typeface="Times New Roman"/>
              </a:rPr>
              <a:t>2</a:t>
            </a:r>
            <a:endParaRPr sz="36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a:solidFill>
                  <a:schemeClr val="dk1"/>
                </a:solidFill>
                <a:latin typeface="Times New Roman"/>
                <a:ea typeface="Times New Roman"/>
                <a:cs typeface="Times New Roman"/>
                <a:sym typeface="Times New Roman"/>
              </a:rPr>
              <a:t>On</a:t>
            </a: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3200" b="1">
                <a:solidFill>
                  <a:schemeClr val="dk1"/>
                </a:solidFill>
                <a:latin typeface="Times New Roman"/>
                <a:ea typeface="Times New Roman"/>
                <a:cs typeface="Times New Roman"/>
                <a:sym typeface="Times New Roman"/>
              </a:rPr>
              <a:t>Deep Learning in Disease Identification</a:t>
            </a:r>
            <a:endParaRPr sz="32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1600" i="0" u="none" strike="noStrike" cap="none">
                <a:solidFill>
                  <a:schemeClr val="dk1"/>
                </a:solidFill>
                <a:latin typeface="Times New Roman"/>
                <a:ea typeface="Times New Roman"/>
                <a:cs typeface="Times New Roman"/>
                <a:sym typeface="Times New Roman"/>
              </a:rPr>
              <a:t>Under the guidance of</a:t>
            </a:r>
            <a:endParaRPr sz="160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Mrs. Nitika Goenka</a:t>
            </a:r>
            <a:endParaRPr sz="24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     </a:t>
            </a:r>
            <a:r>
              <a:rPr lang="en-US" sz="1800" b="1" i="0" u="none" strike="noStrike" cap="none">
                <a:solidFill>
                  <a:schemeClr val="dk1"/>
                </a:solidFill>
                <a:latin typeface="Times New Roman"/>
                <a:ea typeface="Times New Roman"/>
                <a:cs typeface="Times New Roman"/>
                <a:sym typeface="Times New Roman"/>
              </a:rPr>
              <a:t>Associate Professor</a:t>
            </a:r>
            <a:endParaRPr sz="18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1800" b="1" i="0" u="none" strike="noStrike" cap="none">
                <a:solidFill>
                  <a:schemeClr val="dk1"/>
                </a:solidFill>
                <a:latin typeface="Times New Roman"/>
                <a:ea typeface="Times New Roman"/>
                <a:cs typeface="Times New Roman"/>
                <a:sym typeface="Times New Roman"/>
              </a:rPr>
              <a:t>Department of Cybernetics,</a:t>
            </a:r>
            <a:endParaRPr sz="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1800" b="1" i="0" u="none" strike="noStrike" cap="none">
                <a:solidFill>
                  <a:schemeClr val="dk1"/>
                </a:solidFill>
                <a:latin typeface="Times New Roman"/>
                <a:ea typeface="Times New Roman"/>
                <a:cs typeface="Times New Roman"/>
                <a:sym typeface="Times New Roman"/>
              </a:rPr>
              <a:t>School of Computer Science Engineering</a:t>
            </a:r>
            <a:endParaRPr sz="18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 </a:t>
            </a:r>
            <a:endParaRPr sz="24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  UNIVERSITY OF PETROLEUM AND ENERGY STUDIES	</a:t>
            </a:r>
            <a:endParaRPr sz="24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99" name="Google Shape;99;p16"/>
          <p:cNvPicPr preferRelativeResize="0"/>
          <p:nvPr/>
        </p:nvPicPr>
        <p:blipFill>
          <a:blip r:embed="rId3">
            <a:alphaModFix/>
          </a:blip>
          <a:stretch>
            <a:fillRect/>
          </a:stretch>
        </p:blipFill>
        <p:spPr>
          <a:xfrm>
            <a:off x="4440850" y="5101275"/>
            <a:ext cx="3571875" cy="144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0" y="640801"/>
            <a:ext cx="12192000" cy="564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solidFill>
                  <a:schemeClr val="dk1"/>
                </a:solidFill>
              </a:rPr>
              <a:t>Submitted By :</a:t>
            </a:r>
            <a:endParaRPr>
              <a:solidFill>
                <a:schemeClr val="dk1"/>
              </a:solidFill>
            </a:endParaRPr>
          </a:p>
        </p:txBody>
      </p:sp>
      <p:graphicFrame>
        <p:nvGraphicFramePr>
          <p:cNvPr id="105" name="Google Shape;105;p17"/>
          <p:cNvGraphicFramePr/>
          <p:nvPr/>
        </p:nvGraphicFramePr>
        <p:xfrm>
          <a:off x="1088775" y="1967250"/>
          <a:ext cx="10287000" cy="3192210"/>
        </p:xfrm>
        <a:graphic>
          <a:graphicData uri="http://schemas.openxmlformats.org/drawingml/2006/table">
            <a:tbl>
              <a:tblPr>
                <a:noFill/>
                <a:tableStyleId>{C41CE208-2F61-4ED5-A01C-7D17822B7D2A}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584700">
                <a:tc>
                  <a:txBody>
                    <a:bodyPr/>
                    <a:lstStyle/>
                    <a:p>
                      <a:pPr marL="0" lvl="0" indent="0" algn="l" rtl="0">
                        <a:spcBef>
                          <a:spcPts val="0"/>
                        </a:spcBef>
                        <a:spcAft>
                          <a:spcPts val="0"/>
                        </a:spcAft>
                        <a:buNone/>
                      </a:pPr>
                      <a:r>
                        <a:rPr lang="en-US" sz="2200">
                          <a:solidFill>
                            <a:schemeClr val="dk1"/>
                          </a:solidFill>
                        </a:rPr>
                        <a:t>Name</a:t>
                      </a:r>
                      <a:endParaRPr sz="2200">
                        <a:solidFill>
                          <a:schemeClr val="dk1"/>
                        </a:solidFill>
                      </a:endParaRPr>
                    </a:p>
                  </a:txBody>
                  <a:tcPr marL="91425" marR="91425" marT="91425" marB="91425"/>
                </a:tc>
                <a:tc>
                  <a:txBody>
                    <a:bodyPr/>
                    <a:lstStyle/>
                    <a:p>
                      <a:pPr marL="0" lvl="0" indent="0" algn="l" rtl="0">
                        <a:spcBef>
                          <a:spcPts val="0"/>
                        </a:spcBef>
                        <a:spcAft>
                          <a:spcPts val="0"/>
                        </a:spcAft>
                        <a:buNone/>
                      </a:pPr>
                      <a:r>
                        <a:rPr lang="en-US" sz="2200">
                          <a:solidFill>
                            <a:schemeClr val="dk1"/>
                          </a:solidFill>
                        </a:rPr>
                        <a:t>SAP ID</a:t>
                      </a:r>
                      <a:endParaRPr sz="2200">
                        <a:solidFill>
                          <a:schemeClr val="dk1"/>
                        </a:solidFill>
                      </a:endParaRPr>
                    </a:p>
                  </a:txBody>
                  <a:tcPr marL="91425" marR="91425" marT="91425" marB="91425"/>
                </a:tc>
                <a:tc>
                  <a:txBody>
                    <a:bodyPr/>
                    <a:lstStyle/>
                    <a:p>
                      <a:pPr marL="0" lvl="0" indent="0" algn="l" rtl="0">
                        <a:spcBef>
                          <a:spcPts val="0"/>
                        </a:spcBef>
                        <a:spcAft>
                          <a:spcPts val="0"/>
                        </a:spcAft>
                        <a:buNone/>
                      </a:pPr>
                      <a:r>
                        <a:rPr lang="en-US" sz="2200">
                          <a:solidFill>
                            <a:schemeClr val="dk1"/>
                          </a:solidFill>
                        </a:rPr>
                        <a:t>Roll No.</a:t>
                      </a:r>
                      <a:endParaRPr sz="2200">
                        <a:solidFill>
                          <a:schemeClr val="dk1"/>
                        </a:solidFill>
                      </a:endParaRPr>
                    </a:p>
                  </a:txBody>
                  <a:tcPr marL="91425" marR="91425" marT="91425" marB="91425"/>
                </a:tc>
                <a:extLst>
                  <a:ext uri="{0D108BD9-81ED-4DB2-BD59-A6C34878D82A}">
                    <a16:rowId xmlns:a16="http://schemas.microsoft.com/office/drawing/2014/main" val="10000"/>
                  </a:ext>
                </a:extLst>
              </a:tr>
              <a:tr h="584700">
                <a:tc>
                  <a:txBody>
                    <a:bodyPr/>
                    <a:lstStyle/>
                    <a:p>
                      <a:pPr marL="0" lvl="0" indent="0" algn="l" rtl="0">
                        <a:spcBef>
                          <a:spcPts val="0"/>
                        </a:spcBef>
                        <a:spcAft>
                          <a:spcPts val="0"/>
                        </a:spcAft>
                        <a:buNone/>
                      </a:pPr>
                      <a:r>
                        <a:rPr lang="en-US" sz="2200">
                          <a:solidFill>
                            <a:schemeClr val="dk1"/>
                          </a:solidFill>
                        </a:rPr>
                        <a:t>Abhishek Sharma</a:t>
                      </a:r>
                      <a:endParaRPr sz="2200">
                        <a:solidFill>
                          <a:schemeClr val="dk1"/>
                        </a:solidFill>
                      </a:endParaRPr>
                    </a:p>
                  </a:txBody>
                  <a:tcPr marL="91425" marR="91425" marT="91425" marB="91425"/>
                </a:tc>
                <a:tc>
                  <a:txBody>
                    <a:bodyPr/>
                    <a:lstStyle/>
                    <a:p>
                      <a:pPr marL="0" lvl="0" indent="0" algn="l" rtl="0">
                        <a:spcBef>
                          <a:spcPts val="0"/>
                        </a:spcBef>
                        <a:spcAft>
                          <a:spcPts val="0"/>
                        </a:spcAft>
                        <a:buNone/>
                      </a:pPr>
                      <a:r>
                        <a:rPr lang="en-US" sz="2200">
                          <a:solidFill>
                            <a:schemeClr val="dk1"/>
                          </a:solidFill>
                        </a:rPr>
                        <a:t>500067644</a:t>
                      </a:r>
                      <a:endParaRPr sz="2200">
                        <a:solidFill>
                          <a:schemeClr val="dk1"/>
                        </a:solidFill>
                      </a:endParaRPr>
                    </a:p>
                  </a:txBody>
                  <a:tcPr marL="91425" marR="91425" marT="91425" marB="91425"/>
                </a:tc>
                <a:tc>
                  <a:txBody>
                    <a:bodyPr/>
                    <a:lstStyle/>
                    <a:p>
                      <a:pPr marL="0" lvl="0" indent="0" algn="l" rtl="0">
                        <a:spcBef>
                          <a:spcPts val="0"/>
                        </a:spcBef>
                        <a:spcAft>
                          <a:spcPts val="0"/>
                        </a:spcAft>
                        <a:buNone/>
                      </a:pPr>
                      <a:r>
                        <a:rPr lang="en-US" sz="2200">
                          <a:solidFill>
                            <a:schemeClr val="dk1"/>
                          </a:solidFill>
                        </a:rPr>
                        <a:t>R171218005</a:t>
                      </a:r>
                      <a:endParaRPr sz="2200">
                        <a:solidFill>
                          <a:schemeClr val="dk1"/>
                        </a:solidFill>
                      </a:endParaRPr>
                    </a:p>
                  </a:txBody>
                  <a:tcPr marL="91425" marR="91425" marT="91425" marB="91425"/>
                </a:tc>
                <a:extLst>
                  <a:ext uri="{0D108BD9-81ED-4DB2-BD59-A6C34878D82A}">
                    <a16:rowId xmlns:a16="http://schemas.microsoft.com/office/drawing/2014/main" val="10001"/>
                  </a:ext>
                </a:extLst>
              </a:tr>
              <a:tr h="584700">
                <a:tc>
                  <a:txBody>
                    <a:bodyPr/>
                    <a:lstStyle/>
                    <a:p>
                      <a:pPr marL="0" lvl="0" indent="0" algn="l" rtl="0">
                        <a:spcBef>
                          <a:spcPts val="0"/>
                        </a:spcBef>
                        <a:spcAft>
                          <a:spcPts val="0"/>
                        </a:spcAft>
                        <a:buNone/>
                      </a:pPr>
                      <a:r>
                        <a:rPr lang="en-US" sz="2200">
                          <a:solidFill>
                            <a:schemeClr val="dk1"/>
                          </a:solidFill>
                        </a:rPr>
                        <a:t>Muskaan Madan</a:t>
                      </a:r>
                      <a:endParaRPr sz="2200">
                        <a:solidFill>
                          <a:schemeClr val="dk1"/>
                        </a:solidFill>
                      </a:endParaRPr>
                    </a:p>
                  </a:txBody>
                  <a:tcPr marL="91425" marR="91425" marT="91425" marB="91425"/>
                </a:tc>
                <a:tc>
                  <a:txBody>
                    <a:bodyPr/>
                    <a:lstStyle/>
                    <a:p>
                      <a:pPr marL="0" lvl="0" indent="0" algn="l" rtl="0">
                        <a:spcBef>
                          <a:spcPts val="0"/>
                        </a:spcBef>
                        <a:spcAft>
                          <a:spcPts val="0"/>
                        </a:spcAft>
                        <a:buNone/>
                      </a:pPr>
                      <a:r>
                        <a:rPr lang="en-US" sz="2200">
                          <a:solidFill>
                            <a:schemeClr val="dk1"/>
                          </a:solidFill>
                        </a:rPr>
                        <a:t>500068520</a:t>
                      </a:r>
                      <a:endParaRPr sz="2200">
                        <a:solidFill>
                          <a:schemeClr val="dk1"/>
                        </a:solidFill>
                      </a:endParaRPr>
                    </a:p>
                  </a:txBody>
                  <a:tcPr marL="91425" marR="91425" marT="91425" marB="91425"/>
                </a:tc>
                <a:tc>
                  <a:txBody>
                    <a:bodyPr/>
                    <a:lstStyle/>
                    <a:p>
                      <a:pPr marL="0" lvl="0" indent="0" algn="l" rtl="0">
                        <a:spcBef>
                          <a:spcPts val="0"/>
                        </a:spcBef>
                        <a:spcAft>
                          <a:spcPts val="0"/>
                        </a:spcAft>
                        <a:buNone/>
                      </a:pPr>
                      <a:r>
                        <a:rPr lang="en-US" sz="2200">
                          <a:solidFill>
                            <a:schemeClr val="dk1"/>
                          </a:solidFill>
                        </a:rPr>
                        <a:t>R171218063</a:t>
                      </a:r>
                      <a:endParaRPr sz="2200">
                        <a:solidFill>
                          <a:schemeClr val="dk1"/>
                        </a:solidFill>
                      </a:endParaRPr>
                    </a:p>
                  </a:txBody>
                  <a:tcPr marL="91425" marR="91425" marT="91425" marB="91425"/>
                </a:tc>
                <a:extLst>
                  <a:ext uri="{0D108BD9-81ED-4DB2-BD59-A6C34878D82A}">
                    <a16:rowId xmlns:a16="http://schemas.microsoft.com/office/drawing/2014/main" val="10002"/>
                  </a:ext>
                </a:extLst>
              </a:tr>
              <a:tr h="584700">
                <a:tc>
                  <a:txBody>
                    <a:bodyPr/>
                    <a:lstStyle/>
                    <a:p>
                      <a:pPr marL="0" lvl="0" indent="0" algn="l" rtl="0">
                        <a:spcBef>
                          <a:spcPts val="0"/>
                        </a:spcBef>
                        <a:spcAft>
                          <a:spcPts val="0"/>
                        </a:spcAft>
                        <a:buNone/>
                      </a:pPr>
                      <a:r>
                        <a:rPr lang="en-US" sz="2200">
                          <a:solidFill>
                            <a:schemeClr val="dk1"/>
                          </a:solidFill>
                        </a:rPr>
                        <a:t>Devmalya Bandyopadhyay</a:t>
                      </a:r>
                      <a:endParaRPr sz="2200">
                        <a:solidFill>
                          <a:schemeClr val="dk1"/>
                        </a:solidFill>
                      </a:endParaRPr>
                    </a:p>
                  </a:txBody>
                  <a:tcPr marL="91425" marR="91425" marT="91425" marB="91425"/>
                </a:tc>
                <a:tc>
                  <a:txBody>
                    <a:bodyPr/>
                    <a:lstStyle/>
                    <a:p>
                      <a:pPr marL="0" lvl="0" indent="0" algn="l" rtl="0">
                        <a:spcBef>
                          <a:spcPts val="0"/>
                        </a:spcBef>
                        <a:spcAft>
                          <a:spcPts val="0"/>
                        </a:spcAft>
                        <a:buNone/>
                      </a:pPr>
                      <a:r>
                        <a:rPr lang="en-US" sz="2200">
                          <a:solidFill>
                            <a:schemeClr val="dk1"/>
                          </a:solidFill>
                        </a:rPr>
                        <a:t>500069119</a:t>
                      </a:r>
                      <a:endParaRPr sz="2200">
                        <a:solidFill>
                          <a:schemeClr val="dk1"/>
                        </a:solidFill>
                      </a:endParaRPr>
                    </a:p>
                  </a:txBody>
                  <a:tcPr marL="91425" marR="91425" marT="91425" marB="91425"/>
                </a:tc>
                <a:tc>
                  <a:txBody>
                    <a:bodyPr/>
                    <a:lstStyle/>
                    <a:p>
                      <a:pPr marL="0" lvl="0" indent="0" algn="l" rtl="0">
                        <a:spcBef>
                          <a:spcPts val="0"/>
                        </a:spcBef>
                        <a:spcAft>
                          <a:spcPts val="0"/>
                        </a:spcAft>
                        <a:buNone/>
                      </a:pPr>
                      <a:r>
                        <a:rPr lang="en-US" sz="2200">
                          <a:solidFill>
                            <a:schemeClr val="dk1"/>
                          </a:solidFill>
                        </a:rPr>
                        <a:t>R171218039</a:t>
                      </a:r>
                      <a:endParaRPr sz="2200">
                        <a:solidFill>
                          <a:schemeClr val="dk1"/>
                        </a:solidFill>
                      </a:endParaRPr>
                    </a:p>
                  </a:txBody>
                  <a:tcPr marL="91425" marR="91425" marT="91425" marB="91425"/>
                </a:tc>
                <a:extLst>
                  <a:ext uri="{0D108BD9-81ED-4DB2-BD59-A6C34878D82A}">
                    <a16:rowId xmlns:a16="http://schemas.microsoft.com/office/drawing/2014/main" val="10003"/>
                  </a:ext>
                </a:extLst>
              </a:tr>
              <a:tr h="584700">
                <a:tc>
                  <a:txBody>
                    <a:bodyPr/>
                    <a:lstStyle/>
                    <a:p>
                      <a:pPr marL="0" lvl="0" indent="0" algn="l" rtl="0">
                        <a:spcBef>
                          <a:spcPts val="0"/>
                        </a:spcBef>
                        <a:spcAft>
                          <a:spcPts val="0"/>
                        </a:spcAft>
                        <a:buNone/>
                      </a:pPr>
                      <a:r>
                        <a:rPr lang="en-US" sz="2200">
                          <a:solidFill>
                            <a:schemeClr val="dk1"/>
                          </a:solidFill>
                        </a:rPr>
                        <a:t>Prakhhar Tandon</a:t>
                      </a:r>
                      <a:endParaRPr sz="2200">
                        <a:solidFill>
                          <a:schemeClr val="dk1"/>
                        </a:solidFill>
                      </a:endParaRPr>
                    </a:p>
                  </a:txBody>
                  <a:tcPr marL="91425" marR="91425" marT="91425" marB="91425"/>
                </a:tc>
                <a:tc>
                  <a:txBody>
                    <a:bodyPr/>
                    <a:lstStyle/>
                    <a:p>
                      <a:pPr marL="0" lvl="0" indent="0" algn="l" rtl="0">
                        <a:spcBef>
                          <a:spcPts val="0"/>
                        </a:spcBef>
                        <a:spcAft>
                          <a:spcPts val="0"/>
                        </a:spcAft>
                        <a:buNone/>
                      </a:pPr>
                      <a:r>
                        <a:rPr lang="en-US" sz="2200">
                          <a:solidFill>
                            <a:schemeClr val="dk1"/>
                          </a:solidFill>
                        </a:rPr>
                        <a:t>500068957</a:t>
                      </a:r>
                      <a:endParaRPr sz="2200">
                        <a:solidFill>
                          <a:schemeClr val="dk1"/>
                        </a:solidFill>
                      </a:endParaRPr>
                    </a:p>
                  </a:txBody>
                  <a:tcPr marL="91425" marR="91425" marT="91425" marB="91425"/>
                </a:tc>
                <a:tc>
                  <a:txBody>
                    <a:bodyPr/>
                    <a:lstStyle/>
                    <a:p>
                      <a:pPr marL="0" lvl="0" indent="0" algn="l" rtl="0">
                        <a:spcBef>
                          <a:spcPts val="0"/>
                        </a:spcBef>
                        <a:spcAft>
                          <a:spcPts val="0"/>
                        </a:spcAft>
                        <a:buNone/>
                      </a:pPr>
                      <a:r>
                        <a:rPr lang="en-US" sz="2200">
                          <a:solidFill>
                            <a:schemeClr val="dk1"/>
                          </a:solidFill>
                        </a:rPr>
                        <a:t>R171218115</a:t>
                      </a:r>
                      <a:endParaRPr sz="2200">
                        <a:solidFill>
                          <a:schemeClr val="dk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0" y="436426"/>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US" sz="4140" b="1">
                <a:solidFill>
                  <a:schemeClr val="dk1"/>
                </a:solidFill>
              </a:rPr>
              <a:t>Abstract </a:t>
            </a:r>
            <a:endParaRPr sz="4140" b="1">
              <a:solidFill>
                <a:schemeClr val="dk1"/>
              </a:solidFill>
            </a:endParaRPr>
          </a:p>
        </p:txBody>
      </p:sp>
      <p:sp>
        <p:nvSpPr>
          <p:cNvPr id="111" name="Google Shape;111;p18"/>
          <p:cNvSpPr txBox="1"/>
          <p:nvPr/>
        </p:nvSpPr>
        <p:spPr>
          <a:xfrm>
            <a:off x="476875" y="1211650"/>
            <a:ext cx="113769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dirty="0">
                <a:solidFill>
                  <a:schemeClr val="dk1"/>
                </a:solidFill>
                <a:latin typeface="Calibri"/>
                <a:ea typeface="Calibri"/>
                <a:cs typeface="Calibri"/>
                <a:sym typeface="Calibri"/>
              </a:rPr>
              <a:t>Just like humans, plants are affected by several disease caused by bacteria, fungi and virus. Identification of these disease timely and curing them is essential to prevent whole plant from destruction. The proposed methodology is used for the precise identification of disease in plants, which can provide controlled fertilization to farmers or the botanists. Accurate identification of disease also helps farmers or botanists to identify the infection and do relatively controlled fertilization to avoid any future nursery failures.</a:t>
            </a:r>
            <a:endParaRPr sz="30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0" y="618101"/>
            <a:ext cx="12192000" cy="564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solidFill>
                  <a:schemeClr val="dk1"/>
                </a:solidFill>
              </a:rPr>
              <a:t>Contents :</a:t>
            </a:r>
            <a:endParaRPr>
              <a:solidFill>
                <a:schemeClr val="dk1"/>
              </a:solidFill>
            </a:endParaRPr>
          </a:p>
        </p:txBody>
      </p:sp>
      <p:graphicFrame>
        <p:nvGraphicFramePr>
          <p:cNvPr id="117" name="Google Shape;117;p19"/>
          <p:cNvGraphicFramePr/>
          <p:nvPr/>
        </p:nvGraphicFramePr>
        <p:xfrm>
          <a:off x="952500" y="1646050"/>
          <a:ext cx="10287000" cy="4571700"/>
        </p:xfrm>
        <a:graphic>
          <a:graphicData uri="http://schemas.openxmlformats.org/drawingml/2006/table">
            <a:tbl>
              <a:tblPr>
                <a:noFill/>
                <a:tableStyleId>{C41CE208-2F61-4ED5-A01C-7D17822B7D2A}</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1800">
                          <a:solidFill>
                            <a:schemeClr val="dk1"/>
                          </a:solidFill>
                        </a:rPr>
                        <a:t>Topic</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US" sz="1800">
                          <a:solidFill>
                            <a:schemeClr val="dk1"/>
                          </a:solidFill>
                        </a:rPr>
                        <a:t>Slide No.</a:t>
                      </a:r>
                      <a:endParaRPr sz="1800">
                        <a:solidFill>
                          <a:schemeClr val="dk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800">
                          <a:solidFill>
                            <a:schemeClr val="dk1"/>
                          </a:solidFill>
                        </a:rPr>
                        <a:t>Introduction</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US" sz="1800">
                          <a:solidFill>
                            <a:schemeClr val="dk1"/>
                          </a:solidFill>
                        </a:rPr>
                        <a:t>6</a:t>
                      </a:r>
                      <a:endParaRPr sz="1800">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800">
                          <a:solidFill>
                            <a:schemeClr val="dk1"/>
                          </a:solidFill>
                        </a:rPr>
                        <a:t>Literature Review</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US" sz="1800">
                          <a:solidFill>
                            <a:schemeClr val="dk1"/>
                          </a:solidFill>
                        </a:rPr>
                        <a:t>7</a:t>
                      </a:r>
                      <a:endParaRPr sz="1800">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800">
                          <a:solidFill>
                            <a:schemeClr val="dk1"/>
                          </a:solidFill>
                        </a:rPr>
                        <a:t>Problem Statement</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US" sz="1800">
                          <a:solidFill>
                            <a:schemeClr val="dk1"/>
                          </a:solidFill>
                        </a:rPr>
                        <a:t>8</a:t>
                      </a:r>
                      <a:endParaRPr sz="180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800">
                          <a:solidFill>
                            <a:schemeClr val="dk1"/>
                          </a:solidFill>
                        </a:rPr>
                        <a:t>Flowchart</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US" sz="1800">
                          <a:solidFill>
                            <a:schemeClr val="dk1"/>
                          </a:solidFill>
                        </a:rPr>
                        <a:t>9</a:t>
                      </a:r>
                      <a:endParaRPr sz="1800">
                        <a:solidFill>
                          <a:schemeClr val="dk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800">
                          <a:solidFill>
                            <a:schemeClr val="dk1"/>
                          </a:solidFill>
                        </a:rPr>
                        <a:t>Methodology</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US" sz="1800">
                          <a:solidFill>
                            <a:schemeClr val="dk1"/>
                          </a:solidFill>
                        </a:rPr>
                        <a:t>10</a:t>
                      </a:r>
                      <a:endParaRPr sz="1800">
                        <a:solidFill>
                          <a:schemeClr val="dk1"/>
                        </a:solidFill>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800">
                          <a:solidFill>
                            <a:schemeClr val="dk1"/>
                          </a:solidFill>
                        </a:rPr>
                        <a:t>Objectives</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US" sz="1800">
                          <a:solidFill>
                            <a:schemeClr val="dk1"/>
                          </a:solidFill>
                        </a:rPr>
                        <a:t>11</a:t>
                      </a:r>
                      <a:endParaRPr sz="1800">
                        <a:solidFill>
                          <a:schemeClr val="dk1"/>
                        </a:solidFill>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sz="1800">
                          <a:solidFill>
                            <a:schemeClr val="dk1"/>
                          </a:solidFill>
                        </a:rPr>
                        <a:t>System Requirements</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US" sz="1800">
                          <a:solidFill>
                            <a:schemeClr val="dk1"/>
                          </a:solidFill>
                        </a:rPr>
                        <a:t>12</a:t>
                      </a:r>
                      <a:endParaRPr sz="1800">
                        <a:solidFill>
                          <a:schemeClr val="dk1"/>
                        </a:solidFill>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US" sz="1800">
                          <a:solidFill>
                            <a:schemeClr val="dk1"/>
                          </a:solidFill>
                        </a:rPr>
                        <a:t>Pertchart</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US" sz="1800">
                          <a:solidFill>
                            <a:schemeClr val="dk1"/>
                          </a:solidFill>
                        </a:rPr>
                        <a:t>13</a:t>
                      </a:r>
                      <a:endParaRPr sz="1800">
                        <a:solidFill>
                          <a:schemeClr val="dk1"/>
                        </a:solidFill>
                      </a:endParaRPr>
                    </a:p>
                  </a:txBody>
                  <a:tcPr marL="91425" marR="91425" marT="91425" marB="91425"/>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en-US" sz="1800">
                          <a:solidFill>
                            <a:schemeClr val="dk1"/>
                          </a:solidFill>
                        </a:rPr>
                        <a:t>Refrences</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US" sz="1800">
                          <a:solidFill>
                            <a:schemeClr val="dk1"/>
                          </a:solidFill>
                        </a:rPr>
                        <a:t>14</a:t>
                      </a:r>
                      <a:endParaRPr sz="1800">
                        <a:solidFill>
                          <a:schemeClr val="dk1"/>
                        </a:solidFill>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0" y="391001"/>
            <a:ext cx="12192000" cy="564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solidFill>
                  <a:schemeClr val="dk1"/>
                </a:solidFill>
              </a:rPr>
              <a:t>Introduction</a:t>
            </a:r>
            <a:endParaRPr>
              <a:solidFill>
                <a:schemeClr val="dk1"/>
              </a:solidFill>
            </a:endParaRPr>
          </a:p>
        </p:txBody>
      </p:sp>
      <p:sp>
        <p:nvSpPr>
          <p:cNvPr id="123" name="Google Shape;123;p20"/>
          <p:cNvSpPr txBox="1"/>
          <p:nvPr/>
        </p:nvSpPr>
        <p:spPr>
          <a:xfrm>
            <a:off x="408750" y="1158150"/>
            <a:ext cx="11376900" cy="49254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dk1"/>
              </a:buClr>
              <a:buSzPts val="2200"/>
              <a:buFont typeface="Calibri"/>
              <a:buChar char="●"/>
            </a:pPr>
            <a:r>
              <a:rPr lang="en-US" sz="2200" dirty="0">
                <a:solidFill>
                  <a:schemeClr val="dk1"/>
                </a:solidFill>
                <a:latin typeface="Calibri"/>
                <a:ea typeface="Calibri"/>
                <a:cs typeface="Calibri"/>
                <a:sym typeface="Calibri"/>
              </a:rPr>
              <a:t>The agriculturist, botanists or farmers in all over the world may assume that it’s hard to differentiate the plants/crops which may be available in their showcase/harvests. It's not moderate for them to go to agribusiness office again and again to discover what the infection may be. Our principal objective is to distinguish the illness introduce in a plant by watching its morphology by picture handling and deep learning. </a:t>
            </a:r>
            <a:endParaRPr sz="2200" dirty="0">
              <a:solidFill>
                <a:schemeClr val="dk1"/>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Char char="●"/>
            </a:pPr>
            <a:r>
              <a:rPr lang="en-US" sz="2200" dirty="0">
                <a:solidFill>
                  <a:schemeClr val="dk1"/>
                </a:solidFill>
                <a:latin typeface="Calibri"/>
                <a:ea typeface="Calibri"/>
                <a:cs typeface="Calibri"/>
                <a:sym typeface="Calibri"/>
              </a:rPr>
              <a:t>Modern approaches such as deep learning algorithm have been employed to increase the recognition rate and the accuracy of the results. Various researches have taken place under the field of machine learning for plant disease detection and diagnosis, such traditional machine learning approach being random forest, artificial neural network, support vector machine(SVM), fuzzy logic, K-means method, Convolutional neural networks etc…</a:t>
            </a:r>
            <a:endParaRPr sz="2200" dirty="0">
              <a:solidFill>
                <a:schemeClr val="dk1"/>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Char char="●"/>
            </a:pPr>
            <a:r>
              <a:rPr lang="en-US" sz="2200" dirty="0">
                <a:solidFill>
                  <a:schemeClr val="dk1"/>
                </a:solidFill>
                <a:latin typeface="Calibri"/>
                <a:ea typeface="Calibri"/>
                <a:cs typeface="Calibri"/>
                <a:sym typeface="Calibri"/>
              </a:rPr>
              <a:t>Server based and mobile based approach for disease identification has been employed for disease identification. Several factors of these technologies being high resolution camera, high performance processing and extensive built-in accessories are the added advantages resulting in automatic disease recognition.</a:t>
            </a:r>
            <a:endParaRPr sz="22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0" y="368326"/>
            <a:ext cx="12192000" cy="564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822" b="1">
                <a:solidFill>
                  <a:schemeClr val="dk1"/>
                </a:solidFill>
              </a:rPr>
              <a:t>Literature Review</a:t>
            </a:r>
            <a:endParaRPr sz="3822" b="1">
              <a:solidFill>
                <a:schemeClr val="dk1"/>
              </a:solidFill>
            </a:endParaRPr>
          </a:p>
        </p:txBody>
      </p:sp>
      <p:sp>
        <p:nvSpPr>
          <p:cNvPr id="129" name="Google Shape;129;p21"/>
          <p:cNvSpPr txBox="1"/>
          <p:nvPr/>
        </p:nvSpPr>
        <p:spPr>
          <a:xfrm>
            <a:off x="225750" y="933225"/>
            <a:ext cx="11740500" cy="5110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Calibri"/>
              <a:buChar char="●"/>
            </a:pPr>
            <a:r>
              <a:rPr lang="en-US" sz="1600" dirty="0">
                <a:latin typeface="Calibri"/>
                <a:ea typeface="Calibri"/>
                <a:cs typeface="Calibri"/>
                <a:sym typeface="Calibri"/>
              </a:rPr>
              <a:t>S. S. </a:t>
            </a:r>
            <a:r>
              <a:rPr lang="en-US" sz="1600" dirty="0" err="1">
                <a:latin typeface="Calibri"/>
                <a:ea typeface="Calibri"/>
                <a:cs typeface="Calibri"/>
                <a:sym typeface="Calibri"/>
              </a:rPr>
              <a:t>Sannakki</a:t>
            </a:r>
            <a:r>
              <a:rPr lang="en-US" sz="1600" dirty="0">
                <a:latin typeface="Calibri"/>
                <a:ea typeface="Calibri"/>
                <a:cs typeface="Calibri"/>
                <a:sym typeface="Calibri"/>
              </a:rPr>
              <a:t> and V. S. </a:t>
            </a:r>
            <a:r>
              <a:rPr lang="en-US" sz="1600" dirty="0" err="1">
                <a:latin typeface="Calibri"/>
                <a:ea typeface="Calibri"/>
                <a:cs typeface="Calibri"/>
                <a:sym typeface="Calibri"/>
              </a:rPr>
              <a:t>Rajpurohit</a:t>
            </a:r>
            <a:r>
              <a:rPr lang="en-US" sz="1600" dirty="0">
                <a:latin typeface="Calibri"/>
                <a:ea typeface="Calibri"/>
                <a:cs typeface="Calibri"/>
                <a:sym typeface="Calibri"/>
              </a:rPr>
              <a:t>, proposed a “Classification of Pomegranate Diseases Based on Back Propagation Neural Network” which mainly works on the method of Segment the affected area and color and texture are used as the features. Here they used neural network classifier for the classification. The main advantage is it Converts to L*a*b to extract chromaticity layers of the image and categorization is found to be 97.30% accurate. The main disadvantage is that it is used only for the limited crops.</a:t>
            </a:r>
            <a:endParaRPr sz="1600" dirty="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dirty="0">
                <a:latin typeface="Calibri"/>
                <a:ea typeface="Calibri"/>
                <a:cs typeface="Calibri"/>
                <a:sym typeface="Calibri"/>
              </a:rPr>
              <a:t>P. R. </a:t>
            </a:r>
            <a:r>
              <a:rPr lang="en-US" sz="1600" dirty="0" err="1">
                <a:latin typeface="Calibri"/>
                <a:ea typeface="Calibri"/>
                <a:cs typeface="Calibri"/>
                <a:sym typeface="Calibri"/>
              </a:rPr>
              <a:t>Rothe</a:t>
            </a:r>
            <a:r>
              <a:rPr lang="en-US" sz="1600" dirty="0">
                <a:latin typeface="Calibri"/>
                <a:ea typeface="Calibri"/>
                <a:cs typeface="Calibri"/>
                <a:sym typeface="Calibri"/>
              </a:rPr>
              <a:t> and R. V. </a:t>
            </a:r>
            <a:r>
              <a:rPr lang="en-US" sz="1600" dirty="0" err="1">
                <a:latin typeface="Calibri"/>
                <a:ea typeface="Calibri"/>
                <a:cs typeface="Calibri"/>
                <a:sym typeface="Calibri"/>
              </a:rPr>
              <a:t>Kshirsagar</a:t>
            </a:r>
            <a:r>
              <a:rPr lang="en-US" sz="1600" dirty="0">
                <a:latin typeface="Calibri"/>
                <a:ea typeface="Calibri"/>
                <a:cs typeface="Calibri"/>
                <a:sym typeface="Calibri"/>
              </a:rPr>
              <a:t> introduced a “Cotton Leaf Disease Identification using Pattern Recognition Techniques” which Uses snake segmentation, here Hu’s moments are used as distinctive attribute. Active contour model used to limit the vitality inside the infection spot, BPNN classifier tackles the numerous class problems. The average classification is found to be 85.52%.</a:t>
            </a:r>
            <a:endParaRPr sz="1600" dirty="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dirty="0" err="1">
                <a:latin typeface="Calibri"/>
                <a:ea typeface="Calibri"/>
                <a:cs typeface="Calibri"/>
                <a:sym typeface="Calibri"/>
              </a:rPr>
              <a:t>Aakanksha</a:t>
            </a:r>
            <a:r>
              <a:rPr lang="en-US" sz="1600" dirty="0">
                <a:latin typeface="Calibri"/>
                <a:ea typeface="Calibri"/>
                <a:cs typeface="Calibri"/>
                <a:sym typeface="Calibri"/>
              </a:rPr>
              <a:t> </a:t>
            </a:r>
            <a:r>
              <a:rPr lang="en-US" sz="1600" dirty="0" err="1">
                <a:latin typeface="Calibri"/>
                <a:ea typeface="Calibri"/>
                <a:cs typeface="Calibri"/>
                <a:sym typeface="Calibri"/>
              </a:rPr>
              <a:t>Rastogi</a:t>
            </a:r>
            <a:r>
              <a:rPr lang="en-US" sz="1600" dirty="0">
                <a:latin typeface="Calibri"/>
                <a:ea typeface="Calibri"/>
                <a:cs typeface="Calibri"/>
                <a:sym typeface="Calibri"/>
              </a:rPr>
              <a:t>, </a:t>
            </a:r>
            <a:r>
              <a:rPr lang="en-US" sz="1600" dirty="0" err="1">
                <a:latin typeface="Calibri"/>
                <a:ea typeface="Calibri"/>
                <a:cs typeface="Calibri"/>
                <a:sym typeface="Calibri"/>
              </a:rPr>
              <a:t>Ritika</a:t>
            </a:r>
            <a:r>
              <a:rPr lang="en-US" sz="1600" dirty="0">
                <a:latin typeface="Calibri"/>
                <a:ea typeface="Calibri"/>
                <a:cs typeface="Calibri"/>
                <a:sym typeface="Calibri"/>
              </a:rPr>
              <a:t> </a:t>
            </a:r>
            <a:r>
              <a:rPr lang="en-US" sz="1600" dirty="0" err="1">
                <a:latin typeface="Calibri"/>
                <a:ea typeface="Calibri"/>
                <a:cs typeface="Calibri"/>
                <a:sym typeface="Calibri"/>
              </a:rPr>
              <a:t>Arora</a:t>
            </a:r>
            <a:r>
              <a:rPr lang="en-US" sz="1600" dirty="0">
                <a:latin typeface="Calibri"/>
                <a:ea typeface="Calibri"/>
                <a:cs typeface="Calibri"/>
                <a:sym typeface="Calibri"/>
              </a:rPr>
              <a:t> and </a:t>
            </a:r>
            <a:r>
              <a:rPr lang="en-US" sz="1600" dirty="0" err="1">
                <a:latin typeface="Calibri"/>
                <a:ea typeface="Calibri"/>
                <a:cs typeface="Calibri"/>
                <a:sym typeface="Calibri"/>
              </a:rPr>
              <a:t>Shanu</a:t>
            </a:r>
            <a:r>
              <a:rPr lang="en-US" sz="1600" dirty="0">
                <a:latin typeface="Calibri"/>
                <a:ea typeface="Calibri"/>
                <a:cs typeface="Calibri"/>
                <a:sym typeface="Calibri"/>
              </a:rPr>
              <a:t> Sharma, “Leaf Disease Detection and Grading using Computer Vision Technology &amp;Fuzzy Logic”. K-means clustering used to segment the defected area; GLCM is used for the extraction of texture features, Fuzzy logic is used for disease grading. They used artificial neural network (ANN) as a classifier which mainly helps to check the severity of the diseased leaf.</a:t>
            </a:r>
            <a:endParaRPr sz="1600" dirty="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dirty="0" err="1">
                <a:latin typeface="Calibri"/>
                <a:ea typeface="Calibri"/>
                <a:cs typeface="Calibri"/>
                <a:sym typeface="Calibri"/>
              </a:rPr>
              <a:t>Godliver</a:t>
            </a:r>
            <a:r>
              <a:rPr lang="en-US" sz="1600" dirty="0">
                <a:latin typeface="Calibri"/>
                <a:ea typeface="Calibri"/>
                <a:cs typeface="Calibri"/>
                <a:sym typeface="Calibri"/>
              </a:rPr>
              <a:t> </a:t>
            </a:r>
            <a:r>
              <a:rPr lang="en-US" sz="1600" dirty="0" err="1">
                <a:latin typeface="Calibri"/>
                <a:ea typeface="Calibri"/>
                <a:cs typeface="Calibri"/>
                <a:sym typeface="Calibri"/>
              </a:rPr>
              <a:t>Owomugisha</a:t>
            </a:r>
            <a:r>
              <a:rPr lang="en-US" sz="1600" dirty="0">
                <a:latin typeface="Calibri"/>
                <a:ea typeface="Calibri"/>
                <a:cs typeface="Calibri"/>
                <a:sym typeface="Calibri"/>
              </a:rPr>
              <a:t>, John A. Quinn, Ernest </a:t>
            </a:r>
            <a:r>
              <a:rPr lang="en-US" sz="1600" dirty="0" err="1">
                <a:latin typeface="Calibri"/>
                <a:ea typeface="Calibri"/>
                <a:cs typeface="Calibri"/>
                <a:sym typeface="Calibri"/>
              </a:rPr>
              <a:t>Mwebaze</a:t>
            </a:r>
            <a:r>
              <a:rPr lang="en-US" sz="1600" dirty="0">
                <a:latin typeface="Calibri"/>
                <a:ea typeface="Calibri"/>
                <a:cs typeface="Calibri"/>
                <a:sym typeface="Calibri"/>
              </a:rPr>
              <a:t> and James </a:t>
            </a:r>
            <a:r>
              <a:rPr lang="en-US" sz="1600" dirty="0" err="1">
                <a:latin typeface="Calibri"/>
                <a:ea typeface="Calibri"/>
                <a:cs typeface="Calibri"/>
                <a:sym typeface="Calibri"/>
              </a:rPr>
              <a:t>Lwasa</a:t>
            </a:r>
            <a:r>
              <a:rPr lang="en-US" sz="1600" dirty="0">
                <a:latin typeface="Calibri"/>
                <a:ea typeface="Calibri"/>
                <a:cs typeface="Calibri"/>
                <a:sym typeface="Calibri"/>
              </a:rPr>
              <a:t>, proposed “Automated Vision-Based Diagnosis of Banana Bacterial Wilt Disease and Black </a:t>
            </a:r>
            <a:r>
              <a:rPr lang="en-US" sz="1600" dirty="0" err="1">
                <a:latin typeface="Calibri"/>
                <a:ea typeface="Calibri"/>
                <a:cs typeface="Calibri"/>
                <a:sym typeface="Calibri"/>
              </a:rPr>
              <a:t>Sigatoka</a:t>
            </a:r>
            <a:r>
              <a:rPr lang="en-US" sz="1600" dirty="0">
                <a:latin typeface="Calibri"/>
                <a:ea typeface="Calibri"/>
                <a:cs typeface="Calibri"/>
                <a:sym typeface="Calibri"/>
              </a:rPr>
              <a:t> Disease”, Color histograms are extracted and transformed from RGB to HSV, RGB to L*a*b. Peak components are used to create max tree, five shape attributes are used and area under the curve analysis is used for classification. They used nearest neighbors, Decision tree, random forest, extremely randomized tree, Naïve Bayes and SV classifier. In seven classifiers extremely, randomized trees yield a very high score, provide real time information provide flexibility to the application.</a:t>
            </a:r>
            <a:endParaRPr sz="1600" dirty="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sz="1600" dirty="0" err="1">
                <a:latin typeface="Calibri"/>
                <a:ea typeface="Calibri"/>
                <a:cs typeface="Calibri"/>
                <a:sym typeface="Calibri"/>
              </a:rPr>
              <a:t>Uan</a:t>
            </a:r>
            <a:r>
              <a:rPr lang="en-US" sz="1600" dirty="0">
                <a:latin typeface="Calibri"/>
                <a:ea typeface="Calibri"/>
                <a:cs typeface="Calibri"/>
                <a:sym typeface="Calibri"/>
              </a:rPr>
              <a:t> </a:t>
            </a:r>
            <a:r>
              <a:rPr lang="en-US" sz="1600" dirty="0" err="1">
                <a:latin typeface="Calibri"/>
                <a:ea typeface="Calibri"/>
                <a:cs typeface="Calibri"/>
                <a:sym typeface="Calibri"/>
              </a:rPr>
              <a:t>Tian</a:t>
            </a:r>
            <a:r>
              <a:rPr lang="en-US" sz="1600" dirty="0">
                <a:latin typeface="Calibri"/>
                <a:ea typeface="Calibri"/>
                <a:cs typeface="Calibri"/>
                <a:sym typeface="Calibri"/>
              </a:rPr>
              <a:t>, </a:t>
            </a:r>
            <a:r>
              <a:rPr lang="en-US" sz="1600" dirty="0" err="1">
                <a:latin typeface="Calibri"/>
                <a:ea typeface="Calibri"/>
                <a:cs typeface="Calibri"/>
                <a:sym typeface="Calibri"/>
              </a:rPr>
              <a:t>Chunjiang</a:t>
            </a:r>
            <a:r>
              <a:rPr lang="en-US" sz="1600" dirty="0">
                <a:latin typeface="Calibri"/>
                <a:ea typeface="Calibri"/>
                <a:cs typeface="Calibri"/>
                <a:sym typeface="Calibri"/>
              </a:rPr>
              <a:t> Zhao, </a:t>
            </a:r>
            <a:r>
              <a:rPr lang="en-US" sz="1600" dirty="0" err="1">
                <a:latin typeface="Calibri"/>
                <a:ea typeface="Calibri"/>
                <a:cs typeface="Calibri"/>
                <a:sym typeface="Calibri"/>
              </a:rPr>
              <a:t>Shenglian</a:t>
            </a:r>
            <a:r>
              <a:rPr lang="en-US" sz="1600" dirty="0">
                <a:latin typeface="Calibri"/>
                <a:ea typeface="Calibri"/>
                <a:cs typeface="Calibri"/>
                <a:sym typeface="Calibri"/>
              </a:rPr>
              <a:t> Lu and </a:t>
            </a:r>
            <a:r>
              <a:rPr lang="en-US" sz="1600" dirty="0" err="1">
                <a:latin typeface="Calibri"/>
                <a:ea typeface="Calibri"/>
                <a:cs typeface="Calibri"/>
                <a:sym typeface="Calibri"/>
              </a:rPr>
              <a:t>Xinyu</a:t>
            </a:r>
            <a:r>
              <a:rPr lang="en-US" sz="1600" dirty="0">
                <a:latin typeface="Calibri"/>
                <a:ea typeface="Calibri"/>
                <a:cs typeface="Calibri"/>
                <a:sym typeface="Calibri"/>
              </a:rPr>
              <a:t> </a:t>
            </a:r>
            <a:r>
              <a:rPr lang="en-US" sz="1600" dirty="0" err="1">
                <a:latin typeface="Calibri"/>
                <a:ea typeface="Calibri"/>
                <a:cs typeface="Calibri"/>
                <a:sym typeface="Calibri"/>
              </a:rPr>
              <a:t>Guo</a:t>
            </a:r>
            <a:r>
              <a:rPr lang="en-US" sz="1600" dirty="0">
                <a:latin typeface="Calibri"/>
                <a:ea typeface="Calibri"/>
                <a:cs typeface="Calibri"/>
                <a:sym typeface="Calibri"/>
              </a:rPr>
              <a:t>, “SVM-based Multiple Classifier System for Recognition of Wheat Leaf Diseases”, Color features are represented in RGB to HIS, by using GLCM, seven invariant moment are taken as shape parameter. They used SVM classifier which has MCS, used for detecting disease in wheat plant offline.</a:t>
            </a:r>
            <a:endParaRPr sz="16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0" y="1026851"/>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US" sz="5040" b="1">
                <a:solidFill>
                  <a:schemeClr val="dk1"/>
                </a:solidFill>
              </a:rPr>
              <a:t>Problem Statement </a:t>
            </a:r>
            <a:endParaRPr sz="5040" b="1">
              <a:solidFill>
                <a:schemeClr val="dk1"/>
              </a:solidFill>
            </a:endParaRPr>
          </a:p>
        </p:txBody>
      </p:sp>
      <p:sp>
        <p:nvSpPr>
          <p:cNvPr id="135" name="Google Shape;135;p22"/>
          <p:cNvSpPr txBox="1"/>
          <p:nvPr/>
        </p:nvSpPr>
        <p:spPr>
          <a:xfrm>
            <a:off x="328050" y="2248150"/>
            <a:ext cx="11535900"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latin typeface="Calibri"/>
                <a:ea typeface="Calibri"/>
                <a:cs typeface="Calibri"/>
                <a:sym typeface="Calibri"/>
              </a:rPr>
              <a:t>To deploy a deep learning-based model which can detect deformity and identify several diseases from plants using pictures of their leaves. This plant disease detection model is to be developed using neural network</a:t>
            </a:r>
            <a:r>
              <a:rPr lang="en-US" sz="4400" dirty="0">
                <a:latin typeface="Calibri"/>
                <a:ea typeface="Calibri"/>
                <a:cs typeface="Calibri"/>
                <a:sym typeface="Calibri"/>
              </a:rPr>
              <a:t>.</a:t>
            </a:r>
            <a:r>
              <a:rPr lang="en-US" sz="4400" b="1" dirty="0">
                <a:latin typeface="Calibri"/>
                <a:ea typeface="Calibri"/>
                <a:cs typeface="Calibri"/>
                <a:sym typeface="Calibri"/>
              </a:rPr>
              <a:t> </a:t>
            </a:r>
            <a:endParaRPr sz="4400" b="1"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0" y="345601"/>
            <a:ext cx="12192000" cy="564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US" sz="3940" b="1">
                <a:solidFill>
                  <a:schemeClr val="dk1"/>
                </a:solidFill>
              </a:rPr>
              <a:t>Flowchart</a:t>
            </a:r>
            <a:endParaRPr sz="3940" b="1">
              <a:solidFill>
                <a:schemeClr val="dk1"/>
              </a:solidFill>
            </a:endParaRPr>
          </a:p>
        </p:txBody>
      </p:sp>
      <p:pic>
        <p:nvPicPr>
          <p:cNvPr id="141" name="Google Shape;141;p23"/>
          <p:cNvPicPr preferRelativeResize="0"/>
          <p:nvPr/>
        </p:nvPicPr>
        <p:blipFill>
          <a:blip r:embed="rId3">
            <a:alphaModFix/>
          </a:blip>
          <a:stretch>
            <a:fillRect/>
          </a:stretch>
        </p:blipFill>
        <p:spPr>
          <a:xfrm>
            <a:off x="450936" y="1102290"/>
            <a:ext cx="11123113" cy="478494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1344</Words>
  <Application>Microsoft Office PowerPoint</Application>
  <PresentationFormat>Widescreen</PresentationFormat>
  <Paragraphs>98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Arial</vt:lpstr>
      <vt:lpstr>Calibri</vt:lpstr>
      <vt:lpstr>Arimo</vt:lpstr>
      <vt:lpstr>Office Theme</vt:lpstr>
      <vt:lpstr>PowerPoint Presentation</vt:lpstr>
      <vt:lpstr>PowerPoint Presentation</vt:lpstr>
      <vt:lpstr>Submitted By :</vt:lpstr>
      <vt:lpstr>Abstract </vt:lpstr>
      <vt:lpstr>Contents :</vt:lpstr>
      <vt:lpstr>Introduction</vt:lpstr>
      <vt:lpstr>Literature Review</vt:lpstr>
      <vt:lpstr>Problem Statement </vt:lpstr>
      <vt:lpstr>Flowchart</vt:lpstr>
      <vt:lpstr>Methodology</vt:lpstr>
      <vt:lpstr>Objectives </vt:lpstr>
      <vt:lpstr>System Requirements</vt:lpstr>
      <vt:lpstr>Pert Chart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abhishek sharma</cp:lastModifiedBy>
  <cp:revision>8</cp:revision>
  <dcterms:modified xsi:type="dcterms:W3CDTF">2022-02-02T18:18:32Z</dcterms:modified>
</cp:coreProperties>
</file>