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1A6A1-6A79-4373-8BC4-C507A7730E2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394E-F4C0-4E4A-8C92-78C64B58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8959146-4DB7-4FE0-A45E-A14C412CD84A}" type="slidenum">
              <a:rPr lang="it-IT" altLang="en-US">
                <a:latin typeface="Arial" panose="020B0604020202020204" pitchFamily="34" charset="0"/>
              </a:rPr>
              <a:pPr/>
              <a:t>2</a:t>
            </a:fld>
            <a:endParaRPr lang="it-IT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5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74FF8-486F-42BA-8483-28C60EF767B6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2787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6F5B7-287B-4F00-BA8B-3E9B3A3BF032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909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EF83-7C49-4073-BA38-1C954CADFB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B813-D6C1-427C-9AD1-573467A9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 &amp; Deployment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4810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altLang="en-US" sz="3200" b="1">
                <a:latin typeface="+mn-lt"/>
              </a:rPr>
              <a:t>INTERFACE</a:t>
            </a:r>
            <a:endParaRPr lang="en-US" altLang="en-US" sz="3200" b="1">
              <a:latin typeface="+mn-lt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3167"/>
            <a:ext cx="5257800" cy="2514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dirty="0"/>
              <a:t>May be shown using a rectangle symbol with a keyword &lt;&lt;interface&gt;&gt; preceding the name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dirty="0"/>
              <a:t>For displaying the full signature, the interface rectangle can be expanded to show details</a:t>
            </a:r>
            <a:endParaRPr lang="en-US" altLang="en-US" dirty="0"/>
          </a:p>
        </p:txBody>
      </p:sp>
      <p:pic>
        <p:nvPicPr>
          <p:cNvPr id="144388" name="Picture 4" descr="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818297"/>
            <a:ext cx="3469943" cy="20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0" name="Picture 6" descr="interfac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047999"/>
            <a:ext cx="3278874" cy="287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838200" y="4332288"/>
            <a:ext cx="403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dirty="0"/>
              <a:t>Can be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Provided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Required </a:t>
            </a:r>
          </a:p>
        </p:txBody>
      </p:sp>
    </p:spTree>
    <p:extLst>
      <p:ext uri="{BB962C8B-B14F-4D97-AF65-F5344CB8AC3E}">
        <p14:creationId xmlns:p14="http://schemas.microsoft.com/office/powerpoint/2010/main" val="41871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69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altLang="en-US" sz="3200" b="1">
                <a:latin typeface="+mn-lt"/>
              </a:rPr>
              <a:t>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9413"/>
            <a:ext cx="10786281" cy="25479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dirty="0"/>
              <a:t>A provided interface </a:t>
            </a:r>
          </a:p>
          <a:p>
            <a:pPr lvl="1"/>
            <a:r>
              <a:rPr lang="it-IT" altLang="en-US" sz="2800" dirty="0"/>
              <a:t>Characterize services that the component offers to its environment</a:t>
            </a:r>
          </a:p>
          <a:p>
            <a:pPr lvl="1"/>
            <a:r>
              <a:rPr lang="it-IT" altLang="en-US" sz="2800" dirty="0"/>
              <a:t>Is modeled using a ball, labelled with the name, attached by a solid line to the component</a:t>
            </a:r>
          </a:p>
        </p:txBody>
      </p:sp>
      <p:pic>
        <p:nvPicPr>
          <p:cNvPr id="25620" name="Picture 20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34" y="3547350"/>
            <a:ext cx="5996723" cy="22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5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73123" y="614010"/>
            <a:ext cx="11072884" cy="259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b="1" dirty="0"/>
              <a:t>A required interface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altLang="en-US" sz="2800" dirty="0"/>
              <a:t>Characterize services that the component expects from its environment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altLang="en-US" sz="2800" dirty="0"/>
              <a:t>Is modeled using a socket, labelled with the name, attached by a solid line to the </a:t>
            </a:r>
            <a:r>
              <a:rPr lang="it-IT" altLang="en-US" sz="2800" dirty="0" smtClean="0"/>
              <a:t>component</a:t>
            </a:r>
            <a:endParaRPr lang="it-IT" altLang="en-US" sz="2800" dirty="0"/>
          </a:p>
        </p:txBody>
      </p:sp>
      <p:pic>
        <p:nvPicPr>
          <p:cNvPr id="7" name="Picture 2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80" y="3670112"/>
            <a:ext cx="5866659" cy="22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0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8211" y="274638"/>
            <a:ext cx="10972800" cy="557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INTERFACE</a:t>
            </a:r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308211" y="976975"/>
            <a:ext cx="11538045" cy="9064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dirty="0"/>
              <a:t>Where two components/classes provide and require the same interface, these two notations may be combined</a:t>
            </a:r>
          </a:p>
        </p:txBody>
      </p:sp>
      <p:pic>
        <p:nvPicPr>
          <p:cNvPr id="34844" name="Picture 28" descr="1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19" y="2096114"/>
            <a:ext cx="6028665" cy="118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08211" y="3352800"/>
            <a:ext cx="11538045" cy="20574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en-US" sz="2800" dirty="0"/>
              <a:t>The ball-and-socket notation hint at that interface in question serves to mediate interactions between the two components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en-US" sz="2800" dirty="0"/>
              <a:t>If an interface is shown using the rectangle symbol, we can use an alternative notation, using dependency arrows</a:t>
            </a:r>
          </a:p>
        </p:txBody>
      </p:sp>
      <p:pic>
        <p:nvPicPr>
          <p:cNvPr id="34847" name="Picture 31" descr="int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5240641"/>
            <a:ext cx="9062113" cy="153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7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557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INTERFACE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0252" y="2636838"/>
            <a:ext cx="5699437" cy="41192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component </a:t>
            </a:r>
          </a:p>
          <a:p>
            <a:pPr lvl="1" eaLnBrk="1" hangingPunct="1"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Specifies a CONTRACT of the services that it provides to its clients and that it requires from others components in terms of its provided and required interfaces</a:t>
            </a:r>
          </a:p>
          <a:p>
            <a:pPr lvl="1" eaLnBrk="1" hangingPunct="1"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be replaced</a:t>
            </a:r>
          </a:p>
          <a:p>
            <a:pPr lvl="1" eaLnBrk="1" hangingPunct="1"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system can be extended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0251" y="884238"/>
            <a:ext cx="1158694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system context where there are multiple components that require or provide  a particular interface, a notation abstraction can be used that combines by joining </a:t>
            </a:r>
            <a:r>
              <a:rPr lang="it-IT" alt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  <p:pic>
        <p:nvPicPr>
          <p:cNvPr id="29702" name="Picture 6" descr="dinBind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9689" y="2247210"/>
            <a:ext cx="6144797" cy="2884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5169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altLang="en-US" sz="3200" b="1" dirty="0">
                <a:latin typeface="+mn-lt"/>
              </a:rPr>
              <a:t>DEPENDENCIES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38" y="3096668"/>
            <a:ext cx="11750723" cy="3657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Usage Dependency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usage dependency is relationship which one element requires another element for its full implementation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a dependency in which the client requires the presence of the supplier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shown as dashed arrow with a &lt;&lt;use&gt;&gt; keyword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arrowhead point from the dependent component to the one of which it is dependent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09600" y="1007233"/>
            <a:ext cx="10102805" cy="57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Components can be connected by usage dependencies</a:t>
            </a:r>
          </a:p>
        </p:txBody>
      </p:sp>
      <p:pic>
        <p:nvPicPr>
          <p:cNvPr id="122889" name="Picture 9" descr="17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77" y="1796765"/>
            <a:ext cx="5899417" cy="163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7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4213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altLang="en-US" sz="3200" b="1">
                <a:latin typeface="+mn-lt"/>
              </a:rPr>
              <a:t>PORT</a:t>
            </a:r>
          </a:p>
        </p:txBody>
      </p:sp>
      <p:pic>
        <p:nvPicPr>
          <p:cNvPr id="134148" name="Picture 4" descr="port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60558" y="764844"/>
            <a:ext cx="3157939" cy="18310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08212" y="4648200"/>
            <a:ext cx="1157557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shown as a small square symbol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Ports can be named, and the name is placed near the square symbol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associated with the interfaces that specify the nature of the interactions that may occur over a port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407158" y="764844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Specifies a distinct interaction point</a:t>
            </a:r>
          </a:p>
          <a:p>
            <a:pPr lvl="1"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 that component and its environment</a:t>
            </a:r>
          </a:p>
          <a:p>
            <a:pPr lvl="1"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 that component and its internal parts</a:t>
            </a:r>
          </a:p>
        </p:txBody>
      </p:sp>
      <p:pic>
        <p:nvPicPr>
          <p:cNvPr id="134158" name="Picture 1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5" y="2416518"/>
            <a:ext cx="7840383" cy="218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3825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b="1" dirty="0" smtClean="0">
                <a:latin typeface="+mn-lt"/>
              </a:rPr>
              <a:t>PORT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8447" y="979488"/>
            <a:ext cx="11500513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Ports can support unidirectional communication or bi-directional communication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18447" y="4114801"/>
            <a:ext cx="512701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there are multiple interfaces associated with a port, these interfaces may be listed with the interface icon, separated by a commas</a:t>
            </a:r>
            <a:endParaRPr lang="en-US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2345" name="Picture 9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3210"/>
            <a:ext cx="5837238" cy="188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6" name="Picture 10" descr="engi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57" y="2123210"/>
            <a:ext cx="4329877" cy="197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7" name="Picture 11" descr="6b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4408104"/>
            <a:ext cx="4963048" cy="211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4051" y="346527"/>
            <a:ext cx="10515600" cy="399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altLang="en-US" sz="3200" b="1">
                <a:latin typeface="+mn-lt"/>
              </a:rPr>
              <a:t>EXTERNAL 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2976" y="1963244"/>
            <a:ext cx="11237746" cy="11525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 external view (or black box view) shows publicly visible properties and operations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0038" y="3130253"/>
            <a:ext cx="7492834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external view of a component is by means of interface symbols sticking out of the component box</a:t>
            </a:r>
          </a:p>
        </p:txBody>
      </p:sp>
      <p:pic>
        <p:nvPicPr>
          <p:cNvPr id="30738" name="Picture 18" descr="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83564" y="3859213"/>
            <a:ext cx="2761940" cy="30560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00038" y="4923312"/>
            <a:ext cx="7492834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interface can be listed in the compartment of  a component box</a:t>
            </a:r>
          </a:p>
        </p:txBody>
      </p:sp>
      <p:pic>
        <p:nvPicPr>
          <p:cNvPr id="30741" name="Picture 2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2" y="2539506"/>
            <a:ext cx="4187248" cy="1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00038" y="1041178"/>
            <a:ext cx="11450684" cy="5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component have an external view and an internal view</a:t>
            </a:r>
          </a:p>
        </p:txBody>
      </p:sp>
    </p:spTree>
    <p:extLst>
      <p:ext uri="{BB962C8B-B14F-4D97-AF65-F5344CB8AC3E}">
        <p14:creationId xmlns:p14="http://schemas.microsoft.com/office/powerpoint/2010/main" val="5805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43504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INTERNAL 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0935" y="1102034"/>
            <a:ext cx="6868495" cy="21605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 internal, or white box view of a component is where the realizing classes/components are nested within the component shape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336515" y="3654971"/>
            <a:ext cx="11518969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Realization is a relationship between two set of model elements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represents a specification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other represent an implementation of the latter</a:t>
            </a:r>
          </a:p>
        </p:txBody>
      </p:sp>
      <p:pic>
        <p:nvPicPr>
          <p:cNvPr id="38938" name="Picture 26" descr="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29" y="379865"/>
            <a:ext cx="4798535" cy="288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5902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altLang="en-US" b="1" dirty="0" smtClean="0">
                <a:latin typeface="+mn-lt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631" y="955343"/>
            <a:ext cx="11295796" cy="57320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it-IT" altLang="en-US" dirty="0"/>
              <a:t>	An Uml diagram classification:</a:t>
            </a:r>
          </a:p>
          <a:p>
            <a:pPr eaLnBrk="1" hangingPunct="1">
              <a:defRPr/>
            </a:pPr>
            <a:r>
              <a:rPr lang="it-IT" altLang="en-US" b="1" dirty="0"/>
              <a:t>Static</a:t>
            </a:r>
            <a:r>
              <a:rPr lang="it-IT" altLang="en-US" dirty="0"/>
              <a:t> </a:t>
            </a:r>
          </a:p>
          <a:p>
            <a:pPr lvl="1" eaLnBrk="1" hangingPunct="1">
              <a:defRPr/>
            </a:pPr>
            <a:r>
              <a:rPr lang="it-IT" altLang="en-US" sz="2800" dirty="0"/>
              <a:t>	Use case diagram, Class diagram</a:t>
            </a:r>
          </a:p>
          <a:p>
            <a:pPr eaLnBrk="1" hangingPunct="1">
              <a:defRPr/>
            </a:pPr>
            <a:r>
              <a:rPr lang="it-IT" altLang="en-US" b="1" dirty="0"/>
              <a:t>Dynamic</a:t>
            </a:r>
            <a:r>
              <a:rPr lang="it-IT" altLang="en-US" dirty="0"/>
              <a:t> </a:t>
            </a:r>
          </a:p>
          <a:p>
            <a:pPr lvl="1" eaLnBrk="1" hangingPunct="1">
              <a:defRPr/>
            </a:pPr>
            <a:r>
              <a:rPr lang="it-IT" altLang="en-US" sz="2800" dirty="0"/>
              <a:t>State diagram, Activity diagram, Sequence diagram, Collaboration diagram</a:t>
            </a:r>
          </a:p>
          <a:p>
            <a:pPr eaLnBrk="1" hangingPunct="1">
              <a:defRPr/>
            </a:pPr>
            <a:r>
              <a:rPr lang="it-IT" altLang="en-US" b="1" dirty="0"/>
              <a:t>Implementation</a:t>
            </a:r>
          </a:p>
          <a:p>
            <a:pPr lvl="1" eaLnBrk="1" hangingPunct="1">
              <a:defRPr/>
            </a:pPr>
            <a:r>
              <a:rPr lang="it-IT" altLang="en-US" sz="2800" dirty="0"/>
              <a:t> Component diagram, Deployment diagram</a:t>
            </a:r>
          </a:p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None/>
              <a:defRPr/>
            </a:pPr>
            <a:endParaRPr lang="it-IT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it-IT" altLang="en-US" dirty="0"/>
              <a:t>UML components diagrams are </a:t>
            </a:r>
          </a:p>
          <a:p>
            <a:pPr eaLnBrk="1" hangingPunct="1">
              <a:defRPr/>
            </a:pPr>
            <a:r>
              <a:rPr lang="it-IT" altLang="en-US" b="1" dirty="0"/>
              <a:t>Implementation diagrams:</a:t>
            </a:r>
            <a:r>
              <a:rPr lang="it-IT" altLang="en-US" dirty="0"/>
              <a:t>   </a:t>
            </a:r>
            <a:r>
              <a:rPr lang="it-IT" altLang="en-US" dirty="0" smtClean="0"/>
              <a:t>describe </a:t>
            </a:r>
            <a:r>
              <a:rPr lang="it-IT" altLang="en-US" dirty="0"/>
              <a:t>the different elements required for implementing a system</a:t>
            </a:r>
          </a:p>
        </p:txBody>
      </p:sp>
    </p:spTree>
    <p:extLst>
      <p:ext uri="{BB962C8B-B14F-4D97-AF65-F5344CB8AC3E}">
        <p14:creationId xmlns:p14="http://schemas.microsoft.com/office/powerpoint/2010/main" val="34112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9-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4275"/>
            <a:ext cx="9576534" cy="54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10972800" cy="44869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ASSEMBLY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5230" y="943486"/>
            <a:ext cx="11641540" cy="41036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Two kinds of connectors: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Delegation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ASSEMBLY CONNECTOR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connector between 2 components defines that one component provides the services that another component requires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 must only be defined from a required interface to a provided interface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assembly connector is notated by a “ball-and-socket” connection</a:t>
            </a:r>
          </a:p>
        </p:txBody>
      </p:sp>
      <p:pic>
        <p:nvPicPr>
          <p:cNvPr id="50187" name="Picture 11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3" y="4834741"/>
            <a:ext cx="6328534" cy="157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38550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DELEGATION</a:t>
            </a:r>
            <a:endParaRPr lang="en-US" altLang="en-US" sz="3200" b="1" dirty="0" smtClean="0">
              <a:latin typeface="+mn-lt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57116" y="943236"/>
            <a:ext cx="1147776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DELEGATION CONNECTOR</a:t>
            </a:r>
          </a:p>
          <a:p>
            <a:pPr lvl="1"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Links the external contract of a component to the internal realization</a:t>
            </a:r>
          </a:p>
          <a:p>
            <a:pPr lvl="1"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Represents the forwarding of signals</a:t>
            </a:r>
          </a:p>
          <a:p>
            <a:pPr lvl="1"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must only be defined between used interfaces or ports of the same kind</a:t>
            </a:r>
          </a:p>
        </p:txBody>
      </p:sp>
      <p:pic>
        <p:nvPicPr>
          <p:cNvPr id="146442" name="Picture 10" descr="9-1bi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4585" y="3262622"/>
            <a:ext cx="8270543" cy="31945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55" y="1266967"/>
            <a:ext cx="8153400" cy="37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0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48103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DEPLOYMENT DIAGRAMS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82" y="2440106"/>
            <a:ext cx="11354936" cy="3657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>
                <a:cs typeface="Calibri" panose="020F0502020204030204" pitchFamily="34" charset="0"/>
              </a:rPr>
              <a:t>Deployment diagrams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Show the physical relationship between hardware and software in a system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Hardware elements: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Computers (clients, servers)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Embedded processors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Devices (sensors, peripherals)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/>
              <a:t>Are used to show the nodes where software components reside in the run-time system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23282" y="1046377"/>
            <a:ext cx="11354936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 strong link between components diagrams and deployment diagrams</a:t>
            </a:r>
          </a:p>
        </p:txBody>
      </p:sp>
    </p:spTree>
    <p:extLst>
      <p:ext uri="{BB962C8B-B14F-4D97-AF65-F5344CB8AC3E}">
        <p14:creationId xmlns:p14="http://schemas.microsoft.com/office/powerpoint/2010/main" val="15259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it-IT" alt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it-IT" altLang="en-US">
                <a:latin typeface="Comic Sans MS" panose="030F0702030302020204" pitchFamily="66" charset="0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it-IT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489743" y="543719"/>
            <a:ext cx="11233683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diagram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Contains nodes and connections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node usually represent a piece of hardware in the system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489742" y="2331244"/>
            <a:ext cx="1123368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lvl="1"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connection depicts the communication path used by the hardware to communicate 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Usually indicates the method such as TCP/IP</a:t>
            </a:r>
          </a:p>
        </p:txBody>
      </p:sp>
      <p:pic>
        <p:nvPicPr>
          <p:cNvPr id="93198" name="Picture 14" descr="deplo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87" y="3207297"/>
            <a:ext cx="2811463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5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99173" y="1358569"/>
            <a:ext cx="70798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artifact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specification of a phisycal piece of information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Ex: source files, binary executable files, table in a database system,….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artifact defined by the user represents a concrete element in the physical world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399173" y="389317"/>
            <a:ext cx="10764695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en-US" sz="28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diagrams contain artifact</a:t>
            </a:r>
          </a:p>
        </p:txBody>
      </p:sp>
      <p:pic>
        <p:nvPicPr>
          <p:cNvPr id="94222" name="Picture 14" descr="deplo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11" y="257034"/>
            <a:ext cx="4226948" cy="5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51" y="638179"/>
            <a:ext cx="780154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002" y="412846"/>
            <a:ext cx="11284423" cy="594701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t-IT" altLang="en-US" sz="3200" b="1" dirty="0"/>
              <a:t>	Another classification</a:t>
            </a:r>
            <a:r>
              <a:rPr lang="it-IT" altLang="en-US" sz="3200" b="1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it-IT" altLang="en-US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en-US" b="1" dirty="0"/>
              <a:t>Behavior diagrams</a:t>
            </a:r>
            <a:endParaRPr lang="it-IT" alt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en-US" sz="2800" dirty="0"/>
              <a:t>A type of diagram that depicts behavior of a system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t-IT" altLang="en-US" sz="2800" dirty="0"/>
              <a:t>	This includes activity, state machine, and use case diagrams, interaction diagrams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en-US" b="1" dirty="0"/>
              <a:t>Interaction diagrams</a:t>
            </a:r>
            <a:endParaRPr lang="it-IT" alt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en-US" sz="2800" dirty="0"/>
              <a:t>A subset of behavior diagrams which emphasize object interactions.  This includes collaboration, activity, sequence diagrams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en-US" b="1" dirty="0"/>
              <a:t>Structure diagrams</a:t>
            </a:r>
            <a:endParaRPr lang="it-IT" alt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en-US" sz="2800" dirty="0"/>
              <a:t>A type of diagram that depicts the elements of a specification that are irrespective of time.  This includes class, composite structure, component, deployment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it-IT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t-IT" altLang="en-US" dirty="0"/>
              <a:t>UML components diagrams are </a:t>
            </a:r>
            <a:r>
              <a:rPr lang="it-IT" altLang="en-US" b="1" dirty="0"/>
              <a:t>structure</a:t>
            </a:r>
            <a:r>
              <a:rPr lang="it-IT" altLang="en-US" dirty="0"/>
              <a:t> </a:t>
            </a:r>
            <a:r>
              <a:rPr lang="it-IT" altLang="en-US" b="1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0621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1068" y="588348"/>
            <a:ext cx="11450471" cy="507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en-US" dirty="0" smtClean="0"/>
              <a:t>UML component diagrams describe software components and their dependencies to each others</a:t>
            </a:r>
          </a:p>
          <a:p>
            <a:pPr marL="0" indent="0">
              <a:buNone/>
              <a:defRPr/>
            </a:pPr>
            <a:endParaRPr lang="it-IT" altLang="en-US" dirty="0" smtClean="0"/>
          </a:p>
          <a:p>
            <a:pPr lvl="1">
              <a:defRPr/>
            </a:pPr>
            <a:r>
              <a:rPr lang="it-IT" altLang="en-US" sz="2800" dirty="0" smtClean="0"/>
              <a:t>A component is an </a:t>
            </a:r>
            <a:r>
              <a:rPr lang="it-IT" altLang="en-US" sz="2800" b="1" dirty="0" smtClean="0"/>
              <a:t>autonomous</a:t>
            </a:r>
            <a:r>
              <a:rPr lang="it-IT" altLang="en-US" sz="2800" dirty="0" smtClean="0"/>
              <a:t> unit within a system</a:t>
            </a:r>
          </a:p>
          <a:p>
            <a:pPr lvl="1">
              <a:defRPr/>
            </a:pPr>
            <a:endParaRPr lang="it-IT" altLang="en-US" sz="1600" dirty="0" smtClean="0"/>
          </a:p>
          <a:p>
            <a:pPr lvl="1">
              <a:defRPr/>
            </a:pPr>
            <a:r>
              <a:rPr lang="it-IT" altLang="en-US" sz="2800" dirty="0" smtClean="0"/>
              <a:t>The components can be used to define software systems of arbitrary size and complexity</a:t>
            </a:r>
          </a:p>
          <a:p>
            <a:pPr lvl="1">
              <a:defRPr/>
            </a:pPr>
            <a:endParaRPr lang="it-IT" altLang="en-US" sz="1600" dirty="0" smtClean="0"/>
          </a:p>
          <a:p>
            <a:pPr lvl="1">
              <a:defRPr/>
            </a:pPr>
            <a:r>
              <a:rPr lang="it-IT" altLang="en-US" sz="2800" dirty="0" smtClean="0"/>
              <a:t>UML component diagrams enable to model the high-level software components, and the interfaces to those components</a:t>
            </a:r>
          </a:p>
          <a:p>
            <a:pPr lvl="1">
              <a:defRPr/>
            </a:pPr>
            <a:endParaRPr lang="it-IT" altLang="en-US" sz="1400" dirty="0" smtClean="0"/>
          </a:p>
          <a:p>
            <a:pPr lvl="1">
              <a:defRPr/>
            </a:pPr>
            <a:r>
              <a:rPr lang="it-IT" altLang="en-US" sz="2800" dirty="0" smtClean="0"/>
              <a:t>Important for component-based development (CBD)</a:t>
            </a:r>
          </a:p>
          <a:p>
            <a:pPr lvl="1">
              <a:defRPr/>
            </a:pPr>
            <a:endParaRPr lang="it-IT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71" y="797511"/>
            <a:ext cx="113276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it-IT" altLang="en-US" sz="2800" dirty="0"/>
              <a:t>Component and subsystems can be flexibly REUSED and </a:t>
            </a:r>
            <a:r>
              <a:rPr lang="it-IT" altLang="en-US" sz="2800" dirty="0" smtClean="0"/>
              <a:t>REPLACED</a:t>
            </a:r>
          </a:p>
          <a:p>
            <a:pPr lvl="1">
              <a:defRPr/>
            </a:pPr>
            <a:endParaRPr lang="it-IT" altLang="en-US" sz="1600" dirty="0"/>
          </a:p>
          <a:p>
            <a:pPr lvl="1">
              <a:defRPr/>
            </a:pPr>
            <a:r>
              <a:rPr lang="it-IT" altLang="en-US" sz="2800" dirty="0"/>
              <a:t>A dependency exists between two elements if changes to the definition of one element may cause changes to the </a:t>
            </a:r>
            <a:r>
              <a:rPr lang="it-IT" altLang="en-US" sz="2800" dirty="0" smtClean="0"/>
              <a:t>other</a:t>
            </a:r>
          </a:p>
          <a:p>
            <a:pPr lvl="1">
              <a:defRPr/>
            </a:pPr>
            <a:endParaRPr lang="it-IT" altLang="en-US" dirty="0"/>
          </a:p>
          <a:p>
            <a:pPr lvl="1">
              <a:defRPr/>
            </a:pPr>
            <a:r>
              <a:rPr lang="it-IT" altLang="en-US" sz="2800" dirty="0"/>
              <a:t>Component Diagrams are often referred to as “wiring diagrams</a:t>
            </a:r>
            <a:r>
              <a:rPr lang="it-IT" altLang="en-US" sz="2800" dirty="0" smtClean="0"/>
              <a:t>”</a:t>
            </a:r>
          </a:p>
          <a:p>
            <a:pPr lvl="1">
              <a:defRPr/>
            </a:pPr>
            <a:endParaRPr lang="it-IT" altLang="en-US" dirty="0"/>
          </a:p>
          <a:p>
            <a:pPr lvl="1">
              <a:defRPr/>
            </a:pPr>
            <a:r>
              <a:rPr lang="it-IT" altLang="en-US" sz="2800" dirty="0"/>
              <a:t>The wiring of components can be represented on diagrams by means of components and dependencies between them</a:t>
            </a:r>
          </a:p>
        </p:txBody>
      </p:sp>
    </p:spTree>
    <p:extLst>
      <p:ext uri="{BB962C8B-B14F-4D97-AF65-F5344CB8AC3E}">
        <p14:creationId xmlns:p14="http://schemas.microsoft.com/office/powerpoint/2010/main" val="26378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130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COMPONENT in UML 2.0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2071"/>
            <a:ext cx="10844284" cy="464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dirty="0"/>
              <a:t>Modular unit with well-defined interfaces that is replaceable within its </a:t>
            </a:r>
            <a:r>
              <a:rPr lang="it-IT" altLang="en-US" dirty="0" smtClean="0"/>
              <a:t>environment</a:t>
            </a:r>
          </a:p>
          <a:p>
            <a:pPr eaLnBrk="1" hangingPunct="1">
              <a:defRPr/>
            </a:pPr>
            <a:endParaRPr lang="it-IT" altLang="en-US" dirty="0"/>
          </a:p>
          <a:p>
            <a:pPr eaLnBrk="1" hangingPunct="1">
              <a:defRPr/>
            </a:pPr>
            <a:r>
              <a:rPr lang="it-IT" altLang="en-US" b="1" dirty="0"/>
              <a:t>Autonomous</a:t>
            </a:r>
            <a:r>
              <a:rPr lang="it-IT" altLang="en-US" dirty="0"/>
              <a:t> unit within a system </a:t>
            </a:r>
          </a:p>
          <a:p>
            <a:pPr lvl="1" eaLnBrk="1" hangingPunct="1">
              <a:defRPr/>
            </a:pPr>
            <a:r>
              <a:rPr lang="it-IT" altLang="en-US" sz="2800" dirty="0" smtClean="0"/>
              <a:t>Has one or more provided and required interfaces</a:t>
            </a:r>
          </a:p>
          <a:p>
            <a:pPr lvl="1" eaLnBrk="1" hangingPunct="1">
              <a:defRPr/>
            </a:pPr>
            <a:r>
              <a:rPr lang="it-IT" altLang="en-US" sz="2800" dirty="0" smtClean="0"/>
              <a:t>Its internals are hidden and inaccessible</a:t>
            </a:r>
          </a:p>
          <a:p>
            <a:pPr lvl="1" eaLnBrk="1" hangingPunct="1">
              <a:defRPr/>
            </a:pPr>
            <a:r>
              <a:rPr lang="it-IT" altLang="en-US" sz="2800" dirty="0" smtClean="0"/>
              <a:t>A component is encapsulated</a:t>
            </a:r>
          </a:p>
          <a:p>
            <a:pPr lvl="1" eaLnBrk="1" hangingPunct="1">
              <a:defRPr/>
            </a:pPr>
            <a:r>
              <a:rPr lang="it-IT" altLang="en-US" sz="2800" dirty="0" smtClean="0"/>
              <a:t>Its dependencies are designed such that it can be treated as independently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372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3498" y="110065"/>
            <a:ext cx="10515600" cy="5902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COMPONENT NOTATION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70931" y="752873"/>
            <a:ext cx="7493758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sz="2800" dirty="0">
                <a:effectLst/>
                <a:latin typeface="+mn-lt"/>
              </a:rPr>
              <a:t>A component is shown as a rectangle with 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+mn-lt"/>
              </a:rPr>
              <a:t>A keyword &lt;&lt;component&gt;&gt;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87004" y="1967243"/>
            <a:ext cx="862020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dirty="0"/>
              <a:t>Optionally, in the right hand corner a component icon can be displayed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dirty="0"/>
              <a:t>A component icon  is a rectangle with two smaller rectangles jutting out from the left-hand side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dirty="0"/>
              <a:t>This symbol is a visual stereotype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it-IT" altLang="en-US" sz="2800" dirty="0"/>
              <a:t>The component name</a:t>
            </a:r>
          </a:p>
        </p:txBody>
      </p:sp>
      <p:pic>
        <p:nvPicPr>
          <p:cNvPr id="17435" name="Picture 27" descr="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88" y="2070431"/>
            <a:ext cx="323151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2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96" y="365125"/>
            <a:ext cx="3214687" cy="18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48" y="4925704"/>
            <a:ext cx="756947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6063" y="201352"/>
            <a:ext cx="10515600" cy="56292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Component ELEMENTS</a:t>
            </a:r>
            <a:endParaRPr lang="en-US" altLang="en-US" sz="3200" b="1" dirty="0" smtClean="0">
              <a:latin typeface="+mn-lt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83" y="880613"/>
            <a:ext cx="11888338" cy="53018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component can have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interface represents a declaration of a set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operations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obligations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Usage dependencies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usage dependency is relationship which one </a:t>
            </a:r>
            <a:r>
              <a:rPr lang="it-IT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 requires </a:t>
            </a:r>
            <a:r>
              <a:rPr lang="it-IT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another element for its full implementation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Ports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Port represents an interaction point between  a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 and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its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Connectors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Connect two components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Connect the external contract of a component to the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26895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592541" y="296886"/>
            <a:ext cx="10515600" cy="68575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altLang="en-US" sz="3200" b="1" dirty="0" smtClean="0">
                <a:latin typeface="+mn-lt"/>
              </a:rPr>
              <a:t>INTERFACE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95785" y="1228844"/>
            <a:ext cx="11232108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en-US" sz="2800" dirty="0">
                <a:effectLst/>
                <a:latin typeface="+mn-lt"/>
              </a:rPr>
              <a:t>A component defines its behaviour in terms of provided and required </a:t>
            </a:r>
            <a:r>
              <a:rPr lang="it-IT" altLang="en-US" sz="2800" dirty="0" smtClean="0">
                <a:effectLst/>
                <a:latin typeface="+mn-lt"/>
              </a:rPr>
              <a:t>interfaces.</a:t>
            </a:r>
          </a:p>
          <a:p>
            <a:pPr marL="0" indent="0" eaLnBrk="1" hangingPunct="1">
              <a:buNone/>
              <a:defRPr/>
            </a:pPr>
            <a:r>
              <a:rPr lang="it-IT" altLang="en-US" sz="2800" dirty="0" smtClean="0">
                <a:effectLst/>
                <a:latin typeface="+mn-lt"/>
              </a:rPr>
              <a:t> </a:t>
            </a:r>
            <a:endParaRPr lang="it-IT" altLang="en-US" sz="2800" dirty="0">
              <a:effectLst/>
              <a:latin typeface="+mn-lt"/>
            </a:endParaRPr>
          </a:p>
          <a:p>
            <a:pPr eaLnBrk="1" hangingPunct="1">
              <a:defRPr/>
            </a:pPr>
            <a:r>
              <a:rPr lang="it-IT" altLang="en-US" sz="2800" dirty="0">
                <a:effectLst/>
                <a:latin typeface="+mn-lt"/>
              </a:rPr>
              <a:t>An interface 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+mn-lt"/>
              </a:rPr>
              <a:t>Is the definition of a collection of one or more operations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+mn-lt"/>
              </a:rPr>
              <a:t>Provides only the operations but not the implementation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+mn-lt"/>
              </a:rPr>
              <a:t>Implementation is normally provided by a class/ component</a:t>
            </a:r>
          </a:p>
          <a:p>
            <a:pPr lvl="1" eaLnBrk="1" hangingPunct="1">
              <a:defRPr/>
            </a:pPr>
            <a:r>
              <a:rPr lang="it-IT" altLang="en-US" dirty="0">
                <a:effectLst/>
                <a:latin typeface="+mn-lt"/>
              </a:rPr>
              <a:t>In complex systems, the physical implementation is provided by a group of classes rather than a single class</a:t>
            </a:r>
          </a:p>
        </p:txBody>
      </p:sp>
    </p:spTree>
    <p:extLst>
      <p:ext uri="{BB962C8B-B14F-4D97-AF65-F5344CB8AC3E}">
        <p14:creationId xmlns:p14="http://schemas.microsoft.com/office/powerpoint/2010/main" val="13466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1051</Words>
  <Application>Microsoft Office PowerPoint</Application>
  <PresentationFormat>Widescreen</PresentationFormat>
  <Paragraphs>158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Wingdings</vt:lpstr>
      <vt:lpstr>Office Theme</vt:lpstr>
      <vt:lpstr>Component &amp; Deployment Diagram</vt:lpstr>
      <vt:lpstr>INTRODUCTION</vt:lpstr>
      <vt:lpstr>PowerPoint Presentation</vt:lpstr>
      <vt:lpstr>PowerPoint Presentation</vt:lpstr>
      <vt:lpstr>PowerPoint Presentation</vt:lpstr>
      <vt:lpstr>COMPONENT in UML 2.0</vt:lpstr>
      <vt:lpstr>COMPONENT NOTATION</vt:lpstr>
      <vt:lpstr>Component ELEMENTS</vt:lpstr>
      <vt:lpstr>INTERFACE</vt:lpstr>
      <vt:lpstr>INTERFACE</vt:lpstr>
      <vt:lpstr>INTERFACE</vt:lpstr>
      <vt:lpstr>PowerPoint Presentation</vt:lpstr>
      <vt:lpstr>INTERFACE</vt:lpstr>
      <vt:lpstr>INTERFACE</vt:lpstr>
      <vt:lpstr>DEPENDENCIES</vt:lpstr>
      <vt:lpstr>PORT</vt:lpstr>
      <vt:lpstr>PORT</vt:lpstr>
      <vt:lpstr>EXTERNAL VIEW</vt:lpstr>
      <vt:lpstr>INTERNAL VIEW</vt:lpstr>
      <vt:lpstr>PowerPoint Presentation</vt:lpstr>
      <vt:lpstr>ASSEMBLY</vt:lpstr>
      <vt:lpstr>DELEGATION</vt:lpstr>
      <vt:lpstr>PowerPoint Presentation</vt:lpstr>
      <vt:lpstr>DEPLOYMENT DIAGRAMS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&amp; Deployment Diagram</dc:title>
  <dc:creator>Varun Sapra</dc:creator>
  <cp:lastModifiedBy>Varun Sapra</cp:lastModifiedBy>
  <cp:revision>5</cp:revision>
  <dcterms:created xsi:type="dcterms:W3CDTF">2018-11-28T01:43:43Z</dcterms:created>
  <dcterms:modified xsi:type="dcterms:W3CDTF">2018-11-28T02:18:53Z</dcterms:modified>
</cp:coreProperties>
</file>