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0" r:id="rId3"/>
    <p:sldId id="299" r:id="rId4"/>
    <p:sldId id="303" r:id="rId5"/>
    <p:sldId id="326" r:id="rId6"/>
    <p:sldId id="308" r:id="rId7"/>
    <p:sldId id="316" r:id="rId8"/>
    <p:sldId id="320" r:id="rId9"/>
    <p:sldId id="327" r:id="rId10"/>
    <p:sldId id="317" r:id="rId11"/>
    <p:sldId id="332" r:id="rId12"/>
    <p:sldId id="340" r:id="rId13"/>
    <p:sldId id="343" r:id="rId14"/>
    <p:sldId id="399" r:id="rId15"/>
    <p:sldId id="400" r:id="rId16"/>
    <p:sldId id="401" r:id="rId17"/>
    <p:sldId id="402" r:id="rId18"/>
    <p:sldId id="403" r:id="rId19"/>
    <p:sldId id="351" r:id="rId20"/>
    <p:sldId id="360" r:id="rId21"/>
    <p:sldId id="352" r:id="rId22"/>
    <p:sldId id="353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</p:sldIdLst>
  <p:sldSz cx="9144000" cy="6858000" type="screen4x3"/>
  <p:notesSz cx="7053263" cy="9356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7">
          <p15:clr>
            <a:srgbClr val="A4A3A4"/>
          </p15:clr>
        </p15:guide>
        <p15:guide id="2" pos="22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FF"/>
    <a:srgbClr val="E48012"/>
    <a:srgbClr val="008000"/>
    <a:srgbClr val="006600"/>
    <a:srgbClr val="FF9900"/>
    <a:srgbClr val="E452CF"/>
    <a:srgbClr val="E7539D"/>
    <a:srgbClr val="F379B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7" autoAdjust="0"/>
    <p:restoredTop sz="94660"/>
  </p:normalViewPr>
  <p:slideViewPr>
    <p:cSldViewPr>
      <p:cViewPr varScale="1">
        <p:scale>
          <a:sx n="73" d="100"/>
          <a:sy n="73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26" y="-78"/>
      </p:cViewPr>
      <p:guideLst>
        <p:guide orient="horz" pos="2947"/>
        <p:guide pos="22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8413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B92C9E-A5FB-45C0-AF4D-7CACB37B8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7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8363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45000"/>
            <a:ext cx="5643563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8413"/>
            <a:ext cx="30559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289888-13A1-41D7-8B5D-46111F742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383AD-DF5E-4A5E-B362-C16E55033671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06438"/>
            <a:ext cx="4664075" cy="3497262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435" y="4442821"/>
            <a:ext cx="5172393" cy="4212150"/>
          </a:xfrm>
        </p:spPr>
        <p:txBody>
          <a:bodyPr/>
          <a:lstStyle/>
          <a:p>
            <a:r>
              <a:rPr lang="en-US"/>
              <a:t>The major flaw with the original model is that it didn’t support iteration…</a:t>
            </a:r>
          </a:p>
          <a:p>
            <a:endParaRPr lang="en-US"/>
          </a:p>
          <a:p>
            <a:r>
              <a:rPr lang="en-US"/>
              <a:t>what if there was an incompleteness, contradiction, or ambiguity in the specification?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48D0-1C93-4D82-B61B-3042A3BF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C742A-8111-4F50-AB0F-FBAB2C4316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7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1FD63-D2E7-4196-BCA2-D8711F9402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43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9"/>
          <p:cNvSpPr txBox="1">
            <a:spLocks noChangeArrowheads="1"/>
          </p:cNvSpPr>
          <p:nvPr userDrawn="1"/>
        </p:nvSpPr>
        <p:spPr bwMode="black">
          <a:xfrm>
            <a:off x="1524000" y="6537325"/>
            <a:ext cx="1006475" cy="3206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0E77C-285C-449C-88D3-8B637471AE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3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F94D8-DEC3-4538-9EC4-910C3D4C5B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9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67F67-B770-4EE1-929A-700C4EA970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 txBox="1">
            <a:spLocks noChangeArrowheads="1"/>
          </p:cNvSpPr>
          <p:nvPr userDrawn="1"/>
        </p:nvSpPr>
        <p:spPr bwMode="black">
          <a:xfrm>
            <a:off x="1524000" y="6537325"/>
            <a:ext cx="1006475" cy="3206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E7DCB-A297-4EA4-A0AF-FD8678BC07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9"/>
          <p:cNvSpPr txBox="1">
            <a:spLocks noChangeArrowheads="1"/>
          </p:cNvSpPr>
          <p:nvPr userDrawn="1"/>
        </p:nvSpPr>
        <p:spPr bwMode="black">
          <a:xfrm>
            <a:off x="1524000" y="6537325"/>
            <a:ext cx="1006475" cy="3206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4279D-DAA7-4006-83BD-8B9868DB1DF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50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4708E-2087-4733-927B-12DD4481DF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3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17C3C-4EC9-4E4D-8E07-5B33F7EF3E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0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093C-154E-46CD-B147-9A09901601C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A48991-441B-4C34-B5F3-5C3B4952CB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blackWhite">
          <a:xfrm>
            <a:off x="0" y="6475413"/>
            <a:ext cx="9144000" cy="3825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" name="Picture 31" descr="new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8610600" y="0"/>
            <a:ext cx="533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8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ctrTitle"/>
          </p:nvPr>
        </p:nvSpPr>
        <p:spPr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Analysis and Design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Model</a:t>
            </a:r>
          </a:p>
        </p:txBody>
      </p:sp>
      <p:pic>
        <p:nvPicPr>
          <p:cNvPr id="17411" name="Picture 4" descr="Increm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27994"/>
            <a:ext cx="609600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6400800" y="2209800"/>
            <a:ext cx="2438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-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- Planning</a:t>
            </a:r>
          </a:p>
          <a:p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 – Modeling</a:t>
            </a:r>
          </a:p>
          <a:p>
            <a:r>
              <a:rPr lang="en-US" b="1" dirty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- Construction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- Deployment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4600" y="3542805"/>
            <a:ext cx="3429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(combines elements of the linear sequential model (applied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repetitively) with the iterative philosophy of </a:t>
            </a:r>
            <a:r>
              <a:rPr lang="en-US" sz="2000" dirty="0">
                <a:solidFill>
                  <a:srgbClr val="FF0000"/>
                </a:solidFill>
              </a:rPr>
              <a:t>prototyping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53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0" y="1219200"/>
            <a:ext cx="8375469" cy="5257800"/>
          </a:xfrm>
        </p:spPr>
      </p:pic>
    </p:spTree>
    <p:extLst>
      <p:ext uri="{BB962C8B-B14F-4D97-AF65-F5344CB8AC3E}">
        <p14:creationId xmlns:p14="http://schemas.microsoft.com/office/powerpoint/2010/main" val="9497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Development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447800"/>
            <a:ext cx="8001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2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CBD Model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9" y="1600200"/>
            <a:ext cx="7954722" cy="4525963"/>
          </a:xfrm>
        </p:spPr>
      </p:pic>
    </p:spTree>
    <p:extLst>
      <p:ext uri="{BB962C8B-B14F-4D97-AF65-F5344CB8AC3E}">
        <p14:creationId xmlns:p14="http://schemas.microsoft.com/office/powerpoint/2010/main" val="20506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Approach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based on modeling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objects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use the models to build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organized around those objects.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requirements, cleaner designs, and more maintainable systems.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concept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notation throughout the software development process.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75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- 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development.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ood design defers implementation details until later stages of deign to preserve flexibility.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stage defects have a large impact on ultimate product and on the time needed to finish.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notations helps developer to visualize a problem before beginning of implementation.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Modeling..?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5" name="Picture 4" descr="http://www.iknowtechnologies.com/images/bid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362200"/>
            <a:ext cx="4587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5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5450"/>
            <a:ext cx="8761412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desired structure and behavior of our system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a simplification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reality: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Wind </a:t>
            </a:r>
            <a:r>
              <a:rPr lang="en-US" altLang="zh-CN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effect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on buildings: </a:t>
            </a:r>
            <a:r>
              <a:rPr lang="en-US" altLang="zh-CN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Burj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halifa</a:t>
            </a:r>
            <a:r>
              <a:rPr lang="en-US" altLang="zh-CN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earthquake effect on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Tehri</a:t>
            </a:r>
            <a:r>
              <a:rPr lang="en-US" altLang="zh-CN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Dam.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 description of a complex entity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model includes those elements that have broad effect and omits minor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at a given level of abstraction.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system is not the system!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many disciplines – architecture, aircraft building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electrical devices, microprocessors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29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Modeling..?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help us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as it is or as we want it to be.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permit us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structure or behavior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system.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give us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guides us in constructing a system.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made.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160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procedural and object-oriented analysis….??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System/Software Life Cycle (SLC)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is the series of steps that software undergoes from concept exploration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retirement.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information systems in a very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thoughtful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way, reiterating each stage of the life cycle.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Maturity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process is some gauge of success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0165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Vs Traditional </a:t>
            </a:r>
            <a:r>
              <a:rPr lang="nb-N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procedural systems separate data and procedures, and model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orientation –views data and functions together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have identity, state and behavior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more closely reflects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think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things which possess both attributes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 provides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possibility from the class hierarchy views of the system.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Object-orientation : Four important aspects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Instance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Object-orientation : Four important aspects</a:t>
            </a:r>
            <a:endParaRPr lang="en-US" sz="32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334000"/>
          </a:xfrm>
        </p:spPr>
        <p:txBody>
          <a:bodyPr/>
          <a:lstStyle/>
          <a:p>
            <a:pPr algn="just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quantized into discrete, distinguishable entities called “objects”.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has its own inherent identity.</a:t>
            </a:r>
          </a:p>
          <a:p>
            <a:pPr algn="just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the same data structure (attributes) and behavior (operations) are grouped into a class.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an abstraction that describes properties important to an application and ignores the rest.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Object-orientation : Four important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/>
          <a:lstStyle/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attributes and operations among classes based on a hierarchical relationship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superclass has general information that subclasses refine and elaborate.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need not repeat features of its superclass and add its own unique features.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factor out common features of several classes into a superclass can greatly reduce repetition within designs and programs and is one of the main advantages of OO technology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may behave differently for different classes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47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Principles of Object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3333CC"/>
              </a:buClr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basic principles:</a:t>
            </a:r>
          </a:p>
          <a:p>
            <a:pPr eaLnBrk="1" hangingPunct="1">
              <a:buClr>
                <a:srgbClr val="3333CC"/>
              </a:buClr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Abstraction</a:t>
            </a:r>
          </a:p>
          <a:p>
            <a:pPr eaLnBrk="1" hangingPunct="1">
              <a:buClr>
                <a:srgbClr val="3333CC"/>
              </a:buClr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Encapsulation</a:t>
            </a:r>
          </a:p>
          <a:p>
            <a:pPr eaLnBrk="1" hangingPunct="1">
              <a:buClr>
                <a:srgbClr val="3333CC"/>
              </a:buClr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Modularity</a:t>
            </a:r>
          </a:p>
          <a:p>
            <a:pPr eaLnBrk="1" hangingPunct="1">
              <a:buClr>
                <a:srgbClr val="3333CC"/>
              </a:buClr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Hierarchy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05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Denotes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characteristics of an object that distinguish it from all other kinds of 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objects. 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boundaries, relative to the perspective of the viewer. 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concepts: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Concentrating only on essential 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to be more easily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</a:p>
          <a:p>
            <a:pPr marL="342900" lvl="1" indent="-342900" algn="just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sz="3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relative to the perspective of the </a:t>
            </a: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viewer	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views of the same object are possible.</a:t>
            </a:r>
          </a:p>
          <a:p>
            <a:pPr algn="just">
              <a:defRPr/>
            </a:pPr>
            <a:endParaRPr lang="en-US" sz="2800" dirty="0"/>
          </a:p>
          <a:p>
            <a:pPr marL="0" indent="0" algn="just">
              <a:defRPr/>
            </a:pPr>
            <a:endParaRPr lang="en-US" sz="2800" dirty="0"/>
          </a:p>
          <a:p>
            <a:pPr marL="0" indent="0" algn="just"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14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00200"/>
            <a:ext cx="7315200" cy="457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69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CC0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hide the data in a single entity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 methods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protect information from outside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CC00"/>
              </a:buClr>
              <a:defRPr/>
            </a:pP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 is usually not accessible by other objects.</a:t>
            </a:r>
            <a:r>
              <a:rPr lang="en-GB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FFCC00"/>
              </a:buClr>
              <a:defRPr/>
            </a:pPr>
            <a:endParaRPr lang="en-GB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concepts: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structure and behavior together in one unit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objects more independent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exhibit an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which others can interact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from an object’s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CC00"/>
              </a:buClr>
              <a:defRPr/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43200"/>
            <a:ext cx="167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a system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set of cohesive and loosely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coupled modules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related classes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cohesive (performing a single type of tasks)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modules more reusable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loosely coupled (highly independent)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modules more robust and maintainable</a:t>
            </a:r>
          </a:p>
          <a:p>
            <a:pPr marL="0" indent="0" algn="just">
              <a:buClr>
                <a:srgbClr val="FFCC00"/>
              </a:buClr>
              <a:buFont typeface="Monotype Sorts" pitchFamily="2" charset="2"/>
              <a:buNone/>
              <a:defRPr/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80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638"/>
            <a:ext cx="669957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1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0" y="0"/>
            <a:ext cx="8924929" cy="63563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Source: http</a:t>
            </a:r>
            <a:r>
              <a:rPr lang="en-US" sz="1400" dirty="0">
                <a:solidFill>
                  <a:srgbClr val="FF0000"/>
                </a:solidFill>
              </a:rPr>
              <a:t>://upload.wikimedia.org/wikipedia/commons/b/bb/Systems_Development_Life_Cycle.jpg</a:t>
            </a:r>
          </a:p>
        </p:txBody>
      </p:sp>
    </p:spTree>
    <p:extLst>
      <p:ext uri="{BB962C8B-B14F-4D97-AF65-F5344CB8AC3E}">
        <p14:creationId xmlns:p14="http://schemas.microsoft.com/office/powerpoint/2010/main" val="37112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ranking or ordering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abstractions.</a:t>
            </a:r>
          </a:p>
          <a:p>
            <a:pPr algn="just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into different levels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hierarchies: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Containment/composition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3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Hierarchy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9591"/>
            <a:ext cx="7162800" cy="499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3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Class hierarchy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Fig7-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7984759" cy="46137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352800" y="1143000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UPES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Lifecycle Models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guidance for project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major tasks should be tackled next? milestones!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progress has been made?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of lifecycle models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software development has changed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days: programmers were the primary users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 designs; potential of software unknown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systems attempted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features, more sophistication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greater complexity, more chances for error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users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117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Fix Model 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371600"/>
            <a:ext cx="7696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0E41-7805-46DB-BA4C-236D435D7F2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41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101600" y="1566863"/>
            <a:ext cx="1897063" cy="904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025525" y="2709863"/>
            <a:ext cx="1897063" cy="904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938338" y="3852863"/>
            <a:ext cx="1897062" cy="904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3309938" y="4995863"/>
            <a:ext cx="1897062" cy="904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4900613" y="5948363"/>
            <a:ext cx="1897062" cy="904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7197725" y="5932488"/>
            <a:ext cx="1897063" cy="904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04775" y="52292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Tahoma" pitchFamily="34" charset="0"/>
              </a:rPr>
              <a:t>Flaw?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349250" y="5667375"/>
            <a:ext cx="2824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Tahoma" pitchFamily="34" charset="0"/>
              </a:rPr>
              <a:t>original model didn’t</a:t>
            </a:r>
          </a:p>
          <a:p>
            <a:pPr eaLnBrk="0" hangingPunct="0"/>
            <a:r>
              <a:rPr lang="en-US" sz="2000" b="1" dirty="0">
                <a:latin typeface="Tahoma" pitchFamily="34" charset="0"/>
              </a:rPr>
              <a:t>let you go back!</a:t>
            </a:r>
          </a:p>
        </p:txBody>
      </p: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2938463" y="2890838"/>
            <a:ext cx="1763712" cy="641350"/>
            <a:chOff x="1851" y="1821"/>
            <a:chExt cx="1111" cy="404"/>
          </a:xfrm>
        </p:grpSpPr>
        <p:sp>
          <p:nvSpPr>
            <p:cNvPr id="18473" name="Text Box 41"/>
            <p:cNvSpPr txBox="1">
              <a:spLocks noChangeArrowheads="1"/>
            </p:cNvSpPr>
            <p:nvPr/>
          </p:nvSpPr>
          <p:spPr bwMode="auto">
            <a:xfrm>
              <a:off x="2007" y="1821"/>
              <a:ext cx="9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ahoma" pitchFamily="34" charset="0"/>
                </a:rPr>
                <a:t>Specification,</a:t>
              </a:r>
            </a:p>
            <a:p>
              <a:pPr eaLnBrk="0" hangingPunct="0"/>
              <a:r>
                <a:rPr lang="en-US" dirty="0">
                  <a:latin typeface="Tahoma" pitchFamily="34" charset="0"/>
                </a:rPr>
                <a:t>SPMP</a:t>
              </a:r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1851" y="200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119063" y="4551363"/>
            <a:ext cx="2490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Tahoma" pitchFamily="34" charset="0"/>
              </a:rPr>
              <a:t>Verify</a:t>
            </a:r>
            <a:r>
              <a:rPr lang="en-US" sz="2000" b="1" dirty="0"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2000" b="1" dirty="0">
                <a:latin typeface="Tahoma" pitchFamily="34" charset="0"/>
              </a:rPr>
              <a:t>   output of stages</a:t>
            </a: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134938" y="1600200"/>
            <a:ext cx="8932862" cy="5214938"/>
            <a:chOff x="85" y="1008"/>
            <a:chExt cx="5627" cy="3285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85" y="1008"/>
              <a:ext cx="3995" cy="2688"/>
              <a:chOff x="85" y="1008"/>
              <a:chExt cx="3995" cy="2688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85" y="1008"/>
                <a:ext cx="1152" cy="528"/>
              </a:xfrm>
              <a:prstGeom prst="rect">
                <a:avLst/>
              </a:prstGeom>
              <a:solidFill>
                <a:srgbClr val="CC99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Requirements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Phase </a:t>
                </a: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0" name="Rectangle 6"/>
              <p:cNvSpPr>
                <a:spLocks noChangeArrowheads="1"/>
              </p:cNvSpPr>
              <p:nvPr/>
            </p:nvSpPr>
            <p:spPr bwMode="auto">
              <a:xfrm>
                <a:off x="661" y="1728"/>
                <a:ext cx="1152" cy="528"/>
              </a:xfrm>
              <a:prstGeom prst="rect">
                <a:avLst/>
              </a:prstGeom>
              <a:solidFill>
                <a:srgbClr val="CC99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Specification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Phase</a:t>
                </a: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1237" y="2448"/>
                <a:ext cx="1152" cy="528"/>
              </a:xfrm>
              <a:prstGeom prst="rect">
                <a:avLst/>
              </a:prstGeom>
              <a:solidFill>
                <a:srgbClr val="CC99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Design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Phase</a:t>
                </a: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2101" y="3168"/>
                <a:ext cx="1152" cy="528"/>
              </a:xfrm>
              <a:prstGeom prst="rect">
                <a:avLst/>
              </a:prstGeom>
              <a:solidFill>
                <a:srgbClr val="CC99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Implementation 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&amp; Integration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B812F"/>
                    </a:solidFill>
                    <a:effectLst/>
                    <a:uLnTx/>
                    <a:uFillTx/>
                    <a:latin typeface="Comic Sans MS" pitchFamily="66" charset="0"/>
                  </a:rPr>
                  <a:t>Phase</a:t>
                </a:r>
              </a:p>
            </p:txBody>
          </p:sp>
          <p:sp>
            <p:nvSpPr>
              <p:cNvPr id="73" name="Text Box 9"/>
              <p:cNvSpPr txBox="1">
                <a:spLocks noChangeArrowheads="1"/>
              </p:cNvSpPr>
              <p:nvPr/>
            </p:nvSpPr>
            <p:spPr bwMode="auto">
              <a:xfrm>
                <a:off x="1539" y="1150"/>
                <a:ext cx="99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Requirements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Description</a:t>
                </a:r>
              </a:p>
            </p:txBody>
          </p:sp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2629" y="2642"/>
                <a:ext cx="8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Design Docs</a:t>
                </a:r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1717" y="1554"/>
                <a:ext cx="1" cy="1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1285" y="129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Line 13"/>
              <p:cNvSpPr>
                <a:spLocks noChangeShapeType="1"/>
              </p:cNvSpPr>
              <p:nvPr/>
            </p:nvSpPr>
            <p:spPr bwMode="auto">
              <a:xfrm>
                <a:off x="3321" y="349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>
                <a:off x="2256" y="2174"/>
                <a:ext cx="1" cy="2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2437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16"/>
              <p:cNvSpPr>
                <a:spLocks noChangeShapeType="1"/>
              </p:cNvSpPr>
              <p:nvPr/>
            </p:nvSpPr>
            <p:spPr bwMode="auto">
              <a:xfrm>
                <a:off x="2821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 Box 17"/>
              <p:cNvSpPr txBox="1">
                <a:spLocks noChangeArrowheads="1"/>
              </p:cNvSpPr>
              <p:nvPr/>
            </p:nvSpPr>
            <p:spPr bwMode="auto">
              <a:xfrm>
                <a:off x="3481" y="3381"/>
                <a:ext cx="5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Product</a:t>
                </a:r>
              </a:p>
            </p:txBody>
          </p:sp>
        </p:grp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07" y="3765"/>
              <a:ext cx="1152" cy="528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Comic Sans MS" pitchFamily="66" charset="0"/>
                </a:rPr>
                <a:t>Operations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Comic Sans MS" pitchFamily="66" charset="0"/>
                </a:rPr>
                <a:t>Mode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327" y="411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 flipH="1">
              <a:off x="3827" y="3573"/>
              <a:ext cx="0" cy="1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4560" y="3765"/>
              <a:ext cx="1152" cy="528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Comic Sans MS" pitchFamily="66" charset="0"/>
                </a:rPr>
                <a:t>Retirement</a:t>
              </a:r>
            </a:p>
          </p:txBody>
        </p:sp>
      </p:grpSp>
      <p:grpSp>
        <p:nvGrpSpPr>
          <p:cNvPr id="92" name="Group 22"/>
          <p:cNvGrpSpPr>
            <a:grpSpLocks/>
          </p:cNvGrpSpPr>
          <p:nvPr/>
        </p:nvGrpSpPr>
        <p:grpSpPr bwMode="auto">
          <a:xfrm>
            <a:off x="457200" y="2028825"/>
            <a:ext cx="6172200" cy="3886200"/>
            <a:chOff x="288" y="1248"/>
            <a:chExt cx="3888" cy="2448"/>
          </a:xfrm>
        </p:grpSpPr>
        <p:grpSp>
          <p:nvGrpSpPr>
            <p:cNvPr id="93" name="Group 23"/>
            <p:cNvGrpSpPr>
              <a:grpSpLocks/>
            </p:cNvGrpSpPr>
            <p:nvPr/>
          </p:nvGrpSpPr>
          <p:grpSpPr bwMode="auto">
            <a:xfrm>
              <a:off x="288" y="1584"/>
              <a:ext cx="1813" cy="1827"/>
              <a:chOff x="288" y="1584"/>
              <a:chExt cx="1813" cy="1827"/>
            </a:xfrm>
          </p:grpSpPr>
          <p:cxnSp>
            <p:nvCxnSpPr>
              <p:cNvPr id="99" name="AutoShape 24"/>
              <p:cNvCxnSpPr>
                <a:cxnSpLocks noChangeShapeType="1"/>
              </p:cNvCxnSpPr>
              <p:nvPr/>
            </p:nvCxnSpPr>
            <p:spPr bwMode="auto">
              <a:xfrm rot="10800000">
                <a:off x="288" y="1584"/>
                <a:ext cx="373" cy="387"/>
              </a:xfrm>
              <a:prstGeom prst="bentConnector2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AutoShape 25"/>
              <p:cNvCxnSpPr>
                <a:cxnSpLocks noChangeShapeType="1"/>
              </p:cNvCxnSpPr>
              <p:nvPr/>
            </p:nvCxnSpPr>
            <p:spPr bwMode="auto">
              <a:xfrm rot="10800000">
                <a:off x="912" y="2304"/>
                <a:ext cx="325" cy="387"/>
              </a:xfrm>
              <a:prstGeom prst="bentConnector2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AutoShape 26"/>
              <p:cNvCxnSpPr>
                <a:cxnSpLocks noChangeShapeType="1"/>
              </p:cNvCxnSpPr>
              <p:nvPr/>
            </p:nvCxnSpPr>
            <p:spPr bwMode="auto">
              <a:xfrm rot="10800000">
                <a:off x="1776" y="3024"/>
                <a:ext cx="325" cy="387"/>
              </a:xfrm>
              <a:prstGeom prst="bentConnector2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4" name="Group 27"/>
            <p:cNvGrpSpPr>
              <a:grpSpLocks/>
            </p:cNvGrpSpPr>
            <p:nvPr/>
          </p:nvGrpSpPr>
          <p:grpSpPr bwMode="auto">
            <a:xfrm>
              <a:off x="2784" y="1248"/>
              <a:ext cx="1392" cy="2448"/>
              <a:chOff x="2784" y="1248"/>
              <a:chExt cx="1392" cy="2448"/>
            </a:xfrm>
          </p:grpSpPr>
          <p:cxnSp>
            <p:nvCxnSpPr>
              <p:cNvPr id="95" name="AutoShape 28"/>
              <p:cNvCxnSpPr>
                <a:cxnSpLocks noChangeShapeType="1"/>
              </p:cNvCxnSpPr>
              <p:nvPr/>
            </p:nvCxnSpPr>
            <p:spPr bwMode="auto">
              <a:xfrm rot="5400000" flipH="1">
                <a:off x="2256" y="1776"/>
                <a:ext cx="2448" cy="1392"/>
              </a:xfrm>
              <a:prstGeom prst="bentConnector3">
                <a:avLst>
                  <a:gd name="adj1" fmla="val 99755"/>
                </a:avLst>
              </a:prstGeom>
              <a:noFill/>
              <a:ln w="38100" cap="rnd">
                <a:solidFill>
                  <a:schemeClr val="folHlink"/>
                </a:solidFill>
                <a:prstDash val="sysDot"/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Line 29"/>
              <p:cNvSpPr>
                <a:spLocks noChangeShapeType="1"/>
              </p:cNvSpPr>
              <p:nvPr/>
            </p:nvSpPr>
            <p:spPr bwMode="auto">
              <a:xfrm flipH="1">
                <a:off x="2899" y="1968"/>
                <a:ext cx="1277" cy="0"/>
              </a:xfrm>
              <a:prstGeom prst="line">
                <a:avLst/>
              </a:prstGeom>
              <a:noFill/>
              <a:ln w="38100" cap="rnd">
                <a:solidFill>
                  <a:schemeClr val="folHlink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0"/>
              <p:cNvSpPr>
                <a:spLocks noChangeShapeType="1"/>
              </p:cNvSpPr>
              <p:nvPr/>
            </p:nvSpPr>
            <p:spPr bwMode="auto">
              <a:xfrm flipH="1">
                <a:off x="3504" y="2736"/>
                <a:ext cx="672" cy="0"/>
              </a:xfrm>
              <a:prstGeom prst="line">
                <a:avLst/>
              </a:prstGeom>
              <a:noFill/>
              <a:ln w="38100" cap="rnd">
                <a:solidFill>
                  <a:schemeClr val="folHlink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1"/>
              <p:cNvSpPr>
                <a:spLocks noChangeShapeType="1"/>
              </p:cNvSpPr>
              <p:nvPr/>
            </p:nvSpPr>
            <p:spPr bwMode="auto">
              <a:xfrm flipH="1">
                <a:off x="4032" y="3484"/>
                <a:ext cx="144" cy="0"/>
              </a:xfrm>
              <a:prstGeom prst="line">
                <a:avLst/>
              </a:prstGeom>
              <a:noFill/>
              <a:ln w="38100" cap="rnd">
                <a:solidFill>
                  <a:schemeClr val="folHlink"/>
                </a:solidFill>
                <a:prstDash val="sysDot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4" name="Text Box 43"/>
          <p:cNvSpPr txBox="1">
            <a:spLocks noChangeArrowheads="1"/>
          </p:cNvSpPr>
          <p:nvPr/>
        </p:nvSpPr>
        <p:spPr bwMode="auto">
          <a:xfrm>
            <a:off x="104775" y="4536123"/>
            <a:ext cx="2490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0000"/>
                </a:solidFill>
                <a:latin typeface="Tahoma" pitchFamily="34" charset="0"/>
              </a:rPr>
              <a:t>Verify</a:t>
            </a:r>
            <a:r>
              <a:rPr lang="en-US" sz="20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sz="2000" b="1" dirty="0" smtClean="0">
                <a:solidFill>
                  <a:srgbClr val="000000"/>
                </a:solidFill>
                <a:latin typeface="Tahoma" pitchFamily="34" charset="0"/>
              </a:rPr>
              <a:t>   output of stages</a:t>
            </a:r>
          </a:p>
        </p:txBody>
      </p:sp>
    </p:spTree>
    <p:extLst>
      <p:ext uri="{BB962C8B-B14F-4D97-AF65-F5344CB8AC3E}">
        <p14:creationId xmlns:p14="http://schemas.microsoft.com/office/powerpoint/2010/main" val="36421982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4" grpId="0" animBg="1"/>
      <p:bldP spid="18470" grpId="0" autoUpdateAnimBg="0"/>
      <p:bldP spid="184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E7DCB-A297-4EA4-A0AF-FD8678BC077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57200"/>
            <a:ext cx="8582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Waterf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3250"/>
            <a:ext cx="7848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7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Application Development (RAD) Model</a:t>
            </a:r>
          </a:p>
        </p:txBody>
      </p:sp>
      <p:pic>
        <p:nvPicPr>
          <p:cNvPr id="20483" name="Picture 4" descr="RAD_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" y="1600200"/>
            <a:ext cx="8077200" cy="4267200"/>
          </a:xfr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22960" y="5715000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Makes heavy use of reusable software components with an extremely short development cycle </a:t>
            </a:r>
          </a:p>
        </p:txBody>
      </p:sp>
    </p:spTree>
    <p:extLst>
      <p:ext uri="{BB962C8B-B14F-4D97-AF65-F5344CB8AC3E}">
        <p14:creationId xmlns:p14="http://schemas.microsoft.com/office/powerpoint/2010/main" val="25440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457201"/>
            <a:ext cx="8001000" cy="6858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</a:t>
            </a:r>
          </a:p>
        </p:txBody>
      </p:sp>
      <p:pic>
        <p:nvPicPr>
          <p:cNvPr id="26627" name="Picture 4" descr="Prototy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01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19620</TotalTime>
  <Words>1018</Words>
  <Application>Microsoft Office PowerPoint</Application>
  <PresentationFormat>On-screen Show (4:3)</PresentationFormat>
  <Paragraphs>181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宋体</vt:lpstr>
      <vt:lpstr>Arial</vt:lpstr>
      <vt:lpstr>Calibri</vt:lpstr>
      <vt:lpstr>Comic Sans MS</vt:lpstr>
      <vt:lpstr>Monotype Sorts</vt:lpstr>
      <vt:lpstr>Symbol</vt:lpstr>
      <vt:lpstr>Tahoma</vt:lpstr>
      <vt:lpstr>Times New Roman</vt:lpstr>
      <vt:lpstr>Verdana</vt:lpstr>
      <vt:lpstr>Wingdings</vt:lpstr>
      <vt:lpstr>Office Theme</vt:lpstr>
      <vt:lpstr>Object Oriented Analysis and Design</vt:lpstr>
      <vt:lpstr>System/Software Life Cycle (SLC)</vt:lpstr>
      <vt:lpstr>PowerPoint Presentation</vt:lpstr>
      <vt:lpstr>Importance of Lifecycle Models</vt:lpstr>
      <vt:lpstr>Build and Fix Model </vt:lpstr>
      <vt:lpstr>Waterfall Model</vt:lpstr>
      <vt:lpstr>PowerPoint Presentation</vt:lpstr>
      <vt:lpstr>Rapid Application Development (RAD) Model</vt:lpstr>
      <vt:lpstr>Prototype Model</vt:lpstr>
      <vt:lpstr>Incremental Model</vt:lpstr>
      <vt:lpstr>Spiral Model</vt:lpstr>
      <vt:lpstr>Concurrent Development Model</vt:lpstr>
      <vt:lpstr>CBD Model</vt:lpstr>
      <vt:lpstr>Object Oriented Approach</vt:lpstr>
      <vt:lpstr>Object Oriented Approach</vt:lpstr>
      <vt:lpstr>Why Modeling..?</vt:lpstr>
      <vt:lpstr>Modeling</vt:lpstr>
      <vt:lpstr>Why Modeling..?</vt:lpstr>
      <vt:lpstr>PowerPoint Presentation</vt:lpstr>
      <vt:lpstr>Object-Oriented Vs Traditional analysis</vt:lpstr>
      <vt:lpstr>Object-orientation : Four important aspects</vt:lpstr>
      <vt:lpstr>Object-orientation : Four important aspects</vt:lpstr>
      <vt:lpstr>Object-orientation : Four important aspects</vt:lpstr>
      <vt:lpstr>The Basic Principles of Object Orientation</vt:lpstr>
      <vt:lpstr>Abstraction</vt:lpstr>
      <vt:lpstr>Abstraction</vt:lpstr>
      <vt:lpstr>Encapsulation</vt:lpstr>
      <vt:lpstr>Modularity</vt:lpstr>
      <vt:lpstr>Modularity</vt:lpstr>
      <vt:lpstr>Hierarchy</vt:lpstr>
      <vt:lpstr>Example: Hierarchy</vt:lpstr>
      <vt:lpstr>Example: Class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Ash</dc:creator>
  <cp:lastModifiedBy>Sumit Kumar</cp:lastModifiedBy>
  <cp:revision>1060</cp:revision>
  <dcterms:created xsi:type="dcterms:W3CDTF">2003-04-02T21:16:50Z</dcterms:created>
  <dcterms:modified xsi:type="dcterms:W3CDTF">2020-08-17T03:30:16Z</dcterms:modified>
</cp:coreProperties>
</file>