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F95BEE-BA21-47FF-8A75-C75285F2B45E}"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4FE9E-514E-4932-A42D-7B14C9193A6E}" type="slidenum">
              <a:rPr lang="en-US" smtClean="0"/>
              <a:t>‹#›</a:t>
            </a:fld>
            <a:endParaRPr lang="en-US"/>
          </a:p>
        </p:txBody>
      </p:sp>
    </p:spTree>
    <p:extLst>
      <p:ext uri="{BB962C8B-B14F-4D97-AF65-F5344CB8AC3E}">
        <p14:creationId xmlns:p14="http://schemas.microsoft.com/office/powerpoint/2010/main" val="1803435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95BEE-BA21-47FF-8A75-C75285F2B45E}"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4FE9E-514E-4932-A42D-7B14C9193A6E}" type="slidenum">
              <a:rPr lang="en-US" smtClean="0"/>
              <a:t>‹#›</a:t>
            </a:fld>
            <a:endParaRPr lang="en-US"/>
          </a:p>
        </p:txBody>
      </p:sp>
    </p:spTree>
    <p:extLst>
      <p:ext uri="{BB962C8B-B14F-4D97-AF65-F5344CB8AC3E}">
        <p14:creationId xmlns:p14="http://schemas.microsoft.com/office/powerpoint/2010/main" val="3069684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95BEE-BA21-47FF-8A75-C75285F2B45E}"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4FE9E-514E-4932-A42D-7B14C9193A6E}" type="slidenum">
              <a:rPr lang="en-US" smtClean="0"/>
              <a:t>‹#›</a:t>
            </a:fld>
            <a:endParaRPr lang="en-US"/>
          </a:p>
        </p:txBody>
      </p:sp>
    </p:spTree>
    <p:extLst>
      <p:ext uri="{BB962C8B-B14F-4D97-AF65-F5344CB8AC3E}">
        <p14:creationId xmlns:p14="http://schemas.microsoft.com/office/powerpoint/2010/main" val="1954934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95BEE-BA21-47FF-8A75-C75285F2B45E}"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4FE9E-514E-4932-A42D-7B14C9193A6E}" type="slidenum">
              <a:rPr lang="en-US" smtClean="0"/>
              <a:t>‹#›</a:t>
            </a:fld>
            <a:endParaRPr lang="en-US"/>
          </a:p>
        </p:txBody>
      </p:sp>
    </p:spTree>
    <p:extLst>
      <p:ext uri="{BB962C8B-B14F-4D97-AF65-F5344CB8AC3E}">
        <p14:creationId xmlns:p14="http://schemas.microsoft.com/office/powerpoint/2010/main" val="4288316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CF95BEE-BA21-47FF-8A75-C75285F2B45E}"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4FE9E-514E-4932-A42D-7B14C9193A6E}" type="slidenum">
              <a:rPr lang="en-US" smtClean="0"/>
              <a:t>‹#›</a:t>
            </a:fld>
            <a:endParaRPr lang="en-US"/>
          </a:p>
        </p:txBody>
      </p:sp>
    </p:spTree>
    <p:extLst>
      <p:ext uri="{BB962C8B-B14F-4D97-AF65-F5344CB8AC3E}">
        <p14:creationId xmlns:p14="http://schemas.microsoft.com/office/powerpoint/2010/main" val="1373485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F95BEE-BA21-47FF-8A75-C75285F2B45E}"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94FE9E-514E-4932-A42D-7B14C9193A6E}" type="slidenum">
              <a:rPr lang="en-US" smtClean="0"/>
              <a:t>‹#›</a:t>
            </a:fld>
            <a:endParaRPr lang="en-US"/>
          </a:p>
        </p:txBody>
      </p:sp>
    </p:spTree>
    <p:extLst>
      <p:ext uri="{BB962C8B-B14F-4D97-AF65-F5344CB8AC3E}">
        <p14:creationId xmlns:p14="http://schemas.microsoft.com/office/powerpoint/2010/main" val="4014622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F95BEE-BA21-47FF-8A75-C75285F2B45E}" type="datetimeFigureOut">
              <a:rPr lang="en-US" smtClean="0"/>
              <a:t>11/28/2018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94FE9E-514E-4932-A42D-7B14C9193A6E}" type="slidenum">
              <a:rPr lang="en-US" smtClean="0"/>
              <a:t>‹#›</a:t>
            </a:fld>
            <a:endParaRPr lang="en-US"/>
          </a:p>
        </p:txBody>
      </p:sp>
    </p:spTree>
    <p:extLst>
      <p:ext uri="{BB962C8B-B14F-4D97-AF65-F5344CB8AC3E}">
        <p14:creationId xmlns:p14="http://schemas.microsoft.com/office/powerpoint/2010/main" val="1448215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F95BEE-BA21-47FF-8A75-C75285F2B45E}" type="datetimeFigureOut">
              <a:rPr lang="en-US" smtClean="0"/>
              <a:t>11/28/2018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94FE9E-514E-4932-A42D-7B14C9193A6E}" type="slidenum">
              <a:rPr lang="en-US" smtClean="0"/>
              <a:t>‹#›</a:t>
            </a:fld>
            <a:endParaRPr lang="en-US"/>
          </a:p>
        </p:txBody>
      </p:sp>
    </p:spTree>
    <p:extLst>
      <p:ext uri="{BB962C8B-B14F-4D97-AF65-F5344CB8AC3E}">
        <p14:creationId xmlns:p14="http://schemas.microsoft.com/office/powerpoint/2010/main" val="2354088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F95BEE-BA21-47FF-8A75-C75285F2B45E}" type="datetimeFigureOut">
              <a:rPr lang="en-US" smtClean="0"/>
              <a:t>11/28/2018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94FE9E-514E-4932-A42D-7B14C9193A6E}" type="slidenum">
              <a:rPr lang="en-US" smtClean="0"/>
              <a:t>‹#›</a:t>
            </a:fld>
            <a:endParaRPr lang="en-US"/>
          </a:p>
        </p:txBody>
      </p:sp>
    </p:spTree>
    <p:extLst>
      <p:ext uri="{BB962C8B-B14F-4D97-AF65-F5344CB8AC3E}">
        <p14:creationId xmlns:p14="http://schemas.microsoft.com/office/powerpoint/2010/main" val="1876484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CF95BEE-BA21-47FF-8A75-C75285F2B45E}"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94FE9E-514E-4932-A42D-7B14C9193A6E}" type="slidenum">
              <a:rPr lang="en-US" smtClean="0"/>
              <a:t>‹#›</a:t>
            </a:fld>
            <a:endParaRPr lang="en-US"/>
          </a:p>
        </p:txBody>
      </p:sp>
    </p:spTree>
    <p:extLst>
      <p:ext uri="{BB962C8B-B14F-4D97-AF65-F5344CB8AC3E}">
        <p14:creationId xmlns:p14="http://schemas.microsoft.com/office/powerpoint/2010/main" val="651581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CF95BEE-BA21-47FF-8A75-C75285F2B45E}"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94FE9E-514E-4932-A42D-7B14C9193A6E}" type="slidenum">
              <a:rPr lang="en-US" smtClean="0"/>
              <a:t>‹#›</a:t>
            </a:fld>
            <a:endParaRPr lang="en-US"/>
          </a:p>
        </p:txBody>
      </p:sp>
    </p:spTree>
    <p:extLst>
      <p:ext uri="{BB962C8B-B14F-4D97-AF65-F5344CB8AC3E}">
        <p14:creationId xmlns:p14="http://schemas.microsoft.com/office/powerpoint/2010/main" val="1796507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F95BEE-BA21-47FF-8A75-C75285F2B45E}" type="datetimeFigureOut">
              <a:rPr lang="en-US" smtClean="0"/>
              <a:t>11/28/2018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94FE9E-514E-4932-A42D-7B14C9193A6E}" type="slidenum">
              <a:rPr lang="en-US" smtClean="0"/>
              <a:t>‹#›</a:t>
            </a:fld>
            <a:endParaRPr lang="en-US"/>
          </a:p>
        </p:txBody>
      </p:sp>
    </p:spTree>
    <p:extLst>
      <p:ext uri="{BB962C8B-B14F-4D97-AF65-F5344CB8AC3E}">
        <p14:creationId xmlns:p14="http://schemas.microsoft.com/office/powerpoint/2010/main" val="2329574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9867" y="200883"/>
            <a:ext cx="3629135" cy="523220"/>
          </a:xfrm>
          <a:prstGeom prst="rect">
            <a:avLst/>
          </a:prstGeom>
        </p:spPr>
        <p:txBody>
          <a:bodyPr wrap="none">
            <a:spAutoFit/>
          </a:bodyPr>
          <a:lstStyle/>
          <a:p>
            <a:r>
              <a:rPr lang="en-US" sz="2800" b="1" dirty="0">
                <a:solidFill>
                  <a:srgbClr val="FF0000"/>
                </a:solidFill>
              </a:rPr>
              <a:t>Processes and Threads </a:t>
            </a:r>
          </a:p>
        </p:txBody>
      </p:sp>
      <p:sp>
        <p:nvSpPr>
          <p:cNvPr id="3" name="Rectangle 2"/>
          <p:cNvSpPr/>
          <p:nvPr/>
        </p:nvSpPr>
        <p:spPr>
          <a:xfrm>
            <a:off x="479867" y="865075"/>
            <a:ext cx="11257208" cy="5016758"/>
          </a:xfrm>
          <a:prstGeom prst="rect">
            <a:avLst/>
          </a:prstGeom>
        </p:spPr>
        <p:txBody>
          <a:bodyPr wrap="square">
            <a:spAutoFit/>
          </a:bodyPr>
          <a:lstStyle/>
          <a:p>
            <a:r>
              <a:rPr lang="en-US" sz="2800" dirty="0"/>
              <a:t>A process is a heavyweight flow that can execute concurrently with other processes. </a:t>
            </a:r>
            <a:endParaRPr lang="en-US" sz="2800" dirty="0" smtClean="0"/>
          </a:p>
          <a:p>
            <a:endParaRPr lang="en-US" sz="1600" dirty="0"/>
          </a:p>
          <a:p>
            <a:pPr marL="457200" indent="-457200">
              <a:buFont typeface="Arial" panose="020B0604020202020204" pitchFamily="34" charset="0"/>
              <a:buChar char="•"/>
            </a:pPr>
            <a:r>
              <a:rPr lang="en-US" sz="2800" dirty="0" smtClean="0"/>
              <a:t>A </a:t>
            </a:r>
            <a:r>
              <a:rPr lang="en-US" sz="2800" dirty="0"/>
              <a:t>thread is a lightweight flow that can execute concurrently with other threads within the same process. </a:t>
            </a:r>
            <a:endParaRPr lang="en-US" sz="2800" dirty="0" smtClean="0"/>
          </a:p>
          <a:p>
            <a:pPr marL="457200" indent="-457200">
              <a:buFont typeface="Arial" panose="020B0604020202020204" pitchFamily="34" charset="0"/>
              <a:buChar char="•"/>
            </a:pPr>
            <a:endParaRPr lang="en-US" sz="1400" dirty="0"/>
          </a:p>
          <a:p>
            <a:pPr marL="457200" indent="-457200">
              <a:buFont typeface="Arial" panose="020B0604020202020204" pitchFamily="34" charset="0"/>
              <a:buChar char="•"/>
            </a:pPr>
            <a:r>
              <a:rPr lang="en-US" sz="2800" dirty="0" smtClean="0"/>
              <a:t>An </a:t>
            </a:r>
            <a:r>
              <a:rPr lang="en-US" sz="2800" dirty="0"/>
              <a:t>active object is an object that owns a process or thread and can initiate control activity. </a:t>
            </a:r>
            <a:endParaRPr lang="en-US" sz="2800" dirty="0" smtClean="0"/>
          </a:p>
          <a:p>
            <a:pPr marL="457200" indent="-457200">
              <a:buFont typeface="Arial" panose="020B0604020202020204" pitchFamily="34" charset="0"/>
              <a:buChar char="•"/>
            </a:pPr>
            <a:endParaRPr lang="en-US" sz="1400" dirty="0"/>
          </a:p>
          <a:p>
            <a:pPr marL="457200" indent="-457200">
              <a:buFont typeface="Arial" panose="020B0604020202020204" pitchFamily="34" charset="0"/>
              <a:buChar char="•"/>
            </a:pPr>
            <a:r>
              <a:rPr lang="en-US" sz="2800" dirty="0" smtClean="0"/>
              <a:t>An </a:t>
            </a:r>
            <a:r>
              <a:rPr lang="en-US" sz="2800" dirty="0"/>
              <a:t>active class is a class whose instances are active objects. </a:t>
            </a:r>
            <a:endParaRPr lang="en-US" sz="2800" dirty="0" smtClean="0"/>
          </a:p>
          <a:p>
            <a:pPr marL="457200" indent="-457200">
              <a:buFont typeface="Arial" panose="020B0604020202020204" pitchFamily="34" charset="0"/>
              <a:buChar char="•"/>
            </a:pPr>
            <a:endParaRPr lang="en-US" sz="1200" dirty="0"/>
          </a:p>
          <a:p>
            <a:pPr marL="457200" indent="-457200">
              <a:buFont typeface="Arial" panose="020B0604020202020204" pitchFamily="34" charset="0"/>
              <a:buChar char="•"/>
            </a:pPr>
            <a:r>
              <a:rPr lang="en-US" sz="2800" dirty="0" smtClean="0"/>
              <a:t>Graphically</a:t>
            </a:r>
            <a:r>
              <a:rPr lang="en-US" sz="2800" dirty="0"/>
              <a:t>, an active class is rendered as a rectangle with thick lines. Processes and threads are rendered as stereotyped active classes</a:t>
            </a:r>
          </a:p>
        </p:txBody>
      </p:sp>
    </p:spTree>
    <p:extLst>
      <p:ext uri="{BB962C8B-B14F-4D97-AF65-F5344CB8AC3E}">
        <p14:creationId xmlns:p14="http://schemas.microsoft.com/office/powerpoint/2010/main" val="425468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3164" y="656820"/>
            <a:ext cx="11132024" cy="3108543"/>
          </a:xfrm>
          <a:prstGeom prst="rect">
            <a:avLst/>
          </a:prstGeom>
        </p:spPr>
        <p:txBody>
          <a:bodyPr wrap="square">
            <a:spAutoFit/>
          </a:bodyPr>
          <a:lstStyle/>
          <a:p>
            <a:r>
              <a:rPr lang="en-US" sz="2800" b="1" dirty="0"/>
              <a:t>Flow of </a:t>
            </a:r>
            <a:r>
              <a:rPr lang="en-US" sz="2800" b="1" dirty="0" smtClean="0"/>
              <a:t>Control</a:t>
            </a:r>
          </a:p>
          <a:p>
            <a:r>
              <a:rPr lang="en-US" sz="2800" b="1" dirty="0" smtClean="0"/>
              <a:t> </a:t>
            </a:r>
            <a:endParaRPr lang="en-US" sz="2800" b="1" dirty="0"/>
          </a:p>
          <a:p>
            <a:r>
              <a:rPr lang="en-US" sz="2800" dirty="0"/>
              <a:t>In a sequential system, there is a single flow of control. </a:t>
            </a:r>
            <a:r>
              <a:rPr lang="en-US" sz="2800" dirty="0" err="1"/>
              <a:t>i.e</a:t>
            </a:r>
            <a:r>
              <a:rPr lang="en-US" sz="2800" dirty="0"/>
              <a:t>, one thing, and one thing only, can take place at a time. </a:t>
            </a:r>
            <a:endParaRPr lang="en-US" sz="2800" dirty="0" smtClean="0"/>
          </a:p>
          <a:p>
            <a:endParaRPr lang="en-US" sz="2800" dirty="0"/>
          </a:p>
          <a:p>
            <a:r>
              <a:rPr lang="en-US" sz="2800" dirty="0" smtClean="0"/>
              <a:t>In </a:t>
            </a:r>
            <a:r>
              <a:rPr lang="en-US" sz="2800" dirty="0"/>
              <a:t>a concurrent system, there is multiple simultaneous flow of control </a:t>
            </a:r>
            <a:r>
              <a:rPr lang="en-US" sz="2800" dirty="0" err="1"/>
              <a:t>i.e</a:t>
            </a:r>
            <a:r>
              <a:rPr lang="en-US" sz="2800" dirty="0"/>
              <a:t>, more than one thing can take place at a </a:t>
            </a:r>
            <a:r>
              <a:rPr lang="en-US" sz="2800" dirty="0" smtClean="0"/>
              <a:t>time.</a:t>
            </a:r>
            <a:endParaRPr lang="en-US" sz="2800" dirty="0"/>
          </a:p>
        </p:txBody>
      </p:sp>
    </p:spTree>
    <p:extLst>
      <p:ext uri="{BB962C8B-B14F-4D97-AF65-F5344CB8AC3E}">
        <p14:creationId xmlns:p14="http://schemas.microsoft.com/office/powerpoint/2010/main" val="114430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4924" y="605103"/>
            <a:ext cx="11404980" cy="4031873"/>
          </a:xfrm>
          <a:prstGeom prst="rect">
            <a:avLst/>
          </a:prstGeom>
        </p:spPr>
        <p:txBody>
          <a:bodyPr wrap="square">
            <a:spAutoFit/>
          </a:bodyPr>
          <a:lstStyle/>
          <a:p>
            <a:r>
              <a:rPr lang="en-US" sz="2800" dirty="0"/>
              <a:t>T</a:t>
            </a:r>
            <a:r>
              <a:rPr lang="en-US" sz="2800" dirty="0" smtClean="0"/>
              <a:t>hree </a:t>
            </a:r>
            <a:r>
              <a:rPr lang="en-US" sz="2800" dirty="0"/>
              <a:t>approaches are there to handle synchronization: </a:t>
            </a:r>
          </a:p>
          <a:p>
            <a:pPr marL="457200" indent="-457200">
              <a:buFont typeface="Arial" panose="020B0604020202020204" pitchFamily="34" charset="0"/>
              <a:buChar char="•"/>
            </a:pPr>
            <a:endParaRPr lang="en-US" sz="1400" dirty="0" smtClean="0"/>
          </a:p>
          <a:p>
            <a:pPr marL="457200" indent="-457200">
              <a:buFont typeface="Arial" panose="020B0604020202020204" pitchFamily="34" charset="0"/>
              <a:buChar char="•"/>
            </a:pPr>
            <a:r>
              <a:rPr lang="en-US" sz="2800" dirty="0" smtClean="0"/>
              <a:t>Sequential </a:t>
            </a:r>
            <a:r>
              <a:rPr lang="en-US" sz="2800" dirty="0"/>
              <a:t>– Callers must coordinate outside the object so that only one flow is in the object at a </a:t>
            </a:r>
            <a:r>
              <a:rPr lang="en-US" sz="2800" dirty="0" smtClean="0"/>
              <a:t>time.</a:t>
            </a:r>
          </a:p>
          <a:p>
            <a:r>
              <a:rPr lang="en-US" sz="2800" dirty="0" smtClean="0"/>
              <a:t> </a:t>
            </a:r>
            <a:endParaRPr lang="en-US" sz="2800" dirty="0"/>
          </a:p>
          <a:p>
            <a:pPr marL="457200" indent="-457200">
              <a:buFont typeface="Arial" panose="020B0604020202020204" pitchFamily="34" charset="0"/>
              <a:buChar char="•"/>
            </a:pPr>
            <a:r>
              <a:rPr lang="en-US" sz="2800" dirty="0" smtClean="0"/>
              <a:t>Guarded </a:t>
            </a:r>
            <a:r>
              <a:rPr lang="en-US" sz="2800" dirty="0"/>
              <a:t>– multiple flow of control is </a:t>
            </a:r>
            <a:r>
              <a:rPr lang="en-US" sz="2800" dirty="0" err="1"/>
              <a:t>sequentialized</a:t>
            </a:r>
            <a:r>
              <a:rPr lang="en-US" sz="2800" dirty="0"/>
              <a:t> with the help of object’s guarded operations. in effect it becomes sequential. </a:t>
            </a:r>
          </a:p>
          <a:p>
            <a:pPr marL="457200" indent="-457200">
              <a:buFont typeface="Arial" panose="020B0604020202020204" pitchFamily="34" charset="0"/>
              <a:buChar char="•"/>
            </a:pPr>
            <a:endParaRPr lang="en-US" sz="1600" dirty="0" smtClean="0"/>
          </a:p>
          <a:p>
            <a:pPr marL="457200" indent="-457200">
              <a:buFont typeface="Arial" panose="020B0604020202020204" pitchFamily="34" charset="0"/>
              <a:buChar char="•"/>
            </a:pPr>
            <a:r>
              <a:rPr lang="en-US" sz="2800" dirty="0" smtClean="0"/>
              <a:t>Concurrent </a:t>
            </a:r>
            <a:r>
              <a:rPr lang="en-US" sz="2800" dirty="0"/>
              <a:t>– multiple flow of control is guaranteed by treating each operation as atomic </a:t>
            </a:r>
          </a:p>
        </p:txBody>
      </p:sp>
      <p:sp>
        <p:nvSpPr>
          <p:cNvPr id="3" name="TextBox 2"/>
          <p:cNvSpPr txBox="1"/>
          <p:nvPr/>
        </p:nvSpPr>
        <p:spPr>
          <a:xfrm>
            <a:off x="591403" y="150123"/>
            <a:ext cx="3821373" cy="523220"/>
          </a:xfrm>
          <a:prstGeom prst="rect">
            <a:avLst/>
          </a:prstGeom>
          <a:noFill/>
        </p:spPr>
        <p:txBody>
          <a:bodyPr wrap="square" rtlCol="0">
            <a:spAutoFit/>
          </a:bodyPr>
          <a:lstStyle/>
          <a:p>
            <a:r>
              <a:rPr lang="en-US" sz="2800" b="1" dirty="0" smtClean="0">
                <a:solidFill>
                  <a:srgbClr val="FF0000"/>
                </a:solidFill>
              </a:rPr>
              <a:t>Synchronization</a:t>
            </a:r>
            <a:endParaRPr lang="en-US" sz="2800" b="1" dirty="0">
              <a:solidFill>
                <a:srgbClr val="FF0000"/>
              </a:solidFill>
            </a:endParaRPr>
          </a:p>
        </p:txBody>
      </p:sp>
      <p:pic>
        <p:nvPicPr>
          <p:cNvPr id="2050" name="Picture 2" descr="https://praveenthomasln.files.wordpress.com/2012/04/figure-3-synchronization.png?w=5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0781" y="4244407"/>
            <a:ext cx="4762500" cy="220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180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4204" y="296418"/>
            <a:ext cx="2603598" cy="523220"/>
          </a:xfrm>
          <a:prstGeom prst="rect">
            <a:avLst/>
          </a:prstGeom>
        </p:spPr>
        <p:txBody>
          <a:bodyPr wrap="none">
            <a:spAutoFit/>
          </a:bodyPr>
          <a:lstStyle/>
          <a:p>
            <a:r>
              <a:rPr lang="en-US" sz="2800" b="1" dirty="0">
                <a:solidFill>
                  <a:srgbClr val="FF0000"/>
                </a:solidFill>
              </a:rPr>
              <a:t>Time and Space </a:t>
            </a:r>
          </a:p>
        </p:txBody>
      </p:sp>
      <p:sp>
        <p:nvSpPr>
          <p:cNvPr id="3" name="Rectangle 2"/>
          <p:cNvSpPr/>
          <p:nvPr/>
        </p:nvSpPr>
        <p:spPr>
          <a:xfrm>
            <a:off x="544203" y="1107195"/>
            <a:ext cx="11383939" cy="3539430"/>
          </a:xfrm>
          <a:prstGeom prst="rect">
            <a:avLst/>
          </a:prstGeom>
        </p:spPr>
        <p:txBody>
          <a:bodyPr wrap="square">
            <a:spAutoFit/>
          </a:bodyPr>
          <a:lstStyle/>
          <a:p>
            <a:r>
              <a:rPr lang="en-US" sz="2800" dirty="0"/>
              <a:t>A distributed system is one in which components may be physically distributed across nodes. These nodes may represent different processors physically located in the same box, or they may even represent computers that are located half a world away from one another. </a:t>
            </a:r>
            <a:endParaRPr lang="en-US" sz="2800" dirty="0" smtClean="0"/>
          </a:p>
          <a:p>
            <a:endParaRPr lang="en-US" sz="2800" dirty="0"/>
          </a:p>
          <a:p>
            <a:r>
              <a:rPr lang="en-US" sz="2800" dirty="0"/>
              <a:t>To represent the modeling needs of real time and distributed systems, the UML provides a graphic representation for timing marks, time expressions, timing constraints, and location. </a:t>
            </a:r>
          </a:p>
        </p:txBody>
      </p:sp>
    </p:spTree>
    <p:extLst>
      <p:ext uri="{BB962C8B-B14F-4D97-AF65-F5344CB8AC3E}">
        <p14:creationId xmlns:p14="http://schemas.microsoft.com/office/powerpoint/2010/main" val="1286042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34616" t="51632" r="33812" b="15532"/>
          <a:stretch/>
        </p:blipFill>
        <p:spPr>
          <a:xfrm>
            <a:off x="1678675" y="532262"/>
            <a:ext cx="8309318" cy="4858604"/>
          </a:xfrm>
          <a:prstGeom prst="rect">
            <a:avLst/>
          </a:prstGeom>
        </p:spPr>
      </p:pic>
    </p:spTree>
    <p:extLst>
      <p:ext uri="{BB962C8B-B14F-4D97-AF65-F5344CB8AC3E}">
        <p14:creationId xmlns:p14="http://schemas.microsoft.com/office/powerpoint/2010/main" val="1043552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5742" y="759432"/>
            <a:ext cx="11364038" cy="4247317"/>
          </a:xfrm>
          <a:prstGeom prst="rect">
            <a:avLst/>
          </a:prstGeom>
        </p:spPr>
        <p:txBody>
          <a:bodyPr wrap="square">
            <a:spAutoFit/>
          </a:bodyPr>
          <a:lstStyle/>
          <a:p>
            <a:r>
              <a:rPr lang="en-US" sz="2800" dirty="0"/>
              <a:t>A timing mark is a denotation for the time at which an event occurs. Graphically, a timing mark is depicted as a small hash mark (horizontal line) on the border of a sequence diagram</a:t>
            </a:r>
            <a:r>
              <a:rPr lang="en-US" sz="2800" dirty="0" smtClean="0"/>
              <a:t>.</a:t>
            </a:r>
          </a:p>
          <a:p>
            <a:r>
              <a:rPr lang="en-US" sz="2800" dirty="0" smtClean="0"/>
              <a:t> </a:t>
            </a:r>
            <a:endParaRPr lang="en-US" sz="2800" dirty="0"/>
          </a:p>
          <a:p>
            <a:r>
              <a:rPr lang="en-US" sz="2800" dirty="0"/>
              <a:t>A time expression is an expression that evaluates to an absolute or relative value of time. A time expression can also be formed using the name of a message and an indication of a stage in its processing, for example, </a:t>
            </a:r>
            <a:r>
              <a:rPr lang="en-US" sz="2800" dirty="0" err="1"/>
              <a:t>request.sendTime</a:t>
            </a:r>
            <a:r>
              <a:rPr lang="en-US" sz="2800" dirty="0"/>
              <a:t> or </a:t>
            </a:r>
            <a:r>
              <a:rPr lang="en-US" sz="2800" dirty="0" err="1"/>
              <a:t>request.receiveTime</a:t>
            </a:r>
            <a:r>
              <a:rPr lang="en-US" sz="2800" dirty="0"/>
              <a:t>. </a:t>
            </a:r>
            <a:endParaRPr lang="en-US" sz="2800" dirty="0" smtClean="0"/>
          </a:p>
          <a:p>
            <a:endParaRPr lang="en-US" dirty="0"/>
          </a:p>
          <a:p>
            <a:r>
              <a:rPr lang="en-US" sz="2800" dirty="0"/>
              <a:t> </a:t>
            </a:r>
          </a:p>
        </p:txBody>
      </p:sp>
    </p:spTree>
    <p:extLst>
      <p:ext uri="{BB962C8B-B14F-4D97-AF65-F5344CB8AC3E}">
        <p14:creationId xmlns:p14="http://schemas.microsoft.com/office/powerpoint/2010/main" val="2665567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1402" y="759206"/>
            <a:ext cx="10954603" cy="3108543"/>
          </a:xfrm>
          <a:prstGeom prst="rect">
            <a:avLst/>
          </a:prstGeom>
        </p:spPr>
        <p:txBody>
          <a:bodyPr wrap="square">
            <a:spAutoFit/>
          </a:bodyPr>
          <a:lstStyle/>
          <a:p>
            <a:r>
              <a:rPr lang="en-US" sz="2800" dirty="0"/>
              <a:t>A timing constraint is a semantic statement about the relative or absolute value of time. Graphically, a timing constraint is rendered as for any constraint-that is, a string enclosed by brackets and generally connected to an element by a dependency relationship. </a:t>
            </a:r>
          </a:p>
          <a:p>
            <a:endParaRPr lang="en-US" sz="2800" dirty="0"/>
          </a:p>
          <a:p>
            <a:r>
              <a:rPr lang="en-US" sz="2800" dirty="0"/>
              <a:t> Location is the placement of a component on a node. Location is an attribute of an object. </a:t>
            </a:r>
          </a:p>
        </p:txBody>
      </p:sp>
    </p:spTree>
    <p:extLst>
      <p:ext uri="{BB962C8B-B14F-4D97-AF65-F5344CB8AC3E}">
        <p14:creationId xmlns:p14="http://schemas.microsoft.com/office/powerpoint/2010/main" val="2738333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446</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Varun Sapra</dc:creator>
  <cp:lastModifiedBy>Varun Sapra</cp:lastModifiedBy>
  <cp:revision>1</cp:revision>
  <dcterms:created xsi:type="dcterms:W3CDTF">2018-11-28T04:29:32Z</dcterms:created>
  <dcterms:modified xsi:type="dcterms:W3CDTF">2018-11-28T04:29:50Z</dcterms:modified>
</cp:coreProperties>
</file>