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Interaction Model</a:t>
            </a:r>
          </a:p>
        </p:txBody>
      </p:sp>
    </p:spTree>
    <p:extLst>
      <p:ext uri="{BB962C8B-B14F-4D97-AF65-F5344CB8AC3E}">
        <p14:creationId xmlns:p14="http://schemas.microsoft.com/office/powerpoint/2010/main" val="504355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/>
              <a:t>Indicating method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419600"/>
          </a:xfrm>
        </p:spPr>
        <p:txBody>
          <a:bodyPr/>
          <a:lstStyle/>
          <a:p>
            <a:pPr algn="just"/>
            <a:r>
              <a:rPr lang="en-US" b="1" dirty="0"/>
              <a:t>activation</a:t>
            </a:r>
            <a:r>
              <a:rPr lang="en-US" dirty="0"/>
              <a:t>: thick box over object's life line; drawn when object's method is on the stack</a:t>
            </a:r>
          </a:p>
          <a:p>
            <a:pPr lvl="1" algn="just"/>
            <a:r>
              <a:rPr lang="en-US" dirty="0"/>
              <a:t>either that object is running its code, or it is on the stack waiting for another object's method to finish</a:t>
            </a:r>
          </a:p>
          <a:p>
            <a:pPr lvl="1" algn="just"/>
            <a:r>
              <a:rPr lang="en-US" dirty="0"/>
              <a:t>nest to indicate recursion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2400" y="3862388"/>
          <a:ext cx="4038600" cy="299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Bitmap Image" r:id="rId3" imgW="4858428" imgH="2209524" progId="PBrush">
                  <p:embed/>
                </p:oleObj>
              </mc:Choice>
              <mc:Fallback>
                <p:oleObj name="Bitmap Image" r:id="rId3" imgW="4858428" imgH="2209524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22" t="22728" r="56863" b="9848"/>
                      <a:stretch>
                        <a:fillRect/>
                      </a:stretch>
                    </p:blipFill>
                    <p:spPr bwMode="auto">
                      <a:xfrm>
                        <a:off x="152400" y="3862388"/>
                        <a:ext cx="4038600" cy="299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4495800" y="3276600"/>
            <a:ext cx="4405313" cy="3581400"/>
            <a:chOff x="2880" y="144"/>
            <a:chExt cx="2775" cy="2832"/>
          </a:xfrm>
        </p:grpSpPr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4080" y="144"/>
            <a:ext cx="1575" cy="2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Visio" r:id="rId5" imgW="1288923" imgH="2317699" progId="Visio.Drawing.11">
                    <p:embed/>
                  </p:oleObj>
                </mc:Choice>
                <mc:Fallback>
                  <p:oleObj name="Visio" r:id="rId5" imgW="1288923" imgH="2317699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44"/>
                          <a:ext cx="1575" cy="28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AutoShape 7"/>
            <p:cNvSpPr>
              <a:spLocks/>
            </p:cNvSpPr>
            <p:nvPr/>
          </p:nvSpPr>
          <p:spPr bwMode="auto">
            <a:xfrm>
              <a:off x="2880" y="672"/>
              <a:ext cx="864" cy="192"/>
            </a:xfrm>
            <a:prstGeom prst="borderCallout2">
              <a:avLst>
                <a:gd name="adj1" fmla="val 37500"/>
                <a:gd name="adj2" fmla="val 105556"/>
                <a:gd name="adj3" fmla="val 37500"/>
                <a:gd name="adj4" fmla="val 126505"/>
                <a:gd name="adj5" fmla="val 79167"/>
                <a:gd name="adj6" fmla="val 212384"/>
              </a:avLst>
            </a:prstGeom>
            <a:noFill/>
            <a:ln w="12700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Arial" pitchFamily="34" charset="0"/>
                </a:rPr>
                <a:t>Activation</a:t>
              </a:r>
            </a:p>
          </p:txBody>
        </p:sp>
        <p:sp>
          <p:nvSpPr>
            <p:cNvPr id="8" name="AutoShape 8"/>
            <p:cNvSpPr>
              <a:spLocks/>
            </p:cNvSpPr>
            <p:nvPr/>
          </p:nvSpPr>
          <p:spPr bwMode="auto">
            <a:xfrm>
              <a:off x="3648" y="1872"/>
              <a:ext cx="672" cy="192"/>
            </a:xfrm>
            <a:prstGeom prst="borderCallout2">
              <a:avLst>
                <a:gd name="adj1" fmla="val 37500"/>
                <a:gd name="adj2" fmla="val 107144"/>
                <a:gd name="adj3" fmla="val 37500"/>
                <a:gd name="adj4" fmla="val 120833"/>
                <a:gd name="adj5" fmla="val 95833"/>
                <a:gd name="adj6" fmla="val 176639"/>
              </a:avLst>
            </a:prstGeom>
            <a:noFill/>
            <a:ln w="12700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Arial" pitchFamily="34" charset="0"/>
                </a:rPr>
                <a:t>Nesting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3375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Indicating selection and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8037"/>
            <a:ext cx="8229600" cy="1858963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828800" algn="l"/>
              </a:tabLst>
            </a:pPr>
            <a:r>
              <a:rPr lang="en-US" sz="2000" dirty="0"/>
              <a:t>frame: box around part of a sequence diagram to indicate selection or loop</a:t>
            </a:r>
          </a:p>
          <a:p>
            <a:pPr lvl="1">
              <a:lnSpc>
                <a:spcPct val="80000"/>
              </a:lnSpc>
              <a:tabLst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if</a:t>
            </a:r>
            <a:r>
              <a:rPr lang="en-US" sz="1800" dirty="0"/>
              <a:t>	-&gt; (opt) [condition]</a:t>
            </a:r>
          </a:p>
          <a:p>
            <a:pPr lvl="1">
              <a:lnSpc>
                <a:spcPct val="80000"/>
              </a:lnSpc>
              <a:tabLst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if/else</a:t>
            </a:r>
            <a:r>
              <a:rPr lang="en-US" sz="1800" dirty="0"/>
              <a:t>	-&gt; (alt)  [condition], separated by horizontal dashed line</a:t>
            </a:r>
          </a:p>
          <a:p>
            <a:pPr lvl="1">
              <a:lnSpc>
                <a:spcPct val="80000"/>
              </a:lnSpc>
              <a:tabLst>
                <a:tab pos="1828800" algn="l"/>
              </a:tabLst>
            </a:pPr>
            <a:r>
              <a:rPr lang="en-US" sz="1800" dirty="0"/>
              <a:t>loop	-&gt; (loop) [condition or items to loop over]</a:t>
            </a:r>
          </a:p>
          <a:p>
            <a:endParaRPr lang="en-US" dirty="0"/>
          </a:p>
        </p:txBody>
      </p:sp>
      <p:pic>
        <p:nvPicPr>
          <p:cNvPr id="5" name="Picture 1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0"/>
            <a:ext cx="5278776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214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class model describes the objects in a system and their relationships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The state model describes the life cycles of the objects</a:t>
            </a:r>
          </a:p>
          <a:p>
            <a:pPr algn="just"/>
            <a:r>
              <a:rPr lang="en-US" dirty="0" smtClean="0"/>
              <a:t>The interaction model describes how the objects interact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Both state model and interaction model are needed to describe behavior fully. They view behavior from different perspective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3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Can be modelled at different level of abstraction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At high level, Use cases describes how a system interacts with outside actors</a:t>
            </a:r>
          </a:p>
          <a:p>
            <a:pPr lvl="1" algn="just"/>
            <a:r>
              <a:rPr lang="en-US" dirty="0" smtClean="0"/>
              <a:t>Sequence diagrams provide more detail and show the messages exchanged among a set of objects over time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Activity diagrams provide details and show the flow of control among the steps of a computation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3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211763"/>
          </a:xfrm>
        </p:spPr>
        <p:txBody>
          <a:bodyPr/>
          <a:lstStyle/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Sequence diagram </a:t>
            </a:r>
          </a:p>
          <a:p>
            <a:pPr lvl="1" algn="just"/>
            <a:r>
              <a:rPr lang="en-US" dirty="0"/>
              <a:t>S</a:t>
            </a:r>
            <a:r>
              <a:rPr lang="en-US" dirty="0" smtClean="0"/>
              <a:t>hows the participants in an interaction and the sequence of messages among them</a:t>
            </a:r>
          </a:p>
          <a:p>
            <a:pPr lvl="1" algn="just"/>
            <a:r>
              <a:rPr lang="en-US" dirty="0" smtClean="0"/>
              <a:t>Shows the interaction of a system with its actors to perform all or part of a use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4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parts of a 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participant</a:t>
            </a:r>
            <a:r>
              <a:rPr lang="en-US" dirty="0"/>
              <a:t>: an object or entity that acts in the sequence diagram</a:t>
            </a:r>
          </a:p>
          <a:p>
            <a:r>
              <a:rPr lang="en-US" b="1" dirty="0" smtClean="0"/>
              <a:t>message</a:t>
            </a:r>
            <a:r>
              <a:rPr lang="en-US" dirty="0"/>
              <a:t>: communication between participant objects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axes in a sequence diagram: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horizontal</a:t>
            </a:r>
            <a:r>
              <a:rPr lang="en-US" dirty="0"/>
              <a:t>: which object/participant is acting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vertical</a:t>
            </a:r>
            <a:r>
              <a:rPr lang="en-US" dirty="0"/>
              <a:t>: </a:t>
            </a:r>
            <a:r>
              <a:rPr lang="en-US" dirty="0" smtClean="0"/>
              <a:t>lifeline ( time – top -&gt; bottom ) (spacing is irrelevant)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Squares with object type, optionally preceded by object name and colon</a:t>
            </a:r>
          </a:p>
          <a:p>
            <a:pPr lvl="1"/>
            <a:r>
              <a:rPr lang="en-US" dirty="0"/>
              <a:t>write object's name if it clarifies the diagram</a:t>
            </a:r>
          </a:p>
          <a:p>
            <a:pPr lvl="1"/>
            <a:r>
              <a:rPr lang="en-US" dirty="0"/>
              <a:t>object's "life line" represented by dashed vert. line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165816"/>
              </p:ext>
            </p:extLst>
          </p:nvPr>
        </p:nvGraphicFramePr>
        <p:xfrm>
          <a:off x="1447800" y="3733800"/>
          <a:ext cx="5867400" cy="2971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Bitmap Image" r:id="rId3" imgW="4600000" imgH="2715004" progId="Paint.Picture">
                  <p:embed/>
                </p:oleObj>
              </mc:Choice>
              <mc:Fallback>
                <p:oleObj name="Bitmap Image" r:id="rId3" imgW="4600000" imgH="271500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1552" b="6355"/>
                      <a:stretch>
                        <a:fillRect/>
                      </a:stretch>
                    </p:blipFill>
                    <p:spPr bwMode="auto">
                      <a:xfrm>
                        <a:off x="1447800" y="3733800"/>
                        <a:ext cx="5867400" cy="2971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859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 between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(method call) indicated by horizontal arrow to other object</a:t>
            </a:r>
          </a:p>
          <a:p>
            <a:pPr lvl="1"/>
            <a:r>
              <a:rPr lang="en-US" dirty="0"/>
              <a:t>write message name and arguments above arrow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069812"/>
              </p:ext>
            </p:extLst>
          </p:nvPr>
        </p:nvGraphicFramePr>
        <p:xfrm>
          <a:off x="1600200" y="3429000"/>
          <a:ext cx="58674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Bitmap Image" r:id="rId3" imgW="4191585" imgH="2257740" progId="Paint.Picture">
                  <p:embed/>
                </p:oleObj>
              </mc:Choice>
              <mc:Fallback>
                <p:oleObj name="Bitmap Image" r:id="rId3" imgW="4191585" imgH="225774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3888" t="28893" r="5882" b="12006"/>
                      <a:stretch>
                        <a:fillRect/>
                      </a:stretch>
                    </p:blipFill>
                    <p:spPr bwMode="auto">
                      <a:xfrm>
                        <a:off x="1600200" y="3429000"/>
                        <a:ext cx="58674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525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92162"/>
          </a:xfrm>
        </p:spPr>
        <p:txBody>
          <a:bodyPr/>
          <a:lstStyle/>
          <a:p>
            <a:r>
              <a:rPr lang="en-US" dirty="0" smtClean="0"/>
              <a:t>Messages,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13618"/>
            <a:ext cx="8229600" cy="4525963"/>
          </a:xfrm>
        </p:spPr>
        <p:txBody>
          <a:bodyPr/>
          <a:lstStyle/>
          <a:p>
            <a:r>
              <a:rPr lang="en-US" dirty="0"/>
              <a:t>message (method call) indicated by horizontal arrow to other object</a:t>
            </a:r>
          </a:p>
          <a:p>
            <a:pPr lvl="1"/>
            <a:r>
              <a:rPr lang="en-US" dirty="0"/>
              <a:t>dashed arrow back indicates return</a:t>
            </a:r>
          </a:p>
          <a:p>
            <a:pPr lvl="1"/>
            <a:r>
              <a:rPr lang="en-US" dirty="0"/>
              <a:t>different arrowheads for normal / concurrent (asynchronous) methods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673928"/>
            <a:ext cx="5943600" cy="318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13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/>
              <a:t>Lifetime of objects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3810000" cy="5638800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i="1" dirty="0"/>
              <a:t>creation</a:t>
            </a:r>
            <a:r>
              <a:rPr lang="en-US" dirty="0"/>
              <a:t>:  arrow with 'new' written above it</a:t>
            </a:r>
          </a:p>
          <a:p>
            <a:pPr lvl="1" algn="just"/>
            <a:r>
              <a:rPr lang="en-US" dirty="0"/>
              <a:t>notice that an object created after the start of the scenario appears lower than the </a:t>
            </a:r>
            <a:r>
              <a:rPr lang="en-US" dirty="0" smtClean="0"/>
              <a:t>others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b="1" i="1" dirty="0" smtClean="0"/>
              <a:t>deletion</a:t>
            </a:r>
            <a:r>
              <a:rPr lang="en-US" dirty="0" smtClean="0"/>
              <a:t>: an </a:t>
            </a:r>
            <a:r>
              <a:rPr lang="en-US" dirty="0"/>
              <a:t>X at bottom of object's </a:t>
            </a:r>
            <a:r>
              <a:rPr lang="en-US" dirty="0" smtClean="0"/>
              <a:t>lifeline</a:t>
            </a:r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822" y="1143000"/>
            <a:ext cx="4383578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33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385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Office Theme</vt:lpstr>
      <vt:lpstr>Bitmap Image</vt:lpstr>
      <vt:lpstr>Visio</vt:lpstr>
      <vt:lpstr>Interaction Model</vt:lpstr>
      <vt:lpstr>Interaction Model</vt:lpstr>
      <vt:lpstr>Interaction Model</vt:lpstr>
      <vt:lpstr>Sequence Diagram</vt:lpstr>
      <vt:lpstr>Key parts of a Sequence Diagram</vt:lpstr>
      <vt:lpstr>Representing objects</vt:lpstr>
      <vt:lpstr>Messages between objects</vt:lpstr>
      <vt:lpstr>Messages, continued</vt:lpstr>
      <vt:lpstr>Lifetime of objects</vt:lpstr>
      <vt:lpstr>Indicating method calls</vt:lpstr>
      <vt:lpstr>Indicating selection and loops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 Model</dc:title>
  <dc:creator>Pratyush Kumar Deka</dc:creator>
  <cp:lastModifiedBy>Sandeep Pratap Singh</cp:lastModifiedBy>
  <cp:revision>13</cp:revision>
  <dcterms:created xsi:type="dcterms:W3CDTF">2006-08-16T00:00:00Z</dcterms:created>
  <dcterms:modified xsi:type="dcterms:W3CDTF">2017-11-08T04:47:49Z</dcterms:modified>
</cp:coreProperties>
</file>