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6" r:id="rId2"/>
    <p:sldId id="295" r:id="rId3"/>
    <p:sldId id="300" r:id="rId4"/>
    <p:sldId id="299" r:id="rId5"/>
    <p:sldId id="303" r:id="rId6"/>
    <p:sldId id="324" r:id="rId7"/>
    <p:sldId id="325" r:id="rId8"/>
    <p:sldId id="358" r:id="rId9"/>
    <p:sldId id="357" r:id="rId10"/>
    <p:sldId id="359" r:id="rId11"/>
    <p:sldId id="315" r:id="rId12"/>
    <p:sldId id="326" r:id="rId13"/>
    <p:sldId id="308" r:id="rId14"/>
    <p:sldId id="316" r:id="rId15"/>
    <p:sldId id="320" r:id="rId16"/>
    <p:sldId id="327" r:id="rId17"/>
    <p:sldId id="317" r:id="rId18"/>
    <p:sldId id="332" r:id="rId19"/>
    <p:sldId id="334" r:id="rId20"/>
    <p:sldId id="340" r:id="rId21"/>
    <p:sldId id="343" r:id="rId22"/>
    <p:sldId id="351" r:id="rId23"/>
    <p:sldId id="360" r:id="rId24"/>
    <p:sldId id="352" r:id="rId25"/>
    <p:sldId id="353" r:id="rId26"/>
    <p:sldId id="361" r:id="rId27"/>
    <p:sldId id="354"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98" r:id="rId52"/>
    <p:sldId id="385" r:id="rId53"/>
    <p:sldId id="386" r:id="rId54"/>
    <p:sldId id="387" r:id="rId55"/>
    <p:sldId id="293" r:id="rId56"/>
    <p:sldId id="389" r:id="rId57"/>
    <p:sldId id="390" r:id="rId58"/>
    <p:sldId id="391" r:id="rId59"/>
    <p:sldId id="392" r:id="rId60"/>
    <p:sldId id="393" r:id="rId61"/>
    <p:sldId id="394" r:id="rId62"/>
    <p:sldId id="395" r:id="rId63"/>
    <p:sldId id="396" r:id="rId64"/>
    <p:sldId id="397" r:id="rId65"/>
  </p:sldIdLst>
  <p:sldSz cx="9144000" cy="6858000" type="screen4x3"/>
  <p:notesSz cx="7053263" cy="935672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FF"/>
    <a:srgbClr val="E48012"/>
    <a:srgbClr val="008000"/>
    <a:srgbClr val="006600"/>
    <a:srgbClr val="FF9900"/>
    <a:srgbClr val="E452CF"/>
    <a:srgbClr val="E7539D"/>
    <a:srgbClr val="F379B6"/>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7" autoAdjust="0"/>
    <p:restoredTop sz="94660"/>
  </p:normalViewPr>
  <p:slideViewPr>
    <p:cSldViewPr>
      <p:cViewPr>
        <p:scale>
          <a:sx n="64" d="100"/>
          <a:sy n="64" d="100"/>
        </p:scale>
        <p:origin x="-1626" y="-5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26" y="-78"/>
      </p:cViewPr>
      <p:guideLst>
        <p:guide orient="horz" pos="2947"/>
        <p:guide pos="222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19" name="Rectangle 3"/>
          <p:cNvSpPr>
            <a:spLocks noGrp="1" noChangeArrowheads="1"/>
          </p:cNvSpPr>
          <p:nvPr>
            <p:ph type="dt" sz="quarter"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88420" name="Rectangle 4"/>
          <p:cNvSpPr>
            <a:spLocks noGrp="1" noChangeArrowheads="1"/>
          </p:cNvSpPr>
          <p:nvPr>
            <p:ph type="ftr" sz="quarter" idx="2"/>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21" name="Rectangle 5"/>
          <p:cNvSpPr>
            <a:spLocks noGrp="1" noChangeArrowheads="1"/>
          </p:cNvSpPr>
          <p:nvPr>
            <p:ph type="sldNum" sz="quarter" idx="3"/>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CEB92C9E-A5FB-45C0-AF4D-7CACB37B8931}" type="slidenum">
              <a:rPr lang="en-US"/>
              <a:pPr>
                <a:defRPr/>
              </a:pPr>
              <a:t>‹#›</a:t>
            </a:fld>
            <a:endParaRPr lang="en-US"/>
          </a:p>
        </p:txBody>
      </p:sp>
    </p:spTree>
    <p:extLst>
      <p:ext uri="{BB962C8B-B14F-4D97-AF65-F5344CB8AC3E}">
        <p14:creationId xmlns:p14="http://schemas.microsoft.com/office/powerpoint/2010/main" val="534674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5" name="Rectangle 3"/>
          <p:cNvSpPr>
            <a:spLocks noGrp="1" noChangeArrowheads="1"/>
          </p:cNvSpPr>
          <p:nvPr>
            <p:ph type="dt"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7450" y="701675"/>
            <a:ext cx="4678363" cy="3509963"/>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704850" y="4445000"/>
            <a:ext cx="5643563" cy="4210050"/>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6198" name="Rectangle 6"/>
          <p:cNvSpPr>
            <a:spLocks noGrp="1" noChangeArrowheads="1"/>
          </p:cNvSpPr>
          <p:nvPr>
            <p:ph type="ftr" sz="quarter" idx="4"/>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9" name="Rectangle 7"/>
          <p:cNvSpPr>
            <a:spLocks noGrp="1" noChangeArrowheads="1"/>
          </p:cNvSpPr>
          <p:nvPr>
            <p:ph type="sldNum" sz="quarter" idx="5"/>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A6289888-13A1-41D7-8B5D-46111F742704}" type="slidenum">
              <a:rPr lang="en-US"/>
              <a:pPr>
                <a:defRPr/>
              </a:pPr>
              <a:t>‹#›</a:t>
            </a:fld>
            <a:endParaRPr lang="en-US"/>
          </a:p>
        </p:txBody>
      </p:sp>
    </p:spTree>
    <p:extLst>
      <p:ext uri="{BB962C8B-B14F-4D97-AF65-F5344CB8AC3E}">
        <p14:creationId xmlns:p14="http://schemas.microsoft.com/office/powerpoint/2010/main" val="281048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a:t>
            </a:fld>
            <a:endParaRPr lang="en-US"/>
          </a:p>
        </p:txBody>
      </p:sp>
    </p:spTree>
    <p:extLst>
      <p:ext uri="{BB962C8B-B14F-4D97-AF65-F5344CB8AC3E}">
        <p14:creationId xmlns:p14="http://schemas.microsoft.com/office/powerpoint/2010/main" val="142556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10</a:t>
            </a:fld>
            <a:endParaRPr lang="en-US"/>
          </a:p>
        </p:txBody>
      </p:sp>
    </p:spTree>
    <p:extLst>
      <p:ext uri="{BB962C8B-B14F-4D97-AF65-F5344CB8AC3E}">
        <p14:creationId xmlns:p14="http://schemas.microsoft.com/office/powerpoint/2010/main" val="230685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61821" indent="-293008">
              <a:defRPr>
                <a:solidFill>
                  <a:schemeClr val="tx1"/>
                </a:solidFill>
                <a:latin typeface="Verdana" pitchFamily="34" charset="0"/>
              </a:defRPr>
            </a:lvl2pPr>
            <a:lvl3pPr marL="1172032" indent="-234406">
              <a:defRPr>
                <a:solidFill>
                  <a:schemeClr val="tx1"/>
                </a:solidFill>
                <a:latin typeface="Verdana" pitchFamily="34" charset="0"/>
              </a:defRPr>
            </a:lvl3pPr>
            <a:lvl4pPr marL="1640845" indent="-234406">
              <a:defRPr>
                <a:solidFill>
                  <a:schemeClr val="tx1"/>
                </a:solidFill>
                <a:latin typeface="Verdana" pitchFamily="34" charset="0"/>
              </a:defRPr>
            </a:lvl4pPr>
            <a:lvl5pPr marL="2109658" indent="-234406">
              <a:defRPr>
                <a:solidFill>
                  <a:schemeClr val="tx1"/>
                </a:solidFill>
                <a:latin typeface="Verdana" pitchFamily="34" charset="0"/>
              </a:defRPr>
            </a:lvl5pPr>
            <a:lvl6pPr marL="2578471" indent="-234406" eaLnBrk="0" fontAlgn="base" hangingPunct="0">
              <a:spcBef>
                <a:spcPct val="0"/>
              </a:spcBef>
              <a:spcAft>
                <a:spcPct val="0"/>
              </a:spcAft>
              <a:defRPr>
                <a:solidFill>
                  <a:schemeClr val="tx1"/>
                </a:solidFill>
                <a:latin typeface="Verdana" pitchFamily="34" charset="0"/>
              </a:defRPr>
            </a:lvl6pPr>
            <a:lvl7pPr marL="3047284" indent="-234406" eaLnBrk="0" fontAlgn="base" hangingPunct="0">
              <a:spcBef>
                <a:spcPct val="0"/>
              </a:spcBef>
              <a:spcAft>
                <a:spcPct val="0"/>
              </a:spcAft>
              <a:defRPr>
                <a:solidFill>
                  <a:schemeClr val="tx1"/>
                </a:solidFill>
                <a:latin typeface="Verdana" pitchFamily="34" charset="0"/>
              </a:defRPr>
            </a:lvl7pPr>
            <a:lvl8pPr marL="3516097" indent="-234406" eaLnBrk="0" fontAlgn="base" hangingPunct="0">
              <a:spcBef>
                <a:spcPct val="0"/>
              </a:spcBef>
              <a:spcAft>
                <a:spcPct val="0"/>
              </a:spcAft>
              <a:defRPr>
                <a:solidFill>
                  <a:schemeClr val="tx1"/>
                </a:solidFill>
                <a:latin typeface="Verdana" pitchFamily="34" charset="0"/>
              </a:defRPr>
            </a:lvl8pPr>
            <a:lvl9pPr marL="3984909" indent="-234406" eaLnBrk="0" fontAlgn="base" hangingPunct="0">
              <a:spcBef>
                <a:spcPct val="0"/>
              </a:spcBef>
              <a:spcAft>
                <a:spcPct val="0"/>
              </a:spcAft>
              <a:defRPr>
                <a:solidFill>
                  <a:schemeClr val="tx1"/>
                </a:solidFill>
                <a:latin typeface="Verdana" pitchFamily="34" charset="0"/>
              </a:defRPr>
            </a:lvl9pPr>
          </a:lstStyle>
          <a:p>
            <a:fld id="{809D2001-6B4D-4EBC-AE0C-ACFFBE3C87F0}"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12</a:t>
            </a:fld>
            <a:endParaRPr lang="en-US"/>
          </a:p>
        </p:txBody>
      </p:sp>
    </p:spTree>
    <p:extLst>
      <p:ext uri="{BB962C8B-B14F-4D97-AF65-F5344CB8AC3E}">
        <p14:creationId xmlns:p14="http://schemas.microsoft.com/office/powerpoint/2010/main" val="351081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383AD-DF5E-4A5E-B362-C16E55033671}" type="slidenum">
              <a:rPr lang="en-US"/>
              <a:pPr/>
              <a:t>13</a:t>
            </a:fld>
            <a:endParaRPr lang="en-US"/>
          </a:p>
        </p:txBody>
      </p:sp>
      <p:sp>
        <p:nvSpPr>
          <p:cNvPr id="19458" name="Rectangle 2"/>
          <p:cNvSpPr>
            <a:spLocks noGrp="1" noRot="1" noChangeAspect="1" noChangeArrowheads="1" noTextEdit="1"/>
          </p:cNvSpPr>
          <p:nvPr>
            <p:ph type="sldImg"/>
          </p:nvPr>
        </p:nvSpPr>
        <p:spPr>
          <a:xfrm>
            <a:off x="1195388" y="706438"/>
            <a:ext cx="4664075" cy="3497262"/>
          </a:xfrm>
          <a:ln/>
        </p:spPr>
      </p:sp>
      <p:sp>
        <p:nvSpPr>
          <p:cNvPr id="19459" name="Rectangle 3"/>
          <p:cNvSpPr>
            <a:spLocks noGrp="1" noChangeArrowheads="1"/>
          </p:cNvSpPr>
          <p:nvPr>
            <p:ph type="body" idx="1"/>
          </p:nvPr>
        </p:nvSpPr>
        <p:spPr>
          <a:xfrm>
            <a:off x="940435" y="4442821"/>
            <a:ext cx="5172393" cy="4212150"/>
          </a:xfrm>
        </p:spPr>
        <p:txBody>
          <a:bodyPr/>
          <a:lstStyle/>
          <a:p>
            <a:r>
              <a:rPr lang="en-US"/>
              <a:t>The major flaw with the original model is that it didn’t support iteration…</a:t>
            </a:r>
          </a:p>
          <a:p>
            <a:endParaRPr lang="en-US"/>
          </a:p>
          <a:p>
            <a:r>
              <a:rPr lang="en-US"/>
              <a:t>what if there was an incompleteness, contradiction, or ambiguity in the specification?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14</a:t>
            </a:fld>
            <a:endParaRPr lang="en-US"/>
          </a:p>
        </p:txBody>
      </p:sp>
    </p:spTree>
    <p:extLst>
      <p:ext uri="{BB962C8B-B14F-4D97-AF65-F5344CB8AC3E}">
        <p14:creationId xmlns:p14="http://schemas.microsoft.com/office/powerpoint/2010/main" val="1566956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15</a:t>
            </a:fld>
            <a:endParaRPr lang="en-US"/>
          </a:p>
        </p:txBody>
      </p:sp>
    </p:spTree>
    <p:extLst>
      <p:ext uri="{BB962C8B-B14F-4D97-AF65-F5344CB8AC3E}">
        <p14:creationId xmlns:p14="http://schemas.microsoft.com/office/powerpoint/2010/main" val="327354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16</a:t>
            </a:fld>
            <a:endParaRPr lang="en-US"/>
          </a:p>
        </p:txBody>
      </p:sp>
    </p:spTree>
    <p:extLst>
      <p:ext uri="{BB962C8B-B14F-4D97-AF65-F5344CB8AC3E}">
        <p14:creationId xmlns:p14="http://schemas.microsoft.com/office/powerpoint/2010/main" val="12079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17</a:t>
            </a:fld>
            <a:endParaRPr lang="en-US"/>
          </a:p>
        </p:txBody>
      </p:sp>
    </p:spTree>
    <p:extLst>
      <p:ext uri="{BB962C8B-B14F-4D97-AF65-F5344CB8AC3E}">
        <p14:creationId xmlns:p14="http://schemas.microsoft.com/office/powerpoint/2010/main" val="952151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18</a:t>
            </a:fld>
            <a:endParaRPr lang="en-US"/>
          </a:p>
        </p:txBody>
      </p:sp>
    </p:spTree>
    <p:extLst>
      <p:ext uri="{BB962C8B-B14F-4D97-AF65-F5344CB8AC3E}">
        <p14:creationId xmlns:p14="http://schemas.microsoft.com/office/powerpoint/2010/main" val="259662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19</a:t>
            </a:fld>
            <a:endParaRPr lang="en-US"/>
          </a:p>
        </p:txBody>
      </p:sp>
    </p:spTree>
    <p:extLst>
      <p:ext uri="{BB962C8B-B14F-4D97-AF65-F5344CB8AC3E}">
        <p14:creationId xmlns:p14="http://schemas.microsoft.com/office/powerpoint/2010/main" val="6832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a:t>
            </a:fld>
            <a:endParaRPr lang="en-US"/>
          </a:p>
        </p:txBody>
      </p:sp>
    </p:spTree>
    <p:extLst>
      <p:ext uri="{BB962C8B-B14F-4D97-AF65-F5344CB8AC3E}">
        <p14:creationId xmlns:p14="http://schemas.microsoft.com/office/powerpoint/2010/main" val="1966556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20</a:t>
            </a:fld>
            <a:endParaRPr lang="en-US"/>
          </a:p>
        </p:txBody>
      </p:sp>
    </p:spTree>
    <p:extLst>
      <p:ext uri="{BB962C8B-B14F-4D97-AF65-F5344CB8AC3E}">
        <p14:creationId xmlns:p14="http://schemas.microsoft.com/office/powerpoint/2010/main" val="357306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21</a:t>
            </a:fld>
            <a:endParaRPr lang="en-US"/>
          </a:p>
        </p:txBody>
      </p:sp>
    </p:spTree>
    <p:extLst>
      <p:ext uri="{BB962C8B-B14F-4D97-AF65-F5344CB8AC3E}">
        <p14:creationId xmlns:p14="http://schemas.microsoft.com/office/powerpoint/2010/main" val="698510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22</a:t>
            </a:fld>
            <a:endParaRPr lang="en-US"/>
          </a:p>
        </p:txBody>
      </p:sp>
    </p:spTree>
    <p:extLst>
      <p:ext uri="{BB962C8B-B14F-4D97-AF65-F5344CB8AC3E}">
        <p14:creationId xmlns:p14="http://schemas.microsoft.com/office/powerpoint/2010/main" val="3077126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23</a:t>
            </a:fld>
            <a:endParaRPr lang="en-US"/>
          </a:p>
        </p:txBody>
      </p:sp>
    </p:spTree>
    <p:extLst>
      <p:ext uri="{BB962C8B-B14F-4D97-AF65-F5344CB8AC3E}">
        <p14:creationId xmlns:p14="http://schemas.microsoft.com/office/powerpoint/2010/main" val="968301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24</a:t>
            </a:fld>
            <a:endParaRPr lang="en-US"/>
          </a:p>
        </p:txBody>
      </p:sp>
    </p:spTree>
    <p:extLst>
      <p:ext uri="{BB962C8B-B14F-4D97-AF65-F5344CB8AC3E}">
        <p14:creationId xmlns:p14="http://schemas.microsoft.com/office/powerpoint/2010/main" val="1823142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25</a:t>
            </a:fld>
            <a:endParaRPr lang="en-US"/>
          </a:p>
        </p:txBody>
      </p:sp>
    </p:spTree>
    <p:extLst>
      <p:ext uri="{BB962C8B-B14F-4D97-AF65-F5344CB8AC3E}">
        <p14:creationId xmlns:p14="http://schemas.microsoft.com/office/powerpoint/2010/main" val="3047636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26</a:t>
            </a:fld>
            <a:endParaRPr lang="en-US"/>
          </a:p>
        </p:txBody>
      </p:sp>
    </p:spTree>
    <p:extLst>
      <p:ext uri="{BB962C8B-B14F-4D97-AF65-F5344CB8AC3E}">
        <p14:creationId xmlns:p14="http://schemas.microsoft.com/office/powerpoint/2010/main" val="2694849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27</a:t>
            </a:fld>
            <a:endParaRPr lang="en-US"/>
          </a:p>
        </p:txBody>
      </p:sp>
    </p:spTree>
    <p:extLst>
      <p:ext uri="{BB962C8B-B14F-4D97-AF65-F5344CB8AC3E}">
        <p14:creationId xmlns:p14="http://schemas.microsoft.com/office/powerpoint/2010/main" val="502638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28</a:t>
            </a:fld>
            <a:endParaRPr lang="en-US"/>
          </a:p>
        </p:txBody>
      </p:sp>
    </p:spTree>
    <p:extLst>
      <p:ext uri="{BB962C8B-B14F-4D97-AF65-F5344CB8AC3E}">
        <p14:creationId xmlns:p14="http://schemas.microsoft.com/office/powerpoint/2010/main" val="1813743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29</a:t>
            </a:fld>
            <a:endParaRPr lang="en-US"/>
          </a:p>
        </p:txBody>
      </p:sp>
    </p:spTree>
    <p:extLst>
      <p:ext uri="{BB962C8B-B14F-4D97-AF65-F5344CB8AC3E}">
        <p14:creationId xmlns:p14="http://schemas.microsoft.com/office/powerpoint/2010/main" val="316301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a:t>
            </a:fld>
            <a:endParaRPr lang="en-US"/>
          </a:p>
        </p:txBody>
      </p:sp>
    </p:spTree>
    <p:extLst>
      <p:ext uri="{BB962C8B-B14F-4D97-AF65-F5344CB8AC3E}">
        <p14:creationId xmlns:p14="http://schemas.microsoft.com/office/powerpoint/2010/main" val="3714218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30</a:t>
            </a:fld>
            <a:endParaRPr lang="en-US"/>
          </a:p>
        </p:txBody>
      </p:sp>
    </p:spTree>
    <p:extLst>
      <p:ext uri="{BB962C8B-B14F-4D97-AF65-F5344CB8AC3E}">
        <p14:creationId xmlns:p14="http://schemas.microsoft.com/office/powerpoint/2010/main" val="37462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31</a:t>
            </a:fld>
            <a:endParaRPr lang="en-US"/>
          </a:p>
        </p:txBody>
      </p:sp>
    </p:spTree>
    <p:extLst>
      <p:ext uri="{BB962C8B-B14F-4D97-AF65-F5344CB8AC3E}">
        <p14:creationId xmlns:p14="http://schemas.microsoft.com/office/powerpoint/2010/main" val="289921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32</a:t>
            </a:fld>
            <a:endParaRPr lang="en-US"/>
          </a:p>
        </p:txBody>
      </p:sp>
    </p:spTree>
    <p:extLst>
      <p:ext uri="{BB962C8B-B14F-4D97-AF65-F5344CB8AC3E}">
        <p14:creationId xmlns:p14="http://schemas.microsoft.com/office/powerpoint/2010/main" val="861886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33</a:t>
            </a:fld>
            <a:endParaRPr lang="en-US"/>
          </a:p>
        </p:txBody>
      </p:sp>
    </p:spTree>
    <p:extLst>
      <p:ext uri="{BB962C8B-B14F-4D97-AF65-F5344CB8AC3E}">
        <p14:creationId xmlns:p14="http://schemas.microsoft.com/office/powerpoint/2010/main" val="648154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34</a:t>
            </a:fld>
            <a:endParaRPr lang="en-US"/>
          </a:p>
        </p:txBody>
      </p:sp>
    </p:spTree>
    <p:extLst>
      <p:ext uri="{BB962C8B-B14F-4D97-AF65-F5344CB8AC3E}">
        <p14:creationId xmlns:p14="http://schemas.microsoft.com/office/powerpoint/2010/main" val="1115567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35</a:t>
            </a:fld>
            <a:endParaRPr lang="en-US"/>
          </a:p>
        </p:txBody>
      </p:sp>
    </p:spTree>
    <p:extLst>
      <p:ext uri="{BB962C8B-B14F-4D97-AF65-F5344CB8AC3E}">
        <p14:creationId xmlns:p14="http://schemas.microsoft.com/office/powerpoint/2010/main" val="98834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36</a:t>
            </a:fld>
            <a:endParaRPr lang="en-US"/>
          </a:p>
        </p:txBody>
      </p:sp>
    </p:spTree>
    <p:extLst>
      <p:ext uri="{BB962C8B-B14F-4D97-AF65-F5344CB8AC3E}">
        <p14:creationId xmlns:p14="http://schemas.microsoft.com/office/powerpoint/2010/main" val="2261116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37</a:t>
            </a:fld>
            <a:endParaRPr lang="en-US"/>
          </a:p>
        </p:txBody>
      </p:sp>
    </p:spTree>
    <p:extLst>
      <p:ext uri="{BB962C8B-B14F-4D97-AF65-F5344CB8AC3E}">
        <p14:creationId xmlns:p14="http://schemas.microsoft.com/office/powerpoint/2010/main" val="1536791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38</a:t>
            </a:fld>
            <a:endParaRPr lang="en-US"/>
          </a:p>
        </p:txBody>
      </p:sp>
    </p:spTree>
    <p:extLst>
      <p:ext uri="{BB962C8B-B14F-4D97-AF65-F5344CB8AC3E}">
        <p14:creationId xmlns:p14="http://schemas.microsoft.com/office/powerpoint/2010/main" val="1442929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39</a:t>
            </a:fld>
            <a:endParaRPr lang="en-US"/>
          </a:p>
        </p:txBody>
      </p:sp>
    </p:spTree>
    <p:extLst>
      <p:ext uri="{BB962C8B-B14F-4D97-AF65-F5344CB8AC3E}">
        <p14:creationId xmlns:p14="http://schemas.microsoft.com/office/powerpoint/2010/main" val="127728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a:t>
            </a:fld>
            <a:endParaRPr lang="en-US"/>
          </a:p>
        </p:txBody>
      </p:sp>
    </p:spTree>
    <p:extLst>
      <p:ext uri="{BB962C8B-B14F-4D97-AF65-F5344CB8AC3E}">
        <p14:creationId xmlns:p14="http://schemas.microsoft.com/office/powerpoint/2010/main" val="3143906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40</a:t>
            </a:fld>
            <a:endParaRPr lang="en-US"/>
          </a:p>
        </p:txBody>
      </p:sp>
    </p:spTree>
    <p:extLst>
      <p:ext uri="{BB962C8B-B14F-4D97-AF65-F5344CB8AC3E}">
        <p14:creationId xmlns:p14="http://schemas.microsoft.com/office/powerpoint/2010/main" val="1516290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41</a:t>
            </a:fld>
            <a:endParaRPr lang="en-US"/>
          </a:p>
        </p:txBody>
      </p:sp>
    </p:spTree>
    <p:extLst>
      <p:ext uri="{BB962C8B-B14F-4D97-AF65-F5344CB8AC3E}">
        <p14:creationId xmlns:p14="http://schemas.microsoft.com/office/powerpoint/2010/main" val="4181054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42</a:t>
            </a:fld>
            <a:endParaRPr lang="en-US"/>
          </a:p>
        </p:txBody>
      </p:sp>
    </p:spTree>
    <p:extLst>
      <p:ext uri="{BB962C8B-B14F-4D97-AF65-F5344CB8AC3E}">
        <p14:creationId xmlns:p14="http://schemas.microsoft.com/office/powerpoint/2010/main" val="2662227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43</a:t>
            </a:fld>
            <a:endParaRPr lang="en-US"/>
          </a:p>
        </p:txBody>
      </p:sp>
    </p:spTree>
    <p:extLst>
      <p:ext uri="{BB962C8B-B14F-4D97-AF65-F5344CB8AC3E}">
        <p14:creationId xmlns:p14="http://schemas.microsoft.com/office/powerpoint/2010/main" val="922187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44</a:t>
            </a:fld>
            <a:endParaRPr lang="en-US"/>
          </a:p>
        </p:txBody>
      </p:sp>
    </p:spTree>
    <p:extLst>
      <p:ext uri="{BB962C8B-B14F-4D97-AF65-F5344CB8AC3E}">
        <p14:creationId xmlns:p14="http://schemas.microsoft.com/office/powerpoint/2010/main" val="685995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45</a:t>
            </a:fld>
            <a:endParaRPr lang="en-US"/>
          </a:p>
        </p:txBody>
      </p:sp>
    </p:spTree>
    <p:extLst>
      <p:ext uri="{BB962C8B-B14F-4D97-AF65-F5344CB8AC3E}">
        <p14:creationId xmlns:p14="http://schemas.microsoft.com/office/powerpoint/2010/main" val="1303056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46</a:t>
            </a:fld>
            <a:endParaRPr lang="en-US"/>
          </a:p>
        </p:txBody>
      </p:sp>
    </p:spTree>
    <p:extLst>
      <p:ext uri="{BB962C8B-B14F-4D97-AF65-F5344CB8AC3E}">
        <p14:creationId xmlns:p14="http://schemas.microsoft.com/office/powerpoint/2010/main" val="1108286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47</a:t>
            </a:fld>
            <a:endParaRPr lang="en-US"/>
          </a:p>
        </p:txBody>
      </p:sp>
    </p:spTree>
    <p:extLst>
      <p:ext uri="{BB962C8B-B14F-4D97-AF65-F5344CB8AC3E}">
        <p14:creationId xmlns:p14="http://schemas.microsoft.com/office/powerpoint/2010/main" val="2321561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48</a:t>
            </a:fld>
            <a:endParaRPr lang="en-US"/>
          </a:p>
        </p:txBody>
      </p:sp>
    </p:spTree>
    <p:extLst>
      <p:ext uri="{BB962C8B-B14F-4D97-AF65-F5344CB8AC3E}">
        <p14:creationId xmlns:p14="http://schemas.microsoft.com/office/powerpoint/2010/main" val="6101936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49</a:t>
            </a:fld>
            <a:endParaRPr lang="en-US"/>
          </a:p>
        </p:txBody>
      </p:sp>
    </p:spTree>
    <p:extLst>
      <p:ext uri="{BB962C8B-B14F-4D97-AF65-F5344CB8AC3E}">
        <p14:creationId xmlns:p14="http://schemas.microsoft.com/office/powerpoint/2010/main" val="425554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a:t>
            </a:fld>
            <a:endParaRPr lang="en-US"/>
          </a:p>
        </p:txBody>
      </p:sp>
    </p:spTree>
    <p:extLst>
      <p:ext uri="{BB962C8B-B14F-4D97-AF65-F5344CB8AC3E}">
        <p14:creationId xmlns:p14="http://schemas.microsoft.com/office/powerpoint/2010/main" val="1315907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50</a:t>
            </a:fld>
            <a:endParaRPr lang="en-US"/>
          </a:p>
        </p:txBody>
      </p:sp>
    </p:spTree>
    <p:extLst>
      <p:ext uri="{BB962C8B-B14F-4D97-AF65-F5344CB8AC3E}">
        <p14:creationId xmlns:p14="http://schemas.microsoft.com/office/powerpoint/2010/main" val="4030619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51</a:t>
            </a:fld>
            <a:endParaRPr lang="en-US"/>
          </a:p>
        </p:txBody>
      </p:sp>
    </p:spTree>
    <p:extLst>
      <p:ext uri="{BB962C8B-B14F-4D97-AF65-F5344CB8AC3E}">
        <p14:creationId xmlns:p14="http://schemas.microsoft.com/office/powerpoint/2010/main" val="2977688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52</a:t>
            </a:fld>
            <a:endParaRPr lang="en-US"/>
          </a:p>
        </p:txBody>
      </p:sp>
    </p:spTree>
    <p:extLst>
      <p:ext uri="{BB962C8B-B14F-4D97-AF65-F5344CB8AC3E}">
        <p14:creationId xmlns:p14="http://schemas.microsoft.com/office/powerpoint/2010/main" val="40811842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53</a:t>
            </a:fld>
            <a:endParaRPr lang="en-US"/>
          </a:p>
        </p:txBody>
      </p:sp>
    </p:spTree>
    <p:extLst>
      <p:ext uri="{BB962C8B-B14F-4D97-AF65-F5344CB8AC3E}">
        <p14:creationId xmlns:p14="http://schemas.microsoft.com/office/powerpoint/2010/main" val="1296798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54</a:t>
            </a:fld>
            <a:endParaRPr lang="en-US"/>
          </a:p>
        </p:txBody>
      </p:sp>
    </p:spTree>
    <p:extLst>
      <p:ext uri="{BB962C8B-B14F-4D97-AF65-F5344CB8AC3E}">
        <p14:creationId xmlns:p14="http://schemas.microsoft.com/office/powerpoint/2010/main" val="7677647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55</a:t>
            </a:fld>
            <a:endParaRPr lang="en-US"/>
          </a:p>
        </p:txBody>
      </p:sp>
    </p:spTree>
    <p:extLst>
      <p:ext uri="{BB962C8B-B14F-4D97-AF65-F5344CB8AC3E}">
        <p14:creationId xmlns:p14="http://schemas.microsoft.com/office/powerpoint/2010/main" val="29550009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56</a:t>
            </a:fld>
            <a:endParaRPr lang="en-US"/>
          </a:p>
        </p:txBody>
      </p:sp>
    </p:spTree>
    <p:extLst>
      <p:ext uri="{BB962C8B-B14F-4D97-AF65-F5344CB8AC3E}">
        <p14:creationId xmlns:p14="http://schemas.microsoft.com/office/powerpoint/2010/main" val="42042756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57</a:t>
            </a:fld>
            <a:endParaRPr lang="en-US"/>
          </a:p>
        </p:txBody>
      </p:sp>
    </p:spTree>
    <p:extLst>
      <p:ext uri="{BB962C8B-B14F-4D97-AF65-F5344CB8AC3E}">
        <p14:creationId xmlns:p14="http://schemas.microsoft.com/office/powerpoint/2010/main" val="3460721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58</a:t>
            </a:fld>
            <a:endParaRPr lang="en-US"/>
          </a:p>
        </p:txBody>
      </p:sp>
    </p:spTree>
    <p:extLst>
      <p:ext uri="{BB962C8B-B14F-4D97-AF65-F5344CB8AC3E}">
        <p14:creationId xmlns:p14="http://schemas.microsoft.com/office/powerpoint/2010/main" val="424941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59</a:t>
            </a:fld>
            <a:endParaRPr lang="en-US"/>
          </a:p>
        </p:txBody>
      </p:sp>
    </p:spTree>
    <p:extLst>
      <p:ext uri="{BB962C8B-B14F-4D97-AF65-F5344CB8AC3E}">
        <p14:creationId xmlns:p14="http://schemas.microsoft.com/office/powerpoint/2010/main" val="728627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a:t>
            </a:fld>
            <a:endParaRPr lang="en-US"/>
          </a:p>
        </p:txBody>
      </p:sp>
    </p:spTree>
    <p:extLst>
      <p:ext uri="{BB962C8B-B14F-4D97-AF65-F5344CB8AC3E}">
        <p14:creationId xmlns:p14="http://schemas.microsoft.com/office/powerpoint/2010/main" val="638003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60</a:t>
            </a:fld>
            <a:endParaRPr lang="en-US"/>
          </a:p>
        </p:txBody>
      </p:sp>
    </p:spTree>
    <p:extLst>
      <p:ext uri="{BB962C8B-B14F-4D97-AF65-F5344CB8AC3E}">
        <p14:creationId xmlns:p14="http://schemas.microsoft.com/office/powerpoint/2010/main" val="3877829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61</a:t>
            </a:fld>
            <a:endParaRPr lang="en-US"/>
          </a:p>
        </p:txBody>
      </p:sp>
    </p:spTree>
    <p:extLst>
      <p:ext uri="{BB962C8B-B14F-4D97-AF65-F5344CB8AC3E}">
        <p14:creationId xmlns:p14="http://schemas.microsoft.com/office/powerpoint/2010/main" val="17574650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62</a:t>
            </a:fld>
            <a:endParaRPr lang="en-US"/>
          </a:p>
        </p:txBody>
      </p:sp>
    </p:spTree>
    <p:extLst>
      <p:ext uri="{BB962C8B-B14F-4D97-AF65-F5344CB8AC3E}">
        <p14:creationId xmlns:p14="http://schemas.microsoft.com/office/powerpoint/2010/main" val="2254111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63</a:t>
            </a:fld>
            <a:endParaRPr lang="en-US"/>
          </a:p>
        </p:txBody>
      </p:sp>
    </p:spTree>
    <p:extLst>
      <p:ext uri="{BB962C8B-B14F-4D97-AF65-F5344CB8AC3E}">
        <p14:creationId xmlns:p14="http://schemas.microsoft.com/office/powerpoint/2010/main" val="13485330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64</a:t>
            </a:fld>
            <a:endParaRPr lang="en-US"/>
          </a:p>
        </p:txBody>
      </p:sp>
    </p:spTree>
    <p:extLst>
      <p:ext uri="{BB962C8B-B14F-4D97-AF65-F5344CB8AC3E}">
        <p14:creationId xmlns:p14="http://schemas.microsoft.com/office/powerpoint/2010/main" val="886557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7</a:t>
            </a:fld>
            <a:endParaRPr lang="en-US"/>
          </a:p>
        </p:txBody>
      </p:sp>
    </p:spTree>
    <p:extLst>
      <p:ext uri="{BB962C8B-B14F-4D97-AF65-F5344CB8AC3E}">
        <p14:creationId xmlns:p14="http://schemas.microsoft.com/office/powerpoint/2010/main" val="381718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8</a:t>
            </a:fld>
            <a:endParaRPr lang="en-US"/>
          </a:p>
        </p:txBody>
      </p:sp>
    </p:spTree>
    <p:extLst>
      <p:ext uri="{BB962C8B-B14F-4D97-AF65-F5344CB8AC3E}">
        <p14:creationId xmlns:p14="http://schemas.microsoft.com/office/powerpoint/2010/main" val="300253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6289888-13A1-41D7-8B5D-46111F742704}" type="slidenum">
              <a:rPr lang="en-US" smtClean="0"/>
              <a:pPr>
                <a:defRPr/>
              </a:pPr>
              <a:t>9</a:t>
            </a:fld>
            <a:endParaRPr lang="en-US"/>
          </a:p>
        </p:txBody>
      </p:sp>
    </p:spTree>
    <p:extLst>
      <p:ext uri="{BB962C8B-B14F-4D97-AF65-F5344CB8AC3E}">
        <p14:creationId xmlns:p14="http://schemas.microsoft.com/office/powerpoint/2010/main" val="1088900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smtClean="0"/>
              <a:t>| Aug 2015 |		Pratyush Kumar Deka</a:t>
            </a:r>
            <a:endParaRPr lang="en-US" altLang="en-US" sz="1300" dirty="0"/>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a:t>
            </a:r>
            <a:r>
              <a:rPr lang="en-US" altLang="en-US" sz="1000" dirty="0" smtClean="0">
                <a:latin typeface="Arial" charset="0"/>
                <a:cs typeface="Arial" charset="0"/>
              </a:rPr>
              <a:t>2013</a:t>
            </a:r>
            <a:r>
              <a:rPr lang="en-US" altLang="en-US" sz="1000" baseline="0" dirty="0" smtClean="0">
                <a:latin typeface="Arial" charset="0"/>
                <a:cs typeface="Arial" charset="0"/>
              </a:rPr>
              <a:t> </a:t>
            </a:r>
            <a:r>
              <a:rPr lang="en-US" altLang="en-US" sz="1000" dirty="0" smtClean="0">
                <a:latin typeface="Arial" charset="0"/>
                <a:cs typeface="Arial" charset="0"/>
              </a:rPr>
              <a:t>UPES</a:t>
            </a:r>
            <a:endParaRPr lang="en-US" altLang="en-US" sz="1000" dirty="0">
              <a:latin typeface="Arial" charset="0"/>
              <a:cs typeface="Arial" charset="0"/>
            </a:endParaRP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a:latin typeface="Arial" charset="0"/>
              <a:cs typeface="Arial" charset="0"/>
            </a:endParaRPr>
          </a:p>
        </p:txBody>
      </p:sp>
      <p:pic>
        <p:nvPicPr>
          <p:cNvPr id="10" name="Picture 17" descr="UPES LOGO.tif"/>
          <p:cNvPicPr>
            <a:picLocks noChangeAspect="1"/>
          </p:cNvPicPr>
          <p:nvPr userDrawn="1"/>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Presentation Title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Presentation Subtitle</a:t>
            </a:r>
            <a:br>
              <a:rPr lang="en-US" altLang="en-US"/>
            </a:br>
            <a:r>
              <a:rPr lang="en-US" altLang="en-US"/>
              <a:t>Subtitle Second Line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2192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pPr>
                <a:defRPr/>
              </a:pPr>
              <a:t>‹#›</a:t>
            </a:fld>
            <a:endParaRPr lang="en-US" alt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2015</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pPr>
                <a:defRPr/>
              </a:pPr>
              <a:t>‹#›</a:t>
            </a:fld>
            <a:endParaRPr lang="en-US" altLang="en-US"/>
          </a:p>
        </p:txBody>
      </p:sp>
      <p:sp>
        <p:nvSpPr>
          <p:cNvPr id="8"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pPr>
                <a:defRPr/>
              </a:pPr>
              <a:t>‹#›</a:t>
            </a:fld>
            <a:endParaRPr lang="en-US" altLang="en-US"/>
          </a:p>
        </p:txBody>
      </p:sp>
      <p:sp>
        <p:nvSpPr>
          <p:cNvPr id="4"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	</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pPr>
                <a:defRPr/>
              </a:pPr>
              <a:t>‹#›</a:t>
            </a:fld>
            <a:endParaRPr lang="en-US"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pPr>
                <a:defRPr/>
              </a:pPr>
              <a:t>‹#›</a:t>
            </a:fld>
            <a:endParaRPr lang="en-US" alt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pic>
        <p:nvPicPr>
          <p:cNvPr id="1035" name="Picture 31" descr="new"/>
          <p:cNvPicPr>
            <a:picLocks noChangeAspect="1" noChangeArrowheads="1"/>
          </p:cNvPicPr>
          <p:nvPr userDrawn="1"/>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a:t>
            </a:r>
            <a:r>
              <a:rPr lang="en-US" altLang="en-US" sz="1000" dirty="0" smtClean="0"/>
              <a:t>2013 </a:t>
            </a:r>
            <a:r>
              <a:rPr lang="en-US" altLang="en-US" sz="1000" dirty="0"/>
              <a:t>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baseline="0" dirty="0" smtClean="0"/>
              <a:t>Aug </a:t>
            </a:r>
            <a:r>
              <a:rPr lang="en-US" altLang="en-US" sz="1000" dirty="0" smtClean="0"/>
              <a:t> 2014			</a:t>
            </a:r>
            <a:endParaRPr lang="en-US" altLang="en-US" sz="1000" dirty="0"/>
          </a:p>
        </p:txBody>
      </p:sp>
    </p:spTree>
  </p:cSld>
  <p:clrMap bg1="dk2" tx1="lt1" bg2="dk1" tx2="lt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ransition/>
  <p:hf hd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noFill/>
          <a:effectLst>
            <a:glow rad="101600">
              <a:schemeClr val="accent2">
                <a:satMod val="175000"/>
                <a:alpha val="40000"/>
              </a:schemeClr>
            </a:glow>
          </a:effectLst>
        </p:spPr>
        <p:txBody>
          <a:bodyPr/>
          <a:lstStyle/>
          <a:p>
            <a:pPr eaLnBrk="1" hangingPunct="1">
              <a:defRPr/>
            </a:pPr>
            <a:r>
              <a:rPr lang="en-US" dirty="0" smtClean="0"/>
              <a:t>Object Oriented Analysis and Design</a:t>
            </a:r>
          </a:p>
        </p:txBody>
      </p:sp>
      <p:sp>
        <p:nvSpPr>
          <p:cNvPr id="3075" name="Rectangle 12"/>
          <p:cNvSpPr>
            <a:spLocks noGrp="1" noChangeArrowheads="1"/>
          </p:cNvSpPr>
          <p:nvPr>
            <p:ph type="subTitle" idx="1"/>
          </p:nvPr>
        </p:nvSpPr>
        <p:spPr/>
        <p:txBody>
          <a:bodyPr/>
          <a:lstStyle/>
          <a:p>
            <a:pPr eaLnBrk="1" hangingPunct="1"/>
            <a:r>
              <a:rPr lang="en-US" dirty="0" smtClean="0">
                <a:solidFill>
                  <a:schemeClr val="accent1"/>
                </a:solidFill>
              </a:rPr>
              <a:t>Introduction</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a:buFontTx/>
              <a:buNone/>
            </a:pPr>
            <a:endParaRPr lang="en-US" sz="2400" dirty="0" smtClean="0"/>
          </a:p>
          <a:p>
            <a:pPr>
              <a:buFont typeface="Wingdings" pitchFamily="2" charset="2"/>
              <a:buChar char="ü"/>
            </a:pPr>
            <a:r>
              <a:rPr lang="en-US" sz="2400" dirty="0" smtClean="0"/>
              <a:t> Models help us to </a:t>
            </a:r>
            <a:r>
              <a:rPr lang="en-US" sz="2400" b="1" dirty="0" smtClean="0">
                <a:solidFill>
                  <a:srgbClr val="FF0000"/>
                </a:solidFill>
              </a:rPr>
              <a:t>visualize</a:t>
            </a:r>
            <a:r>
              <a:rPr lang="en-US" sz="2400" dirty="0" smtClean="0"/>
              <a:t> a system as it is or as we want it to be.</a:t>
            </a:r>
          </a:p>
          <a:p>
            <a:pPr>
              <a:buFont typeface="Wingdings" pitchFamily="2" charset="2"/>
              <a:buChar char="ü"/>
            </a:pPr>
            <a:r>
              <a:rPr lang="en-US" sz="2400" dirty="0" smtClean="0"/>
              <a:t> Models permit us to </a:t>
            </a:r>
            <a:r>
              <a:rPr lang="en-US" sz="2400" b="1" dirty="0" smtClean="0">
                <a:solidFill>
                  <a:srgbClr val="FF0000"/>
                </a:solidFill>
              </a:rPr>
              <a:t>specify the structure or behavior </a:t>
            </a:r>
            <a:r>
              <a:rPr lang="en-US" sz="2400" dirty="0" smtClean="0"/>
              <a:t>of a system.</a:t>
            </a:r>
          </a:p>
          <a:p>
            <a:pPr>
              <a:buFont typeface="Wingdings" pitchFamily="2" charset="2"/>
              <a:buChar char="ü"/>
            </a:pPr>
            <a:r>
              <a:rPr lang="en-US" sz="2400" dirty="0" smtClean="0"/>
              <a:t> Models give us a </a:t>
            </a:r>
            <a:r>
              <a:rPr lang="en-US" sz="2400" b="1" dirty="0" smtClean="0">
                <a:solidFill>
                  <a:srgbClr val="FF0000"/>
                </a:solidFill>
              </a:rPr>
              <a:t>template</a:t>
            </a:r>
            <a:r>
              <a:rPr lang="en-US" sz="2400" dirty="0" smtClean="0"/>
              <a:t> that guides us in constructing a system.</a:t>
            </a:r>
          </a:p>
          <a:p>
            <a:pPr>
              <a:buFont typeface="Wingdings" pitchFamily="2" charset="2"/>
              <a:buChar char="ü"/>
            </a:pPr>
            <a:r>
              <a:rPr lang="en-US" sz="2400" dirty="0" smtClean="0"/>
              <a:t> Models document the </a:t>
            </a:r>
            <a:r>
              <a:rPr lang="en-US" sz="2400" b="1" dirty="0" smtClean="0">
                <a:solidFill>
                  <a:srgbClr val="FF0000"/>
                </a:solidFill>
              </a:rPr>
              <a:t>decisions</a:t>
            </a:r>
            <a:r>
              <a:rPr lang="en-US" sz="2400" dirty="0" smtClean="0"/>
              <a:t> we have made.</a:t>
            </a:r>
          </a:p>
          <a:p>
            <a:pPr>
              <a:buFont typeface="Wingdings" pitchFamily="2" charset="2"/>
              <a:buChar char="ü"/>
            </a:pPr>
            <a:endParaRPr lang="en-US" sz="2400" dirty="0" smtClean="0"/>
          </a:p>
          <a:p>
            <a:endParaRPr lang="en-US" sz="2400" dirty="0" smtClean="0"/>
          </a:p>
        </p:txBody>
      </p:sp>
      <p:sp>
        <p:nvSpPr>
          <p:cNvPr id="19459" name="Title 1"/>
          <p:cNvSpPr>
            <a:spLocks noGrp="1"/>
          </p:cNvSpPr>
          <p:nvPr>
            <p:ph type="title"/>
          </p:nvPr>
        </p:nvSpPr>
        <p:spPr>
          <a:xfrm>
            <a:off x="457200" y="533400"/>
            <a:ext cx="8229600" cy="762000"/>
          </a:xfrm>
        </p:spPr>
        <p:txBody>
          <a:bodyPr/>
          <a:lstStyle/>
          <a:p>
            <a:r>
              <a:rPr lang="en-US" b="1" dirty="0" smtClean="0"/>
              <a:t>Why Modeling..?</a:t>
            </a:r>
            <a:endParaRPr lang="en-US" dirty="0" smtClean="0"/>
          </a:p>
        </p:txBody>
      </p:sp>
    </p:spTree>
    <p:extLst>
      <p:ext uri="{BB962C8B-B14F-4D97-AF65-F5344CB8AC3E}">
        <p14:creationId xmlns:p14="http://schemas.microsoft.com/office/powerpoint/2010/main" val="1456607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smtClean="0">
                <a:ea typeface="宋体" pitchFamily="2" charset="-122"/>
              </a:rPr>
              <a:t>Why Models are needed?</a:t>
            </a:r>
            <a:endParaRPr lang="en-US" smtClean="0"/>
          </a:p>
        </p:txBody>
      </p:sp>
      <p:sp>
        <p:nvSpPr>
          <p:cNvPr id="8195" name="Content Placeholder 2"/>
          <p:cNvSpPr>
            <a:spLocks noGrp="1"/>
          </p:cNvSpPr>
          <p:nvPr>
            <p:ph idx="1"/>
          </p:nvPr>
        </p:nvSpPr>
        <p:spPr>
          <a:xfrm>
            <a:off x="566738" y="1752600"/>
            <a:ext cx="8001000" cy="1981200"/>
          </a:xfrm>
        </p:spPr>
        <p:txBody>
          <a:bodyPr/>
          <a:lstStyle/>
          <a:p>
            <a:pPr eaLnBrk="1" hangingPunct="1">
              <a:lnSpc>
                <a:spcPct val="90000"/>
              </a:lnSpc>
            </a:pPr>
            <a:r>
              <a:rPr lang="en-US" altLang="zh-CN" sz="2400" dirty="0" smtClean="0">
                <a:ea typeface="宋体" pitchFamily="2" charset="-122"/>
              </a:rPr>
              <a:t>Symptoms of inadequacy: the software crisis</a:t>
            </a:r>
          </a:p>
          <a:p>
            <a:pPr lvl="1" eaLnBrk="1" hangingPunct="1">
              <a:lnSpc>
                <a:spcPct val="90000"/>
              </a:lnSpc>
            </a:pPr>
            <a:r>
              <a:rPr lang="en-US" altLang="zh-CN" sz="2400" dirty="0" smtClean="0">
                <a:ea typeface="宋体" pitchFamily="2" charset="-122"/>
              </a:rPr>
              <a:t>scheduled time and cost exceeded</a:t>
            </a:r>
          </a:p>
          <a:p>
            <a:pPr lvl="1" eaLnBrk="1" hangingPunct="1">
              <a:lnSpc>
                <a:spcPct val="90000"/>
              </a:lnSpc>
            </a:pPr>
            <a:r>
              <a:rPr lang="en-US" altLang="zh-CN" sz="2400" dirty="0" smtClean="0">
                <a:ea typeface="宋体" pitchFamily="2" charset="-122"/>
              </a:rPr>
              <a:t>user expectations not met</a:t>
            </a:r>
          </a:p>
          <a:p>
            <a:pPr lvl="1" eaLnBrk="1" hangingPunct="1">
              <a:lnSpc>
                <a:spcPct val="90000"/>
              </a:lnSpc>
            </a:pPr>
            <a:r>
              <a:rPr lang="en-US" altLang="zh-CN" sz="2400" dirty="0" smtClean="0">
                <a:ea typeface="宋体" pitchFamily="2" charset="-122"/>
              </a:rPr>
              <a:t>poor quality</a:t>
            </a:r>
            <a:endParaRPr lang="en-US" altLang="zh-CN" sz="2000" dirty="0" smtClean="0">
              <a:ea typeface="宋体" pitchFamily="2" charset="-122"/>
            </a:endParaRPr>
          </a:p>
        </p:txBody>
      </p:sp>
    </p:spTree>
    <p:extLst>
      <p:ext uri="{BB962C8B-B14F-4D97-AF65-F5344CB8AC3E}">
        <p14:creationId xmlns:p14="http://schemas.microsoft.com/office/powerpoint/2010/main" val="2985482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Fix Model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12</a:t>
            </a:fld>
            <a:endParaRPr lang="en-US" altLang="en-US" dirty="0"/>
          </a:p>
        </p:txBody>
      </p:sp>
      <p:pic>
        <p:nvPicPr>
          <p:cNvPr id="5"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37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Waterfall Model</a:t>
            </a:r>
          </a:p>
        </p:txBody>
      </p:sp>
      <p:sp>
        <p:nvSpPr>
          <p:cNvPr id="18464" name="Rectangle 32"/>
          <p:cNvSpPr>
            <a:spLocks noChangeArrowheads="1"/>
          </p:cNvSpPr>
          <p:nvPr/>
        </p:nvSpPr>
        <p:spPr bwMode="auto">
          <a:xfrm>
            <a:off x="101600" y="1566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Rectangle 33"/>
          <p:cNvSpPr>
            <a:spLocks noChangeArrowheads="1"/>
          </p:cNvSpPr>
          <p:nvPr/>
        </p:nvSpPr>
        <p:spPr bwMode="auto">
          <a:xfrm>
            <a:off x="1025525" y="2709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6" name="Rectangle 34"/>
          <p:cNvSpPr>
            <a:spLocks noChangeArrowheads="1"/>
          </p:cNvSpPr>
          <p:nvPr/>
        </p:nvSpPr>
        <p:spPr bwMode="auto">
          <a:xfrm>
            <a:off x="1938338" y="3852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Rectangle 35"/>
          <p:cNvSpPr>
            <a:spLocks noChangeArrowheads="1"/>
          </p:cNvSpPr>
          <p:nvPr/>
        </p:nvSpPr>
        <p:spPr bwMode="auto">
          <a:xfrm>
            <a:off x="3309938" y="4995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8" name="Rectangle 36"/>
          <p:cNvSpPr>
            <a:spLocks noChangeArrowheads="1"/>
          </p:cNvSpPr>
          <p:nvPr/>
        </p:nvSpPr>
        <p:spPr bwMode="auto">
          <a:xfrm>
            <a:off x="4900613" y="59483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9" name="Rectangle 37"/>
          <p:cNvSpPr>
            <a:spLocks noChangeArrowheads="1"/>
          </p:cNvSpPr>
          <p:nvPr/>
        </p:nvSpPr>
        <p:spPr bwMode="auto">
          <a:xfrm>
            <a:off x="7197725" y="5932488"/>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0" name="Text Box 38"/>
          <p:cNvSpPr txBox="1">
            <a:spLocks noChangeArrowheads="1"/>
          </p:cNvSpPr>
          <p:nvPr/>
        </p:nvSpPr>
        <p:spPr bwMode="auto">
          <a:xfrm>
            <a:off x="104775" y="522922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Flaw?</a:t>
            </a:r>
          </a:p>
        </p:txBody>
      </p:sp>
      <p:sp>
        <p:nvSpPr>
          <p:cNvPr id="18471" name="Text Box 39"/>
          <p:cNvSpPr txBox="1">
            <a:spLocks noChangeArrowheads="1"/>
          </p:cNvSpPr>
          <p:nvPr/>
        </p:nvSpPr>
        <p:spPr bwMode="auto">
          <a:xfrm>
            <a:off x="349250" y="56673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a:latin typeface="Tahoma" pitchFamily="34" charset="0"/>
              </a:rPr>
              <a:t>original model didn’t</a:t>
            </a:r>
          </a:p>
          <a:p>
            <a:pPr eaLnBrk="0" hangingPunct="0"/>
            <a:r>
              <a:rPr lang="en-US" sz="2000" b="1" dirty="0">
                <a:latin typeface="Tahoma" pitchFamily="34" charset="0"/>
              </a:rPr>
              <a:t>let you go back!</a:t>
            </a:r>
          </a:p>
        </p:txBody>
      </p:sp>
      <p:grpSp>
        <p:nvGrpSpPr>
          <p:cNvPr id="18472" name="Group 40"/>
          <p:cNvGrpSpPr>
            <a:grpSpLocks/>
          </p:cNvGrpSpPr>
          <p:nvPr/>
        </p:nvGrpSpPr>
        <p:grpSpPr bwMode="auto">
          <a:xfrm>
            <a:off x="2938463" y="2890838"/>
            <a:ext cx="1763712" cy="641350"/>
            <a:chOff x="1851" y="1821"/>
            <a:chExt cx="1111" cy="404"/>
          </a:xfrm>
        </p:grpSpPr>
        <p:sp>
          <p:nvSpPr>
            <p:cNvPr id="18473" name="Text Box 41"/>
            <p:cNvSpPr txBox="1">
              <a:spLocks noChangeArrowheads="1"/>
            </p:cNvSpPr>
            <p:nvPr/>
          </p:nvSpPr>
          <p:spPr bwMode="auto">
            <a:xfrm>
              <a:off x="2007" y="1821"/>
              <a:ext cx="9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ahoma" pitchFamily="34" charset="0"/>
                </a:rPr>
                <a:t>Specification,</a:t>
              </a:r>
            </a:p>
            <a:p>
              <a:pPr eaLnBrk="0" hangingPunct="0"/>
              <a:r>
                <a:rPr lang="en-US">
                  <a:latin typeface="Tahoma" pitchFamily="34" charset="0"/>
                </a:rPr>
                <a:t>SPMP</a:t>
              </a:r>
            </a:p>
          </p:txBody>
        </p:sp>
        <p:sp>
          <p:nvSpPr>
            <p:cNvPr id="18474" name="Line 42"/>
            <p:cNvSpPr>
              <a:spLocks noChangeShapeType="1"/>
            </p:cNvSpPr>
            <p:nvPr/>
          </p:nvSpPr>
          <p:spPr bwMode="auto">
            <a:xfrm>
              <a:off x="1851" y="2009"/>
              <a:ext cx="192"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75" name="Text Box 43"/>
          <p:cNvSpPr txBox="1">
            <a:spLocks noChangeArrowheads="1"/>
          </p:cNvSpPr>
          <p:nvPr/>
        </p:nvSpPr>
        <p:spPr bwMode="auto">
          <a:xfrm>
            <a:off x="119063" y="455136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Verify</a:t>
            </a:r>
            <a:r>
              <a:rPr lang="en-US" sz="2000" b="1" dirty="0">
                <a:latin typeface="Tahoma" pitchFamily="34" charset="0"/>
              </a:rPr>
              <a:t> </a:t>
            </a:r>
          </a:p>
          <a:p>
            <a:pPr eaLnBrk="0" hangingPunct="0"/>
            <a:r>
              <a:rPr lang="en-US" sz="2000" b="1" dirty="0">
                <a:latin typeface="Tahoma" pitchFamily="34" charset="0"/>
              </a:rPr>
              <a:t>   output of stages</a:t>
            </a:r>
          </a:p>
        </p:txBody>
      </p:sp>
      <p:grpSp>
        <p:nvGrpSpPr>
          <p:cNvPr id="63" name="Group 3"/>
          <p:cNvGrpSpPr>
            <a:grpSpLocks/>
          </p:cNvGrpSpPr>
          <p:nvPr/>
        </p:nvGrpSpPr>
        <p:grpSpPr bwMode="auto">
          <a:xfrm>
            <a:off x="134938" y="1600200"/>
            <a:ext cx="8932862" cy="5214938"/>
            <a:chOff x="85" y="1008"/>
            <a:chExt cx="5627" cy="3285"/>
          </a:xfrm>
        </p:grpSpPr>
        <p:grpSp>
          <p:nvGrpSpPr>
            <p:cNvPr id="64" name="Group 4"/>
            <p:cNvGrpSpPr>
              <a:grpSpLocks/>
            </p:cNvGrpSpPr>
            <p:nvPr/>
          </p:nvGrpSpPr>
          <p:grpSpPr bwMode="auto">
            <a:xfrm>
              <a:off x="85" y="1008"/>
              <a:ext cx="3995" cy="2688"/>
              <a:chOff x="85" y="1008"/>
              <a:chExt cx="3995" cy="2688"/>
            </a:xfrm>
          </p:grpSpPr>
          <p:sp>
            <p:nvSpPr>
              <p:cNvPr id="69" name="Rectangle 5"/>
              <p:cNvSpPr>
                <a:spLocks noChangeArrowheads="1"/>
              </p:cNvSpPr>
              <p:nvPr/>
            </p:nvSpPr>
            <p:spPr bwMode="auto">
              <a:xfrm>
                <a:off x="85" y="100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Phase </a:t>
                </a:r>
                <a:endParaRPr kumimoji="0" lang="en-US" sz="2400" b="0" i="0" u="none" strike="noStrike" kern="0" cap="none" spc="0" normalizeH="0" baseline="0" noProof="0" dirty="0" smtClean="0">
                  <a:ln>
                    <a:noFill/>
                  </a:ln>
                  <a:solidFill>
                    <a:srgbClr val="3B812F"/>
                  </a:solidFill>
                  <a:effectLst/>
                  <a:uLnTx/>
                  <a:uFillTx/>
                  <a:latin typeface="Comic Sans MS" pitchFamily="66" charset="0"/>
                </a:endParaRPr>
              </a:p>
            </p:txBody>
          </p:sp>
          <p:sp>
            <p:nvSpPr>
              <p:cNvPr id="70" name="Rectangle 6"/>
              <p:cNvSpPr>
                <a:spLocks noChangeArrowheads="1"/>
              </p:cNvSpPr>
              <p:nvPr/>
            </p:nvSpPr>
            <p:spPr bwMode="auto">
              <a:xfrm>
                <a:off x="661" y="172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Specification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1" name="Rectangle 7"/>
              <p:cNvSpPr>
                <a:spLocks noChangeArrowheads="1"/>
              </p:cNvSpPr>
              <p:nvPr/>
            </p:nvSpPr>
            <p:spPr bwMode="auto">
              <a:xfrm>
                <a:off x="1237" y="244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Design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2" name="Rectangle 8"/>
              <p:cNvSpPr>
                <a:spLocks noChangeArrowheads="1"/>
              </p:cNvSpPr>
              <p:nvPr/>
            </p:nvSpPr>
            <p:spPr bwMode="auto">
              <a:xfrm>
                <a:off x="2101" y="316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Implementation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&amp; Integration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Phase</a:t>
                </a:r>
              </a:p>
            </p:txBody>
          </p:sp>
          <p:sp>
            <p:nvSpPr>
              <p:cNvPr id="73" name="Text Box 9"/>
              <p:cNvSpPr txBox="1">
                <a:spLocks noChangeArrowheads="1"/>
              </p:cNvSpPr>
              <p:nvPr/>
            </p:nvSpPr>
            <p:spPr bwMode="auto">
              <a:xfrm>
                <a:off x="1539" y="1150"/>
                <a:ext cx="9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Description</a:t>
                </a:r>
              </a:p>
            </p:txBody>
          </p:sp>
          <p:sp>
            <p:nvSpPr>
              <p:cNvPr id="74" name="Text Box 10"/>
              <p:cNvSpPr txBox="1">
                <a:spLocks noChangeArrowheads="1"/>
              </p:cNvSpPr>
              <p:nvPr/>
            </p:nvSpPr>
            <p:spPr bwMode="auto">
              <a:xfrm>
                <a:off x="2629" y="2642"/>
                <a:ext cx="8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Design Docs</a:t>
                </a:r>
              </a:p>
            </p:txBody>
          </p:sp>
          <p:sp>
            <p:nvSpPr>
              <p:cNvPr id="75" name="Line 11"/>
              <p:cNvSpPr>
                <a:spLocks noChangeShapeType="1"/>
              </p:cNvSpPr>
              <p:nvPr/>
            </p:nvSpPr>
            <p:spPr bwMode="auto">
              <a:xfrm flipH="1">
                <a:off x="1717" y="1554"/>
                <a:ext cx="1" cy="1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6" name="Line 12"/>
              <p:cNvSpPr>
                <a:spLocks noChangeShapeType="1"/>
              </p:cNvSpPr>
              <p:nvPr/>
            </p:nvSpPr>
            <p:spPr bwMode="auto">
              <a:xfrm>
                <a:off x="1285" y="1296"/>
                <a:ext cx="288"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7" name="Line 13"/>
              <p:cNvSpPr>
                <a:spLocks noChangeShapeType="1"/>
              </p:cNvSpPr>
              <p:nvPr/>
            </p:nvSpPr>
            <p:spPr bwMode="auto">
              <a:xfrm>
                <a:off x="3321" y="3490"/>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8" name="Line 14"/>
              <p:cNvSpPr>
                <a:spLocks noChangeShapeType="1"/>
              </p:cNvSpPr>
              <p:nvPr/>
            </p:nvSpPr>
            <p:spPr bwMode="auto">
              <a:xfrm>
                <a:off x="2256" y="2174"/>
                <a:ext cx="1" cy="2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9" name="Line 15"/>
              <p:cNvSpPr>
                <a:spLocks noChangeShapeType="1"/>
              </p:cNvSpPr>
              <p:nvPr/>
            </p:nvSpPr>
            <p:spPr bwMode="auto">
              <a:xfrm>
                <a:off x="2437" y="2784"/>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0" name="Line 16"/>
              <p:cNvSpPr>
                <a:spLocks noChangeShapeType="1"/>
              </p:cNvSpPr>
              <p:nvPr/>
            </p:nvSpPr>
            <p:spPr bwMode="auto">
              <a:xfrm>
                <a:off x="2821" y="2880"/>
                <a:ext cx="0" cy="24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1" name="Text Box 17"/>
              <p:cNvSpPr txBox="1">
                <a:spLocks noChangeArrowheads="1"/>
              </p:cNvSpPr>
              <p:nvPr/>
            </p:nvSpPr>
            <p:spPr bwMode="auto">
              <a:xfrm>
                <a:off x="3481" y="3381"/>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Product</a:t>
                </a:r>
              </a:p>
            </p:txBody>
          </p:sp>
        </p:grpSp>
        <p:sp>
          <p:nvSpPr>
            <p:cNvPr id="65" name="Rectangle 18"/>
            <p:cNvSpPr>
              <a:spLocks noChangeArrowheads="1"/>
            </p:cNvSpPr>
            <p:nvPr/>
          </p:nvSpPr>
          <p:spPr bwMode="auto">
            <a:xfrm>
              <a:off x="3107"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Operations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Mode</a:t>
              </a:r>
            </a:p>
          </p:txBody>
        </p:sp>
        <p:sp>
          <p:nvSpPr>
            <p:cNvPr id="66" name="Line 19"/>
            <p:cNvSpPr>
              <a:spLocks noChangeShapeType="1"/>
            </p:cNvSpPr>
            <p:nvPr/>
          </p:nvSpPr>
          <p:spPr bwMode="auto">
            <a:xfrm>
              <a:off x="4327" y="4116"/>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7" name="Line 20"/>
            <p:cNvSpPr>
              <a:spLocks noChangeShapeType="1"/>
            </p:cNvSpPr>
            <p:nvPr/>
          </p:nvSpPr>
          <p:spPr bwMode="auto">
            <a:xfrm flipH="1">
              <a:off x="3827" y="3573"/>
              <a:ext cx="0" cy="173"/>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8" name="Rectangle 21"/>
            <p:cNvSpPr>
              <a:spLocks noChangeArrowheads="1"/>
            </p:cNvSpPr>
            <p:nvPr/>
          </p:nvSpPr>
          <p:spPr bwMode="auto">
            <a:xfrm>
              <a:off x="4560"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Retirement</a:t>
              </a:r>
            </a:p>
          </p:txBody>
        </p:sp>
      </p:grpSp>
      <p:grpSp>
        <p:nvGrpSpPr>
          <p:cNvPr id="92" name="Group 22"/>
          <p:cNvGrpSpPr>
            <a:grpSpLocks/>
          </p:cNvGrpSpPr>
          <p:nvPr/>
        </p:nvGrpSpPr>
        <p:grpSpPr bwMode="auto">
          <a:xfrm>
            <a:off x="457200" y="2028825"/>
            <a:ext cx="6172200" cy="3886200"/>
            <a:chOff x="288" y="1248"/>
            <a:chExt cx="3888" cy="2448"/>
          </a:xfrm>
        </p:grpSpPr>
        <p:grpSp>
          <p:nvGrpSpPr>
            <p:cNvPr id="93" name="Group 23"/>
            <p:cNvGrpSpPr>
              <a:grpSpLocks/>
            </p:cNvGrpSpPr>
            <p:nvPr/>
          </p:nvGrpSpPr>
          <p:grpSpPr bwMode="auto">
            <a:xfrm>
              <a:off x="288" y="1584"/>
              <a:ext cx="1813" cy="1827"/>
              <a:chOff x="288" y="1584"/>
              <a:chExt cx="1813" cy="1827"/>
            </a:xfrm>
          </p:grpSpPr>
          <p:cxnSp>
            <p:nvCxnSpPr>
              <p:cNvPr id="99" name="AutoShape 24"/>
              <p:cNvCxnSpPr>
                <a:cxnSpLocks noChangeShapeType="1"/>
              </p:cNvCxnSpPr>
              <p:nvPr/>
            </p:nvCxnSpPr>
            <p:spPr bwMode="auto">
              <a:xfrm rot="10800000">
                <a:off x="288" y="1584"/>
                <a:ext cx="373"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25"/>
              <p:cNvCxnSpPr>
                <a:cxnSpLocks noChangeShapeType="1"/>
              </p:cNvCxnSpPr>
              <p:nvPr/>
            </p:nvCxnSpPr>
            <p:spPr bwMode="auto">
              <a:xfrm rot="10800000">
                <a:off x="912" y="230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26"/>
              <p:cNvCxnSpPr>
                <a:cxnSpLocks noChangeShapeType="1"/>
              </p:cNvCxnSpPr>
              <p:nvPr/>
            </p:nvCxnSpPr>
            <p:spPr bwMode="auto">
              <a:xfrm rot="10800000">
                <a:off x="1776" y="302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4" name="Group 27"/>
            <p:cNvGrpSpPr>
              <a:grpSpLocks/>
            </p:cNvGrpSpPr>
            <p:nvPr/>
          </p:nvGrpSpPr>
          <p:grpSpPr bwMode="auto">
            <a:xfrm>
              <a:off x="2784" y="1248"/>
              <a:ext cx="1392" cy="2448"/>
              <a:chOff x="2784" y="1248"/>
              <a:chExt cx="1392" cy="2448"/>
            </a:xfrm>
          </p:grpSpPr>
          <p:cxnSp>
            <p:nvCxnSpPr>
              <p:cNvPr id="95" name="AutoShape 28"/>
              <p:cNvCxnSpPr>
                <a:cxnSpLocks noChangeShapeType="1"/>
              </p:cNvCxnSpPr>
              <p:nvPr/>
            </p:nvCxnSpPr>
            <p:spPr bwMode="auto">
              <a:xfrm rot="5400000" flipH="1">
                <a:off x="2256" y="1776"/>
                <a:ext cx="2448" cy="1392"/>
              </a:xfrm>
              <a:prstGeom prst="bentConnector3">
                <a:avLst>
                  <a:gd name="adj1" fmla="val 99755"/>
                </a:avLst>
              </a:prstGeom>
              <a:noFill/>
              <a:ln w="38100" cap="rnd">
                <a:solidFill>
                  <a:schemeClr val="folHlink"/>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Line 29"/>
              <p:cNvSpPr>
                <a:spLocks noChangeShapeType="1"/>
              </p:cNvSpPr>
              <p:nvPr/>
            </p:nvSpPr>
            <p:spPr bwMode="auto">
              <a:xfrm flipH="1">
                <a:off x="2899" y="1968"/>
                <a:ext cx="1277"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30"/>
              <p:cNvSpPr>
                <a:spLocks noChangeShapeType="1"/>
              </p:cNvSpPr>
              <p:nvPr/>
            </p:nvSpPr>
            <p:spPr bwMode="auto">
              <a:xfrm flipH="1">
                <a:off x="3504" y="2736"/>
                <a:ext cx="672"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31"/>
              <p:cNvSpPr>
                <a:spLocks noChangeShapeType="1"/>
              </p:cNvSpPr>
              <p:nvPr/>
            </p:nvSpPr>
            <p:spPr bwMode="auto">
              <a:xfrm flipH="1">
                <a:off x="4032" y="3484"/>
                <a:ext cx="144"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4" name="Text Box 43"/>
          <p:cNvSpPr txBox="1">
            <a:spLocks noChangeArrowheads="1"/>
          </p:cNvSpPr>
          <p:nvPr/>
        </p:nvSpPr>
        <p:spPr bwMode="auto">
          <a:xfrm>
            <a:off x="104775" y="453612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Verify</a:t>
            </a:r>
            <a:r>
              <a:rPr lang="en-US" sz="2000" b="1" dirty="0" smtClean="0">
                <a:solidFill>
                  <a:srgbClr val="000000"/>
                </a:solidFill>
                <a:latin typeface="Tahoma" pitchFamily="34" charset="0"/>
              </a:rPr>
              <a:t> </a:t>
            </a:r>
          </a:p>
          <a:p>
            <a:pPr eaLnBrk="0" hangingPunct="0"/>
            <a:r>
              <a:rPr lang="en-US" sz="2000" b="1" dirty="0" smtClean="0">
                <a:solidFill>
                  <a:srgbClr val="000000"/>
                </a:solidFill>
                <a:latin typeface="Tahoma" pitchFamily="34" charset="0"/>
              </a:rPr>
              <a:t>   output of stages</a:t>
            </a:r>
          </a:p>
        </p:txBody>
      </p:sp>
      <p:sp>
        <p:nvSpPr>
          <p:cNvPr id="106" name="Text Box 38"/>
          <p:cNvSpPr txBox="1">
            <a:spLocks noChangeArrowheads="1"/>
          </p:cNvSpPr>
          <p:nvPr/>
        </p:nvSpPr>
        <p:spPr bwMode="auto">
          <a:xfrm>
            <a:off x="212725" y="5298123"/>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Flaw?</a:t>
            </a:r>
          </a:p>
        </p:txBody>
      </p:sp>
      <p:sp>
        <p:nvSpPr>
          <p:cNvPr id="108" name="Text Box 39"/>
          <p:cNvSpPr txBox="1">
            <a:spLocks noChangeArrowheads="1"/>
          </p:cNvSpPr>
          <p:nvPr/>
        </p:nvSpPr>
        <p:spPr bwMode="auto">
          <a:xfrm>
            <a:off x="501650" y="58197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smtClean="0">
                <a:solidFill>
                  <a:srgbClr val="000000"/>
                </a:solidFill>
                <a:latin typeface="Tahoma" pitchFamily="34" charset="0"/>
              </a:rPr>
              <a:t>original model didn’t</a:t>
            </a:r>
          </a:p>
          <a:p>
            <a:pPr eaLnBrk="0" hangingPunct="0"/>
            <a:r>
              <a:rPr lang="en-US" sz="2000" b="1" dirty="0" smtClean="0">
                <a:solidFill>
                  <a:srgbClr val="000000"/>
                </a:solidFill>
                <a:latin typeface="Tahoma" pitchFamily="34" charset="0"/>
              </a:rPr>
              <a:t>let you go back!</a:t>
            </a:r>
          </a:p>
        </p:txBody>
      </p:sp>
      <p:sp>
        <p:nvSpPr>
          <p:cNvPr id="2" name="Rectangle 1"/>
          <p:cNvSpPr/>
          <p:nvPr/>
        </p:nvSpPr>
        <p:spPr>
          <a:xfrm>
            <a:off x="4522788" y="386873"/>
            <a:ext cx="4572000" cy="1477328"/>
          </a:xfrm>
          <a:prstGeom prst="rect">
            <a:avLst/>
          </a:prstGeom>
        </p:spPr>
        <p:txBody>
          <a:bodyPr>
            <a:spAutoFit/>
          </a:bodyPr>
          <a:lstStyle/>
          <a:p>
            <a:pPr algn="just"/>
            <a:r>
              <a:rPr lang="en-US" dirty="0">
                <a:solidFill>
                  <a:schemeClr val="bg1"/>
                </a:solidFill>
              </a:rPr>
              <a:t>a systematic, sequential </a:t>
            </a:r>
            <a:r>
              <a:rPr lang="en-US" dirty="0" smtClean="0">
                <a:solidFill>
                  <a:schemeClr val="bg1"/>
                </a:solidFill>
              </a:rPr>
              <a:t>approach to software </a:t>
            </a:r>
            <a:r>
              <a:rPr lang="en-US" dirty="0">
                <a:solidFill>
                  <a:schemeClr val="bg1"/>
                </a:solidFill>
              </a:rPr>
              <a:t>development that begins </a:t>
            </a:r>
            <a:r>
              <a:rPr lang="en-US" dirty="0" smtClean="0">
                <a:solidFill>
                  <a:schemeClr val="bg1"/>
                </a:solidFill>
              </a:rPr>
              <a:t>at the </a:t>
            </a:r>
            <a:r>
              <a:rPr lang="en-US" dirty="0">
                <a:solidFill>
                  <a:schemeClr val="bg1"/>
                </a:solidFill>
              </a:rPr>
              <a:t>system level and progresses through analysis, design, coding, testing, and support</a:t>
            </a:r>
          </a:p>
        </p:txBody>
      </p:sp>
    </p:spTree>
    <p:extLst>
      <p:ext uri="{BB962C8B-B14F-4D97-AF65-F5344CB8AC3E}">
        <p14:creationId xmlns:p14="http://schemas.microsoft.com/office/powerpoint/2010/main" val="36421982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4"/>
                                        </p:tgtEl>
                                        <p:attrNameLst>
                                          <p:attrName>style.visibility</p:attrName>
                                        </p:attrNameLst>
                                      </p:cBhvr>
                                      <p:to>
                                        <p:strVal val="visible"/>
                                      </p:to>
                                    </p:set>
                                  </p:childTnLst>
                                  <p:subTnLst>
                                    <p:set>
                                      <p:cBhvr override="childStyle">
                                        <p:cTn dur="1" fill="hold" display="0" masterRel="nextClick" afterEffect="1"/>
                                        <p:tgtEl>
                                          <p:spTgt spid="184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nimBg="1"/>
      <p:bldP spid="18470" grpId="0" autoUpdateAnimBg="0"/>
      <p:bldP spid="18471" grpId="0" autoUpdateAnimBg="0"/>
      <p:bldP spid="106" grpId="0" autoUpdateAnimBg="0"/>
      <p:bldP spid="1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14</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457200"/>
            <a:ext cx="85820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Waterf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43250"/>
            <a:ext cx="78486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73629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Rapid Application Development (RAD) Model</a:t>
            </a:r>
          </a:p>
        </p:txBody>
      </p:sp>
      <p:pic>
        <p:nvPicPr>
          <p:cNvPr id="20483" name="Picture 4" descr="RAD_Proces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11480" y="1219200"/>
            <a:ext cx="8077200" cy="4267200"/>
          </a:xfrm>
          <a:noFill/>
        </p:spPr>
      </p:pic>
      <p:sp>
        <p:nvSpPr>
          <p:cNvPr id="20484" name="Rectangle 4"/>
          <p:cNvSpPr>
            <a:spLocks noChangeArrowheads="1"/>
          </p:cNvSpPr>
          <p:nvPr/>
        </p:nvSpPr>
        <p:spPr bwMode="auto">
          <a:xfrm>
            <a:off x="822960" y="5715000"/>
            <a:ext cx="7620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dirty="0">
                <a:solidFill>
                  <a:schemeClr val="bg1"/>
                </a:solidFill>
              </a:rPr>
              <a:t>Makes heavy use of reusable software components with an extremely short development cycle </a:t>
            </a:r>
          </a:p>
        </p:txBody>
      </p:sp>
    </p:spTree>
    <p:extLst>
      <p:ext uri="{BB962C8B-B14F-4D97-AF65-F5344CB8AC3E}">
        <p14:creationId xmlns:p14="http://schemas.microsoft.com/office/powerpoint/2010/main" val="25440228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457201"/>
            <a:ext cx="8001000" cy="685800"/>
          </a:xfrm>
        </p:spPr>
        <p:txBody>
          <a:bodyPr/>
          <a:lstStyle/>
          <a:p>
            <a:r>
              <a:rPr lang="en-US" dirty="0" smtClean="0"/>
              <a:t>Prototype Model</a:t>
            </a:r>
          </a:p>
        </p:txBody>
      </p:sp>
      <p:pic>
        <p:nvPicPr>
          <p:cNvPr id="26627" name="Picture 4" descr="Prototyp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80772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0183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Incremental Model</a:t>
            </a:r>
          </a:p>
        </p:txBody>
      </p:sp>
      <p:pic>
        <p:nvPicPr>
          <p:cNvPr id="17411" name="Picture 4" descr="Incremen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0960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4"/>
          <p:cNvSpPr txBox="1">
            <a:spLocks noChangeArrowheads="1"/>
          </p:cNvSpPr>
          <p:nvPr/>
        </p:nvSpPr>
        <p:spPr bwMode="auto">
          <a:xfrm>
            <a:off x="6400800" y="2209800"/>
            <a:ext cx="2438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dirty="0">
                <a:solidFill>
                  <a:schemeClr val="bg1"/>
                </a:solidFill>
              </a:rPr>
              <a:t>C</a:t>
            </a:r>
            <a:r>
              <a:rPr lang="en-US" dirty="0">
                <a:solidFill>
                  <a:schemeClr val="bg1"/>
                </a:solidFill>
              </a:rPr>
              <a:t>- Communication</a:t>
            </a:r>
          </a:p>
          <a:p>
            <a:r>
              <a:rPr lang="en-US" b="1" dirty="0">
                <a:solidFill>
                  <a:schemeClr val="bg1"/>
                </a:solidFill>
              </a:rPr>
              <a:t>P </a:t>
            </a:r>
            <a:r>
              <a:rPr lang="en-US" dirty="0">
                <a:solidFill>
                  <a:schemeClr val="bg1"/>
                </a:solidFill>
              </a:rPr>
              <a:t>- Planning</a:t>
            </a:r>
          </a:p>
          <a:p>
            <a:r>
              <a:rPr lang="en-US" b="1" dirty="0">
                <a:solidFill>
                  <a:schemeClr val="bg1"/>
                </a:solidFill>
              </a:rPr>
              <a:t>M</a:t>
            </a:r>
            <a:r>
              <a:rPr lang="en-US" dirty="0">
                <a:solidFill>
                  <a:schemeClr val="bg1"/>
                </a:solidFill>
              </a:rPr>
              <a:t> – Modeling</a:t>
            </a:r>
          </a:p>
          <a:p>
            <a:r>
              <a:rPr lang="en-US" b="1" dirty="0">
                <a:solidFill>
                  <a:schemeClr val="bg1"/>
                </a:solidFill>
              </a:rPr>
              <a:t>C </a:t>
            </a:r>
            <a:r>
              <a:rPr lang="en-US" dirty="0">
                <a:solidFill>
                  <a:schemeClr val="bg1"/>
                </a:solidFill>
              </a:rPr>
              <a:t>- Construction</a:t>
            </a:r>
          </a:p>
          <a:p>
            <a:r>
              <a:rPr lang="en-US" b="1" dirty="0">
                <a:solidFill>
                  <a:schemeClr val="bg1"/>
                </a:solidFill>
              </a:rPr>
              <a:t>D</a:t>
            </a:r>
            <a:r>
              <a:rPr lang="en-US" dirty="0">
                <a:solidFill>
                  <a:schemeClr val="bg1"/>
                </a:solidFill>
              </a:rPr>
              <a:t> - Deployment</a:t>
            </a:r>
          </a:p>
        </p:txBody>
      </p:sp>
      <p:sp>
        <p:nvSpPr>
          <p:cNvPr id="17413" name="Text Box 4"/>
          <p:cNvSpPr txBox="1">
            <a:spLocks noChangeArrowheads="1"/>
          </p:cNvSpPr>
          <p:nvPr/>
        </p:nvSpPr>
        <p:spPr bwMode="auto">
          <a:xfrm>
            <a:off x="533400" y="5867400"/>
            <a:ext cx="795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dirty="0">
                <a:solidFill>
                  <a:schemeClr val="bg1"/>
                </a:solidFill>
              </a:rPr>
              <a:t>Delivers software in small but usable pieces, each piece builds on pieces already delivered </a:t>
            </a:r>
          </a:p>
        </p:txBody>
      </p:sp>
      <p:sp>
        <p:nvSpPr>
          <p:cNvPr id="2" name="TextBox 1"/>
          <p:cNvSpPr txBox="1"/>
          <p:nvPr/>
        </p:nvSpPr>
        <p:spPr>
          <a:xfrm>
            <a:off x="5394960" y="479108"/>
            <a:ext cx="3429000" cy="1231106"/>
          </a:xfrm>
          <a:prstGeom prst="rect">
            <a:avLst/>
          </a:prstGeom>
          <a:noFill/>
        </p:spPr>
        <p:txBody>
          <a:bodyPr wrap="square" rtlCol="0">
            <a:spAutoFit/>
          </a:bodyPr>
          <a:lstStyle/>
          <a:p>
            <a:pPr algn="just"/>
            <a:r>
              <a:rPr lang="en-US" dirty="0">
                <a:solidFill>
                  <a:srgbClr val="FF0000"/>
                </a:solidFill>
              </a:rPr>
              <a:t>(combines elements of the linear sequential model (applied</a:t>
            </a:r>
            <a:br>
              <a:rPr lang="en-US" dirty="0">
                <a:solidFill>
                  <a:srgbClr val="FF0000"/>
                </a:solidFill>
              </a:rPr>
            </a:br>
            <a:r>
              <a:rPr lang="en-US" dirty="0">
                <a:solidFill>
                  <a:srgbClr val="FF0000"/>
                </a:solidFill>
              </a:rPr>
              <a:t>repetitively) with the iterative philosophy of </a:t>
            </a:r>
            <a:r>
              <a:rPr lang="en-US" sz="2000" dirty="0">
                <a:solidFill>
                  <a:srgbClr val="FF0000"/>
                </a:solidFill>
              </a:rPr>
              <a:t>prototyping</a:t>
            </a:r>
            <a:r>
              <a:rPr lang="en-US" dirty="0">
                <a:solidFill>
                  <a:srgbClr val="FF0000"/>
                </a:solidFill>
              </a:rPr>
              <a:t>)</a:t>
            </a:r>
          </a:p>
        </p:txBody>
      </p:sp>
    </p:spTree>
    <p:extLst>
      <p:ext uri="{BB962C8B-B14F-4D97-AF65-F5344CB8AC3E}">
        <p14:creationId xmlns:p14="http://schemas.microsoft.com/office/powerpoint/2010/main" val="118534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Spiral"/>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600200"/>
            <a:ext cx="8077200" cy="4267200"/>
          </a:xfrm>
        </p:spPr>
      </p:pic>
      <p:sp>
        <p:nvSpPr>
          <p:cNvPr id="29699" name="Rectangle 5"/>
          <p:cNvSpPr>
            <a:spLocks noGrp="1" noChangeArrowheads="1"/>
          </p:cNvSpPr>
          <p:nvPr>
            <p:ph type="title"/>
          </p:nvPr>
        </p:nvSpPr>
        <p:spPr>
          <a:noFill/>
        </p:spPr>
        <p:txBody>
          <a:bodyPr/>
          <a:lstStyle/>
          <a:p>
            <a:r>
              <a:rPr lang="en-US" dirty="0" smtClean="0"/>
              <a:t>Spiral Model</a:t>
            </a:r>
          </a:p>
        </p:txBody>
      </p:sp>
    </p:spTree>
    <p:extLst>
      <p:ext uri="{BB962C8B-B14F-4D97-AF65-F5344CB8AC3E}">
        <p14:creationId xmlns:p14="http://schemas.microsoft.com/office/powerpoint/2010/main" val="9497346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0010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ChangeArrowheads="1"/>
          </p:cNvSpPr>
          <p:nvPr/>
        </p:nvSpPr>
        <p:spPr bwMode="auto">
          <a:xfrm>
            <a:off x="574675" y="914400"/>
            <a:ext cx="8001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3400">
                <a:solidFill>
                  <a:schemeClr val="tx2"/>
                </a:solidFill>
              </a:rPr>
              <a:t>Spiral Model</a:t>
            </a:r>
          </a:p>
        </p:txBody>
      </p:sp>
    </p:spTree>
    <p:extLst>
      <p:ext uri="{BB962C8B-B14F-4D97-AF65-F5344CB8AC3E}">
        <p14:creationId xmlns:p14="http://schemas.microsoft.com/office/powerpoint/2010/main" val="5911799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81000" y="1143000"/>
            <a:ext cx="8305800" cy="5181600"/>
          </a:xfrm>
        </p:spPr>
        <p:txBody>
          <a:bodyPr/>
          <a:lstStyle/>
          <a:p>
            <a:pPr algn="just"/>
            <a:r>
              <a:rPr lang="en-US" sz="1800" dirty="0">
                <a:solidFill>
                  <a:srgbClr val="FF0000"/>
                </a:solidFill>
              </a:rPr>
              <a:t>From user’s point of view, criticize a hardware or software system that has a flaw that especially annoys you. Describe the system, the flaw, how it was overlooked, and how it could have been avoided with a bit more thought during design</a:t>
            </a:r>
            <a:r>
              <a:rPr lang="en-US" sz="1800" dirty="0" smtClean="0">
                <a:solidFill>
                  <a:srgbClr val="FF0000"/>
                </a:solidFill>
              </a:rPr>
              <a:t>.</a:t>
            </a:r>
            <a:endParaRPr lang="en-US" sz="1800" dirty="0" smtClean="0"/>
          </a:p>
          <a:p>
            <a:pPr algn="just"/>
            <a:r>
              <a:rPr lang="en-US" sz="1800" dirty="0" smtClean="0"/>
              <a:t>What major problems have you encountered during past software projects? How much time you have spend on analysis, design, coding and testing/debugging/fixing. How do you go about estimating how much effort a project will require?</a:t>
            </a:r>
          </a:p>
          <a:p>
            <a:pPr algn="just"/>
            <a:r>
              <a:rPr lang="en-US" sz="1800" dirty="0" smtClean="0">
                <a:solidFill>
                  <a:srgbClr val="FF0000"/>
                </a:solidFill>
              </a:rPr>
              <a:t>Recall a past system that you created. Briefly describe it. What obstacles did you encounter in the design? What software engineering methodology, if any, did you use? What were your reasons for choosing or not choosing a methodology? Are you satisfied with the system as it exists? How difficult is it to add new features to the system? Is it maintainable?</a:t>
            </a:r>
          </a:p>
          <a:p>
            <a:pPr algn="just"/>
            <a:r>
              <a:rPr lang="en-US" sz="1800" dirty="0" smtClean="0"/>
              <a:t>Describe a recent large software system that was behind schedule, over budget, or failed to perform as expected. What factors were blamed? How could the failure have been avoided?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a:t>
            </a:fld>
            <a:endParaRPr lang="en-US" altLang="en-US" dirty="0"/>
          </a:p>
        </p:txBody>
      </p:sp>
    </p:spTree>
    <p:extLst>
      <p:ext uri="{BB962C8B-B14F-4D97-AF65-F5344CB8AC3E}">
        <p14:creationId xmlns:p14="http://schemas.microsoft.com/office/powerpoint/2010/main" val="719919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Development Model</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20</a:t>
            </a:fld>
            <a:endParaRPr lang="en-US"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4478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73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CBD Model</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990600"/>
            <a:ext cx="8763000" cy="5486399"/>
          </a:xfrm>
        </p:spPr>
      </p:pic>
    </p:spTree>
    <p:extLst>
      <p:ext uri="{BB962C8B-B14F-4D97-AF65-F5344CB8AC3E}">
        <p14:creationId xmlns:p14="http://schemas.microsoft.com/office/powerpoint/2010/main" val="20506293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057400"/>
            <a:ext cx="8382000" cy="1600200"/>
          </a:xfrm>
        </p:spPr>
        <p:txBody>
          <a:bodyPr/>
          <a:lstStyle/>
          <a:p>
            <a:pPr algn="ctr">
              <a:buFontTx/>
              <a:buNone/>
            </a:pPr>
            <a:r>
              <a:rPr lang="en-US" b="1" i="1" dirty="0" smtClean="0"/>
              <a:t>The difference between procedural and object-oriented analysis….??</a:t>
            </a:r>
            <a:endParaRPr lang="en-US" dirty="0" smtClean="0"/>
          </a:p>
          <a:p>
            <a:endParaRPr lang="en-US" dirty="0" smtClean="0"/>
          </a:p>
        </p:txBody>
      </p:sp>
    </p:spTree>
    <p:extLst>
      <p:ext uri="{BB962C8B-B14F-4D97-AF65-F5344CB8AC3E}">
        <p14:creationId xmlns:p14="http://schemas.microsoft.com/office/powerpoint/2010/main" val="13307981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7030A0"/>
                </a:solidFill>
              </a:rPr>
              <a:t>Object-Oriented Vs Traditional </a:t>
            </a:r>
            <a:r>
              <a:rPr lang="nb-NO" dirty="0">
                <a:solidFill>
                  <a:srgbClr val="7030A0"/>
                </a:solidFill>
              </a:rPr>
              <a:t>analysis</a:t>
            </a:r>
            <a:r>
              <a:rPr lang="en-US" dirty="0"/>
              <a:t/>
            </a:r>
            <a:br>
              <a:rPr lang="en-US" dirty="0"/>
            </a:b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a:t>Traditional procedural systems separate data and procedures, and model these </a:t>
            </a:r>
            <a:r>
              <a:rPr lang="en-US" dirty="0" smtClean="0"/>
              <a:t>separately</a:t>
            </a:r>
          </a:p>
          <a:p>
            <a:r>
              <a:rPr lang="en-US" dirty="0"/>
              <a:t>Object orientation –views data and functions together; data abstraction is the </a:t>
            </a:r>
            <a:r>
              <a:rPr lang="en-US" dirty="0" smtClean="0"/>
              <a:t>basis</a:t>
            </a:r>
          </a:p>
          <a:p>
            <a:pPr lvl="1"/>
            <a:r>
              <a:rPr lang="en-US" sz="2000" dirty="0" smtClean="0"/>
              <a:t>OO </a:t>
            </a:r>
            <a:r>
              <a:rPr lang="en-US" sz="2000" dirty="0"/>
              <a:t>view more closely reflects the </a:t>
            </a:r>
            <a:r>
              <a:rPr lang="en-US" sz="2000" dirty="0">
                <a:solidFill>
                  <a:srgbClr val="FF0000"/>
                </a:solidFill>
              </a:rPr>
              <a:t>real world</a:t>
            </a:r>
            <a:r>
              <a:rPr lang="en-US" sz="2000" dirty="0"/>
              <a:t> where humans are used to think in terms of things which possess both attributes and </a:t>
            </a:r>
            <a:r>
              <a:rPr lang="en-US" sz="2000" dirty="0" smtClean="0"/>
              <a:t>behaviors.</a:t>
            </a:r>
            <a:endParaRPr lang="en-US" sz="2000" dirty="0"/>
          </a:p>
          <a:p>
            <a:pPr lvl="1"/>
            <a:r>
              <a:rPr lang="en-US" sz="2000" dirty="0"/>
              <a:t>OO provides </a:t>
            </a:r>
            <a:r>
              <a:rPr lang="en-US" sz="2000" dirty="0">
                <a:solidFill>
                  <a:srgbClr val="FF0000"/>
                </a:solidFill>
              </a:rPr>
              <a:t>reuse</a:t>
            </a:r>
            <a:r>
              <a:rPr lang="en-US" sz="2000" dirty="0"/>
              <a:t> possibility from the class hierarchy views of the system.</a:t>
            </a:r>
          </a:p>
          <a:p>
            <a:pPr lvl="1"/>
            <a:r>
              <a:rPr lang="en-US" sz="2000" dirty="0"/>
              <a:t>OO analysis centers on </a:t>
            </a:r>
            <a:r>
              <a:rPr lang="en-US" sz="2000" dirty="0">
                <a:solidFill>
                  <a:srgbClr val="FF0000"/>
                </a:solidFill>
              </a:rPr>
              <a:t>objects</a:t>
            </a:r>
            <a:r>
              <a:rPr lang="en-US" sz="2000" dirty="0"/>
              <a:t> which combines data and methods.</a:t>
            </a:r>
          </a:p>
          <a:p>
            <a:pPr lvl="1"/>
            <a:r>
              <a:rPr lang="en-US" sz="2000" dirty="0"/>
              <a:t>Software extensibility is easy.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23</a:t>
            </a:fld>
            <a:endParaRPr lang="en-US" altLang="en-US" dirty="0"/>
          </a:p>
        </p:txBody>
      </p:sp>
    </p:spTree>
    <p:extLst>
      <p:ext uri="{BB962C8B-B14F-4D97-AF65-F5344CB8AC3E}">
        <p14:creationId xmlns:p14="http://schemas.microsoft.com/office/powerpoint/2010/main" val="153644175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2800" b="1" dirty="0" smtClean="0"/>
              <a:t>Object-orientation : Four important aspects</a:t>
            </a:r>
          </a:p>
        </p:txBody>
      </p:sp>
      <p:sp>
        <p:nvSpPr>
          <p:cNvPr id="14339" name="Content Placeholder 2"/>
          <p:cNvSpPr>
            <a:spLocks noGrp="1"/>
          </p:cNvSpPr>
          <p:nvPr>
            <p:ph idx="1"/>
          </p:nvPr>
        </p:nvSpPr>
        <p:spPr/>
        <p:txBody>
          <a:bodyPr/>
          <a:lstStyle/>
          <a:p>
            <a:r>
              <a:rPr lang="en-US" dirty="0" smtClean="0"/>
              <a:t>Identity</a:t>
            </a:r>
          </a:p>
          <a:p>
            <a:r>
              <a:rPr lang="en-US" dirty="0" smtClean="0"/>
              <a:t>Classification</a:t>
            </a:r>
          </a:p>
          <a:p>
            <a:r>
              <a:rPr lang="en-US" dirty="0" smtClean="0"/>
              <a:t>Polymorphism or Encapsulation and </a:t>
            </a:r>
          </a:p>
          <a:p>
            <a:r>
              <a:rPr lang="en-US" dirty="0" smtClean="0"/>
              <a:t>Inheritance. </a:t>
            </a:r>
          </a:p>
          <a:p>
            <a:endParaRPr lang="en-US" dirty="0" smtClean="0"/>
          </a:p>
        </p:txBody>
      </p:sp>
    </p:spTree>
    <p:extLst>
      <p:ext uri="{BB962C8B-B14F-4D97-AF65-F5344CB8AC3E}">
        <p14:creationId xmlns:p14="http://schemas.microsoft.com/office/powerpoint/2010/main" val="34880521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800" b="1" dirty="0" smtClean="0"/>
              <a:t>Contd..</a:t>
            </a:r>
            <a:br>
              <a:rPr lang="en-US" sz="2800" b="1" dirty="0" smtClean="0"/>
            </a:br>
            <a:endParaRPr lang="en-US" sz="2800" dirty="0" smtClean="0"/>
          </a:p>
        </p:txBody>
      </p:sp>
      <p:sp>
        <p:nvSpPr>
          <p:cNvPr id="15363" name="Content Placeholder 2"/>
          <p:cNvSpPr>
            <a:spLocks noGrp="1"/>
          </p:cNvSpPr>
          <p:nvPr>
            <p:ph idx="1"/>
          </p:nvPr>
        </p:nvSpPr>
        <p:spPr>
          <a:xfrm>
            <a:off x="152400" y="990600"/>
            <a:ext cx="8534400" cy="5334000"/>
          </a:xfrm>
        </p:spPr>
        <p:txBody>
          <a:bodyPr/>
          <a:lstStyle/>
          <a:p>
            <a:r>
              <a:rPr lang="en-US" sz="2400" b="1" i="1" dirty="0" smtClean="0"/>
              <a:t>Identity</a:t>
            </a:r>
            <a:r>
              <a:rPr lang="en-US" sz="2400" dirty="0" smtClean="0"/>
              <a:t> </a:t>
            </a:r>
          </a:p>
          <a:p>
            <a:pPr lvl="1"/>
            <a:r>
              <a:rPr lang="en-US" sz="2400" dirty="0" smtClean="0"/>
              <a:t>data is quantized into discrete, distinguishable entities called “objects”.</a:t>
            </a:r>
          </a:p>
          <a:p>
            <a:pPr lvl="1"/>
            <a:r>
              <a:rPr lang="en-US" sz="2400" dirty="0" smtClean="0"/>
              <a:t>Each object has its own inherent identity</a:t>
            </a:r>
          </a:p>
          <a:p>
            <a:r>
              <a:rPr lang="en-US" sz="2400" b="1" i="1" dirty="0" smtClean="0"/>
              <a:t>Classifications</a:t>
            </a:r>
            <a:r>
              <a:rPr lang="en-US" sz="2400" dirty="0" smtClean="0"/>
              <a:t> </a:t>
            </a:r>
          </a:p>
          <a:p>
            <a:pPr lvl="1"/>
            <a:r>
              <a:rPr lang="en-US" sz="2400" dirty="0" smtClean="0"/>
              <a:t>objects with the same data structure (attributes) and behavior (operations) are grouped into a class.</a:t>
            </a:r>
          </a:p>
          <a:p>
            <a:pPr lvl="1"/>
            <a:r>
              <a:rPr lang="en-US" sz="2400" dirty="0" smtClean="0"/>
              <a:t>A class is an abstraction that describes properties important to an application and ignores the rest</a:t>
            </a:r>
          </a:p>
          <a:p>
            <a:endParaRPr lang="en-US" sz="2800" dirty="0" smtClean="0"/>
          </a:p>
        </p:txBody>
      </p:sp>
    </p:spTree>
    <p:extLst>
      <p:ext uri="{BB962C8B-B14F-4D97-AF65-F5344CB8AC3E}">
        <p14:creationId xmlns:p14="http://schemas.microsoft.com/office/powerpoint/2010/main" val="280262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i="1" dirty="0"/>
              <a:t>Inheritance</a:t>
            </a:r>
            <a:r>
              <a:rPr lang="en-US" sz="1800" dirty="0"/>
              <a:t> </a:t>
            </a:r>
          </a:p>
          <a:p>
            <a:pPr lvl="1"/>
            <a:r>
              <a:rPr lang="en-US" sz="1800" dirty="0"/>
              <a:t>is sharing of attributes and operations among classes based on a hierarchical relationship</a:t>
            </a:r>
            <a:r>
              <a:rPr lang="en-US" sz="1800" dirty="0" smtClean="0"/>
              <a:t>.</a:t>
            </a:r>
          </a:p>
          <a:p>
            <a:pPr lvl="1"/>
            <a:r>
              <a:rPr lang="en-US" sz="1800" dirty="0" smtClean="0"/>
              <a:t>A superclass has general information that subclasses refine and elaborate</a:t>
            </a:r>
          </a:p>
          <a:p>
            <a:pPr lvl="1"/>
            <a:r>
              <a:rPr lang="en-US" sz="1800" dirty="0" smtClean="0"/>
              <a:t>Subclasses need not repeat features of its superclass and add its own unique features</a:t>
            </a:r>
          </a:p>
          <a:p>
            <a:pPr lvl="1"/>
            <a:r>
              <a:rPr lang="en-US" sz="1800" dirty="0" smtClean="0"/>
              <a:t>The ability to factor out common features of several classes into a superclass can greatly reduce repetition within designs and programs and is one of the main advantages of OO technology</a:t>
            </a:r>
            <a:endParaRPr lang="en-US" sz="1800" dirty="0"/>
          </a:p>
          <a:p>
            <a:r>
              <a:rPr lang="en-US" sz="1800" b="1" i="1" dirty="0"/>
              <a:t>Polymorphism</a:t>
            </a:r>
            <a:r>
              <a:rPr lang="en-US" sz="1800" dirty="0"/>
              <a:t> </a:t>
            </a:r>
          </a:p>
          <a:p>
            <a:pPr lvl="1"/>
            <a:r>
              <a:rPr lang="en-US" sz="1800" dirty="0"/>
              <a:t>means that the same operation may behave differently for different classes</a:t>
            </a:r>
            <a:r>
              <a:rPr lang="en-US" sz="1800" dirty="0" smtClean="0"/>
              <a:t>.</a:t>
            </a:r>
          </a:p>
          <a:p>
            <a:pPr lvl="1"/>
            <a:r>
              <a:rPr lang="en-US" sz="1800" dirty="0" smtClean="0"/>
              <a:t>Operation and method???</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26</a:t>
            </a:fld>
            <a:endParaRPr lang="en-US" altLang="en-US" dirty="0"/>
          </a:p>
        </p:txBody>
      </p:sp>
    </p:spTree>
    <p:extLst>
      <p:ext uri="{BB962C8B-B14F-4D97-AF65-F5344CB8AC3E}">
        <p14:creationId xmlns:p14="http://schemas.microsoft.com/office/powerpoint/2010/main" val="424474140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smtClean="0"/>
              <a:t>Importance of Objects</a:t>
            </a:r>
          </a:p>
        </p:txBody>
      </p:sp>
      <p:sp>
        <p:nvSpPr>
          <p:cNvPr id="16387" name="Content Placeholder 2"/>
          <p:cNvSpPr>
            <a:spLocks noGrp="1"/>
          </p:cNvSpPr>
          <p:nvPr>
            <p:ph idx="1"/>
          </p:nvPr>
        </p:nvSpPr>
        <p:spPr/>
        <p:txBody>
          <a:bodyPr/>
          <a:lstStyle/>
          <a:p>
            <a:pPr algn="just"/>
            <a:r>
              <a:rPr lang="en-US" sz="2800" dirty="0" smtClean="0"/>
              <a:t>The single most important principle of object oriented computing is that "objects are responsible for their own actions".</a:t>
            </a:r>
          </a:p>
          <a:p>
            <a:pPr algn="just"/>
            <a:endParaRPr lang="en-US" sz="2800" dirty="0" smtClean="0"/>
          </a:p>
          <a:p>
            <a:pPr algn="just"/>
            <a:r>
              <a:rPr lang="en-US" sz="2800" dirty="0" smtClean="0"/>
              <a:t>If used properly, OOD improves the maintenance, reusability, and modifiability of the software.</a:t>
            </a:r>
          </a:p>
          <a:p>
            <a:pPr algn="just"/>
            <a:endParaRPr lang="en-US" sz="2800" dirty="0" smtClean="0"/>
          </a:p>
          <a:p>
            <a:pPr algn="just"/>
            <a:endParaRPr lang="en-US" sz="2800" dirty="0" smtClean="0"/>
          </a:p>
        </p:txBody>
      </p:sp>
    </p:spTree>
    <p:extLst>
      <p:ext uri="{BB962C8B-B14F-4D97-AF65-F5344CB8AC3E}">
        <p14:creationId xmlns:p14="http://schemas.microsoft.com/office/powerpoint/2010/main" val="35592320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The Basic Principles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buNone/>
              <a:defRPr/>
            </a:pPr>
            <a:r>
              <a:rPr lang="en-US" dirty="0">
                <a:solidFill>
                  <a:srgbClr val="000000"/>
                </a:solidFill>
              </a:rPr>
              <a:t>Four basic principles:</a:t>
            </a:r>
          </a:p>
          <a:p>
            <a:pPr eaLnBrk="1" hangingPunct="1">
              <a:buClr>
                <a:srgbClr val="3333CC"/>
              </a:buClr>
              <a:defRPr/>
            </a:pPr>
            <a:r>
              <a:rPr lang="en-US" dirty="0">
                <a:solidFill>
                  <a:srgbClr val="000000"/>
                </a:solidFill>
              </a:rPr>
              <a:t> Abstraction</a:t>
            </a:r>
          </a:p>
          <a:p>
            <a:pPr eaLnBrk="1" hangingPunct="1">
              <a:buClr>
                <a:srgbClr val="3333CC"/>
              </a:buClr>
              <a:defRPr/>
            </a:pPr>
            <a:r>
              <a:rPr lang="en-US" dirty="0">
                <a:solidFill>
                  <a:srgbClr val="000000"/>
                </a:solidFill>
              </a:rPr>
              <a:t> Encapsulation</a:t>
            </a:r>
          </a:p>
          <a:p>
            <a:pPr eaLnBrk="1" hangingPunct="1">
              <a:buClr>
                <a:srgbClr val="3333CC"/>
              </a:buClr>
              <a:defRPr/>
            </a:pPr>
            <a:r>
              <a:rPr lang="en-US" dirty="0">
                <a:solidFill>
                  <a:srgbClr val="000000"/>
                </a:solidFill>
              </a:rPr>
              <a:t> Modularity</a:t>
            </a:r>
          </a:p>
          <a:p>
            <a:pPr eaLnBrk="1" hangingPunct="1">
              <a:buClr>
                <a:srgbClr val="3333CC"/>
              </a:buClr>
              <a:defRPr/>
            </a:pPr>
            <a:r>
              <a:rPr lang="en-US" dirty="0">
                <a:solidFill>
                  <a:srgbClr val="000000"/>
                </a:solidFill>
              </a:rPr>
              <a:t> Hierarchy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28</a:t>
            </a:fld>
            <a:endParaRPr lang="en-US" altLang="en-US" dirty="0"/>
          </a:p>
        </p:txBody>
      </p:sp>
    </p:spTree>
    <p:extLst>
      <p:ext uri="{BB962C8B-B14F-4D97-AF65-F5344CB8AC3E}">
        <p14:creationId xmlns:p14="http://schemas.microsoft.com/office/powerpoint/2010/main" val="23705879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Abstraction</a:t>
            </a:r>
            <a:endParaRPr lang="en-US" dirty="0"/>
          </a:p>
        </p:txBody>
      </p:sp>
      <p:sp>
        <p:nvSpPr>
          <p:cNvPr id="3" name="Content Placeholder 2"/>
          <p:cNvSpPr>
            <a:spLocks noGrp="1"/>
          </p:cNvSpPr>
          <p:nvPr>
            <p:ph idx="1"/>
          </p:nvPr>
        </p:nvSpPr>
        <p:spPr/>
        <p:txBody>
          <a:bodyPr/>
          <a:lstStyle/>
          <a:p>
            <a:pPr marL="457200" indent="-457200">
              <a:lnSpc>
                <a:spcPct val="80000"/>
              </a:lnSpc>
              <a:defRPr/>
            </a:pPr>
            <a:r>
              <a:rPr lang="en-US" sz="2600" dirty="0"/>
              <a:t>An abstraction denotes the </a:t>
            </a:r>
            <a:r>
              <a:rPr lang="en-US" sz="2600" dirty="0">
                <a:solidFill>
                  <a:srgbClr val="C00000"/>
                </a:solidFill>
              </a:rPr>
              <a:t>essential characteristics of an object</a:t>
            </a:r>
            <a:r>
              <a:rPr lang="en-US" sz="2600" dirty="0">
                <a:solidFill>
                  <a:srgbClr val="FF0000"/>
                </a:solidFill>
              </a:rPr>
              <a:t> </a:t>
            </a:r>
            <a:r>
              <a:rPr lang="en-US" sz="2600" dirty="0"/>
              <a:t>that distinguish it from all other kinds of objects and thus provide crisply defined conceptual boundaries, relative to the perspective of the viewer. </a:t>
            </a:r>
          </a:p>
          <a:p>
            <a:pPr>
              <a:lnSpc>
                <a:spcPct val="80000"/>
              </a:lnSpc>
              <a:defRPr/>
            </a:pPr>
            <a:endParaRPr lang="en-US" sz="2600" dirty="0"/>
          </a:p>
          <a:p>
            <a:pPr>
              <a:lnSpc>
                <a:spcPct val="80000"/>
              </a:lnSpc>
              <a:defRPr/>
            </a:pPr>
            <a:r>
              <a:rPr lang="en-US" sz="2600" dirty="0"/>
              <a:t>Key concepts:</a:t>
            </a:r>
          </a:p>
          <a:p>
            <a:pPr>
              <a:lnSpc>
                <a:spcPct val="80000"/>
              </a:lnSpc>
              <a:defRPr/>
            </a:pPr>
            <a:r>
              <a:rPr lang="en-US" sz="2600" dirty="0"/>
              <a:t>Concentrating only on essential characteristics</a:t>
            </a:r>
          </a:p>
          <a:p>
            <a:pPr lvl="1">
              <a:lnSpc>
                <a:spcPct val="80000"/>
              </a:lnSpc>
              <a:buFont typeface="Wingdings" pitchFamily="2" charset="2"/>
              <a:buChar char="§"/>
              <a:defRPr/>
            </a:pPr>
            <a:r>
              <a:rPr lang="en-US" sz="2200" dirty="0"/>
              <a:t>Allows complexity to be more easily managed</a:t>
            </a:r>
          </a:p>
          <a:p>
            <a:pPr>
              <a:lnSpc>
                <a:spcPct val="80000"/>
              </a:lnSpc>
              <a:defRPr/>
            </a:pPr>
            <a:r>
              <a:rPr lang="en-US" sz="2600" dirty="0"/>
              <a:t>Abstraction is relative to the perspective of the viewer</a:t>
            </a:r>
          </a:p>
          <a:p>
            <a:pPr lvl="1">
              <a:lnSpc>
                <a:spcPct val="80000"/>
              </a:lnSpc>
              <a:buFont typeface="Wingdings" pitchFamily="2" charset="2"/>
              <a:buChar char="§"/>
              <a:defRPr/>
            </a:pPr>
            <a:r>
              <a:rPr lang="en-US" sz="2200" dirty="0"/>
              <a:t>Many different views of the same object are possible.</a:t>
            </a:r>
          </a:p>
          <a:p>
            <a:pPr>
              <a:defRPr/>
            </a:pPr>
            <a:endParaRPr lang="en-US" sz="2800" dirty="0"/>
          </a:p>
          <a:p>
            <a:pPr marL="0" indent="0">
              <a:defRPr/>
            </a:pPr>
            <a:endParaRPr lang="en-US" sz="2800" dirty="0"/>
          </a:p>
          <a:p>
            <a:pPr marL="0" indent="0">
              <a:defRPr/>
            </a:pPr>
            <a:endParaRPr lang="en-US" sz="2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29</a:t>
            </a:fld>
            <a:endParaRPr lang="en-US" altLang="en-US" dirty="0"/>
          </a:p>
        </p:txBody>
      </p:sp>
    </p:spTree>
    <p:extLst>
      <p:ext uri="{BB962C8B-B14F-4D97-AF65-F5344CB8AC3E}">
        <p14:creationId xmlns:p14="http://schemas.microsoft.com/office/powerpoint/2010/main" val="39911422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System/Software Life Cycle (SLC)</a:t>
            </a:r>
            <a:endParaRPr lang="en-US" dirty="0"/>
          </a:p>
        </p:txBody>
      </p:sp>
      <p:sp>
        <p:nvSpPr>
          <p:cNvPr id="3" name="Content Placeholder 2"/>
          <p:cNvSpPr>
            <a:spLocks noGrp="1"/>
          </p:cNvSpPr>
          <p:nvPr>
            <p:ph idx="1"/>
          </p:nvPr>
        </p:nvSpPr>
        <p:spPr>
          <a:xfrm>
            <a:off x="381000" y="1219200"/>
            <a:ext cx="8305800" cy="5105400"/>
          </a:xfrm>
        </p:spPr>
        <p:txBody>
          <a:bodyPr/>
          <a:lstStyle/>
          <a:p>
            <a:pPr algn="just"/>
            <a:r>
              <a:rPr lang="en-US" dirty="0"/>
              <a:t>Life cycle is the series of steps that software undergoes from concept exploration through </a:t>
            </a:r>
            <a:r>
              <a:rPr lang="en-US" dirty="0" smtClean="0"/>
              <a:t>retirement</a:t>
            </a:r>
          </a:p>
          <a:p>
            <a:pPr algn="just"/>
            <a:endParaRPr lang="en-US" dirty="0" smtClean="0">
              <a:solidFill>
                <a:srgbClr val="FF0000"/>
              </a:solidFill>
            </a:endParaRPr>
          </a:p>
          <a:p>
            <a:pPr algn="just"/>
            <a:r>
              <a:rPr lang="en-US" dirty="0" smtClean="0">
                <a:solidFill>
                  <a:srgbClr val="FF0000"/>
                </a:solidFill>
              </a:rPr>
              <a:t>Intended </a:t>
            </a:r>
            <a:r>
              <a:rPr lang="en-US" dirty="0">
                <a:solidFill>
                  <a:srgbClr val="FF0000"/>
                </a:solidFill>
              </a:rPr>
              <a:t>to develop information systems in a very </a:t>
            </a:r>
            <a:r>
              <a:rPr lang="en-US" b="1" dirty="0">
                <a:solidFill>
                  <a:srgbClr val="FF0000"/>
                </a:solidFill>
              </a:rPr>
              <a:t>deliberate</a:t>
            </a:r>
            <a:r>
              <a:rPr lang="en-US" dirty="0">
                <a:solidFill>
                  <a:srgbClr val="FF0000"/>
                </a:solidFill>
              </a:rPr>
              <a:t>, </a:t>
            </a:r>
            <a:r>
              <a:rPr lang="en-US" b="1" dirty="0" smtClean="0">
                <a:solidFill>
                  <a:srgbClr val="FF0000"/>
                </a:solidFill>
              </a:rPr>
              <a:t>structured</a:t>
            </a:r>
            <a:r>
              <a:rPr lang="en-US" dirty="0" smtClean="0">
                <a:solidFill>
                  <a:srgbClr val="FF0000"/>
                </a:solidFill>
              </a:rPr>
              <a:t> </a:t>
            </a:r>
            <a:r>
              <a:rPr lang="en-US" dirty="0">
                <a:solidFill>
                  <a:srgbClr val="FF0000"/>
                </a:solidFill>
              </a:rPr>
              <a:t>and </a:t>
            </a:r>
            <a:r>
              <a:rPr lang="en-US" b="1" dirty="0">
                <a:solidFill>
                  <a:srgbClr val="FF0000"/>
                </a:solidFill>
              </a:rPr>
              <a:t>methodical</a:t>
            </a:r>
            <a:r>
              <a:rPr lang="en-US" dirty="0">
                <a:solidFill>
                  <a:srgbClr val="FF0000"/>
                </a:solidFill>
              </a:rPr>
              <a:t> way, reiterating each stage of the life cycle. </a:t>
            </a:r>
            <a:endParaRPr lang="en-US" dirty="0" smtClean="0">
              <a:solidFill>
                <a:srgbClr val="FF0000"/>
              </a:solidFill>
            </a:endParaRPr>
          </a:p>
          <a:p>
            <a:pPr algn="just"/>
            <a:endParaRPr lang="en-US" dirty="0" smtClean="0">
              <a:solidFill>
                <a:srgbClr val="FF0000"/>
              </a:solidFill>
            </a:endParaRPr>
          </a:p>
          <a:p>
            <a:pPr algn="just"/>
            <a:r>
              <a:rPr lang="en-US" dirty="0" smtClean="0"/>
              <a:t>Maturity </a:t>
            </a:r>
            <a:r>
              <a:rPr lang="en-US" dirty="0"/>
              <a:t>of the process is some gauge of success of organization</a:t>
            </a:r>
          </a:p>
          <a:p>
            <a:pPr algn="just"/>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a:t>
            </a:fld>
            <a:endParaRPr lang="en-US"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80193302"/>
              </p:ext>
            </p:extLst>
          </p:nvPr>
        </p:nvGraphicFramePr>
        <p:xfrm>
          <a:off x="6019800" y="4267200"/>
          <a:ext cx="2209800" cy="1973263"/>
        </p:xfrm>
        <a:graphic>
          <a:graphicData uri="http://schemas.openxmlformats.org/presentationml/2006/ole">
            <mc:AlternateContent xmlns:mc="http://schemas.openxmlformats.org/markup-compatibility/2006">
              <mc:Choice xmlns:v="urn:schemas-microsoft-com:vml" Requires="v">
                <p:oleObj spid="_x0000_s1215" name="Clip" r:id="rId4" imgW="2943225" imgH="2628900" progId="MS_ClipArt_Gallery.2">
                  <p:embed/>
                </p:oleObj>
              </mc:Choice>
              <mc:Fallback>
                <p:oleObj name="Clip" r:id="rId4" imgW="2943225" imgH="262890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267200"/>
                        <a:ext cx="22098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93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30</a:t>
            </a:fld>
            <a:endParaRPr lang="en-US"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8661" y="1876181"/>
            <a:ext cx="4590477" cy="348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9021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Encapsulation</a:t>
            </a:r>
            <a:endParaRPr lang="en-US" dirty="0"/>
          </a:p>
        </p:txBody>
      </p:sp>
      <p:sp>
        <p:nvSpPr>
          <p:cNvPr id="3" name="Content Placeholder 2"/>
          <p:cNvSpPr>
            <a:spLocks noGrp="1"/>
          </p:cNvSpPr>
          <p:nvPr>
            <p:ph idx="1"/>
          </p:nvPr>
        </p:nvSpPr>
        <p:spPr/>
        <p:txBody>
          <a:bodyPr/>
          <a:lstStyle/>
          <a:p>
            <a:pPr>
              <a:buClr>
                <a:srgbClr val="FFCC00"/>
              </a:buClr>
              <a:defRPr/>
            </a:pPr>
            <a:r>
              <a:rPr lang="en-GB" sz="2400" i="1" dirty="0">
                <a:solidFill>
                  <a:srgbClr val="000000"/>
                </a:solidFill>
              </a:rPr>
              <a:t>Encapsulation </a:t>
            </a:r>
            <a:r>
              <a:rPr lang="en-GB" sz="2400" dirty="0">
                <a:solidFill>
                  <a:srgbClr val="000000"/>
                </a:solidFill>
              </a:rPr>
              <a:t>is the practice of including in an object everything it needs </a:t>
            </a:r>
            <a:r>
              <a:rPr lang="en-GB" sz="2400" dirty="0">
                <a:solidFill>
                  <a:srgbClr val="C00000"/>
                </a:solidFill>
              </a:rPr>
              <a:t>hidden</a:t>
            </a:r>
            <a:r>
              <a:rPr lang="en-GB" sz="2400" dirty="0">
                <a:solidFill>
                  <a:srgbClr val="000000"/>
                </a:solidFill>
              </a:rPr>
              <a:t> from other objects. The internal state is usually not accessible by other objects.</a:t>
            </a:r>
            <a:r>
              <a:rPr lang="en-GB" sz="2400" i="1" dirty="0">
                <a:solidFill>
                  <a:srgbClr val="000000"/>
                </a:solidFill>
              </a:rPr>
              <a:t> </a:t>
            </a:r>
          </a:p>
          <a:p>
            <a:pPr>
              <a:buClr>
                <a:srgbClr val="FFCC00"/>
              </a:buClr>
              <a:defRPr/>
            </a:pPr>
            <a:endParaRPr lang="en-GB" sz="2400" i="1" dirty="0">
              <a:solidFill>
                <a:srgbClr val="000000"/>
              </a:solidFill>
            </a:endParaRP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Packaging structure and behavior together in one unit</a:t>
            </a:r>
          </a:p>
          <a:p>
            <a:pPr lvl="1" eaLnBrk="1" hangingPunct="1">
              <a:lnSpc>
                <a:spcPct val="80000"/>
              </a:lnSpc>
              <a:buFont typeface="Wingdings" pitchFamily="2" charset="2"/>
              <a:buChar char="§"/>
              <a:defRPr/>
            </a:pPr>
            <a:r>
              <a:rPr lang="en-US" sz="2000" dirty="0"/>
              <a:t>Makes objects more independent</a:t>
            </a:r>
          </a:p>
          <a:p>
            <a:pPr eaLnBrk="1" hangingPunct="1">
              <a:lnSpc>
                <a:spcPct val="80000"/>
              </a:lnSpc>
              <a:defRPr/>
            </a:pPr>
            <a:r>
              <a:rPr lang="en-US" sz="2400" dirty="0"/>
              <a:t>Objects exhibit an </a:t>
            </a:r>
            <a:r>
              <a:rPr lang="en-US" sz="2400" i="1" dirty="0">
                <a:solidFill>
                  <a:srgbClr val="C00000"/>
                </a:solidFill>
              </a:rPr>
              <a:t>interface</a:t>
            </a:r>
            <a:r>
              <a:rPr lang="en-US" sz="2400" i="1" dirty="0"/>
              <a:t> </a:t>
            </a:r>
            <a:r>
              <a:rPr lang="en-US" sz="2400" dirty="0"/>
              <a:t>through which others can interact with it</a:t>
            </a:r>
          </a:p>
          <a:p>
            <a:pPr eaLnBrk="1" hangingPunct="1">
              <a:lnSpc>
                <a:spcPct val="80000"/>
              </a:lnSpc>
              <a:defRPr/>
            </a:pPr>
            <a:r>
              <a:rPr lang="en-US" sz="2400" dirty="0"/>
              <a:t> Hides complexity from an object’s clients</a:t>
            </a:r>
          </a:p>
          <a:p>
            <a:pPr>
              <a:buClr>
                <a:srgbClr val="FFCC00"/>
              </a:buClr>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31</a:t>
            </a:fld>
            <a:endParaRPr lang="en-US"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743200"/>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22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Modularity</a:t>
            </a:r>
            <a:endParaRPr lang="en-US" dirty="0"/>
          </a:p>
        </p:txBody>
      </p:sp>
      <p:sp>
        <p:nvSpPr>
          <p:cNvPr id="3" name="Content Placeholder 2"/>
          <p:cNvSpPr>
            <a:spLocks noGrp="1"/>
          </p:cNvSpPr>
          <p:nvPr>
            <p:ph idx="1"/>
          </p:nvPr>
        </p:nvSpPr>
        <p:spPr/>
        <p:txBody>
          <a:bodyPr/>
          <a:lstStyle/>
          <a:p>
            <a:pPr eaLnBrk="1" hangingPunct="1">
              <a:lnSpc>
                <a:spcPct val="80000"/>
              </a:lnSpc>
              <a:buNone/>
              <a:defRPr/>
            </a:pPr>
            <a:r>
              <a:rPr lang="en-US" sz="2400" dirty="0"/>
              <a:t>Modularity is the property of a system that has been</a:t>
            </a:r>
          </a:p>
          <a:p>
            <a:pPr eaLnBrk="1" hangingPunct="1">
              <a:lnSpc>
                <a:spcPct val="80000"/>
              </a:lnSpc>
              <a:buNone/>
              <a:defRPr/>
            </a:pPr>
            <a:r>
              <a:rPr lang="en-US" sz="2400" dirty="0"/>
              <a:t>decomposed into a set of cohesive and loosely coupled</a:t>
            </a:r>
          </a:p>
          <a:p>
            <a:pPr eaLnBrk="1" hangingPunct="1">
              <a:lnSpc>
                <a:spcPct val="80000"/>
              </a:lnSpc>
              <a:buNone/>
              <a:defRPr/>
            </a:pPr>
            <a:r>
              <a:rPr lang="en-US" sz="2400" dirty="0"/>
              <a:t>modules. </a:t>
            </a:r>
          </a:p>
          <a:p>
            <a:pPr eaLnBrk="1" hangingPunct="1">
              <a:lnSpc>
                <a:spcPct val="80000"/>
              </a:lnSpc>
              <a:buNone/>
              <a:defRPr/>
            </a:pPr>
            <a:endParaRPr lang="en-US" sz="2400" dirty="0"/>
          </a:p>
          <a:p>
            <a:pPr eaLnBrk="1" hangingPunct="1">
              <a:lnSpc>
                <a:spcPct val="80000"/>
              </a:lnSpc>
              <a:buNone/>
              <a:defRPr/>
            </a:pPr>
            <a:r>
              <a:rPr lang="en-US" sz="2400" dirty="0"/>
              <a:t>Module: a collection of related classes of objects</a:t>
            </a: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Modules are cohesive (performing a single type of tasks)</a:t>
            </a:r>
          </a:p>
          <a:p>
            <a:pPr lvl="1" eaLnBrk="1" hangingPunct="1">
              <a:lnSpc>
                <a:spcPct val="80000"/>
              </a:lnSpc>
              <a:buFont typeface="Wingdings" pitchFamily="2" charset="2"/>
              <a:buChar char="§"/>
              <a:defRPr/>
            </a:pPr>
            <a:r>
              <a:rPr lang="en-US" sz="2000" dirty="0"/>
              <a:t>Makes modules more reusable</a:t>
            </a:r>
          </a:p>
          <a:p>
            <a:pPr eaLnBrk="1" hangingPunct="1">
              <a:lnSpc>
                <a:spcPct val="80000"/>
              </a:lnSpc>
              <a:defRPr/>
            </a:pPr>
            <a:r>
              <a:rPr lang="en-US" sz="2400" dirty="0"/>
              <a:t>Modules are loosely coupled (highly independent)</a:t>
            </a:r>
          </a:p>
          <a:p>
            <a:pPr lvl="1" eaLnBrk="1" hangingPunct="1">
              <a:lnSpc>
                <a:spcPct val="80000"/>
              </a:lnSpc>
              <a:buFont typeface="Wingdings" pitchFamily="2" charset="2"/>
              <a:buChar char="§"/>
              <a:defRPr/>
            </a:pPr>
            <a:r>
              <a:rPr lang="en-US" sz="2000" dirty="0"/>
              <a:t>Makes modules more robust and maintainable</a:t>
            </a:r>
          </a:p>
          <a:p>
            <a:pPr marL="0" indent="0">
              <a:buClr>
                <a:srgbClr val="FFCC00"/>
              </a:buClr>
              <a:buFont typeface="Monotype Sorts" pitchFamily="2" charset="2"/>
              <a:buNone/>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32</a:t>
            </a:fld>
            <a:endParaRPr lang="en-US" altLang="en-US" dirty="0"/>
          </a:p>
        </p:txBody>
      </p:sp>
    </p:spTree>
    <p:extLst>
      <p:ext uri="{BB962C8B-B14F-4D97-AF65-F5344CB8AC3E}">
        <p14:creationId xmlns:p14="http://schemas.microsoft.com/office/powerpoint/2010/main" val="21580725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33</a:t>
            </a:fld>
            <a:endParaRPr lang="en-US" alt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1817" y="1226612"/>
            <a:ext cx="7084166" cy="4785775"/>
          </a:xfrm>
        </p:spPr>
      </p:pic>
    </p:spTree>
    <p:extLst>
      <p:ext uri="{BB962C8B-B14F-4D97-AF65-F5344CB8AC3E}">
        <p14:creationId xmlns:p14="http://schemas.microsoft.com/office/powerpoint/2010/main" val="33719767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Hierarchy</a:t>
            </a:r>
            <a:endParaRPr lang="en-US" dirty="0"/>
          </a:p>
        </p:txBody>
      </p:sp>
      <p:sp>
        <p:nvSpPr>
          <p:cNvPr id="3" name="Content Placeholder 2"/>
          <p:cNvSpPr>
            <a:spLocks noGrp="1"/>
          </p:cNvSpPr>
          <p:nvPr>
            <p:ph idx="1"/>
          </p:nvPr>
        </p:nvSpPr>
        <p:spPr/>
        <p:txBody>
          <a:bodyPr/>
          <a:lstStyle/>
          <a:p>
            <a:pPr marL="0" indent="0">
              <a:defRPr/>
            </a:pPr>
            <a:r>
              <a:rPr lang="en-US" dirty="0"/>
              <a:t>Hierarchy is a ranking or ordering of abstractions</a:t>
            </a:r>
          </a:p>
          <a:p>
            <a:pPr marL="0" indent="0">
              <a:buNone/>
              <a:defRPr/>
            </a:pPr>
            <a:r>
              <a:rPr lang="en-US" dirty="0"/>
              <a:t>OR</a:t>
            </a:r>
          </a:p>
          <a:p>
            <a:pPr marL="0" indent="0">
              <a:defRPr/>
            </a:pPr>
            <a:r>
              <a:rPr lang="en-US" dirty="0"/>
              <a:t>Organizing things into different levels of abstraction</a:t>
            </a:r>
          </a:p>
          <a:p>
            <a:pPr marL="0" indent="0">
              <a:defRPr/>
            </a:pPr>
            <a:endParaRPr lang="en-US" dirty="0"/>
          </a:p>
          <a:p>
            <a:pPr>
              <a:lnSpc>
                <a:spcPct val="90000"/>
              </a:lnSpc>
              <a:defRPr/>
            </a:pPr>
            <a:r>
              <a:rPr lang="en-US" dirty="0">
                <a:solidFill>
                  <a:srgbClr val="7030A0"/>
                </a:solidFill>
              </a:rPr>
              <a:t>Types of hierarchies:</a:t>
            </a:r>
          </a:p>
          <a:p>
            <a:pPr>
              <a:lnSpc>
                <a:spcPct val="90000"/>
              </a:lnSpc>
              <a:defRPr/>
            </a:pPr>
            <a:r>
              <a:rPr lang="en-US" dirty="0"/>
              <a:t>Class</a:t>
            </a:r>
          </a:p>
          <a:p>
            <a:pPr>
              <a:lnSpc>
                <a:spcPct val="90000"/>
              </a:lnSpc>
              <a:defRPr/>
            </a:pPr>
            <a:r>
              <a:rPr lang="en-US" dirty="0"/>
              <a:t>Aggregation</a:t>
            </a:r>
          </a:p>
          <a:p>
            <a:pPr>
              <a:lnSpc>
                <a:spcPct val="90000"/>
              </a:lnSpc>
              <a:defRPr/>
            </a:pPr>
            <a:r>
              <a:rPr lang="en-US" dirty="0"/>
              <a:t>Containment</a:t>
            </a:r>
          </a:p>
          <a:p>
            <a:pPr>
              <a:lnSpc>
                <a:spcPct val="90000"/>
              </a:lnSpc>
              <a:defRPr/>
            </a:pPr>
            <a:r>
              <a:rPr lang="en-US" dirty="0"/>
              <a:t>Inheritance</a:t>
            </a:r>
          </a:p>
          <a:p>
            <a:pPr>
              <a:lnSpc>
                <a:spcPct val="90000"/>
              </a:lnSpc>
              <a:defRPr/>
            </a:pPr>
            <a:r>
              <a:rPr lang="en-US" dirty="0"/>
              <a:t>Partition</a:t>
            </a:r>
          </a:p>
          <a:p>
            <a:pPr>
              <a:lnSpc>
                <a:spcPct val="90000"/>
              </a:lnSpc>
              <a:defRPr/>
            </a:pPr>
            <a:r>
              <a:rPr lang="en-US" dirty="0"/>
              <a:t>Specialization</a:t>
            </a:r>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34</a:t>
            </a:fld>
            <a:endParaRPr lang="en-US" altLang="en-US" dirty="0"/>
          </a:p>
        </p:txBody>
      </p:sp>
    </p:spTree>
    <p:extLst>
      <p:ext uri="{BB962C8B-B14F-4D97-AF65-F5344CB8AC3E}">
        <p14:creationId xmlns:p14="http://schemas.microsoft.com/office/powerpoint/2010/main" val="23393639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Example: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35</a:t>
            </a:fld>
            <a:endParaRPr lang="en-US" altLang="en-US" dirty="0"/>
          </a:p>
        </p:txBody>
      </p:sp>
      <p:pic>
        <p:nvPicPr>
          <p:cNvPr id="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179591"/>
            <a:ext cx="7162800" cy="499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3868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36</a:t>
            </a:fld>
            <a:endParaRPr lang="en-US" altLang="en-US" dirty="0"/>
          </a:p>
        </p:txBody>
      </p:sp>
      <p:pic>
        <p:nvPicPr>
          <p:cNvPr id="5" name="Picture 5" descr="Fig7-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143000"/>
            <a:ext cx="7984759" cy="4613786"/>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851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1412" cy="498475"/>
          </a:xfrm>
        </p:spPr>
        <p:txBody>
          <a:bodyPr/>
          <a:lstStyle/>
          <a:p>
            <a:r>
              <a:rPr lang="en-US" b="1" dirty="0">
                <a:solidFill>
                  <a:srgbClr val="7030A0"/>
                </a:solidFill>
              </a:rPr>
              <a:t>Basic Concepts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defRPr/>
            </a:pPr>
            <a:r>
              <a:rPr lang="en-US" dirty="0">
                <a:solidFill>
                  <a:srgbClr val="000000"/>
                </a:solidFill>
              </a:rPr>
              <a:t>Object</a:t>
            </a:r>
          </a:p>
          <a:p>
            <a:pPr eaLnBrk="1" hangingPunct="1">
              <a:buClr>
                <a:srgbClr val="3333CC"/>
              </a:buClr>
              <a:defRPr/>
            </a:pPr>
            <a:r>
              <a:rPr lang="en-US" dirty="0">
                <a:solidFill>
                  <a:srgbClr val="000000"/>
                </a:solidFill>
              </a:rPr>
              <a:t>Class</a:t>
            </a:r>
          </a:p>
          <a:p>
            <a:pPr eaLnBrk="1" hangingPunct="1">
              <a:buClr>
                <a:srgbClr val="3333CC"/>
              </a:buClr>
              <a:defRPr/>
            </a:pPr>
            <a:r>
              <a:rPr lang="en-US" dirty="0">
                <a:solidFill>
                  <a:srgbClr val="000000"/>
                </a:solidFill>
              </a:rPr>
              <a:t>Attribute</a:t>
            </a:r>
          </a:p>
          <a:p>
            <a:pPr eaLnBrk="1" hangingPunct="1">
              <a:buClr>
                <a:srgbClr val="3333CC"/>
              </a:buClr>
              <a:defRPr/>
            </a:pPr>
            <a:r>
              <a:rPr lang="en-US" dirty="0">
                <a:solidFill>
                  <a:srgbClr val="000000"/>
                </a:solidFill>
              </a:rPr>
              <a:t>Operation</a:t>
            </a:r>
          </a:p>
          <a:p>
            <a:pPr eaLnBrk="1" hangingPunct="1">
              <a:buClr>
                <a:srgbClr val="3333CC"/>
              </a:buClr>
              <a:defRPr/>
            </a:pPr>
            <a:r>
              <a:rPr lang="en-US" dirty="0">
                <a:solidFill>
                  <a:srgbClr val="000000"/>
                </a:solidFill>
              </a:rPr>
              <a:t>Component</a:t>
            </a:r>
          </a:p>
          <a:p>
            <a:pPr eaLnBrk="1" hangingPunct="1">
              <a:buClr>
                <a:srgbClr val="3333CC"/>
              </a:buClr>
              <a:defRPr/>
            </a:pPr>
            <a:r>
              <a:rPr lang="en-US" dirty="0">
                <a:solidFill>
                  <a:srgbClr val="000000"/>
                </a:solidFill>
              </a:rPr>
              <a:t>Package</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37</a:t>
            </a:fld>
            <a:endParaRPr lang="en-US" altLang="en-US" dirty="0"/>
          </a:p>
        </p:txBody>
      </p:sp>
    </p:spTree>
    <p:extLst>
      <p:ext uri="{BB962C8B-B14F-4D97-AF65-F5344CB8AC3E}">
        <p14:creationId xmlns:p14="http://schemas.microsoft.com/office/powerpoint/2010/main" val="17354925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pPr>
              <a:defRPr/>
            </a:pPr>
            <a:r>
              <a:rPr lang="en-GB" dirty="0" smtClean="0"/>
              <a:t>An </a:t>
            </a:r>
            <a:r>
              <a:rPr lang="en-GB" dirty="0"/>
              <a:t>object represents an individual, identifiable item, unit, or entity, either real or abstract, with a well-defined role in the problem domain.</a:t>
            </a:r>
          </a:p>
          <a:p>
            <a:pPr>
              <a:buFont typeface="Monotype Sorts" pitchFamily="2" charset="2"/>
              <a:buNone/>
              <a:defRPr/>
            </a:pPr>
            <a:r>
              <a:rPr lang="en-GB" dirty="0"/>
              <a:t>                      </a:t>
            </a:r>
            <a:r>
              <a:rPr lang="en-GB" i="1" dirty="0">
                <a:solidFill>
                  <a:srgbClr val="0033CC"/>
                </a:solidFill>
              </a:rPr>
              <a:t>Or</a:t>
            </a:r>
            <a:endParaRPr lang="en-GB" i="1" dirty="0"/>
          </a:p>
          <a:p>
            <a:pPr>
              <a:defRPr/>
            </a:pPr>
            <a:r>
              <a:rPr lang="en-GB" dirty="0"/>
              <a:t>An "object" is anything to which a concept applies.</a:t>
            </a:r>
          </a:p>
          <a:p>
            <a:pPr>
              <a:defRPr/>
            </a:pPr>
            <a:r>
              <a:rPr lang="en-US" dirty="0"/>
              <a:t>Also, object is an instance of a class</a:t>
            </a:r>
          </a:p>
          <a:p>
            <a:pPr marL="0" indent="0" eaLnBrk="1" hangingPunct="1">
              <a:buClr>
                <a:srgbClr val="3333CC"/>
              </a:buClr>
              <a:buNone/>
              <a:defRPr/>
            </a:pPr>
            <a:endParaRPr lang="en-US" b="1" dirty="0" smtClean="0">
              <a:solidFill>
                <a:srgbClr val="7030A0"/>
              </a:solidFill>
            </a:endParaRPr>
          </a:p>
          <a:p>
            <a:pPr marL="0" indent="0" eaLnBrk="1" hangingPunct="1">
              <a:buClr>
                <a:srgbClr val="3333CC"/>
              </a:buClr>
              <a:buNone/>
              <a:defRPr/>
            </a:pPr>
            <a:r>
              <a:rPr lang="en-US" b="1" dirty="0" smtClean="0">
                <a:solidFill>
                  <a:srgbClr val="7030A0"/>
                </a:solidFill>
              </a:rPr>
              <a:t>An </a:t>
            </a:r>
            <a:r>
              <a:rPr lang="en-US" b="1" dirty="0">
                <a:solidFill>
                  <a:srgbClr val="7030A0"/>
                </a:solidFill>
              </a:rPr>
              <a:t>object can be</a:t>
            </a:r>
          </a:p>
          <a:p>
            <a:pPr eaLnBrk="1" hangingPunct="1">
              <a:buClr>
                <a:srgbClr val="3333CC"/>
              </a:buClr>
              <a:defRPr/>
            </a:pPr>
            <a:r>
              <a:rPr lang="en-US" dirty="0">
                <a:solidFill>
                  <a:srgbClr val="000000"/>
                </a:solidFill>
              </a:rPr>
              <a:t>A physical entity (car, fan, man, </a:t>
            </a:r>
            <a:r>
              <a:rPr lang="en-US" dirty="0" err="1">
                <a:solidFill>
                  <a:srgbClr val="000000"/>
                </a:solidFill>
              </a:rPr>
              <a:t>etc</a:t>
            </a:r>
            <a:r>
              <a:rPr lang="en-US" dirty="0">
                <a:solidFill>
                  <a:srgbClr val="000000"/>
                </a:solidFill>
              </a:rPr>
              <a:t>)</a:t>
            </a:r>
          </a:p>
          <a:p>
            <a:pPr eaLnBrk="1" hangingPunct="1">
              <a:buClr>
                <a:srgbClr val="3333CC"/>
              </a:buClr>
              <a:defRPr/>
            </a:pPr>
            <a:r>
              <a:rPr lang="en-US" dirty="0">
                <a:solidFill>
                  <a:srgbClr val="000000"/>
                </a:solidFill>
              </a:rPr>
              <a:t>A conceptual entity (A chemical process)</a:t>
            </a:r>
          </a:p>
          <a:p>
            <a:pPr eaLnBrk="1" hangingPunct="1">
              <a:buClr>
                <a:srgbClr val="3333CC"/>
              </a:buClr>
              <a:defRPr/>
            </a:pPr>
            <a:r>
              <a:rPr lang="en-US" dirty="0">
                <a:solidFill>
                  <a:srgbClr val="000000"/>
                </a:solidFill>
              </a:rPr>
              <a:t>A software entity (stack, queue, linked list)</a:t>
            </a:r>
          </a:p>
          <a:p>
            <a:pPr marL="0" indent="0" eaLnBrk="1" hangingPunct="1">
              <a:buClr>
                <a:srgbClr val="3333CC"/>
              </a:buClr>
              <a:buNone/>
              <a:defRPr/>
            </a:pPr>
            <a:endParaRPr lang="en-US"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38</a:t>
            </a:fld>
            <a:endParaRPr lang="en-US" altLang="en-US" dirty="0"/>
          </a:p>
        </p:txBody>
      </p:sp>
    </p:spTree>
    <p:extLst>
      <p:ext uri="{BB962C8B-B14F-4D97-AF65-F5344CB8AC3E}">
        <p14:creationId xmlns:p14="http://schemas.microsoft.com/office/powerpoint/2010/main" val="14023100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Objects have the following qualities:</a:t>
            </a:r>
          </a:p>
          <a:p>
            <a:pPr>
              <a:lnSpc>
                <a:spcPct val="80000"/>
              </a:lnSpc>
              <a:spcBef>
                <a:spcPct val="20000"/>
              </a:spcBef>
              <a:buClr>
                <a:schemeClr val="folHlink"/>
              </a:buClr>
              <a:buSzPct val="60000"/>
              <a:buNone/>
            </a:pPr>
            <a:endParaRPr lang="en-US" sz="2400" b="1" dirty="0">
              <a:solidFill>
                <a:srgbClr val="7030A0"/>
              </a:solidFill>
              <a:latin typeface="Calibri" pitchFamily="34" charset="0"/>
            </a:endParaRP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Identity</a:t>
            </a:r>
            <a:r>
              <a:rPr lang="en-US" sz="2400" dirty="0">
                <a:latin typeface="Calibri" pitchFamily="34" charset="0"/>
              </a:rPr>
              <a:t>: Objects are distinguishable from one another</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Behavior</a:t>
            </a:r>
            <a:r>
              <a:rPr lang="en-US" sz="2400" dirty="0">
                <a:latin typeface="Calibri" pitchFamily="34" charset="0"/>
              </a:rPr>
              <a:t>: Objects can perform tasks</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State</a:t>
            </a:r>
            <a:r>
              <a:rPr lang="en-US" sz="2400" dirty="0">
                <a:latin typeface="Calibri" pitchFamily="34" charset="0"/>
              </a:rPr>
              <a:t>: Objects store information that can vary over time</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39</a:t>
            </a:fld>
            <a:endParaRPr lang="en-US" altLang="en-US" dirty="0"/>
          </a:p>
        </p:txBody>
      </p:sp>
    </p:spTree>
    <p:extLst>
      <p:ext uri="{BB962C8B-B14F-4D97-AF65-F5344CB8AC3E}">
        <p14:creationId xmlns:p14="http://schemas.microsoft.com/office/powerpoint/2010/main" val="10341218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1133289"/>
            <a:ext cx="11402518" cy="7535577"/>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a:t>
            </a:fld>
            <a:endParaRPr lang="en-US" altLang="en-US" dirty="0"/>
          </a:p>
        </p:txBody>
      </p:sp>
      <p:sp>
        <p:nvSpPr>
          <p:cNvPr id="6" name="TextBox 5"/>
          <p:cNvSpPr txBox="1"/>
          <p:nvPr/>
        </p:nvSpPr>
        <p:spPr>
          <a:xfrm>
            <a:off x="381000" y="6248400"/>
            <a:ext cx="8229600" cy="307777"/>
          </a:xfrm>
          <a:prstGeom prst="rect">
            <a:avLst/>
          </a:prstGeom>
          <a:noFill/>
        </p:spPr>
        <p:txBody>
          <a:bodyPr wrap="square" rtlCol="0">
            <a:spAutoFit/>
          </a:bodyPr>
          <a:lstStyle/>
          <a:p>
            <a:r>
              <a:rPr lang="en-US" sz="1400" dirty="0" smtClean="0">
                <a:solidFill>
                  <a:srgbClr val="FF0000"/>
                </a:solidFill>
              </a:rPr>
              <a:t>Source: http</a:t>
            </a:r>
            <a:r>
              <a:rPr lang="en-US" sz="1400" dirty="0">
                <a:solidFill>
                  <a:srgbClr val="FF0000"/>
                </a:solidFill>
              </a:rPr>
              <a:t>://upload.wikimedia.org/wikipedia/commons/b/bb/Systems_Development_Life_Cycle.jpg</a:t>
            </a:r>
          </a:p>
        </p:txBody>
      </p:sp>
    </p:spTree>
    <p:extLst>
      <p:ext uri="{BB962C8B-B14F-4D97-AF65-F5344CB8AC3E}">
        <p14:creationId xmlns:p14="http://schemas.microsoft.com/office/powerpoint/2010/main" val="37112067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idx="1"/>
          </p:nvPr>
        </p:nvSpPr>
        <p:spPr/>
        <p:txBody>
          <a:bodyPr/>
          <a:lstStyle/>
          <a:p>
            <a:pPr>
              <a:defRPr/>
            </a:pPr>
            <a:r>
              <a:rPr lang="en-US" dirty="0" smtClean="0"/>
              <a:t>A </a:t>
            </a:r>
            <a:r>
              <a:rPr lang="en-US" i="1" dirty="0"/>
              <a:t>class</a:t>
            </a:r>
            <a:r>
              <a:rPr lang="en-US" dirty="0"/>
              <a:t> is a blueprint that describes an object and defines attributes and operations for the object</a:t>
            </a:r>
          </a:p>
          <a:p>
            <a:pPr>
              <a:defRPr/>
            </a:pPr>
            <a:r>
              <a:rPr lang="en-US" dirty="0"/>
              <a:t>Classes use </a:t>
            </a:r>
            <a:r>
              <a:rPr lang="en-US" i="1" dirty="0"/>
              <a:t>abstraction</a:t>
            </a:r>
            <a:r>
              <a:rPr lang="en-US" dirty="0"/>
              <a:t> to make available only the elements essential to defining the object</a:t>
            </a:r>
          </a:p>
          <a:p>
            <a:pPr>
              <a:defRPr/>
            </a:pPr>
            <a:r>
              <a:rPr lang="en-US" dirty="0"/>
              <a:t>Classes use </a:t>
            </a:r>
            <a:r>
              <a:rPr lang="en-US" i="1" dirty="0"/>
              <a:t>encapsulation</a:t>
            </a:r>
            <a:r>
              <a:rPr lang="en-US" dirty="0"/>
              <a:t> to enforce an abstraction</a:t>
            </a:r>
          </a:p>
          <a:p>
            <a:pPr>
              <a:defRPr/>
            </a:pPr>
            <a:r>
              <a:rPr lang="en-US" dirty="0"/>
              <a:t>Simple terms: It is a collection of objects</a:t>
            </a:r>
          </a:p>
          <a:p>
            <a:pPr marL="0" indent="0">
              <a:lnSpc>
                <a:spcPct val="80000"/>
              </a:lnSpc>
              <a:buNone/>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40</a:t>
            </a:fld>
            <a:endParaRPr lang="en-US" altLang="en-US" dirty="0"/>
          </a:p>
        </p:txBody>
      </p:sp>
    </p:spTree>
    <p:extLst>
      <p:ext uri="{BB962C8B-B14F-4D97-AF65-F5344CB8AC3E}">
        <p14:creationId xmlns:p14="http://schemas.microsoft.com/office/powerpoint/2010/main" val="370337610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Relations between Objects and Classes</a:t>
            </a:r>
            <a:endParaRPr lang="en-US" dirty="0"/>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pPr>
            <a:r>
              <a:rPr lang="en-US" sz="2800" dirty="0">
                <a:latin typeface="Calibri" pitchFamily="34" charset="0"/>
              </a:rPr>
              <a:t>A class is an abstract definition of an object</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defines the structure and behavior of each object in the class</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serves as a template for creating the objects</a:t>
            </a:r>
          </a:p>
          <a:p>
            <a:pPr lvl="1">
              <a:lnSpc>
                <a:spcPct val="80000"/>
              </a:lnSpc>
              <a:spcBef>
                <a:spcPct val="20000"/>
              </a:spcBef>
              <a:buClr>
                <a:schemeClr val="hlink"/>
              </a:buClr>
              <a:buSzPct val="55000"/>
              <a:buFont typeface="Wingdings" pitchFamily="2" charset="2"/>
              <a:buChar char="§"/>
            </a:pPr>
            <a:endParaRPr lang="en-US" sz="2400" dirty="0">
              <a:latin typeface="Calibri" pitchFamily="34" charset="0"/>
            </a:endParaRPr>
          </a:p>
          <a:p>
            <a:pPr>
              <a:lnSpc>
                <a:spcPct val="80000"/>
              </a:lnSpc>
              <a:spcBef>
                <a:spcPct val="20000"/>
              </a:spcBef>
              <a:buClr>
                <a:schemeClr val="folHlink"/>
              </a:buClr>
              <a:buSzPct val="60000"/>
            </a:pPr>
            <a:r>
              <a:rPr lang="en-US" sz="2800" dirty="0">
                <a:latin typeface="Calibri" pitchFamily="34" charset="0"/>
              </a:rPr>
              <a:t>Objects are grouped into classes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41</a:t>
            </a:fld>
            <a:endParaRPr lang="en-US" altLang="en-US" dirty="0"/>
          </a:p>
        </p:txBody>
      </p:sp>
    </p:spTree>
    <p:extLst>
      <p:ext uri="{BB962C8B-B14F-4D97-AF65-F5344CB8AC3E}">
        <p14:creationId xmlns:p14="http://schemas.microsoft.com/office/powerpoint/2010/main" val="16598492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Difference between Structures and Classes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42</a:t>
            </a:fld>
            <a:endParaRPr lang="en-US" alt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61122"/>
            <a:ext cx="754697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2218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Attributes</a:t>
            </a:r>
            <a:r>
              <a:rPr lang="en-US" sz="2800" dirty="0" smtClean="0">
                <a:latin typeface="Calibri" pitchFamily="34" charset="0"/>
              </a:rPr>
              <a:t>:</a:t>
            </a:r>
          </a:p>
          <a:p>
            <a:pPr>
              <a:lnSpc>
                <a:spcPct val="80000"/>
              </a:lnSpc>
              <a:spcBef>
                <a:spcPct val="20000"/>
              </a:spcBef>
              <a:buClr>
                <a:schemeClr val="folHlink"/>
              </a:buClr>
              <a:buSzPct val="60000"/>
              <a:buNone/>
            </a:pPr>
            <a:r>
              <a:rPr lang="en-US" sz="2800" dirty="0" smtClean="0">
                <a:latin typeface="Calibri" pitchFamily="34" charset="0"/>
              </a:rPr>
              <a:t>It </a:t>
            </a:r>
            <a:r>
              <a:rPr lang="en-US" sz="2800" dirty="0">
                <a:latin typeface="Calibri" pitchFamily="34" charset="0"/>
              </a:rPr>
              <a:t>describes the state (data) of an object</a:t>
            </a:r>
          </a:p>
          <a:p>
            <a:pPr>
              <a:lnSpc>
                <a:spcPct val="80000"/>
              </a:lnSpc>
              <a:spcBef>
                <a:spcPct val="20000"/>
              </a:spcBef>
              <a:buClr>
                <a:schemeClr val="folHlink"/>
              </a:buClr>
              <a:buSzPct val="60000"/>
              <a:buNone/>
            </a:pPr>
            <a:endParaRPr lang="en-US" sz="2800" dirty="0">
              <a:latin typeface="Calibri" pitchFamily="34" charset="0"/>
            </a:endParaRPr>
          </a:p>
          <a:p>
            <a:pPr>
              <a:lnSpc>
                <a:spcPct val="80000"/>
              </a:lnSpc>
              <a:spcBef>
                <a:spcPct val="20000"/>
              </a:spcBef>
              <a:buClr>
                <a:schemeClr val="folHlink"/>
              </a:buClr>
              <a:buSzPct val="60000"/>
              <a:buNone/>
            </a:pPr>
            <a:r>
              <a:rPr lang="en-US" sz="2800" b="1" dirty="0">
                <a:solidFill>
                  <a:srgbClr val="7030A0"/>
                </a:solidFill>
                <a:latin typeface="Calibri" pitchFamily="34" charset="0"/>
              </a:rPr>
              <a:t>Operation</a:t>
            </a:r>
            <a:r>
              <a:rPr lang="en-US" sz="2800" dirty="0">
                <a:latin typeface="Calibri" pitchFamily="34" charset="0"/>
              </a:rPr>
              <a:t>:</a:t>
            </a:r>
          </a:p>
          <a:p>
            <a:pPr>
              <a:lnSpc>
                <a:spcPct val="80000"/>
              </a:lnSpc>
              <a:spcBef>
                <a:spcPct val="20000"/>
              </a:spcBef>
              <a:buClr>
                <a:schemeClr val="folHlink"/>
              </a:buClr>
              <a:buSzPct val="60000"/>
              <a:buNone/>
            </a:pPr>
            <a:r>
              <a:rPr lang="en-US" sz="2800" dirty="0">
                <a:latin typeface="Calibri" pitchFamily="34" charset="0"/>
              </a:rPr>
              <a:t>Define its behavior</a:t>
            </a:r>
          </a:p>
          <a:p>
            <a:pPr lvl="1">
              <a:lnSpc>
                <a:spcPct val="80000"/>
              </a:lnSpc>
              <a:spcBef>
                <a:spcPct val="20000"/>
              </a:spcBef>
              <a:buClr>
                <a:schemeClr val="hlink"/>
              </a:buClr>
              <a:buSzPct val="55000"/>
              <a:buFont typeface="Wingdings" pitchFamily="2" charset="2"/>
              <a:buChar char="n"/>
            </a:pPr>
            <a:r>
              <a:rPr lang="en-US" sz="2400" dirty="0">
                <a:latin typeface="Calibri" pitchFamily="34" charset="0"/>
              </a:rPr>
              <a:t>What an object is capable of doing</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43</a:t>
            </a:fld>
            <a:endParaRPr lang="en-US" altLang="en-US" dirty="0"/>
          </a:p>
        </p:txBody>
      </p:sp>
    </p:spTree>
    <p:extLst>
      <p:ext uri="{BB962C8B-B14F-4D97-AF65-F5344CB8AC3E}">
        <p14:creationId xmlns:p14="http://schemas.microsoft.com/office/powerpoint/2010/main" val="2845439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Component:</a:t>
            </a:r>
            <a:endParaRPr lang="en-US" dirty="0"/>
          </a:p>
        </p:txBody>
      </p:sp>
      <p:sp>
        <p:nvSpPr>
          <p:cNvPr id="3" name="Content Placeholder 2"/>
          <p:cNvSpPr>
            <a:spLocks noGrp="1"/>
          </p:cNvSpPr>
          <p:nvPr>
            <p:ph idx="1"/>
          </p:nvPr>
        </p:nvSpPr>
        <p:spPr/>
        <p:txBody>
          <a:bodyPr/>
          <a:lstStyle/>
          <a:p>
            <a:pPr>
              <a:lnSpc>
                <a:spcPct val="80000"/>
              </a:lnSpc>
              <a:defRPr/>
            </a:pPr>
            <a:r>
              <a:rPr lang="en-US" sz="2400" dirty="0"/>
              <a:t>A non-trivial, nearly independent and replaceable part of a system that fulfills a clear function in the context of a well defined architecture.</a:t>
            </a:r>
          </a:p>
          <a:p>
            <a:pPr>
              <a:lnSpc>
                <a:spcPct val="80000"/>
              </a:lnSpc>
              <a:defRPr/>
            </a:pPr>
            <a:r>
              <a:rPr lang="en-US" sz="2400" dirty="0"/>
              <a:t>A component may be</a:t>
            </a:r>
          </a:p>
          <a:p>
            <a:pPr lvl="1">
              <a:lnSpc>
                <a:spcPct val="80000"/>
              </a:lnSpc>
              <a:buFont typeface="Wingdings" pitchFamily="2" charset="2"/>
              <a:buChar char="§"/>
              <a:defRPr/>
            </a:pPr>
            <a:r>
              <a:rPr lang="en-US" sz="2000" dirty="0"/>
              <a:t>A source code component</a:t>
            </a:r>
          </a:p>
          <a:p>
            <a:pPr lvl="1">
              <a:lnSpc>
                <a:spcPct val="80000"/>
              </a:lnSpc>
              <a:buFont typeface="Wingdings" pitchFamily="2" charset="2"/>
              <a:buChar char="§"/>
              <a:defRPr/>
            </a:pPr>
            <a:r>
              <a:rPr lang="en-US" sz="2000" dirty="0"/>
              <a:t>A run time component</a:t>
            </a:r>
          </a:p>
          <a:p>
            <a:pPr lvl="1">
              <a:lnSpc>
                <a:spcPct val="80000"/>
              </a:lnSpc>
              <a:buFont typeface="Wingdings" pitchFamily="2" charset="2"/>
              <a:buChar char="§"/>
              <a:defRPr/>
            </a:pPr>
            <a:r>
              <a:rPr lang="en-US" sz="2000" dirty="0"/>
              <a:t>An executable component</a:t>
            </a:r>
          </a:p>
          <a:p>
            <a:pPr marL="0" indent="0">
              <a:lnSpc>
                <a:spcPct val="80000"/>
              </a:lnSpc>
              <a:buNone/>
              <a:defRPr/>
            </a:pPr>
            <a:endParaRPr lang="en-US" sz="2400" dirty="0"/>
          </a:p>
          <a:p>
            <a:pPr marL="0" indent="0">
              <a:lnSpc>
                <a:spcPct val="80000"/>
              </a:lnSpc>
              <a:buNone/>
              <a:defRPr/>
            </a:pPr>
            <a:r>
              <a:rPr lang="en-US" sz="2400"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44</a:t>
            </a:fld>
            <a:endParaRPr lang="en-US" altLang="en-US" dirty="0"/>
          </a:p>
        </p:txBody>
      </p:sp>
    </p:spTree>
    <p:extLst>
      <p:ext uri="{BB962C8B-B14F-4D97-AF65-F5344CB8AC3E}">
        <p14:creationId xmlns:p14="http://schemas.microsoft.com/office/powerpoint/2010/main" val="33625831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Package:</a:t>
            </a:r>
            <a:endParaRPr lang="en-US" dirty="0"/>
          </a:p>
        </p:txBody>
      </p:sp>
      <p:sp>
        <p:nvSpPr>
          <p:cNvPr id="3" name="Content Placeholder 2"/>
          <p:cNvSpPr>
            <a:spLocks noGrp="1"/>
          </p:cNvSpPr>
          <p:nvPr>
            <p:ph idx="1"/>
          </p:nvPr>
        </p:nvSpPr>
        <p:spPr/>
        <p:txBody>
          <a:bodyPr/>
          <a:lstStyle/>
          <a:p>
            <a:pPr>
              <a:lnSpc>
                <a:spcPct val="80000"/>
              </a:lnSpc>
              <a:defRPr/>
            </a:pPr>
            <a:r>
              <a:rPr lang="en-US" dirty="0"/>
              <a:t>A package is a general purpose mechanism for organizing elements into groups.</a:t>
            </a:r>
          </a:p>
          <a:p>
            <a:pPr>
              <a:lnSpc>
                <a:spcPct val="80000"/>
              </a:lnSpc>
              <a:defRPr/>
            </a:pPr>
            <a:r>
              <a:rPr lang="en-US" dirty="0"/>
              <a:t>A model element which can contain other model elements.</a:t>
            </a:r>
          </a:p>
          <a:p>
            <a:pPr>
              <a:lnSpc>
                <a:spcPct val="80000"/>
              </a:lnSpc>
              <a:defRPr/>
            </a:pPr>
            <a:endParaRPr lang="en-US" dirty="0"/>
          </a:p>
          <a:p>
            <a:pPr marL="0" indent="0">
              <a:lnSpc>
                <a:spcPct val="80000"/>
              </a:lnSpc>
              <a:buNone/>
              <a:defRPr/>
            </a:pPr>
            <a:endParaRPr lang="en-US" dirty="0"/>
          </a:p>
          <a:p>
            <a:pPr marL="0" indent="0">
              <a:lnSpc>
                <a:spcPct val="80000"/>
              </a:lnSpc>
              <a:buNone/>
              <a:defRPr/>
            </a:pPr>
            <a:r>
              <a:rPr lang="en-US"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45</a:t>
            </a:fld>
            <a:endParaRPr lang="en-US" altLang="en-US" dirty="0"/>
          </a:p>
        </p:txBody>
      </p:sp>
    </p:spTree>
    <p:extLst>
      <p:ext uri="{BB962C8B-B14F-4D97-AF65-F5344CB8AC3E}">
        <p14:creationId xmlns:p14="http://schemas.microsoft.com/office/powerpoint/2010/main" val="158549884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Strengths of Object Orientation:</a:t>
            </a:r>
            <a:endParaRPr lang="en-US" dirty="0"/>
          </a:p>
        </p:txBody>
      </p:sp>
      <p:sp>
        <p:nvSpPr>
          <p:cNvPr id="3" name="Content Placeholder 2"/>
          <p:cNvSpPr>
            <a:spLocks noGrp="1"/>
          </p:cNvSpPr>
          <p:nvPr>
            <p:ph idx="1"/>
          </p:nvPr>
        </p:nvSpPr>
        <p:spPr/>
        <p:txBody>
          <a:bodyPr/>
          <a:lstStyle/>
          <a:p>
            <a:pPr eaLnBrk="1" hangingPunct="1">
              <a:defRPr/>
            </a:pPr>
            <a:r>
              <a:rPr lang="en-US" sz="2400" dirty="0"/>
              <a:t>Facilitates architectural and code reuse</a:t>
            </a:r>
          </a:p>
          <a:p>
            <a:pPr eaLnBrk="1" hangingPunct="1">
              <a:defRPr/>
            </a:pPr>
            <a:r>
              <a:rPr lang="en-US" sz="2400" dirty="0"/>
              <a:t>Models more closely reflect the real world</a:t>
            </a:r>
          </a:p>
          <a:p>
            <a:pPr lvl="1" eaLnBrk="1" hangingPunct="1">
              <a:defRPr/>
            </a:pPr>
            <a:r>
              <a:rPr lang="en-US" sz="2000" dirty="0"/>
              <a:t>More accurately describe corporate data and processes</a:t>
            </a:r>
          </a:p>
          <a:p>
            <a:pPr lvl="1" eaLnBrk="1" hangingPunct="1">
              <a:defRPr/>
            </a:pPr>
            <a:r>
              <a:rPr lang="en-US" sz="2000" dirty="0"/>
              <a:t>Decomposed based on natural partitioning</a:t>
            </a:r>
          </a:p>
          <a:p>
            <a:pPr lvl="1" eaLnBrk="1" hangingPunct="1">
              <a:defRPr/>
            </a:pPr>
            <a:r>
              <a:rPr lang="en-US" sz="2000" dirty="0"/>
              <a:t>Easier to understand and maintain</a:t>
            </a:r>
          </a:p>
          <a:p>
            <a:pPr eaLnBrk="1" hangingPunct="1">
              <a:defRPr/>
            </a:pPr>
            <a:r>
              <a:rPr lang="en-US" sz="2400" dirty="0"/>
              <a:t>Stability</a:t>
            </a:r>
          </a:p>
          <a:p>
            <a:pPr lvl="1" eaLnBrk="1" hangingPunct="1">
              <a:defRPr/>
            </a:pPr>
            <a:r>
              <a:rPr lang="en-US" sz="2000" dirty="0"/>
              <a:t>A small change in requirements does not mean massive changes in the system under development</a:t>
            </a:r>
          </a:p>
          <a:p>
            <a:pPr marL="0" indent="0">
              <a:lnSpc>
                <a:spcPct val="80000"/>
              </a:lnSpc>
              <a:buNone/>
              <a:defRPr/>
            </a:pPr>
            <a:r>
              <a:rPr lang="en-US" dirty="0"/>
              <a:t> </a:t>
            </a:r>
          </a:p>
          <a:p>
            <a:endParaRPr lang="en-US" sz="1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46</a:t>
            </a:fld>
            <a:endParaRPr lang="en-US" altLang="en-US" dirty="0"/>
          </a:p>
        </p:txBody>
      </p:sp>
    </p:spTree>
    <p:extLst>
      <p:ext uri="{BB962C8B-B14F-4D97-AF65-F5344CB8AC3E}">
        <p14:creationId xmlns:p14="http://schemas.microsoft.com/office/powerpoint/2010/main" val="115519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sp>
        <p:nvSpPr>
          <p:cNvPr id="3" name="Content Placeholder 2"/>
          <p:cNvSpPr>
            <a:spLocks noGrp="1"/>
          </p:cNvSpPr>
          <p:nvPr>
            <p:ph idx="1"/>
          </p:nvPr>
        </p:nvSpPr>
        <p:spPr/>
        <p:txBody>
          <a:bodyPr/>
          <a:lstStyle/>
          <a:p>
            <a:pPr>
              <a:lnSpc>
                <a:spcPct val="90000"/>
              </a:lnSpc>
            </a:pPr>
            <a:r>
              <a:rPr lang="en-US" b="1" dirty="0"/>
              <a:t>Analysis </a:t>
            </a:r>
            <a:r>
              <a:rPr lang="en-US" dirty="0"/>
              <a:t>- investigation of the problem.     </a:t>
            </a:r>
          </a:p>
          <a:p>
            <a:pPr lvl="2" eaLnBrk="1" hangingPunct="1">
              <a:lnSpc>
                <a:spcPct val="90000"/>
              </a:lnSpc>
              <a:buFont typeface="Wingdings" pitchFamily="2" charset="2"/>
              <a:buChar char="§"/>
            </a:pPr>
            <a:r>
              <a:rPr lang="en-US" sz="2000" dirty="0"/>
              <a:t>What does the system do?</a:t>
            </a:r>
          </a:p>
          <a:p>
            <a:pPr lvl="2" eaLnBrk="1" hangingPunct="1">
              <a:lnSpc>
                <a:spcPct val="90000"/>
              </a:lnSpc>
              <a:buFont typeface="Wingdings" pitchFamily="2" charset="2"/>
              <a:buChar char="§"/>
            </a:pPr>
            <a:endParaRPr lang="en-US" dirty="0"/>
          </a:p>
          <a:p>
            <a:pPr>
              <a:lnSpc>
                <a:spcPct val="90000"/>
              </a:lnSpc>
            </a:pPr>
            <a:r>
              <a:rPr lang="en-US" dirty="0">
                <a:solidFill>
                  <a:srgbClr val="0070C0"/>
                </a:solidFill>
              </a:rPr>
              <a:t>Requirements Analysis </a:t>
            </a:r>
            <a:r>
              <a:rPr lang="en-US" dirty="0"/>
              <a:t>is discovering the requirements that a system must meet in order to be successful.</a:t>
            </a:r>
          </a:p>
          <a:p>
            <a:pPr>
              <a:lnSpc>
                <a:spcPct val="90000"/>
              </a:lnSpc>
            </a:pPr>
            <a:endParaRPr lang="en-US" dirty="0"/>
          </a:p>
          <a:p>
            <a:pPr>
              <a:lnSpc>
                <a:spcPct val="90000"/>
              </a:lnSpc>
            </a:pPr>
            <a:r>
              <a:rPr lang="en-US" dirty="0">
                <a:solidFill>
                  <a:srgbClr val="0070C0"/>
                </a:solidFill>
              </a:rPr>
              <a:t>Object Analysis </a:t>
            </a:r>
            <a:r>
              <a:rPr lang="en-US" dirty="0"/>
              <a:t>is investigating the object in a domain to discover information important to meet the requirements.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47</a:t>
            </a:fld>
            <a:endParaRPr lang="en-US" altLang="en-US" dirty="0"/>
          </a:p>
        </p:txBody>
      </p:sp>
    </p:spTree>
    <p:extLst>
      <p:ext uri="{BB962C8B-B14F-4D97-AF65-F5344CB8AC3E}">
        <p14:creationId xmlns:p14="http://schemas.microsoft.com/office/powerpoint/2010/main" val="20367814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Analysis</a:t>
            </a:r>
          </a:p>
        </p:txBody>
      </p:sp>
      <p:sp>
        <p:nvSpPr>
          <p:cNvPr id="3" name="Content Placeholder 2"/>
          <p:cNvSpPr>
            <a:spLocks noGrp="1"/>
          </p:cNvSpPr>
          <p:nvPr>
            <p:ph idx="1"/>
          </p:nvPr>
        </p:nvSpPr>
        <p:spPr/>
        <p:txBody>
          <a:bodyPr/>
          <a:lstStyle/>
          <a:p>
            <a:pPr>
              <a:lnSpc>
                <a:spcPct val="90000"/>
              </a:lnSpc>
            </a:pPr>
            <a:r>
              <a:rPr lang="en-US" dirty="0"/>
              <a:t>One of the basic principles of good design is to </a:t>
            </a:r>
            <a:r>
              <a:rPr lang="en-US" dirty="0">
                <a:solidFill>
                  <a:srgbClr val="00B050"/>
                </a:solidFill>
              </a:rPr>
              <a:t>defer decisions as long as possible</a:t>
            </a:r>
            <a:r>
              <a:rPr lang="en-US" dirty="0"/>
              <a:t>. </a:t>
            </a:r>
            <a:endParaRPr lang="en-US" dirty="0" smtClean="0"/>
          </a:p>
          <a:p>
            <a:pPr>
              <a:lnSpc>
                <a:spcPct val="90000"/>
              </a:lnSpc>
            </a:pPr>
            <a:r>
              <a:rPr lang="en-US" dirty="0" smtClean="0"/>
              <a:t>The </a:t>
            </a:r>
            <a:r>
              <a:rPr lang="en-US" dirty="0"/>
              <a:t>more you know before you make a design decision, the more likely it will be that the decision is a good one.</a:t>
            </a:r>
          </a:p>
          <a:p>
            <a:pPr>
              <a:lnSpc>
                <a:spcPct val="90000"/>
              </a:lnSpc>
            </a:pPr>
            <a:endParaRPr lang="en-US" dirty="0"/>
          </a:p>
          <a:p>
            <a:pPr>
              <a:lnSpc>
                <a:spcPct val="90000"/>
              </a:lnSpc>
            </a:pPr>
            <a:r>
              <a:rPr lang="en-US" dirty="0"/>
              <a:t>TFCL: </a:t>
            </a:r>
            <a:r>
              <a:rPr lang="en-US" b="1" i="1" dirty="0">
                <a:solidFill>
                  <a:srgbClr val="FF0000"/>
                </a:solidFill>
              </a:rPr>
              <a:t>Think First, Code Later!</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48</a:t>
            </a:fld>
            <a:endParaRPr lang="en-US" altLang="en-US" dirty="0"/>
          </a:p>
        </p:txBody>
      </p:sp>
    </p:spTree>
    <p:extLst>
      <p:ext uri="{BB962C8B-B14F-4D97-AF65-F5344CB8AC3E}">
        <p14:creationId xmlns:p14="http://schemas.microsoft.com/office/powerpoint/2010/main" val="387057175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a:lnSpc>
                <a:spcPct val="90000"/>
              </a:lnSpc>
            </a:pPr>
            <a:r>
              <a:rPr lang="en-US" dirty="0"/>
              <a:t>Design emphasizes a conceptual solution that fulfills the requirements.  </a:t>
            </a:r>
          </a:p>
          <a:p>
            <a:pPr marL="800100" lvl="3" indent="-342900" algn="just" eaLnBrk="1" hangingPunct="1">
              <a:lnSpc>
                <a:spcPct val="90000"/>
              </a:lnSpc>
              <a:buSzPct val="60000"/>
              <a:buFont typeface="Wingdings" pitchFamily="2" charset="2"/>
              <a:buChar char="§"/>
            </a:pPr>
            <a:r>
              <a:rPr lang="en-US" dirty="0">
                <a:solidFill>
                  <a:srgbClr val="00B050"/>
                </a:solidFill>
              </a:rPr>
              <a:t>How a system is to be built</a:t>
            </a:r>
            <a:r>
              <a:rPr lang="en-US" dirty="0"/>
              <a:t>?</a:t>
            </a:r>
          </a:p>
          <a:p>
            <a:pPr marL="800100" lvl="3" indent="-342900" algn="just" eaLnBrk="1" hangingPunct="1">
              <a:lnSpc>
                <a:spcPct val="90000"/>
              </a:lnSpc>
              <a:buSzPct val="60000"/>
              <a:buFont typeface="Wingdings" pitchFamily="2" charset="2"/>
              <a:buChar char="§"/>
            </a:pPr>
            <a:endParaRPr lang="en-US" dirty="0"/>
          </a:p>
          <a:p>
            <a:pPr>
              <a:lnSpc>
                <a:spcPct val="90000"/>
              </a:lnSpc>
            </a:pPr>
            <a:r>
              <a:rPr lang="en-US" dirty="0"/>
              <a:t>A design is not an implementation, although a good design can be implemented when it is complete.</a:t>
            </a:r>
          </a:p>
          <a:p>
            <a:pPr>
              <a:lnSpc>
                <a:spcPct val="90000"/>
              </a:lnSpc>
            </a:pPr>
            <a:endParaRPr lang="en-US" dirty="0"/>
          </a:p>
          <a:p>
            <a:pPr>
              <a:lnSpc>
                <a:spcPct val="90000"/>
              </a:lnSpc>
            </a:pPr>
            <a:r>
              <a:rPr lang="en-US" dirty="0"/>
              <a:t>There are </a:t>
            </a:r>
            <a:r>
              <a:rPr lang="en-US" dirty="0">
                <a:solidFill>
                  <a:srgbClr val="00B050"/>
                </a:solidFill>
              </a:rPr>
              <a:t>subsets of design</a:t>
            </a:r>
            <a:r>
              <a:rPr lang="en-US" dirty="0"/>
              <a:t>, including architectural design, object design, and database design.</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49</a:t>
            </a:fld>
            <a:endParaRPr lang="en-US" altLang="en-US" dirty="0"/>
          </a:p>
        </p:txBody>
      </p:sp>
    </p:spTree>
    <p:extLst>
      <p:ext uri="{BB962C8B-B14F-4D97-AF65-F5344CB8AC3E}">
        <p14:creationId xmlns:p14="http://schemas.microsoft.com/office/powerpoint/2010/main" val="35400208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Importance of Lifecycle Models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a:t>
            </a:fld>
            <a:endParaRPr lang="en-US" altLang="en-US" dirty="0"/>
          </a:p>
        </p:txBody>
      </p:sp>
      <p:sp>
        <p:nvSpPr>
          <p:cNvPr id="5" name="Rectangle 3"/>
          <p:cNvSpPr>
            <a:spLocks noGrp="1" noChangeArrowheads="1"/>
          </p:cNvSpPr>
          <p:nvPr>
            <p:ph idx="1"/>
          </p:nvPr>
        </p:nvSpPr>
        <p:spPr/>
        <p:txBody>
          <a:bodyPr/>
          <a:lstStyle/>
          <a:p>
            <a:pPr>
              <a:lnSpc>
                <a:spcPct val="90000"/>
              </a:lnSpc>
            </a:pPr>
            <a:r>
              <a:rPr lang="en-US" altLang="en-US" sz="2600" dirty="0"/>
              <a:t>Provide guidance for project management</a:t>
            </a:r>
          </a:p>
          <a:p>
            <a:pPr lvl="1">
              <a:lnSpc>
                <a:spcPct val="90000"/>
              </a:lnSpc>
            </a:pPr>
            <a:r>
              <a:rPr lang="en-US" altLang="en-US" sz="2200" dirty="0"/>
              <a:t>what major tasks should be tackled next? milestones!</a:t>
            </a:r>
          </a:p>
          <a:p>
            <a:pPr lvl="1">
              <a:lnSpc>
                <a:spcPct val="90000"/>
              </a:lnSpc>
            </a:pPr>
            <a:r>
              <a:rPr lang="en-US" altLang="en-US" sz="2200" dirty="0"/>
              <a:t>what kind of progress has been made?</a:t>
            </a:r>
          </a:p>
          <a:p>
            <a:pPr>
              <a:lnSpc>
                <a:spcPct val="90000"/>
              </a:lnSpc>
            </a:pPr>
            <a:r>
              <a:rPr lang="en-US" altLang="en-US" sz="2600" dirty="0">
                <a:solidFill>
                  <a:srgbClr val="FF0000"/>
                </a:solidFill>
              </a:rPr>
              <a:t>The necessity of lifecycle models</a:t>
            </a:r>
          </a:p>
          <a:p>
            <a:pPr lvl="1">
              <a:lnSpc>
                <a:spcPct val="90000"/>
              </a:lnSpc>
            </a:pPr>
            <a:r>
              <a:rPr lang="en-US" altLang="en-US" sz="2200" dirty="0" smtClean="0"/>
              <a:t>characteristics </a:t>
            </a:r>
            <a:r>
              <a:rPr lang="en-US" altLang="en-US" sz="2200" dirty="0"/>
              <a:t>of software development has changed</a:t>
            </a:r>
          </a:p>
          <a:p>
            <a:pPr lvl="2">
              <a:lnSpc>
                <a:spcPct val="90000"/>
              </a:lnSpc>
            </a:pPr>
            <a:r>
              <a:rPr lang="en-US" altLang="en-US" sz="2000" dirty="0"/>
              <a:t>early days: programmers were the primary users</a:t>
            </a:r>
          </a:p>
          <a:p>
            <a:pPr lvl="2">
              <a:lnSpc>
                <a:spcPct val="90000"/>
              </a:lnSpc>
            </a:pPr>
            <a:r>
              <a:rPr lang="en-US" altLang="en-US" sz="2000" dirty="0"/>
              <a:t>modest designs; potential of software unknown</a:t>
            </a:r>
          </a:p>
          <a:p>
            <a:pPr lvl="1">
              <a:lnSpc>
                <a:spcPct val="90000"/>
              </a:lnSpc>
            </a:pPr>
            <a:r>
              <a:rPr lang="en-US" altLang="en-US" sz="2200" dirty="0"/>
              <a:t>more complex systems attempted</a:t>
            </a:r>
          </a:p>
          <a:p>
            <a:pPr lvl="2">
              <a:lnSpc>
                <a:spcPct val="90000"/>
              </a:lnSpc>
            </a:pPr>
            <a:r>
              <a:rPr lang="en-US" altLang="en-US" sz="2000" dirty="0"/>
              <a:t>more features, more sophistication </a:t>
            </a:r>
            <a:r>
              <a:rPr lang="en-US" sz="2000" b="1" dirty="0">
                <a:sym typeface="Symbol" pitchFamily="18" charset="2"/>
              </a:rPr>
              <a:t></a:t>
            </a:r>
            <a:r>
              <a:rPr lang="en-US" altLang="en-US" sz="2000" dirty="0"/>
              <a:t> greater complexity, more chances for error</a:t>
            </a:r>
          </a:p>
          <a:p>
            <a:pPr lvl="2">
              <a:lnSpc>
                <a:spcPct val="90000"/>
              </a:lnSpc>
            </a:pPr>
            <a:r>
              <a:rPr lang="en-US" altLang="en-US" sz="2000" dirty="0"/>
              <a:t>heterogeneous users</a:t>
            </a:r>
          </a:p>
        </p:txBody>
      </p:sp>
    </p:spTree>
    <p:extLst>
      <p:ext uri="{BB962C8B-B14F-4D97-AF65-F5344CB8AC3E}">
        <p14:creationId xmlns:p14="http://schemas.microsoft.com/office/powerpoint/2010/main" val="83117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dissolve">
                                      <p:cBhvr>
                                        <p:cTn id="30" dur="500"/>
                                        <p:tgtEl>
                                          <p:spTgt spid="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dissolve">
                                      <p:cBhvr>
                                        <p:cTn id="33" dur="500"/>
                                        <p:tgtEl>
                                          <p:spTgt spid="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dissolve">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Vs Design</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50</a:t>
            </a:fld>
            <a:endParaRPr lang="en-US" altLang="en-US" dirty="0"/>
          </a:p>
        </p:txBody>
      </p:sp>
      <p:sp>
        <p:nvSpPr>
          <p:cNvPr id="5" name="Rectangle 3"/>
          <p:cNvSpPr txBox="1">
            <a:spLocks noChangeArrowheads="1"/>
          </p:cNvSpPr>
          <p:nvPr/>
        </p:nvSpPr>
        <p:spPr bwMode="auto">
          <a:xfrm>
            <a:off x="152400" y="1281112"/>
            <a:ext cx="4419600" cy="5043488"/>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smtClean="0">
                <a:solidFill>
                  <a:srgbClr val="000000"/>
                </a:solidFill>
                <a:latin typeface="Tahoma"/>
              </a:rPr>
              <a:t>Analysis</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problem</a:t>
            </a:r>
          </a:p>
          <a:p>
            <a:pPr lvl="1">
              <a:buClr>
                <a:srgbClr val="FF0000"/>
              </a:buClr>
              <a:defRPr/>
            </a:pPr>
            <a:r>
              <a:rPr lang="en-US" kern="0" dirty="0" smtClean="0">
                <a:solidFill>
                  <a:srgbClr val="000000"/>
                </a:solidFill>
                <a:latin typeface="Tahoma"/>
                <a:cs typeface="+mn-cs"/>
              </a:rPr>
              <a:t>(Generalized) Behavior</a:t>
            </a:r>
          </a:p>
          <a:p>
            <a:pPr lvl="1">
              <a:buClr>
                <a:srgbClr val="FF0000"/>
              </a:buClr>
              <a:defRPr/>
            </a:pPr>
            <a:r>
              <a:rPr lang="en-US" kern="0" dirty="0" smtClean="0">
                <a:solidFill>
                  <a:srgbClr val="000000"/>
                </a:solidFill>
                <a:latin typeface="Tahoma"/>
                <a:cs typeface="+mn-cs"/>
              </a:rPr>
              <a:t>Separation of Concerns</a:t>
            </a:r>
          </a:p>
          <a:p>
            <a:pPr lvl="1">
              <a:buClr>
                <a:srgbClr val="FF0000"/>
              </a:buClr>
              <a:defRPr/>
            </a:pPr>
            <a:r>
              <a:rPr lang="en-US" kern="0" dirty="0" smtClean="0">
                <a:solidFill>
                  <a:srgbClr val="000000"/>
                </a:solidFill>
                <a:latin typeface="Tahoma"/>
                <a:cs typeface="+mn-cs"/>
              </a:rPr>
              <a:t>System structure</a:t>
            </a:r>
          </a:p>
          <a:p>
            <a:pPr lvl="1">
              <a:buClr>
                <a:srgbClr val="FF0000"/>
              </a:buClr>
              <a:defRPr/>
            </a:pPr>
            <a:r>
              <a:rPr lang="en-US" kern="0" dirty="0" smtClean="0">
                <a:solidFill>
                  <a:srgbClr val="000000"/>
                </a:solidFill>
                <a:latin typeface="Tahoma"/>
                <a:cs typeface="+mn-cs"/>
              </a:rPr>
              <a:t>Functional requirements</a:t>
            </a:r>
          </a:p>
          <a:p>
            <a:pPr lvl="1">
              <a:buClr>
                <a:srgbClr val="FF0000"/>
              </a:buClr>
              <a:defRPr/>
            </a:pPr>
            <a:r>
              <a:rPr lang="en-US" kern="0" dirty="0" smtClean="0">
                <a:solidFill>
                  <a:srgbClr val="000000"/>
                </a:solidFill>
                <a:latin typeface="Tahoma"/>
                <a:cs typeface="+mn-cs"/>
              </a:rPr>
              <a:t>Some recognition for  non-functional requirements</a:t>
            </a: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small</a:t>
            </a:r>
            <a:r>
              <a:rPr lang="en-US" kern="0" dirty="0" smtClean="0">
                <a:solidFill>
                  <a:srgbClr val="000000"/>
                </a:solidFill>
                <a:latin typeface="Tahoma"/>
                <a:cs typeface="+mn-cs"/>
              </a:rPr>
              <a:t> model</a:t>
            </a:r>
          </a:p>
        </p:txBody>
      </p:sp>
      <p:sp>
        <p:nvSpPr>
          <p:cNvPr id="6" name="Rectangle 4"/>
          <p:cNvSpPr txBox="1">
            <a:spLocks noChangeArrowheads="1"/>
          </p:cNvSpPr>
          <p:nvPr/>
        </p:nvSpPr>
        <p:spPr bwMode="auto">
          <a:xfrm>
            <a:off x="4572000" y="1204912"/>
            <a:ext cx="4572000" cy="5029200"/>
          </a:xfrm>
          <a:prstGeom prst="rect">
            <a:avLst/>
          </a:prstGeom>
          <a:noFill/>
          <a:ln w="9525">
            <a:noFill/>
            <a:miter lim="800000"/>
            <a:headEnd/>
            <a:tailEnd/>
          </a:ln>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a:solidFill>
                  <a:srgbClr val="000000"/>
                </a:solidFill>
                <a:latin typeface="Tahoma"/>
              </a:rPr>
              <a:t>Design</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solution</a:t>
            </a:r>
            <a:r>
              <a:rPr lang="en-US" kern="0" dirty="0" smtClean="0">
                <a:solidFill>
                  <a:srgbClr val="000000"/>
                </a:solidFill>
                <a:latin typeface="Tahoma"/>
                <a:cs typeface="+mn-cs"/>
              </a:rPr>
              <a:t> </a:t>
            </a:r>
          </a:p>
          <a:p>
            <a:pPr lvl="1">
              <a:buClr>
                <a:srgbClr val="FF0000"/>
              </a:buClr>
              <a:defRPr/>
            </a:pPr>
            <a:r>
              <a:rPr lang="en-US" kern="0" dirty="0" smtClean="0">
                <a:solidFill>
                  <a:srgbClr val="000000"/>
                </a:solidFill>
                <a:latin typeface="Tahoma"/>
                <a:cs typeface="+mn-cs"/>
              </a:rPr>
              <a:t>Operations and Attributes</a:t>
            </a:r>
          </a:p>
          <a:p>
            <a:pPr lvl="1">
              <a:buClr>
                <a:srgbClr val="FF0000"/>
              </a:buClr>
              <a:defRPr/>
            </a:pPr>
            <a:r>
              <a:rPr lang="en-US" kern="0" dirty="0" smtClean="0">
                <a:solidFill>
                  <a:srgbClr val="000000"/>
                </a:solidFill>
                <a:latin typeface="Tahoma"/>
                <a:cs typeface="+mn-cs"/>
              </a:rPr>
              <a:t>Performance, Efficiency…</a:t>
            </a:r>
          </a:p>
          <a:p>
            <a:pPr lvl="1">
              <a:buClr>
                <a:srgbClr val="FF0000"/>
              </a:buClr>
              <a:defRPr/>
            </a:pPr>
            <a:r>
              <a:rPr lang="en-US" kern="0" dirty="0" smtClean="0">
                <a:solidFill>
                  <a:srgbClr val="000000"/>
                </a:solidFill>
                <a:latin typeface="Tahoma"/>
                <a:cs typeface="+mn-cs"/>
              </a:rPr>
              <a:t>Close to real code </a:t>
            </a:r>
          </a:p>
          <a:p>
            <a:pPr lvl="1">
              <a:buClr>
                <a:srgbClr val="FF0000"/>
              </a:buClr>
              <a:defRPr/>
            </a:pPr>
            <a:r>
              <a:rPr lang="en-US" kern="0" dirty="0" smtClean="0">
                <a:solidFill>
                  <a:srgbClr val="000000"/>
                </a:solidFill>
                <a:latin typeface="Tahoma"/>
                <a:cs typeface="+mn-cs"/>
              </a:rPr>
              <a:t>Object lifecycles</a:t>
            </a:r>
          </a:p>
          <a:p>
            <a:pPr lvl="1">
              <a:buClr>
                <a:srgbClr val="FF0000"/>
              </a:buClr>
              <a:defRPr/>
            </a:pPr>
            <a:r>
              <a:rPr lang="en-US" kern="0" dirty="0" smtClean="0">
                <a:solidFill>
                  <a:srgbClr val="000000"/>
                </a:solidFill>
                <a:latin typeface="Tahoma"/>
                <a:cs typeface="+mn-cs"/>
              </a:rPr>
              <a:t>Non-functional requirements in detail</a:t>
            </a:r>
          </a:p>
          <a:p>
            <a:pPr lvl="1">
              <a:buClr>
                <a:srgbClr val="FF0000"/>
              </a:buClr>
              <a:defRPr/>
            </a:pPr>
            <a:endParaRPr lang="en-US" kern="0" dirty="0" smtClean="0">
              <a:solidFill>
                <a:srgbClr val="000000"/>
              </a:solidFill>
              <a:latin typeface="Tahoma"/>
              <a:cs typeface="+mn-cs"/>
            </a:endParaRP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large</a:t>
            </a:r>
            <a:r>
              <a:rPr lang="en-US" kern="0" dirty="0" smtClean="0">
                <a:solidFill>
                  <a:srgbClr val="000000"/>
                </a:solidFill>
                <a:latin typeface="Tahoma"/>
                <a:cs typeface="+mn-cs"/>
              </a:rPr>
              <a:t> model</a:t>
            </a:r>
            <a:endParaRPr lang="en-US" kern="0" dirty="0">
              <a:solidFill>
                <a:srgbClr val="000000"/>
              </a:solidFill>
              <a:latin typeface="Tahoma"/>
              <a:cs typeface="+mn-cs"/>
            </a:endParaRPr>
          </a:p>
        </p:txBody>
      </p:sp>
    </p:spTree>
    <p:extLst>
      <p:ext uri="{BB962C8B-B14F-4D97-AF65-F5344CB8AC3E}">
        <p14:creationId xmlns:p14="http://schemas.microsoft.com/office/powerpoint/2010/main" val="209534785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51</a:t>
            </a:fld>
            <a:endParaRPr lang="en-US" altLang="en-US"/>
          </a:p>
        </p:txBody>
      </p:sp>
      <p:pic>
        <p:nvPicPr>
          <p:cNvPr id="4" name="Picture 5" descr="Fig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95400" y="1143000"/>
            <a:ext cx="687228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9258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Analysis</a:t>
            </a:r>
          </a:p>
        </p:txBody>
      </p:sp>
      <p:sp>
        <p:nvSpPr>
          <p:cNvPr id="3" name="Content Placeholder 2"/>
          <p:cNvSpPr>
            <a:spLocks noGrp="1"/>
          </p:cNvSpPr>
          <p:nvPr>
            <p:ph idx="1"/>
          </p:nvPr>
        </p:nvSpPr>
        <p:spPr/>
        <p:txBody>
          <a:bodyPr/>
          <a:lstStyle/>
          <a:p>
            <a:pPr marL="457200" indent="-457200"/>
            <a:r>
              <a:rPr lang="en-US" dirty="0"/>
              <a:t>Understand the problem;  try to build a visual model of what you are trying to do independent of implementation or technology concerns.</a:t>
            </a:r>
          </a:p>
          <a:p>
            <a:pPr marL="457200" indent="-457200"/>
            <a:endParaRPr lang="en-US" dirty="0"/>
          </a:p>
          <a:p>
            <a:pPr marL="457200" indent="-457200"/>
            <a:r>
              <a:rPr lang="en-US" dirty="0"/>
              <a:t>Focus on translating the functional requirements into software concepts</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52</a:t>
            </a:fld>
            <a:endParaRPr lang="en-US" altLang="en-US" dirty="0"/>
          </a:p>
        </p:txBody>
      </p:sp>
    </p:spTree>
    <p:extLst>
      <p:ext uri="{BB962C8B-B14F-4D97-AF65-F5344CB8AC3E}">
        <p14:creationId xmlns:p14="http://schemas.microsoft.com/office/powerpoint/2010/main" val="140432432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Design</a:t>
            </a:r>
          </a:p>
        </p:txBody>
      </p:sp>
      <p:sp>
        <p:nvSpPr>
          <p:cNvPr id="3" name="Content Placeholder 2"/>
          <p:cNvSpPr>
            <a:spLocks noGrp="1"/>
          </p:cNvSpPr>
          <p:nvPr>
            <p:ph idx="1"/>
          </p:nvPr>
        </p:nvSpPr>
        <p:spPr/>
        <p:txBody>
          <a:bodyPr/>
          <a:lstStyle/>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enables a software engineer to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Indicate the objects that are derived from each class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How these objects interrelate with one another</a:t>
            </a:r>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endParaRPr lang="en-US" altLang="zh-CN" sz="2400" b="1" dirty="0"/>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depicts how</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Relationships among objects are achieved</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Behavior is to be implemented</a:t>
            </a:r>
          </a:p>
          <a:p>
            <a:pPr marL="742950" lvl="1" fontAlgn="auto">
              <a:lnSpc>
                <a:spcPct val="77000"/>
              </a:lnSpc>
              <a:spcBef>
                <a:spcPct val="20000"/>
              </a:spcBef>
              <a:spcAft>
                <a:spcPts val="0"/>
              </a:spcAft>
              <a:buClr>
                <a:schemeClr val="hlink"/>
              </a:buClr>
              <a:buSzPct val="55000"/>
              <a:buFont typeface="Wingdings" pitchFamily="2" charset="2"/>
              <a:buChar char="n"/>
              <a:defRPr/>
            </a:pPr>
            <a:r>
              <a:rPr lang="en-US" altLang="zh-CN" sz="2400" dirty="0"/>
              <a:t>Communication among objects is to be implemented</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53</a:t>
            </a:fld>
            <a:endParaRPr lang="en-US" altLang="en-US" dirty="0"/>
          </a:p>
        </p:txBody>
      </p:sp>
    </p:spTree>
    <p:extLst>
      <p:ext uri="{BB962C8B-B14F-4D97-AF65-F5344CB8AC3E}">
        <p14:creationId xmlns:p14="http://schemas.microsoft.com/office/powerpoint/2010/main" val="2132263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analysis and design</a:t>
            </a:r>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54</a:t>
            </a:fld>
            <a:endParaRPr lang="en-US" altLang="en-US"/>
          </a:p>
        </p:txBody>
      </p:sp>
      <p:sp>
        <p:nvSpPr>
          <p:cNvPr id="4" name="Rectangle 3"/>
          <p:cNvSpPr txBox="1">
            <a:spLocks noChangeArrowheads="1"/>
          </p:cNvSpPr>
          <p:nvPr/>
        </p:nvSpPr>
        <p:spPr>
          <a:xfrm>
            <a:off x="304800" y="1066800"/>
            <a:ext cx="8229600" cy="4525962"/>
          </a:xfrm>
          <a:prstGeom prst="rect">
            <a:avLst/>
          </a:prstGeom>
        </p:spPr>
        <p:txBody>
          <a:bodyPr rtlCol="0">
            <a:normAutofit/>
          </a:bodyPr>
          <a:lst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a:lstStyle>
          <a:p>
            <a:pPr marL="457200" indent="-457200">
              <a:lnSpc>
                <a:spcPct val="90000"/>
              </a:lnSpc>
              <a:defRPr/>
            </a:pPr>
            <a:r>
              <a:rPr lang="en-US" kern="0" dirty="0" smtClean="0"/>
              <a:t>Essence of OO analysis –</a:t>
            </a:r>
          </a:p>
          <a:p>
            <a:pPr marL="979488" lvl="1" indent="-457200">
              <a:lnSpc>
                <a:spcPct val="90000"/>
              </a:lnSpc>
              <a:defRPr/>
            </a:pPr>
            <a:r>
              <a:rPr lang="en-US" sz="2400" kern="0" dirty="0" smtClean="0"/>
              <a:t>consider a problem domain from the perspective of objects (real world things, concepts)</a:t>
            </a:r>
          </a:p>
          <a:p>
            <a:pPr>
              <a:lnSpc>
                <a:spcPct val="90000"/>
              </a:lnSpc>
              <a:buFont typeface="Wingdings" pitchFamily="2" charset="2"/>
              <a:buNone/>
              <a:defRPr/>
            </a:pPr>
            <a:r>
              <a:rPr lang="en-US" kern="0" dirty="0" smtClean="0"/>
              <a:t>     Ex: In a Library Management System, some of the concepts </a:t>
            </a:r>
          </a:p>
          <a:p>
            <a:pPr>
              <a:lnSpc>
                <a:spcPct val="90000"/>
              </a:lnSpc>
              <a:buFont typeface="Wingdings" pitchFamily="2" charset="2"/>
              <a:buNone/>
              <a:defRPr/>
            </a:pPr>
            <a:r>
              <a:rPr lang="en-US" kern="0" dirty="0" smtClean="0"/>
              <a:t>          include </a:t>
            </a:r>
            <a:r>
              <a:rPr lang="en-US" i="1" kern="0" dirty="0" smtClean="0"/>
              <a:t>Book</a:t>
            </a:r>
            <a:r>
              <a:rPr lang="en-US" kern="0" dirty="0" smtClean="0"/>
              <a:t>, </a:t>
            </a:r>
            <a:r>
              <a:rPr lang="en-US" i="1" kern="0" dirty="0" smtClean="0"/>
              <a:t>Library</a:t>
            </a:r>
            <a:r>
              <a:rPr lang="en-US" kern="0" dirty="0" smtClean="0"/>
              <a:t>, and </a:t>
            </a:r>
            <a:r>
              <a:rPr lang="en-US" i="1" kern="0" dirty="0" smtClean="0"/>
              <a:t>Patron</a:t>
            </a:r>
            <a:r>
              <a:rPr lang="en-US" kern="0" dirty="0" smtClean="0"/>
              <a:t>.</a:t>
            </a:r>
          </a:p>
          <a:p>
            <a:pPr>
              <a:lnSpc>
                <a:spcPct val="90000"/>
              </a:lnSpc>
              <a:buFont typeface="Wingdings" pitchFamily="2" charset="2"/>
              <a:buNone/>
              <a:defRPr/>
            </a:pPr>
            <a:endParaRPr lang="en-US" kern="0" dirty="0"/>
          </a:p>
          <a:p>
            <a:pPr marL="457200" indent="-457200" fontAlgn="auto">
              <a:lnSpc>
                <a:spcPct val="90000"/>
              </a:lnSpc>
              <a:spcBef>
                <a:spcPct val="20000"/>
              </a:spcBef>
              <a:spcAft>
                <a:spcPts val="0"/>
              </a:spcAft>
              <a:buClr>
                <a:srgbClr val="101141"/>
              </a:buClr>
              <a:defRPr/>
            </a:pPr>
            <a:r>
              <a:rPr lang="en-US" dirty="0"/>
              <a:t>Essence of OO design </a:t>
            </a:r>
            <a:r>
              <a:rPr lang="en-US" dirty="0" smtClean="0"/>
              <a:t>– </a:t>
            </a:r>
          </a:p>
          <a:p>
            <a:pPr marL="979488" lvl="1" indent="-457200" fontAlgn="auto">
              <a:lnSpc>
                <a:spcPct val="90000"/>
              </a:lnSpc>
              <a:spcBef>
                <a:spcPct val="20000"/>
              </a:spcBef>
              <a:spcAft>
                <a:spcPts val="0"/>
              </a:spcAft>
              <a:buClr>
                <a:srgbClr val="101141"/>
              </a:buClr>
              <a:defRPr/>
            </a:pPr>
            <a:r>
              <a:rPr lang="en-US" sz="2400" dirty="0" smtClean="0"/>
              <a:t>define </a:t>
            </a:r>
            <a:r>
              <a:rPr lang="en-US" sz="2400" dirty="0"/>
              <a:t>the solution as a collection of software objects (allocating responsibilities to objects)</a:t>
            </a:r>
            <a:endParaRPr lang="en-US" dirty="0"/>
          </a:p>
          <a:p>
            <a:pPr marL="342900" indent="-342900" fontAlgn="auto">
              <a:spcBef>
                <a:spcPct val="20000"/>
              </a:spcBef>
              <a:spcAft>
                <a:spcPts val="0"/>
              </a:spcAft>
              <a:buClr>
                <a:schemeClr val="folHlink"/>
              </a:buClr>
              <a:buSzPct val="60000"/>
              <a:buNone/>
              <a:defRPr/>
            </a:pPr>
            <a:r>
              <a:rPr lang="en-US" dirty="0"/>
              <a:t>     </a:t>
            </a:r>
            <a:r>
              <a:rPr lang="en-US" sz="1800" dirty="0"/>
              <a:t>Ex: In a Library </a:t>
            </a:r>
            <a:r>
              <a:rPr lang="en-US" dirty="0"/>
              <a:t>Management</a:t>
            </a:r>
            <a:r>
              <a:rPr lang="en-US" sz="1800" dirty="0"/>
              <a:t> System, a </a:t>
            </a:r>
            <a:r>
              <a:rPr lang="en-US" sz="1800" i="1" dirty="0"/>
              <a:t>Book </a:t>
            </a:r>
            <a:r>
              <a:rPr lang="en-US" sz="1800" dirty="0"/>
              <a:t>software object may </a:t>
            </a:r>
          </a:p>
          <a:p>
            <a:pPr marL="342900" indent="-342900" fontAlgn="auto">
              <a:spcBef>
                <a:spcPct val="20000"/>
              </a:spcBef>
              <a:spcAft>
                <a:spcPts val="0"/>
              </a:spcAft>
              <a:buClr>
                <a:schemeClr val="folHlink"/>
              </a:buClr>
              <a:buSzPct val="60000"/>
              <a:buNone/>
              <a:defRPr/>
            </a:pPr>
            <a:r>
              <a:rPr lang="en-US" sz="1800" dirty="0"/>
              <a:t>          have a </a:t>
            </a:r>
            <a:r>
              <a:rPr lang="en-US" sz="1800" i="1" dirty="0"/>
              <a:t>title</a:t>
            </a:r>
            <a:r>
              <a:rPr lang="en-US" sz="1800" dirty="0"/>
              <a:t> attribute and a </a:t>
            </a:r>
            <a:r>
              <a:rPr lang="en-US" sz="1800" i="1" dirty="0" err="1"/>
              <a:t>getChapter</a:t>
            </a:r>
            <a:r>
              <a:rPr lang="en-US" sz="1800" dirty="0"/>
              <a:t> method.</a:t>
            </a:r>
          </a:p>
          <a:p>
            <a:pPr>
              <a:lnSpc>
                <a:spcPct val="90000"/>
              </a:lnSpc>
              <a:defRPr/>
            </a:pPr>
            <a:endParaRPr lang="en-US" kern="0" dirty="0" smtClean="0"/>
          </a:p>
        </p:txBody>
      </p:sp>
      <p:grpSp>
        <p:nvGrpSpPr>
          <p:cNvPr id="5" name="Group 4"/>
          <p:cNvGrpSpPr>
            <a:grpSpLocks/>
          </p:cNvGrpSpPr>
          <p:nvPr/>
        </p:nvGrpSpPr>
        <p:grpSpPr bwMode="auto">
          <a:xfrm>
            <a:off x="2362200" y="5333185"/>
            <a:ext cx="4800600" cy="1372143"/>
            <a:chOff x="1981200" y="2514600"/>
            <a:chExt cx="4800600" cy="1371600"/>
          </a:xfrm>
        </p:grpSpPr>
        <p:graphicFrame>
          <p:nvGraphicFramePr>
            <p:cNvPr id="6" name="Object 153"/>
            <p:cNvGraphicFramePr>
              <a:graphicFrameLocks noChangeAspect="1"/>
            </p:cNvGraphicFramePr>
            <p:nvPr/>
          </p:nvGraphicFramePr>
          <p:xfrm>
            <a:off x="1981200" y="2743200"/>
            <a:ext cx="750888" cy="533400"/>
          </p:xfrm>
          <a:graphic>
            <a:graphicData uri="http://schemas.openxmlformats.org/presentationml/2006/ole">
              <mc:AlternateContent xmlns:mc="http://schemas.openxmlformats.org/markup-compatibility/2006">
                <mc:Choice xmlns:v="urn:schemas-microsoft-com:vml" Requires="v">
                  <p:oleObj spid="_x0000_s3104" name="Clip" r:id="rId4" imgW="751637" imgH="534924" progId="">
                    <p:embed/>
                  </p:oleObj>
                </mc:Choice>
                <mc:Fallback>
                  <p:oleObj name="Clip" r:id="rId4" imgW="751637" imgH="5349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743200"/>
                          <a:ext cx="750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p:cNvSpPr>
              <a:spLocks noChangeArrowheads="1"/>
            </p:cNvSpPr>
            <p:nvPr/>
          </p:nvSpPr>
          <p:spPr bwMode="auto">
            <a:xfrm>
              <a:off x="5486400" y="2514600"/>
              <a:ext cx="12954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400" dirty="0">
                  <a:latin typeface="Times New Roman" pitchFamily="18" charset="0"/>
                </a:rPr>
                <a:t>Book</a:t>
              </a:r>
            </a:p>
            <a:p>
              <a:pPr algn="ctr" eaLnBrk="0" hangingPunct="0"/>
              <a:r>
                <a:rPr lang="en-US" sz="1400" dirty="0">
                  <a:latin typeface="Times New Roman" pitchFamily="18" charset="0"/>
                </a:rPr>
                <a:t>______</a:t>
              </a:r>
            </a:p>
            <a:p>
              <a:pPr algn="ctr" eaLnBrk="0" hangingPunct="0"/>
              <a:r>
                <a:rPr lang="en-US" sz="1400" dirty="0">
                  <a:latin typeface="Times New Roman" pitchFamily="18" charset="0"/>
                </a:rPr>
                <a:t>title</a:t>
              </a:r>
            </a:p>
            <a:p>
              <a:pPr algn="ctr" eaLnBrk="0" hangingPunct="0"/>
              <a:r>
                <a:rPr lang="en-US" sz="1400" i="1" dirty="0" err="1" smtClean="0">
                  <a:latin typeface="Times New Roman" pitchFamily="18" charset="0"/>
                </a:rPr>
                <a:t>getChapter</a:t>
              </a:r>
              <a:r>
                <a:rPr lang="en-US" sz="1400" i="1" dirty="0" smtClean="0">
                  <a:latin typeface="Times New Roman" pitchFamily="18" charset="0"/>
                </a:rPr>
                <a:t>()</a:t>
              </a:r>
              <a:endParaRPr lang="en-US" sz="1400" dirty="0">
                <a:latin typeface="Times New Roman" pitchFamily="18" charset="0"/>
              </a:endParaRPr>
            </a:p>
          </p:txBody>
        </p:sp>
        <p:sp>
          <p:nvSpPr>
            <p:cNvPr id="8" name="Line 10"/>
            <p:cNvSpPr>
              <a:spLocks noChangeShapeType="1"/>
            </p:cNvSpPr>
            <p:nvPr/>
          </p:nvSpPr>
          <p:spPr bwMode="auto">
            <a:xfrm>
              <a:off x="3200400" y="3047789"/>
              <a:ext cx="2286000" cy="0"/>
            </a:xfrm>
            <a:prstGeom prst="line">
              <a:avLst/>
            </a:prstGeom>
            <a:ln>
              <a:solidFill>
                <a:schemeClr val="bg2">
                  <a:lumMod val="75000"/>
                </a:schemeClr>
              </a:solidFill>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fontAlgn="auto">
                <a:spcBef>
                  <a:spcPts val="0"/>
                </a:spcBef>
                <a:spcAft>
                  <a:spcPts val="0"/>
                </a:spcAft>
                <a:defRPr/>
              </a:pPr>
              <a:endParaRPr lang="en-US"/>
            </a:p>
          </p:txBody>
        </p:sp>
      </p:grpSp>
    </p:spTree>
    <p:extLst>
      <p:ext uri="{BB962C8B-B14F-4D97-AF65-F5344CB8AC3E}">
        <p14:creationId xmlns:p14="http://schemas.microsoft.com/office/powerpoint/2010/main" val="906640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124200"/>
            <a:ext cx="3229292" cy="498475"/>
          </a:xfrm>
        </p:spPr>
        <p:txBody>
          <a:bodyPr/>
          <a:lstStyle/>
          <a:p>
            <a:r>
              <a:rPr lang="en-US" sz="4000" dirty="0" smtClean="0"/>
              <a:t>The End</a:t>
            </a:r>
            <a:endParaRPr lang="en-US" sz="4000" dirty="0"/>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55</a:t>
            </a:fld>
            <a:endParaRPr lang="en-US" altLang="en-US"/>
          </a:p>
        </p:txBody>
      </p:sp>
    </p:spTree>
    <p:extLst>
      <p:ext uri="{BB962C8B-B14F-4D97-AF65-F5344CB8AC3E}">
        <p14:creationId xmlns:p14="http://schemas.microsoft.com/office/powerpoint/2010/main" val="192172784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253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CD98BA1-7AFC-4A63-B550-2C9A55DC012C}" type="slidenum">
              <a:rPr lang="en-US" smtClean="0"/>
              <a:pPr/>
              <a:t>56</a:t>
            </a:fld>
            <a:endParaRPr lang="en-US" smtClean="0"/>
          </a:p>
        </p:txBody>
      </p:sp>
      <p:sp>
        <p:nvSpPr>
          <p:cNvPr id="22532" name="Rectangle 2"/>
          <p:cNvSpPr>
            <a:spLocks noGrp="1" noChangeArrowheads="1"/>
          </p:cNvSpPr>
          <p:nvPr>
            <p:ph type="title"/>
          </p:nvPr>
        </p:nvSpPr>
        <p:spPr/>
        <p:txBody>
          <a:bodyPr/>
          <a:lstStyle/>
          <a:p>
            <a:pPr eaLnBrk="1" hangingPunct="1"/>
            <a:r>
              <a:rPr lang="en-US" smtClean="0"/>
              <a:t>Coupling</a:t>
            </a:r>
          </a:p>
        </p:txBody>
      </p:sp>
      <p:sp>
        <p:nvSpPr>
          <p:cNvPr id="22533" name="Rectangle 3"/>
          <p:cNvSpPr>
            <a:spLocks noGrp="1" noChangeArrowheads="1"/>
          </p:cNvSpPr>
          <p:nvPr>
            <p:ph type="body" idx="1"/>
          </p:nvPr>
        </p:nvSpPr>
        <p:spPr>
          <a:xfrm>
            <a:off x="533400" y="1524000"/>
            <a:ext cx="8421688" cy="4800600"/>
          </a:xfrm>
        </p:spPr>
        <p:txBody>
          <a:bodyPr/>
          <a:lstStyle/>
          <a:p>
            <a:pPr algn="just" eaLnBrk="1" hangingPunct="1">
              <a:lnSpc>
                <a:spcPct val="80000"/>
              </a:lnSpc>
            </a:pPr>
            <a:r>
              <a:rPr lang="en-US" dirty="0" smtClean="0"/>
              <a:t>Coupling is an inter-module concept, captures the strength of interconnection between modules</a:t>
            </a:r>
          </a:p>
          <a:p>
            <a:pPr algn="just" eaLnBrk="1" hangingPunct="1">
              <a:lnSpc>
                <a:spcPct val="80000"/>
              </a:lnSpc>
            </a:pPr>
            <a:r>
              <a:rPr lang="en-US" dirty="0" smtClean="0"/>
              <a:t>More tightly coupled the modules, the more they depend on each other, more difficult to modify one</a:t>
            </a:r>
          </a:p>
          <a:p>
            <a:pPr algn="just" eaLnBrk="1" hangingPunct="1">
              <a:lnSpc>
                <a:spcPct val="80000"/>
              </a:lnSpc>
            </a:pPr>
            <a:r>
              <a:rPr lang="en-US" dirty="0" smtClean="0"/>
              <a:t>Low coupling is desirable for making systems understandable and modifiable</a:t>
            </a:r>
          </a:p>
          <a:p>
            <a:pPr algn="just" eaLnBrk="1" hangingPunct="1">
              <a:lnSpc>
                <a:spcPct val="80000"/>
              </a:lnSpc>
            </a:pPr>
            <a:r>
              <a:rPr lang="en-US" dirty="0" smtClean="0"/>
              <a:t>In OO, three types of coupling exists – interaction, component, and inheritance</a:t>
            </a:r>
          </a:p>
        </p:txBody>
      </p:sp>
    </p:spTree>
    <p:extLst>
      <p:ext uri="{BB962C8B-B14F-4D97-AF65-F5344CB8AC3E}">
        <p14:creationId xmlns:p14="http://schemas.microsoft.com/office/powerpoint/2010/main" val="15910932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355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71D98F1-EB94-4507-B888-618186ACB558}" type="slidenum">
              <a:rPr lang="en-US" smtClean="0"/>
              <a:pPr/>
              <a:t>57</a:t>
            </a:fld>
            <a:endParaRPr lang="en-US" smtClean="0"/>
          </a:p>
        </p:txBody>
      </p:sp>
      <p:sp>
        <p:nvSpPr>
          <p:cNvPr id="23556" name="Rectangle 2"/>
          <p:cNvSpPr>
            <a:spLocks noGrp="1" noChangeArrowheads="1"/>
          </p:cNvSpPr>
          <p:nvPr>
            <p:ph type="title"/>
          </p:nvPr>
        </p:nvSpPr>
        <p:spPr/>
        <p:txBody>
          <a:bodyPr/>
          <a:lstStyle/>
          <a:p>
            <a:pPr eaLnBrk="1" hangingPunct="1"/>
            <a:r>
              <a:rPr lang="en-US" smtClean="0"/>
              <a:t>Coupling…</a:t>
            </a:r>
          </a:p>
        </p:txBody>
      </p:sp>
      <p:sp>
        <p:nvSpPr>
          <p:cNvPr id="23557" name="Rectangle 3"/>
          <p:cNvSpPr>
            <a:spLocks noGrp="1" noChangeArrowheads="1"/>
          </p:cNvSpPr>
          <p:nvPr>
            <p:ph type="body" idx="1"/>
          </p:nvPr>
        </p:nvSpPr>
        <p:spPr/>
        <p:txBody>
          <a:bodyPr/>
          <a:lstStyle/>
          <a:p>
            <a:pPr algn="just" eaLnBrk="1" hangingPunct="1">
              <a:lnSpc>
                <a:spcPct val="90000"/>
              </a:lnSpc>
            </a:pPr>
            <a:r>
              <a:rPr lang="en-US" dirty="0" smtClean="0"/>
              <a:t>Interaction coupling occurs due to methods of a class invoking methods of other classes</a:t>
            </a:r>
          </a:p>
          <a:p>
            <a:pPr lvl="1" algn="just" eaLnBrk="1" hangingPunct="1">
              <a:lnSpc>
                <a:spcPct val="90000"/>
              </a:lnSpc>
            </a:pPr>
            <a:r>
              <a:rPr lang="en-US" dirty="0" smtClean="0"/>
              <a:t>Like calling of functions</a:t>
            </a:r>
          </a:p>
          <a:p>
            <a:pPr lvl="1" algn="just" eaLnBrk="1" hangingPunct="1">
              <a:lnSpc>
                <a:spcPct val="90000"/>
              </a:lnSpc>
            </a:pPr>
            <a:r>
              <a:rPr lang="en-US" dirty="0" smtClean="0"/>
              <a:t>Worst form if methods directly access internal parts of other methods</a:t>
            </a:r>
          </a:p>
          <a:p>
            <a:pPr lvl="1" algn="just" eaLnBrk="1" hangingPunct="1">
              <a:lnSpc>
                <a:spcPct val="90000"/>
              </a:lnSpc>
            </a:pPr>
            <a:r>
              <a:rPr lang="en-US" dirty="0" smtClean="0"/>
              <a:t>Still bad if methods directly manipulate variables of other classes</a:t>
            </a:r>
          </a:p>
          <a:p>
            <a:pPr lvl="1" algn="just" eaLnBrk="1" hangingPunct="1">
              <a:lnSpc>
                <a:spcPct val="90000"/>
              </a:lnSpc>
            </a:pPr>
            <a:r>
              <a:rPr lang="en-US" dirty="0" smtClean="0"/>
              <a:t>Passing information through temporary variables is also bad </a:t>
            </a:r>
          </a:p>
        </p:txBody>
      </p:sp>
    </p:spTree>
    <p:extLst>
      <p:ext uri="{BB962C8B-B14F-4D97-AF65-F5344CB8AC3E}">
        <p14:creationId xmlns:p14="http://schemas.microsoft.com/office/powerpoint/2010/main" val="4021863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457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C5B2EF3-0E6F-47CD-9935-55AC9A6E0D75}" type="slidenum">
              <a:rPr lang="en-US" smtClean="0"/>
              <a:pPr/>
              <a:t>58</a:t>
            </a:fld>
            <a:endParaRPr lang="en-US" smtClean="0"/>
          </a:p>
        </p:txBody>
      </p:sp>
      <p:sp>
        <p:nvSpPr>
          <p:cNvPr id="24580" name="Rectangle 2"/>
          <p:cNvSpPr>
            <a:spLocks noGrp="1" noChangeArrowheads="1"/>
          </p:cNvSpPr>
          <p:nvPr>
            <p:ph type="title"/>
          </p:nvPr>
        </p:nvSpPr>
        <p:spPr/>
        <p:txBody>
          <a:bodyPr/>
          <a:lstStyle/>
          <a:p>
            <a:pPr eaLnBrk="1" hangingPunct="1"/>
            <a:r>
              <a:rPr lang="en-US" smtClean="0"/>
              <a:t>Coupling…</a:t>
            </a:r>
          </a:p>
        </p:txBody>
      </p:sp>
      <p:sp>
        <p:nvSpPr>
          <p:cNvPr id="24581" name="Rectangle 3"/>
          <p:cNvSpPr>
            <a:spLocks noGrp="1" noChangeArrowheads="1"/>
          </p:cNvSpPr>
          <p:nvPr>
            <p:ph type="body" idx="1"/>
          </p:nvPr>
        </p:nvSpPr>
        <p:spPr/>
        <p:txBody>
          <a:bodyPr/>
          <a:lstStyle/>
          <a:p>
            <a:pPr algn="just" eaLnBrk="1" hangingPunct="1"/>
            <a:r>
              <a:rPr lang="en-US" dirty="0" smtClean="0"/>
              <a:t>Least interaction coupling if methods communicate directly with parameters</a:t>
            </a:r>
          </a:p>
          <a:p>
            <a:pPr lvl="1" algn="just" eaLnBrk="1" hangingPunct="1"/>
            <a:r>
              <a:rPr lang="en-US" dirty="0" smtClean="0"/>
              <a:t>With least number of parameters</a:t>
            </a:r>
          </a:p>
          <a:p>
            <a:pPr lvl="1" algn="just" eaLnBrk="1" hangingPunct="1"/>
            <a:r>
              <a:rPr lang="en-US" dirty="0" smtClean="0"/>
              <a:t>With least amount of information being passed</a:t>
            </a:r>
          </a:p>
          <a:p>
            <a:pPr lvl="1" algn="just" eaLnBrk="1" hangingPunct="1"/>
            <a:r>
              <a:rPr lang="en-US" dirty="0" smtClean="0"/>
              <a:t>With only data being passed</a:t>
            </a:r>
          </a:p>
          <a:p>
            <a:pPr algn="just" eaLnBrk="1" hangingPunct="1"/>
            <a:r>
              <a:rPr lang="en-US" dirty="0" smtClean="0"/>
              <a:t>I.e. methods should pass the least amount of data, with least number of parameters</a:t>
            </a:r>
          </a:p>
          <a:p>
            <a:pPr algn="just" eaLnBrk="1" hangingPunct="1"/>
            <a:endParaRPr lang="en-US" dirty="0" smtClean="0"/>
          </a:p>
        </p:txBody>
      </p:sp>
    </p:spTree>
    <p:extLst>
      <p:ext uri="{BB962C8B-B14F-4D97-AF65-F5344CB8AC3E}">
        <p14:creationId xmlns:p14="http://schemas.microsoft.com/office/powerpoint/2010/main" val="383327642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560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451A445-D4BB-481B-A0DB-91E362C15FD0}" type="slidenum">
              <a:rPr lang="en-US" smtClean="0"/>
              <a:pPr/>
              <a:t>59</a:t>
            </a:fld>
            <a:endParaRPr lang="en-US" smtClean="0"/>
          </a:p>
        </p:txBody>
      </p:sp>
      <p:sp>
        <p:nvSpPr>
          <p:cNvPr id="25604" name="Rectangle 2"/>
          <p:cNvSpPr>
            <a:spLocks noGrp="1" noChangeArrowheads="1"/>
          </p:cNvSpPr>
          <p:nvPr>
            <p:ph type="title"/>
          </p:nvPr>
        </p:nvSpPr>
        <p:spPr/>
        <p:txBody>
          <a:bodyPr/>
          <a:lstStyle/>
          <a:p>
            <a:pPr eaLnBrk="1" hangingPunct="1"/>
            <a:r>
              <a:rPr lang="en-US" smtClean="0"/>
              <a:t>Coupling…</a:t>
            </a:r>
          </a:p>
        </p:txBody>
      </p:sp>
      <p:sp>
        <p:nvSpPr>
          <p:cNvPr id="25605" name="Rectangle 3"/>
          <p:cNvSpPr>
            <a:spLocks noGrp="1" noChangeArrowheads="1"/>
          </p:cNvSpPr>
          <p:nvPr>
            <p:ph type="body" idx="1"/>
          </p:nvPr>
        </p:nvSpPr>
        <p:spPr/>
        <p:txBody>
          <a:bodyPr/>
          <a:lstStyle/>
          <a:p>
            <a:pPr algn="just" eaLnBrk="1" hangingPunct="1">
              <a:lnSpc>
                <a:spcPct val="90000"/>
              </a:lnSpc>
            </a:pPr>
            <a:r>
              <a:rPr lang="en-US" dirty="0" smtClean="0"/>
              <a:t>Component coupling – when a class A has variables of another class C</a:t>
            </a:r>
          </a:p>
          <a:p>
            <a:pPr lvl="1" algn="just" eaLnBrk="1" hangingPunct="1">
              <a:lnSpc>
                <a:spcPct val="90000"/>
              </a:lnSpc>
            </a:pPr>
            <a:r>
              <a:rPr lang="en-US" dirty="0" smtClean="0"/>
              <a:t>A has instance variables of C</a:t>
            </a:r>
          </a:p>
          <a:p>
            <a:pPr lvl="1" algn="just" eaLnBrk="1" hangingPunct="1">
              <a:lnSpc>
                <a:spcPct val="90000"/>
              </a:lnSpc>
            </a:pPr>
            <a:r>
              <a:rPr lang="en-US" dirty="0" smtClean="0"/>
              <a:t>A has some parameters of type C</a:t>
            </a:r>
          </a:p>
          <a:p>
            <a:pPr lvl="1" algn="just" eaLnBrk="1" hangingPunct="1">
              <a:lnSpc>
                <a:spcPct val="90000"/>
              </a:lnSpc>
            </a:pPr>
            <a:r>
              <a:rPr lang="en-US" dirty="0" smtClean="0"/>
              <a:t>A has a method with a local variable of type C</a:t>
            </a:r>
          </a:p>
          <a:p>
            <a:pPr algn="just" eaLnBrk="1" hangingPunct="1">
              <a:lnSpc>
                <a:spcPct val="90000"/>
              </a:lnSpc>
            </a:pPr>
            <a:r>
              <a:rPr lang="en-US" dirty="0" smtClean="0"/>
              <a:t>When A is coupled with C, it is coupled with all subclasses of C as well</a:t>
            </a:r>
          </a:p>
          <a:p>
            <a:pPr algn="just" eaLnBrk="1" hangingPunct="1">
              <a:lnSpc>
                <a:spcPct val="90000"/>
              </a:lnSpc>
            </a:pPr>
            <a:r>
              <a:rPr lang="en-US" dirty="0" smtClean="0"/>
              <a:t>Component coupling will generally imply the presence of interaction coupling also</a:t>
            </a:r>
          </a:p>
        </p:txBody>
      </p:sp>
    </p:spTree>
    <p:extLst>
      <p:ext uri="{BB962C8B-B14F-4D97-AF65-F5344CB8AC3E}">
        <p14:creationId xmlns:p14="http://schemas.microsoft.com/office/powerpoint/2010/main" val="11575627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Approach</a:t>
            </a: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smtClean="0"/>
              <a:t>Software development based on modeling objects from the real world and then use the models to build a language independent design organized around those objects.</a:t>
            </a:r>
          </a:p>
          <a:p>
            <a:r>
              <a:rPr lang="en-US" dirty="0" smtClean="0">
                <a:solidFill>
                  <a:srgbClr val="FF0000"/>
                </a:solidFill>
              </a:rPr>
              <a:t>Promote better understanding of requirements, cleaner designs, and more maintainable systems. </a:t>
            </a:r>
          </a:p>
          <a:p>
            <a:r>
              <a:rPr lang="en-US" dirty="0" smtClean="0"/>
              <a:t>Use language-independent graphical notation for analyzing problem requirements, design a solution to the problem and then implement the solution.</a:t>
            </a:r>
          </a:p>
          <a:p>
            <a:r>
              <a:rPr lang="en-US" dirty="0" smtClean="0">
                <a:solidFill>
                  <a:srgbClr val="FF0000"/>
                </a:solidFill>
              </a:rPr>
              <a:t>Same concept and notation throughout the software development process.</a:t>
            </a:r>
          </a:p>
          <a:p>
            <a:r>
              <a:rPr lang="en-US" dirty="0" smtClean="0"/>
              <a:t>Object oriented concepts throughout the software life cycle, from analysis through design to implementation.</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6</a:t>
            </a:fld>
            <a:endParaRPr lang="en-US" altLang="en-US" dirty="0"/>
          </a:p>
        </p:txBody>
      </p:sp>
    </p:spTree>
    <p:extLst>
      <p:ext uri="{BB962C8B-B14F-4D97-AF65-F5344CB8AC3E}">
        <p14:creationId xmlns:p14="http://schemas.microsoft.com/office/powerpoint/2010/main" val="35898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6627"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7AFD89B-26A7-4447-A51D-24A60B8A85C0}" type="slidenum">
              <a:rPr lang="en-US" smtClean="0"/>
              <a:pPr/>
              <a:t>60</a:t>
            </a:fld>
            <a:endParaRPr lang="en-US" smtClean="0"/>
          </a:p>
        </p:txBody>
      </p:sp>
      <p:sp>
        <p:nvSpPr>
          <p:cNvPr id="26628" name="Rectangle 2"/>
          <p:cNvSpPr>
            <a:spLocks noGrp="1" noChangeArrowheads="1"/>
          </p:cNvSpPr>
          <p:nvPr>
            <p:ph type="title"/>
          </p:nvPr>
        </p:nvSpPr>
        <p:spPr/>
        <p:txBody>
          <a:bodyPr/>
          <a:lstStyle/>
          <a:p>
            <a:pPr eaLnBrk="1" hangingPunct="1"/>
            <a:r>
              <a:rPr lang="en-US" smtClean="0"/>
              <a:t>Coupling…</a:t>
            </a:r>
          </a:p>
        </p:txBody>
      </p:sp>
      <p:sp>
        <p:nvSpPr>
          <p:cNvPr id="26629" name="Rectangle 3"/>
          <p:cNvSpPr>
            <a:spLocks noGrp="1" noChangeArrowheads="1"/>
          </p:cNvSpPr>
          <p:nvPr>
            <p:ph type="body" idx="1"/>
          </p:nvPr>
        </p:nvSpPr>
        <p:spPr/>
        <p:txBody>
          <a:bodyPr/>
          <a:lstStyle/>
          <a:p>
            <a:pPr eaLnBrk="1" hangingPunct="1">
              <a:lnSpc>
                <a:spcPct val="90000"/>
              </a:lnSpc>
            </a:pPr>
            <a:r>
              <a:rPr lang="en-US" smtClean="0"/>
              <a:t>Inheritance coupling – two classes are coupled if one is a subclass of other</a:t>
            </a:r>
          </a:p>
          <a:p>
            <a:pPr eaLnBrk="1" hangingPunct="1">
              <a:lnSpc>
                <a:spcPct val="90000"/>
              </a:lnSpc>
            </a:pPr>
            <a:r>
              <a:rPr lang="en-US" smtClean="0"/>
              <a:t>Worst form – when subclass modifies a signature of a method or deletes a method</a:t>
            </a:r>
          </a:p>
          <a:p>
            <a:pPr eaLnBrk="1" hangingPunct="1">
              <a:lnSpc>
                <a:spcPct val="90000"/>
              </a:lnSpc>
            </a:pPr>
            <a:r>
              <a:rPr lang="en-US" smtClean="0"/>
              <a:t>Coupling is bad even when same signature but a changed implementation</a:t>
            </a:r>
          </a:p>
          <a:p>
            <a:pPr eaLnBrk="1" hangingPunct="1">
              <a:lnSpc>
                <a:spcPct val="90000"/>
              </a:lnSpc>
            </a:pPr>
            <a:r>
              <a:rPr lang="en-US" smtClean="0"/>
              <a:t>Least, when subclass only adds instance variables and methods but does not modify any</a:t>
            </a:r>
          </a:p>
        </p:txBody>
      </p:sp>
    </p:spTree>
    <p:extLst>
      <p:ext uri="{BB962C8B-B14F-4D97-AF65-F5344CB8AC3E}">
        <p14:creationId xmlns:p14="http://schemas.microsoft.com/office/powerpoint/2010/main" val="180390805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765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19BD92C-7F87-4D0E-81AB-A2F2AEB598B3}" type="slidenum">
              <a:rPr lang="en-US" smtClean="0"/>
              <a:pPr/>
              <a:t>61</a:t>
            </a:fld>
            <a:endParaRPr lang="en-US" smtClean="0"/>
          </a:p>
        </p:txBody>
      </p:sp>
      <p:sp>
        <p:nvSpPr>
          <p:cNvPr id="27652" name="Rectangle 2"/>
          <p:cNvSpPr>
            <a:spLocks noGrp="1" noChangeArrowheads="1"/>
          </p:cNvSpPr>
          <p:nvPr>
            <p:ph type="title"/>
          </p:nvPr>
        </p:nvSpPr>
        <p:spPr/>
        <p:txBody>
          <a:bodyPr/>
          <a:lstStyle/>
          <a:p>
            <a:pPr eaLnBrk="1" hangingPunct="1"/>
            <a:r>
              <a:rPr lang="en-US" smtClean="0"/>
              <a:t>Cohesion</a:t>
            </a:r>
          </a:p>
        </p:txBody>
      </p:sp>
      <p:sp>
        <p:nvSpPr>
          <p:cNvPr id="27653" name="Rectangle 3"/>
          <p:cNvSpPr>
            <a:spLocks noGrp="1" noChangeArrowheads="1"/>
          </p:cNvSpPr>
          <p:nvPr>
            <p:ph type="body" idx="1"/>
          </p:nvPr>
        </p:nvSpPr>
        <p:spPr>
          <a:xfrm>
            <a:off x="457200" y="1143000"/>
            <a:ext cx="8421688" cy="4876800"/>
          </a:xfrm>
        </p:spPr>
        <p:txBody>
          <a:bodyPr/>
          <a:lstStyle/>
          <a:p>
            <a:pPr eaLnBrk="1" hangingPunct="1">
              <a:lnSpc>
                <a:spcPct val="90000"/>
              </a:lnSpc>
            </a:pPr>
            <a:r>
              <a:rPr lang="en-US" sz="2800" dirty="0" smtClean="0"/>
              <a:t>Cohesion is an intra-module concept</a:t>
            </a:r>
          </a:p>
          <a:p>
            <a:pPr eaLnBrk="1" hangingPunct="1">
              <a:lnSpc>
                <a:spcPct val="90000"/>
              </a:lnSpc>
            </a:pPr>
            <a:r>
              <a:rPr lang="en-US" sz="2800" dirty="0" smtClean="0"/>
              <a:t>Focuses on why elements are together</a:t>
            </a:r>
          </a:p>
          <a:p>
            <a:pPr lvl="1" eaLnBrk="1" hangingPunct="1">
              <a:lnSpc>
                <a:spcPct val="90000"/>
              </a:lnSpc>
            </a:pPr>
            <a:r>
              <a:rPr lang="en-US" sz="2400" dirty="0" smtClean="0"/>
              <a:t>Only elements tightly related should exist together in a module</a:t>
            </a:r>
          </a:p>
          <a:p>
            <a:pPr lvl="1" eaLnBrk="1" hangingPunct="1">
              <a:lnSpc>
                <a:spcPct val="90000"/>
              </a:lnSpc>
            </a:pPr>
            <a:r>
              <a:rPr lang="en-US" sz="2400" dirty="0" smtClean="0"/>
              <a:t>This gives a module clear abstraction and makes it easier to understand</a:t>
            </a:r>
          </a:p>
          <a:p>
            <a:pPr eaLnBrk="1" hangingPunct="1">
              <a:lnSpc>
                <a:spcPct val="90000"/>
              </a:lnSpc>
            </a:pPr>
            <a:r>
              <a:rPr lang="en-US" sz="2800" dirty="0" smtClean="0"/>
              <a:t>Higher cohesion leads to lower coupling –  many interacting elements are in the module</a:t>
            </a:r>
          </a:p>
          <a:p>
            <a:pPr eaLnBrk="1" hangingPunct="1">
              <a:lnSpc>
                <a:spcPct val="90000"/>
              </a:lnSpc>
            </a:pPr>
            <a:r>
              <a:rPr lang="en-US" sz="2800" dirty="0" smtClean="0"/>
              <a:t>Goal is to have higher cohesion in modules</a:t>
            </a:r>
          </a:p>
          <a:p>
            <a:pPr eaLnBrk="1" hangingPunct="1">
              <a:lnSpc>
                <a:spcPct val="90000"/>
              </a:lnSpc>
            </a:pPr>
            <a:r>
              <a:rPr lang="en-US" sz="2800" dirty="0" smtClean="0"/>
              <a:t>Three types of cohesion in OO – method, class, and inheritance </a:t>
            </a:r>
          </a:p>
        </p:txBody>
      </p:sp>
    </p:spTree>
    <p:extLst>
      <p:ext uri="{BB962C8B-B14F-4D97-AF65-F5344CB8AC3E}">
        <p14:creationId xmlns:p14="http://schemas.microsoft.com/office/powerpoint/2010/main" val="313845857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867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7D8FBA0-F7C7-49A5-9B2C-8E030BBA86FB}" type="slidenum">
              <a:rPr lang="en-US" smtClean="0"/>
              <a:pPr/>
              <a:t>62</a:t>
            </a:fld>
            <a:endParaRPr lang="en-US" smtClean="0"/>
          </a:p>
        </p:txBody>
      </p:sp>
      <p:sp>
        <p:nvSpPr>
          <p:cNvPr id="28676" name="Rectangle 2"/>
          <p:cNvSpPr>
            <a:spLocks noGrp="1" noChangeArrowheads="1"/>
          </p:cNvSpPr>
          <p:nvPr>
            <p:ph type="title"/>
          </p:nvPr>
        </p:nvSpPr>
        <p:spPr/>
        <p:txBody>
          <a:bodyPr/>
          <a:lstStyle/>
          <a:p>
            <a:pPr eaLnBrk="1" hangingPunct="1"/>
            <a:r>
              <a:rPr lang="en-US" smtClean="0"/>
              <a:t>Cohesion…</a:t>
            </a:r>
          </a:p>
        </p:txBody>
      </p:sp>
      <p:sp>
        <p:nvSpPr>
          <p:cNvPr id="28677" name="Rectangle 3"/>
          <p:cNvSpPr>
            <a:spLocks noGrp="1" noChangeArrowheads="1"/>
          </p:cNvSpPr>
          <p:nvPr>
            <p:ph type="body" idx="1"/>
          </p:nvPr>
        </p:nvSpPr>
        <p:spPr>
          <a:xfrm>
            <a:off x="533400" y="1524000"/>
            <a:ext cx="8421688" cy="4800600"/>
          </a:xfrm>
        </p:spPr>
        <p:txBody>
          <a:bodyPr/>
          <a:lstStyle/>
          <a:p>
            <a:pPr eaLnBrk="1" hangingPunct="1"/>
            <a:r>
              <a:rPr lang="en-US" smtClean="0"/>
              <a:t>Method cohesion – why different code elements are together in a method (like cohesion in functional modules)</a:t>
            </a:r>
          </a:p>
          <a:p>
            <a:pPr lvl="1" eaLnBrk="1" hangingPunct="1"/>
            <a:r>
              <a:rPr lang="en-US" smtClean="0"/>
              <a:t>Highest form is if each method implements a clearly defined function with all elements contributing to implementing this function</a:t>
            </a:r>
          </a:p>
          <a:p>
            <a:pPr lvl="1" eaLnBrk="1" hangingPunct="1"/>
            <a:r>
              <a:rPr lang="en-US" smtClean="0"/>
              <a:t>Should be able to state what the module does by a simple statement</a:t>
            </a:r>
          </a:p>
        </p:txBody>
      </p:sp>
    </p:spTree>
    <p:extLst>
      <p:ext uri="{BB962C8B-B14F-4D97-AF65-F5344CB8AC3E}">
        <p14:creationId xmlns:p14="http://schemas.microsoft.com/office/powerpoint/2010/main" val="210257736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969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734D765-FB43-4B01-A061-1DE0FDB989B3}" type="slidenum">
              <a:rPr lang="en-US" smtClean="0"/>
              <a:pPr/>
              <a:t>63</a:t>
            </a:fld>
            <a:endParaRPr lang="en-US" smtClean="0"/>
          </a:p>
        </p:txBody>
      </p:sp>
      <p:sp>
        <p:nvSpPr>
          <p:cNvPr id="29700" name="Rectangle 2"/>
          <p:cNvSpPr>
            <a:spLocks noGrp="1" noChangeArrowheads="1"/>
          </p:cNvSpPr>
          <p:nvPr>
            <p:ph type="title"/>
          </p:nvPr>
        </p:nvSpPr>
        <p:spPr/>
        <p:txBody>
          <a:bodyPr/>
          <a:lstStyle/>
          <a:p>
            <a:pPr eaLnBrk="1" hangingPunct="1"/>
            <a:r>
              <a:rPr lang="en-US" smtClean="0"/>
              <a:t>Cohesion…</a:t>
            </a:r>
          </a:p>
        </p:txBody>
      </p:sp>
      <p:sp>
        <p:nvSpPr>
          <p:cNvPr id="29701" name="Rectangle 3"/>
          <p:cNvSpPr>
            <a:spLocks noGrp="1" noChangeArrowheads="1"/>
          </p:cNvSpPr>
          <p:nvPr>
            <p:ph type="body" idx="1"/>
          </p:nvPr>
        </p:nvSpPr>
        <p:spPr/>
        <p:txBody>
          <a:bodyPr/>
          <a:lstStyle/>
          <a:p>
            <a:pPr eaLnBrk="1" hangingPunct="1">
              <a:lnSpc>
                <a:spcPct val="90000"/>
              </a:lnSpc>
            </a:pPr>
            <a:r>
              <a:rPr lang="en-US" smtClean="0"/>
              <a:t>Class cohesion – why different attributes and methods are together in a class</a:t>
            </a:r>
          </a:p>
          <a:p>
            <a:pPr lvl="1" eaLnBrk="1" hangingPunct="1">
              <a:lnSpc>
                <a:spcPct val="90000"/>
              </a:lnSpc>
            </a:pPr>
            <a:r>
              <a:rPr lang="en-US" smtClean="0"/>
              <a:t>A class should represent a single concept with all elements contributing towards it</a:t>
            </a:r>
          </a:p>
          <a:p>
            <a:pPr lvl="1" eaLnBrk="1" hangingPunct="1">
              <a:lnSpc>
                <a:spcPct val="90000"/>
              </a:lnSpc>
            </a:pPr>
            <a:r>
              <a:rPr lang="en-US" smtClean="0"/>
              <a:t>Whenever multiple concepts encapsulated, cohesion is not as high</a:t>
            </a:r>
          </a:p>
          <a:p>
            <a:pPr lvl="1" eaLnBrk="1" hangingPunct="1">
              <a:lnSpc>
                <a:spcPct val="90000"/>
              </a:lnSpc>
            </a:pPr>
            <a:r>
              <a:rPr lang="en-US" smtClean="0"/>
              <a:t>A symptom of multiple concepts – different groups of methods accessing different subsets of attributes</a:t>
            </a:r>
          </a:p>
        </p:txBody>
      </p:sp>
    </p:spTree>
    <p:extLst>
      <p:ext uri="{BB962C8B-B14F-4D97-AF65-F5344CB8AC3E}">
        <p14:creationId xmlns:p14="http://schemas.microsoft.com/office/powerpoint/2010/main" val="73360942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3072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61015D-A57F-413C-AD02-6120D09918F7}" type="slidenum">
              <a:rPr lang="en-US" smtClean="0"/>
              <a:pPr/>
              <a:t>64</a:t>
            </a:fld>
            <a:endParaRPr lang="en-US" smtClean="0"/>
          </a:p>
        </p:txBody>
      </p:sp>
      <p:sp>
        <p:nvSpPr>
          <p:cNvPr id="30724" name="Rectangle 2"/>
          <p:cNvSpPr>
            <a:spLocks noGrp="1" noChangeArrowheads="1"/>
          </p:cNvSpPr>
          <p:nvPr>
            <p:ph type="title"/>
          </p:nvPr>
        </p:nvSpPr>
        <p:spPr/>
        <p:txBody>
          <a:bodyPr/>
          <a:lstStyle/>
          <a:p>
            <a:pPr eaLnBrk="1" hangingPunct="1"/>
            <a:r>
              <a:rPr lang="en-US" smtClean="0"/>
              <a:t>Cohesion…</a:t>
            </a:r>
          </a:p>
        </p:txBody>
      </p:sp>
      <p:sp>
        <p:nvSpPr>
          <p:cNvPr id="30725" name="Rectangle 3"/>
          <p:cNvSpPr>
            <a:spLocks noGrp="1" noChangeArrowheads="1"/>
          </p:cNvSpPr>
          <p:nvPr>
            <p:ph type="body" idx="1"/>
          </p:nvPr>
        </p:nvSpPr>
        <p:spPr>
          <a:xfrm>
            <a:off x="533400" y="1524000"/>
            <a:ext cx="8421688" cy="4800600"/>
          </a:xfrm>
        </p:spPr>
        <p:txBody>
          <a:bodyPr/>
          <a:lstStyle/>
          <a:p>
            <a:pPr eaLnBrk="1" hangingPunct="1"/>
            <a:r>
              <a:rPr lang="en-US" sz="3600" smtClean="0"/>
              <a:t>Inheritance cohesion – focuses on why classes are together in a hierarchy</a:t>
            </a:r>
          </a:p>
          <a:p>
            <a:pPr lvl="1" eaLnBrk="1" hangingPunct="1"/>
            <a:r>
              <a:rPr lang="en-US" sz="3200" smtClean="0"/>
              <a:t>Two reasons for subclassing</a:t>
            </a:r>
          </a:p>
          <a:p>
            <a:pPr lvl="2" eaLnBrk="1" hangingPunct="1"/>
            <a:r>
              <a:rPr lang="en-US" sz="2800" smtClean="0"/>
              <a:t>generalization-specialization </a:t>
            </a:r>
          </a:p>
          <a:p>
            <a:pPr lvl="2" eaLnBrk="1" hangingPunct="1"/>
            <a:r>
              <a:rPr lang="en-US" sz="2800" smtClean="0"/>
              <a:t>reuse</a:t>
            </a:r>
          </a:p>
          <a:p>
            <a:pPr lvl="1" eaLnBrk="1" hangingPunct="1"/>
            <a:r>
              <a:rPr lang="en-US" sz="3200" smtClean="0"/>
              <a:t>Cohesion is higher if the hierarchy is for providing generalization-specialization</a:t>
            </a:r>
          </a:p>
        </p:txBody>
      </p:sp>
    </p:spTree>
    <p:extLst>
      <p:ext uri="{BB962C8B-B14F-4D97-AF65-F5344CB8AC3E}">
        <p14:creationId xmlns:p14="http://schemas.microsoft.com/office/powerpoint/2010/main" val="39482121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Coding - last </a:t>
            </a:r>
            <a:r>
              <a:rPr lang="en-US" dirty="0">
                <a:solidFill>
                  <a:srgbClr val="FF0000"/>
                </a:solidFill>
              </a:rPr>
              <a:t>stage in </a:t>
            </a:r>
            <a:r>
              <a:rPr lang="en-US" dirty="0" smtClean="0">
                <a:solidFill>
                  <a:srgbClr val="FF0000"/>
                </a:solidFill>
              </a:rPr>
              <a:t>the </a:t>
            </a:r>
            <a:r>
              <a:rPr lang="en-US" dirty="0">
                <a:solidFill>
                  <a:srgbClr val="FF0000"/>
                </a:solidFill>
              </a:rPr>
              <a:t>process of development. </a:t>
            </a:r>
          </a:p>
          <a:p>
            <a:r>
              <a:rPr lang="en-US" dirty="0" smtClean="0"/>
              <a:t>A good design technique defers implementation details until later stages of deign to preserve flexibility. </a:t>
            </a:r>
          </a:p>
          <a:p>
            <a:r>
              <a:rPr lang="en-US" dirty="0" smtClean="0">
                <a:solidFill>
                  <a:srgbClr val="FF0000"/>
                </a:solidFill>
              </a:rPr>
              <a:t>Mistakes in the front of development process have a large impact on the ultimate product and on the time needed to finish</a:t>
            </a:r>
            <a:r>
              <a:rPr lang="en-US" dirty="0" smtClean="0"/>
              <a:t>. </a:t>
            </a:r>
          </a:p>
          <a:p>
            <a:r>
              <a:rPr lang="en-US" dirty="0" smtClean="0"/>
              <a:t>OOT is a way of thinking abstractly about a problem using real world concepts, rather than a computer concepts.</a:t>
            </a:r>
          </a:p>
          <a:p>
            <a:r>
              <a:rPr lang="en-US" dirty="0" smtClean="0">
                <a:solidFill>
                  <a:srgbClr val="FF0000"/>
                </a:solidFill>
              </a:rPr>
              <a:t>Graphical notations helps developer to visualize a problem without prematurely resorting to implementation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7</a:t>
            </a:fld>
            <a:endParaRPr lang="en-US" altLang="en-US" dirty="0"/>
          </a:p>
        </p:txBody>
      </p:sp>
    </p:spTree>
    <p:extLst>
      <p:ext uri="{BB962C8B-B14F-4D97-AF65-F5344CB8AC3E}">
        <p14:creationId xmlns:p14="http://schemas.microsoft.com/office/powerpoint/2010/main" val="2152921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219200"/>
            <a:ext cx="8229600" cy="914400"/>
          </a:xfrm>
        </p:spPr>
        <p:txBody>
          <a:bodyPr/>
          <a:lstStyle/>
          <a:p>
            <a:r>
              <a:rPr lang="en-US" b="1" dirty="0" smtClean="0"/>
              <a:t>Why Modeling..?</a:t>
            </a:r>
            <a:endParaRPr lang="en-US" dirty="0" smtClean="0"/>
          </a:p>
        </p:txBody>
      </p:sp>
      <p:pic>
        <p:nvPicPr>
          <p:cNvPr id="18435" name="Picture 4" descr="http://www.iknowtechnologies.com/images/bid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2362200"/>
            <a:ext cx="4587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2221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761412" cy="762000"/>
          </a:xfrm>
        </p:spPr>
        <p:txBody>
          <a:bodyPr/>
          <a:lstStyle/>
          <a:p>
            <a:r>
              <a:rPr lang="en-US" dirty="0" smtClean="0"/>
              <a:t>Modeling</a:t>
            </a:r>
            <a:endParaRPr lang="en-US" dirty="0"/>
          </a:p>
        </p:txBody>
      </p:sp>
      <p:sp>
        <p:nvSpPr>
          <p:cNvPr id="3" name="Content Placeholder 2"/>
          <p:cNvSpPr>
            <a:spLocks noGrp="1"/>
          </p:cNvSpPr>
          <p:nvPr>
            <p:ph idx="1"/>
          </p:nvPr>
        </p:nvSpPr>
        <p:spPr>
          <a:xfrm>
            <a:off x="381000" y="1371600"/>
            <a:ext cx="8305800" cy="4648200"/>
          </a:xfrm>
        </p:spPr>
        <p:txBody>
          <a:bodyPr/>
          <a:lstStyle/>
          <a:p>
            <a:r>
              <a:rPr lang="en-US" dirty="0">
                <a:solidFill>
                  <a:srgbClr val="FF0000"/>
                </a:solidFill>
              </a:rPr>
              <a:t>A model is a simplification of </a:t>
            </a:r>
            <a:r>
              <a:rPr lang="en-US" dirty="0" smtClean="0">
                <a:solidFill>
                  <a:srgbClr val="FF0000"/>
                </a:solidFill>
              </a:rPr>
              <a:t>reality</a:t>
            </a:r>
          </a:p>
          <a:p>
            <a:r>
              <a:rPr lang="en-US" dirty="0" smtClean="0"/>
              <a:t>A </a:t>
            </a:r>
            <a:r>
              <a:rPr lang="en-US" dirty="0"/>
              <a:t>hypothetical description of a complex entity or process</a:t>
            </a:r>
          </a:p>
          <a:p>
            <a:endParaRPr lang="en-US" dirty="0" smtClean="0"/>
          </a:p>
          <a:p>
            <a:r>
              <a:rPr lang="en-US" dirty="0" smtClean="0"/>
              <a:t>A </a:t>
            </a:r>
            <a:r>
              <a:rPr lang="en-US" dirty="0"/>
              <a:t>good model includes those elements that have broad effect and omits minor elements</a:t>
            </a:r>
          </a:p>
          <a:p>
            <a:endParaRPr lang="en-US" dirty="0" smtClean="0"/>
          </a:p>
          <a:p>
            <a:r>
              <a:rPr lang="en-US" dirty="0" smtClean="0">
                <a:solidFill>
                  <a:srgbClr val="FF0000"/>
                </a:solidFill>
              </a:rPr>
              <a:t>A </a:t>
            </a:r>
            <a:r>
              <a:rPr lang="en-US" dirty="0">
                <a:solidFill>
                  <a:srgbClr val="FF0000"/>
                </a:solidFill>
              </a:rPr>
              <a:t>model of a system is not the system!</a:t>
            </a:r>
          </a:p>
          <a:p>
            <a:endParaRPr lang="en-US" dirty="0" smtClean="0"/>
          </a:p>
          <a:p>
            <a:r>
              <a:rPr lang="en-US" dirty="0" smtClean="0"/>
              <a:t>Modeling </a:t>
            </a:r>
            <a:r>
              <a:rPr lang="en-US" dirty="0"/>
              <a:t>is used in many disciplines – architecture, aircraft building</a:t>
            </a:r>
            <a:r>
              <a:rPr lang="en-US" dirty="0" smtClean="0"/>
              <a:t>,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9</a:t>
            </a:fld>
            <a:endParaRPr lang="en-US" altLang="en-US" dirty="0"/>
          </a:p>
        </p:txBody>
      </p:sp>
    </p:spTree>
    <p:extLst>
      <p:ext uri="{BB962C8B-B14F-4D97-AF65-F5344CB8AC3E}">
        <p14:creationId xmlns:p14="http://schemas.microsoft.com/office/powerpoint/2010/main" val="303394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7628</TotalTime>
  <Words>2735</Words>
  <Application>Microsoft Office PowerPoint</Application>
  <PresentationFormat>On-screen Show (4:3)</PresentationFormat>
  <Paragraphs>491</Paragraphs>
  <Slides>64</Slides>
  <Notes>64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~Blue Pearl Basic</vt:lpstr>
      <vt:lpstr>Clip</vt:lpstr>
      <vt:lpstr>Object Oriented Analysis and Design</vt:lpstr>
      <vt:lpstr>Questions</vt:lpstr>
      <vt:lpstr>System/Software Life Cycle (SLC)</vt:lpstr>
      <vt:lpstr>PowerPoint Presentation</vt:lpstr>
      <vt:lpstr>Importance of Lifecycle Models</vt:lpstr>
      <vt:lpstr>Object Oriented Approach</vt:lpstr>
      <vt:lpstr>Cont. </vt:lpstr>
      <vt:lpstr>Why Modeling..?</vt:lpstr>
      <vt:lpstr>Modeling</vt:lpstr>
      <vt:lpstr>Why Modeling..?</vt:lpstr>
      <vt:lpstr>Why Models are needed?</vt:lpstr>
      <vt:lpstr>Build and Fix Model </vt:lpstr>
      <vt:lpstr>Waterfall Model</vt:lpstr>
      <vt:lpstr>PowerPoint Presentation</vt:lpstr>
      <vt:lpstr>Rapid Application Development (RAD) Model</vt:lpstr>
      <vt:lpstr>Prototype Model</vt:lpstr>
      <vt:lpstr>Incremental Model</vt:lpstr>
      <vt:lpstr>Spiral Model</vt:lpstr>
      <vt:lpstr>PowerPoint Presentation</vt:lpstr>
      <vt:lpstr>Concurrent Development Model</vt:lpstr>
      <vt:lpstr>CBD Model</vt:lpstr>
      <vt:lpstr>PowerPoint Presentation</vt:lpstr>
      <vt:lpstr>Object-Oriented Vs Traditional analysis </vt:lpstr>
      <vt:lpstr>Object-orientation : Four important aspects</vt:lpstr>
      <vt:lpstr>Contd.. </vt:lpstr>
      <vt:lpstr>PowerPoint Presentation</vt:lpstr>
      <vt:lpstr>Importance of Objects</vt:lpstr>
      <vt:lpstr>The Basic Principles of Object Orientation</vt:lpstr>
      <vt:lpstr>Abstraction</vt:lpstr>
      <vt:lpstr>PowerPoint Presentation</vt:lpstr>
      <vt:lpstr>Encapsulation</vt:lpstr>
      <vt:lpstr>Modularity</vt:lpstr>
      <vt:lpstr>PowerPoint Presentation</vt:lpstr>
      <vt:lpstr>Hierarchy</vt:lpstr>
      <vt:lpstr>Example: Hierarchy</vt:lpstr>
      <vt:lpstr>Example: Class hierarchy</vt:lpstr>
      <vt:lpstr>Basic Concepts of Object Orientation</vt:lpstr>
      <vt:lpstr>Object</vt:lpstr>
      <vt:lpstr>PowerPoint Presentation</vt:lpstr>
      <vt:lpstr>Class </vt:lpstr>
      <vt:lpstr>Relations between Objects and Classes</vt:lpstr>
      <vt:lpstr>Difference between Structures and Classes</vt:lpstr>
      <vt:lpstr>PowerPoint Presentation</vt:lpstr>
      <vt:lpstr>Component:</vt:lpstr>
      <vt:lpstr>Package:</vt:lpstr>
      <vt:lpstr>Strengths of Object Orientation:</vt:lpstr>
      <vt:lpstr> Analysis</vt:lpstr>
      <vt:lpstr> Requirements Analysis</vt:lpstr>
      <vt:lpstr>Design</vt:lpstr>
      <vt:lpstr>Analysis Vs Design</vt:lpstr>
      <vt:lpstr>PowerPoint Presentation</vt:lpstr>
      <vt:lpstr>Goal of Analysis</vt:lpstr>
      <vt:lpstr>Goal of Design</vt:lpstr>
      <vt:lpstr>OO analysis and design</vt:lpstr>
      <vt:lpstr>The End</vt:lpstr>
      <vt:lpstr>Coupling</vt:lpstr>
      <vt:lpstr>Coupling…</vt:lpstr>
      <vt:lpstr>Coupling…</vt:lpstr>
      <vt:lpstr>Coupling…</vt:lpstr>
      <vt:lpstr>Coupling…</vt:lpstr>
      <vt:lpstr>Cohesion</vt:lpstr>
      <vt:lpstr>Cohesion…</vt:lpstr>
      <vt:lpstr>Cohesion…</vt:lpstr>
      <vt:lpstr>Cohesion…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dc:title>
  <dc:creator>Ash</dc:creator>
  <cp:lastModifiedBy>Pardeep Singh</cp:lastModifiedBy>
  <cp:revision>941</cp:revision>
  <dcterms:created xsi:type="dcterms:W3CDTF">2003-04-02T21:16:50Z</dcterms:created>
  <dcterms:modified xsi:type="dcterms:W3CDTF">2017-09-04T09:01:17Z</dcterms:modified>
</cp:coreProperties>
</file>