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76" r:id="rId14"/>
    <p:sldId id="268" r:id="rId15"/>
    <p:sldId id="269" r:id="rId16"/>
    <p:sldId id="270" r:id="rId17"/>
    <p:sldId id="307" r:id="rId18"/>
    <p:sldId id="308" r:id="rId19"/>
    <p:sldId id="306" r:id="rId20"/>
    <p:sldId id="271" r:id="rId21"/>
    <p:sldId id="272" r:id="rId22"/>
    <p:sldId id="273" r:id="rId23"/>
    <p:sldId id="27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8" r:id="rId39"/>
    <p:sldId id="296" r:id="rId40"/>
    <p:sldId id="297" r:id="rId41"/>
    <p:sldId id="299" r:id="rId42"/>
    <p:sldId id="300" r:id="rId43"/>
    <p:sldId id="301" r:id="rId44"/>
    <p:sldId id="302" r:id="rId45"/>
    <p:sldId id="305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2" autoAdjust="0"/>
  </p:normalViewPr>
  <p:slideViewPr>
    <p:cSldViewPr>
      <p:cViewPr>
        <p:scale>
          <a:sx n="62" d="100"/>
          <a:sy n="62" d="100"/>
        </p:scale>
        <p:origin x="-159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FD53-5D62-4947-B327-401D6251145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A4F88-B9CC-4DBA-9F3A-07E70788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41BCC-95C7-4AFA-B5C2-2A4FB142873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75D0F-FED1-4955-A218-B97FC9F7D493}" type="slidenum">
              <a:rPr lang="en-US"/>
              <a:pPr/>
              <a:t>16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18844C9-C603-4C47-A9C9-48D8984A2E9C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B18B1FB-873F-4B35-9DC5-106A245AC40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66899-513F-40B2-BC52-D09E6D9FD305}" type="slidenum">
              <a:rPr lang="en-US"/>
              <a:pPr/>
              <a:t>20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780D4-D1F4-4E45-A28F-14AECCCD5164}" type="slidenum">
              <a:rPr lang="en-US"/>
              <a:pPr/>
              <a:t>21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3862E-DF2B-4C06-92E8-DD674821F439}" type="slidenum">
              <a:rPr lang="en-US"/>
              <a:pPr/>
              <a:t>22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DDDA3-A00A-41DB-9795-76CA20218941}" type="slidenum">
              <a:rPr lang="en-US"/>
              <a:pPr/>
              <a:t>23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6EE28FC-DBBC-4F5F-AC53-2D10405F2B3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C45167-8309-4028-8BDB-AD31890C7B2F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052C236-7361-4A7A-8142-91BA22308779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821B-F358-4411-BF75-27322ADFEC8D}" type="slidenum">
              <a:rPr lang="en-US"/>
              <a:pPr/>
              <a:t>4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D7514FF-5208-4C16-A3E2-03F18FA200CC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pitchFamily="1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D56F9-6BB3-4923-86C4-D05DFB7EC8F3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A4F88-B9CC-4DBA-9F3A-07E7078839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7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57DF-4D4C-4624-931F-C7371C49096D}" type="slidenum">
              <a:rPr lang="en-GB"/>
              <a:pPr/>
              <a:t>38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800100"/>
            <a:ext cx="4264025" cy="3197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26025" cy="3844925"/>
          </a:xfrm>
          <a:ln/>
        </p:spPr>
        <p:txBody>
          <a:bodyPr lIns="88829" tIns="44414" rIns="88829" bIns="44414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83DFB-C6A5-47D9-B23C-A6A1AF6A8659}" type="slidenum">
              <a:rPr lang="en-US"/>
              <a:pPr/>
              <a:t>5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6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C60F6-F79C-4D1C-B7E3-5F3E1E5EF81C}" type="slidenum">
              <a:rPr lang="en-US"/>
              <a:pPr/>
              <a:t>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D96D5-1129-4F51-B48C-250187B5914C}" type="slidenum">
              <a:rPr lang="en-US"/>
              <a:pPr/>
              <a:t>12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4E1F-0A06-4DAB-886C-222A27AC0C1A}" type="slidenum">
              <a:rPr lang="en-US"/>
              <a:pPr/>
              <a:t>13</a:t>
            </a:fld>
            <a:endParaRPr lang="en-US"/>
          </a:p>
        </p:txBody>
      </p:sp>
      <p:sp>
        <p:nvSpPr>
          <p:cNvPr id="474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8971C-E126-4F19-AC68-7D1E9E0A6910}" type="slidenum">
              <a:rPr lang="en-US"/>
              <a:pPr/>
              <a:t>14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587AF-463D-408C-91A4-C95D49B8E62D}" type="slidenum">
              <a:rPr lang="en-US"/>
              <a:pPr/>
              <a:t>15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Symmetry between Events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458200" cy="2667000"/>
          </a:xfrm>
        </p:spPr>
        <p:txBody>
          <a:bodyPr/>
          <a:lstStyle/>
          <a:p>
            <a:r>
              <a:rPr lang="en-US" dirty="0" smtClean="0"/>
              <a:t>Events represent points in time</a:t>
            </a:r>
          </a:p>
          <a:p>
            <a:pPr algn="just"/>
            <a:r>
              <a:rPr lang="en-US" dirty="0" smtClean="0"/>
              <a:t>State represent intervals of time. A state </a:t>
            </a:r>
            <a:r>
              <a:rPr lang="en-US" dirty="0"/>
              <a:t>c</a:t>
            </a:r>
            <a:r>
              <a:rPr lang="en-US" dirty="0" smtClean="0"/>
              <a:t>orresponds to the interval between two events received by an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4641273"/>
            <a:ext cx="7620000" cy="1119209"/>
            <a:chOff x="838200" y="4641273"/>
            <a:chExt cx="7620000" cy="111920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8200" y="5219700"/>
              <a:ext cx="7620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10540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05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00600" y="5124450"/>
              <a:ext cx="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4648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464127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off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200" y="47360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turned 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2582" y="53911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537383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Powered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438400" y="5372100"/>
              <a:ext cx="2362200" cy="190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821382" y="5373832"/>
              <a:ext cx="1884218" cy="1731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6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 smtClean="0"/>
              <a:t>Transitions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Transition</a:t>
            </a:r>
            <a:r>
              <a:rPr lang="en-US" dirty="0"/>
              <a:t>: </a:t>
            </a:r>
            <a:r>
              <a:rPr lang="en-US" dirty="0" smtClean="0"/>
              <a:t>an instantaneous change </a:t>
            </a:r>
            <a:r>
              <a:rPr lang="en-US" dirty="0"/>
              <a:t>in </a:t>
            </a:r>
            <a:r>
              <a:rPr lang="en-US" dirty="0" smtClean="0"/>
              <a:t>state</a:t>
            </a:r>
          </a:p>
          <a:p>
            <a:pPr lvl="1" algn="just"/>
            <a:r>
              <a:rPr lang="en-US" dirty="0"/>
              <a:t>triggered by an </a:t>
            </a:r>
            <a:r>
              <a:rPr lang="en-US" dirty="0" smtClean="0"/>
              <a:t>event</a:t>
            </a:r>
          </a:p>
          <a:p>
            <a:pPr lvl="1" algn="just"/>
            <a:r>
              <a:rPr lang="en-US" dirty="0" smtClean="0"/>
              <a:t>Transition is said to </a:t>
            </a:r>
            <a:r>
              <a:rPr lang="en-US" dirty="0" smtClean="0">
                <a:solidFill>
                  <a:srgbClr val="FF0000"/>
                </a:solidFill>
              </a:rPr>
              <a:t>fire</a:t>
            </a:r>
            <a:r>
              <a:rPr lang="en-US" dirty="0" smtClean="0"/>
              <a:t>  upon the change from source to target state</a:t>
            </a:r>
          </a:p>
          <a:p>
            <a:pPr lvl="1" algn="just"/>
            <a:r>
              <a:rPr lang="en-US" dirty="0" smtClean="0"/>
              <a:t>Origin and target state of a transition are different states but may be the same</a:t>
            </a:r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.g., when a phone line is answered, the phone line transitions from the </a:t>
            </a:r>
            <a:r>
              <a:rPr lang="en-US" b="1" i="1" dirty="0" smtClean="0"/>
              <a:t>Ringing</a:t>
            </a:r>
            <a:r>
              <a:rPr lang="en-US" dirty="0" smtClean="0"/>
              <a:t> state to the </a:t>
            </a:r>
            <a:r>
              <a:rPr lang="en-US" b="1" i="1" dirty="0" smtClean="0"/>
              <a:t>Connected</a:t>
            </a:r>
            <a:r>
              <a:rPr lang="en-US" dirty="0" smtClean="0"/>
              <a:t> state.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Guard Condition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/>
              <a:t>boolean expression that must be true for transition to occur</a:t>
            </a:r>
          </a:p>
          <a:p>
            <a:pPr lvl="1" algn="just"/>
            <a:r>
              <a:rPr lang="en-US" dirty="0"/>
              <a:t>checked only once, at </a:t>
            </a:r>
            <a:r>
              <a:rPr lang="en-US" dirty="0" smtClean="0"/>
              <a:t>the time </a:t>
            </a:r>
            <a:r>
              <a:rPr lang="en-US" dirty="0"/>
              <a:t>event occurs; transition fires if </a:t>
            </a:r>
            <a:r>
              <a:rPr lang="en-US" dirty="0" smtClean="0"/>
              <a:t>true</a:t>
            </a:r>
          </a:p>
          <a:p>
            <a:pPr lvl="1" algn="just"/>
            <a:r>
              <a:rPr lang="en-US" dirty="0" smtClean="0"/>
              <a:t>E.g., when you go out in the morning </a:t>
            </a:r>
            <a:r>
              <a:rPr lang="en-US" b="1" i="1" dirty="0" smtClean="0"/>
              <a:t>(event)</a:t>
            </a:r>
            <a:r>
              <a:rPr lang="en-US" dirty="0" smtClean="0"/>
              <a:t>, if the temperature is below freezing </a:t>
            </a:r>
            <a:r>
              <a:rPr lang="en-US" b="1" i="1" dirty="0" smtClean="0"/>
              <a:t>(condition)</a:t>
            </a:r>
            <a:r>
              <a:rPr lang="en-US" dirty="0" smtClean="0"/>
              <a:t>, then put on your gloves </a:t>
            </a:r>
            <a:r>
              <a:rPr lang="en-US" b="1" i="1" dirty="0" smtClean="0"/>
              <a:t>(next state)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1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Enabling and firing of transitions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505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dirty="0"/>
              <a:t>Transition is:</a:t>
            </a:r>
          </a:p>
          <a:p>
            <a:pPr lvl="1"/>
            <a:r>
              <a:rPr lang="en-US" sz="2400" i="1" dirty="0"/>
              <a:t>enabled</a:t>
            </a:r>
            <a:r>
              <a:rPr lang="en-US" sz="2400" dirty="0"/>
              <a:t>  when source state is </a:t>
            </a:r>
            <a:r>
              <a:rPr lang="en-US" sz="2400" i="1" dirty="0"/>
              <a:t>active </a:t>
            </a:r>
            <a:r>
              <a:rPr lang="en-US" sz="2400" dirty="0"/>
              <a:t>and guard condition </a:t>
            </a:r>
            <a:r>
              <a:rPr lang="en-US" sz="2400" i="1" dirty="0"/>
              <a:t>satisfied</a:t>
            </a:r>
          </a:p>
          <a:p>
            <a:pPr lvl="1"/>
            <a:r>
              <a:rPr lang="en-US" sz="2400" i="1" dirty="0"/>
              <a:t>fires</a:t>
            </a:r>
            <a:r>
              <a:rPr lang="en-US" sz="2400" dirty="0"/>
              <a:t> when enabled and the triggering event occurs</a:t>
            </a:r>
            <a:endParaRPr lang="en-US" sz="2400" i="1" dirty="0"/>
          </a:p>
          <a:p>
            <a:pPr>
              <a:buFontTx/>
              <a:buNone/>
            </a:pPr>
            <a:endParaRPr lang="en-US" sz="600" dirty="0"/>
          </a:p>
          <a:p>
            <a:pPr>
              <a:buFontTx/>
              <a:buNone/>
            </a:pPr>
            <a:r>
              <a:rPr lang="en-US" sz="2800" dirty="0"/>
              <a:t>Example below:</a:t>
            </a:r>
          </a:p>
          <a:p>
            <a:pPr lvl="1"/>
            <a:r>
              <a:rPr lang="en-US" sz="2400" dirty="0"/>
              <a:t>enabled when current state is Editing and the form is complete</a:t>
            </a:r>
          </a:p>
          <a:p>
            <a:pPr lvl="1"/>
            <a:r>
              <a:rPr lang="en-US" sz="2400" dirty="0"/>
              <a:t>fires when the user presses the “OK” button</a:t>
            </a: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565150" y="5791200"/>
            <a:ext cx="11430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Editing</a:t>
            </a:r>
          </a:p>
        </p:txBody>
      </p:sp>
      <p:sp>
        <p:nvSpPr>
          <p:cNvPr id="367621" name="AutoShape 5"/>
          <p:cNvSpPr>
            <a:spLocks noChangeArrowheads="1"/>
          </p:cNvSpPr>
          <p:nvPr/>
        </p:nvSpPr>
        <p:spPr bwMode="auto">
          <a:xfrm>
            <a:off x="5029200" y="5791200"/>
            <a:ext cx="1371600" cy="457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" charset="0"/>
              </a:rPr>
              <a:t>Submitted</a:t>
            </a:r>
          </a:p>
        </p:txBody>
      </p:sp>
      <p:cxnSp>
        <p:nvCxnSpPr>
          <p:cNvPr id="367622" name="AutoShape 6"/>
          <p:cNvCxnSpPr>
            <a:cxnSpLocks noChangeShapeType="1"/>
            <a:stCxn id="367620" idx="3"/>
            <a:endCxn id="367621" idx="1"/>
          </p:cNvCxnSpPr>
          <p:nvPr/>
        </p:nvCxnSpPr>
        <p:spPr bwMode="auto">
          <a:xfrm>
            <a:off x="1708150" y="6019800"/>
            <a:ext cx="332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2012156" y="5438776"/>
            <a:ext cx="2713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 err="1">
                <a:latin typeface="Arial" charset="0"/>
              </a:rPr>
              <a:t>pressOK</a:t>
            </a:r>
            <a:r>
              <a:rPr lang="en-US" sz="1800" dirty="0">
                <a:latin typeface="Arial" charset="0"/>
              </a:rPr>
              <a:t> [form complete]</a:t>
            </a:r>
          </a:p>
        </p:txBody>
      </p:sp>
    </p:spTree>
    <p:extLst>
      <p:ext uri="{BB962C8B-B14F-4D97-AF65-F5344CB8AC3E}">
        <p14:creationId xmlns:p14="http://schemas.microsoft.com/office/powerpoint/2010/main" val="3954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graph </a:t>
            </a:r>
            <a:r>
              <a:rPr lang="en-US" dirty="0"/>
              <a:t>whose nodes are states and whose directed arcs are transitions between states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specifies state sequences caused by event sequences</a:t>
            </a:r>
          </a:p>
          <a:p>
            <a:pPr algn="just"/>
            <a:r>
              <a:rPr lang="en-US" dirty="0"/>
              <a:t>all objects in a class execute the state diagram for that class; diagram models their common behavior</a:t>
            </a:r>
          </a:p>
          <a:p>
            <a:pPr lvl="1" algn="just"/>
            <a:r>
              <a:rPr lang="en-US" dirty="0"/>
              <a:t>Note: state names are unique </a:t>
            </a:r>
            <a:r>
              <a:rPr lang="en-US" dirty="0" smtClean="0"/>
              <a:t>within the scope </a:t>
            </a:r>
            <a:r>
              <a:rPr lang="en-US" dirty="0"/>
              <a:t>of state </a:t>
            </a:r>
            <a:r>
              <a:rPr lang="en-US" dirty="0" smtClean="0"/>
              <a:t>diagram</a:t>
            </a:r>
          </a:p>
          <a:p>
            <a:pPr lvl="1" algn="just"/>
            <a:r>
              <a:rPr lang="en-US" dirty="0" smtClean="0"/>
              <a:t>A class with more than one state has important temporal behavior</a:t>
            </a:r>
          </a:p>
          <a:p>
            <a:pPr lvl="1" algn="just"/>
            <a:r>
              <a:rPr lang="en-US" dirty="0" smtClean="0"/>
              <a:t>A class is temporarily important if it has a single state with multiple responses to events</a:t>
            </a:r>
          </a:p>
        </p:txBody>
      </p:sp>
    </p:spTree>
    <p:extLst>
      <p:ext uri="{BB962C8B-B14F-4D97-AF65-F5344CB8AC3E}">
        <p14:creationId xmlns:p14="http://schemas.microsoft.com/office/powerpoint/2010/main" val="32865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States: labeled </a:t>
            </a:r>
            <a:r>
              <a:rPr lang="en-US" sz="2400" dirty="0" smtClean="0"/>
              <a:t>rounded box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Transitions: directed arcs, labeled by triggering event, </a:t>
            </a:r>
            <a:r>
              <a:rPr lang="en-US" sz="2400" dirty="0" smtClean="0"/>
              <a:t>optional guard </a:t>
            </a:r>
            <a:r>
              <a:rPr lang="en-US" sz="2400" dirty="0"/>
              <a:t>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- </a:t>
            </a:r>
            <a:r>
              <a:rPr lang="en-US" sz="2400" dirty="0"/>
              <a:t>ignores events except those for which behavior is prescribed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Example:</a:t>
            </a:r>
          </a:p>
        </p:txBody>
      </p:sp>
      <p:sp>
        <p:nvSpPr>
          <p:cNvPr id="336900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6901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6908" name="Line 12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09" name="Line 13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diagrams</a:t>
            </a:r>
          </a:p>
        </p:txBody>
      </p:sp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7926" name="AutoShape 6"/>
          <p:cNvCxnSpPr>
            <a:cxnSpLocks noChangeShapeType="1"/>
            <a:stCxn id="337924" idx="3"/>
            <a:endCxn id="337925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762000"/>
            <a:ext cx="8001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Graphical state-modeling notation: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States: labeled rounded box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Transitions: directed arcs, labeled by triggering event, </a:t>
            </a:r>
            <a:r>
              <a:rPr lang="en-US" sz="2400" dirty="0"/>
              <a:t>optional </a:t>
            </a:r>
            <a:r>
              <a:rPr lang="en-US" sz="2400" dirty="0" smtClean="0"/>
              <a:t>guard condition, and/or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Specifies the response of an object to input events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	- </a:t>
            </a:r>
            <a:r>
              <a:rPr lang="en-US" sz="2400" dirty="0" smtClean="0"/>
              <a:t>ignores events except those for which behavior is prescribed</a:t>
            </a: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Example: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2438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Graphical state-modeling notation:</a:t>
            </a:r>
          </a:p>
          <a:p>
            <a:pPr lvl="1"/>
            <a:r>
              <a:rPr lang="en-US" dirty="0"/>
              <a:t>States: labeled </a:t>
            </a:r>
            <a:r>
              <a:rPr lang="en-US" dirty="0" smtClean="0"/>
              <a:t>rounded box</a:t>
            </a:r>
            <a:endParaRPr lang="en-US" dirty="0"/>
          </a:p>
          <a:p>
            <a:pPr lvl="1"/>
            <a:r>
              <a:rPr lang="en-US" dirty="0"/>
              <a:t>Transitions: directed arcs, labeled by triggering event, optional guard condition, and/or effects</a:t>
            </a:r>
          </a:p>
          <a:p>
            <a:pPr>
              <a:buFontTx/>
              <a:buNone/>
            </a:pPr>
            <a:r>
              <a:rPr lang="en-US" dirty="0"/>
              <a:t>Example:</a:t>
            </a:r>
          </a:p>
        </p:txBody>
      </p:sp>
      <p:sp>
        <p:nvSpPr>
          <p:cNvPr id="338948" name="AutoShape 4"/>
          <p:cNvSpPr>
            <a:spLocks noChangeArrowheads="1"/>
          </p:cNvSpPr>
          <p:nvPr/>
        </p:nvSpPr>
        <p:spPr bwMode="auto">
          <a:xfrm>
            <a:off x="762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S</a:t>
            </a:r>
          </a:p>
        </p:txBody>
      </p:sp>
      <p:sp>
        <p:nvSpPr>
          <p:cNvPr id="338949" name="AutoShape 5"/>
          <p:cNvSpPr>
            <a:spLocks noChangeArrowheads="1"/>
          </p:cNvSpPr>
          <p:nvPr/>
        </p:nvSpPr>
        <p:spPr bwMode="auto">
          <a:xfrm>
            <a:off x="7620000" y="5029200"/>
            <a:ext cx="9144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T</a:t>
            </a:r>
          </a:p>
        </p:txBody>
      </p:sp>
      <p:cxnSp>
        <p:nvCxnSpPr>
          <p:cNvPr id="338950" name="AutoShape 6"/>
          <p:cNvCxnSpPr>
            <a:cxnSpLocks noChangeShapeType="1"/>
            <a:stCxn id="338948" idx="3"/>
            <a:endCxn id="338949" idx="1"/>
          </p:cNvCxnSpPr>
          <p:nvPr/>
        </p:nvCxnSpPr>
        <p:spPr bwMode="auto">
          <a:xfrm>
            <a:off x="1689100" y="5334000"/>
            <a:ext cx="591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372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Arial" charset="0"/>
              </a:rPr>
              <a:t>event(attribs)</a:t>
            </a:r>
            <a:r>
              <a:rPr lang="en-US" sz="2000">
                <a:latin typeface="Arial" charset="0"/>
              </a:rPr>
              <a:t> [condition] / effect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4117975" y="57912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338953" name="Oval 9"/>
          <p:cNvSpPr>
            <a:spLocks noChangeArrowheads="1"/>
          </p:cNvSpPr>
          <p:nvPr/>
        </p:nvSpPr>
        <p:spPr bwMode="auto">
          <a:xfrm>
            <a:off x="2209800" y="4495800"/>
            <a:ext cx="533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7165975" y="39624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 flipH="1" flipV="1">
            <a:off x="1752600" y="55626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 flipV="1">
            <a:off x="5029200" y="5562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 flipH="1">
            <a:off x="5105400" y="41910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8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143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1828800" y="44196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/>
              <a:t>State Model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3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dirty="0" smtClean="0"/>
              <a:t>multiple state diagrams, one for each class with important temporal behavior</a:t>
            </a:r>
          </a:p>
          <a:p>
            <a:pPr lvl="1" algn="just" eaLnBrk="1" hangingPunct="1"/>
            <a:r>
              <a:rPr lang="en-US" sz="2400" dirty="0" smtClean="0"/>
              <a:t>events and guard conditions must match across diagrams in the model</a:t>
            </a:r>
          </a:p>
          <a:p>
            <a:pPr lvl="1" algn="just"/>
            <a:r>
              <a:rPr lang="en-US" sz="2400" dirty="0"/>
              <a:t>if more than one transition leaves a state, then the first event to occur causes the corresponding transition to fire</a:t>
            </a:r>
          </a:p>
          <a:p>
            <a:pPr lvl="1" algn="just"/>
            <a:r>
              <a:rPr lang="en-US" sz="2400" dirty="0"/>
              <a:t>if an event occurs and no transition matches it, the event is ignored</a:t>
            </a:r>
          </a:p>
          <a:p>
            <a:pPr lvl="1" algn="just"/>
            <a:r>
              <a:rPr lang="en-US" sz="2400" dirty="0"/>
              <a:t>if more than one transition matches an event, only one transition will fire but the choice is </a:t>
            </a:r>
            <a:r>
              <a:rPr lang="en-US" sz="2400" dirty="0">
                <a:solidFill>
                  <a:srgbClr val="FF0000"/>
                </a:solidFill>
              </a:rPr>
              <a:t>non-deterministic</a:t>
            </a:r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85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US" dirty="0" smtClean="0"/>
              <a:t>if more than one transition leaves a state, then the first event to occur causes the corresponding transition to fire</a:t>
            </a:r>
          </a:p>
          <a:p>
            <a:pPr lvl="1" algn="just" eaLnBrk="1" hangingPunct="1"/>
            <a:r>
              <a:rPr lang="en-US" dirty="0" smtClean="0"/>
              <a:t>if an event occurs and no transition matches it, the event is ignored</a:t>
            </a:r>
          </a:p>
          <a:p>
            <a:pPr lvl="1" algn="just" eaLnBrk="1" hangingPunct="1"/>
            <a:r>
              <a:rPr lang="en-US" dirty="0" smtClean="0"/>
              <a:t>if more than one transition matches an event, only one transition will fire but the choice is </a:t>
            </a:r>
            <a:r>
              <a:rPr lang="en-US" dirty="0" smtClean="0">
                <a:solidFill>
                  <a:srgbClr val="FF0000"/>
                </a:solidFill>
              </a:rPr>
              <a:t>non-deterministic</a:t>
            </a:r>
          </a:p>
          <a:p>
            <a:pPr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4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State diagrams can </a:t>
            </a:r>
            <a:r>
              <a:rPr lang="en-US" dirty="0"/>
              <a:t>represent </a:t>
            </a:r>
          </a:p>
          <a:p>
            <a:pPr lvl="1" algn="just"/>
            <a:r>
              <a:rPr lang="en-US" dirty="0"/>
              <a:t>Continuous </a:t>
            </a:r>
            <a:r>
              <a:rPr lang="en-US" dirty="0" smtClean="0"/>
              <a:t>loops</a:t>
            </a:r>
          </a:p>
          <a:p>
            <a:pPr lvl="2" algn="just"/>
            <a:r>
              <a:rPr lang="en-US" dirty="0" smtClean="0"/>
              <a:t>Do not care, how  the loop is started</a:t>
            </a:r>
            <a:endParaRPr lang="en-US" dirty="0"/>
          </a:p>
          <a:p>
            <a:pPr lvl="1" algn="just"/>
            <a:r>
              <a:rPr lang="en-US" dirty="0"/>
              <a:t>One-shot life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876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/>
              <a:t>The structure of objects and their relationships to each other in a system described by its static structure i.e. the class model.</a:t>
            </a:r>
          </a:p>
          <a:p>
            <a:pPr algn="just">
              <a:lnSpc>
                <a:spcPct val="80000"/>
              </a:lnSpc>
            </a:pPr>
            <a:endParaRPr lang="en-US" sz="2400" dirty="0" smtClean="0"/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Some </a:t>
            </a:r>
            <a:r>
              <a:rPr lang="en-US" sz="2400" dirty="0">
                <a:solidFill>
                  <a:srgbClr val="FF0000"/>
                </a:solidFill>
              </a:rPr>
              <a:t>objects in a system have complex </a:t>
            </a:r>
            <a:r>
              <a:rPr lang="en-US" sz="2400" i="1" dirty="0">
                <a:solidFill>
                  <a:srgbClr val="FF0000"/>
                </a:solidFill>
              </a:rPr>
              <a:t>temporal behaviors</a:t>
            </a:r>
            <a:r>
              <a:rPr lang="en-US" sz="2400" dirty="0">
                <a:solidFill>
                  <a:srgbClr val="FF0000"/>
                </a:solidFill>
              </a:rPr>
              <a:t>, which must be carefully </a:t>
            </a:r>
            <a:r>
              <a:rPr lang="en-US" sz="2400" dirty="0" smtClean="0">
                <a:solidFill>
                  <a:srgbClr val="FF0000"/>
                </a:solidFill>
              </a:rPr>
              <a:t>design. 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dirty="0"/>
              <a:t>Temporal phenomena that occur over </a:t>
            </a:r>
            <a:r>
              <a:rPr lang="en-US" sz="2400" dirty="0" smtClean="0"/>
              <a:t>an </a:t>
            </a:r>
            <a:r>
              <a:rPr lang="en-US" sz="2400" dirty="0"/>
              <a:t>interval of time are properly modeled with a state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 smtClean="0"/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The state model examine changes to the objects and their relationships over time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The state model describes the sequence of operations that occur in response to events (external stimuli)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765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“One-shot” state diagrams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objects with finite lives</a:t>
            </a:r>
          </a:p>
          <a:p>
            <a:pPr lvl="1"/>
            <a:r>
              <a:rPr lang="en-US" dirty="0"/>
              <a:t>have initial and finite states</a:t>
            </a:r>
          </a:p>
          <a:p>
            <a:r>
              <a:rPr lang="en-US" dirty="0">
                <a:solidFill>
                  <a:srgbClr val="FF0000"/>
                </a:solidFill>
              </a:rPr>
              <a:t>initial state</a:t>
            </a:r>
            <a:r>
              <a:rPr lang="en-US" dirty="0"/>
              <a:t> - entered on object creation</a:t>
            </a:r>
          </a:p>
          <a:p>
            <a:r>
              <a:rPr lang="en-US" dirty="0">
                <a:solidFill>
                  <a:srgbClr val="FF0000"/>
                </a:solidFill>
              </a:rPr>
              <a:t>final state </a:t>
            </a:r>
            <a:r>
              <a:rPr lang="en-US" dirty="0"/>
              <a:t>- entry implies destruction of object</a:t>
            </a:r>
          </a:p>
        </p:txBody>
      </p:sp>
    </p:spTree>
    <p:extLst>
      <p:ext uri="{BB962C8B-B14F-4D97-AF65-F5344CB8AC3E}">
        <p14:creationId xmlns:p14="http://schemas.microsoft.com/office/powerpoint/2010/main" val="13272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73" name="Oval 5"/>
          <p:cNvSpPr>
            <a:spLocks noChangeArrowheads="1"/>
          </p:cNvSpPr>
          <p:nvPr/>
        </p:nvSpPr>
        <p:spPr bwMode="auto">
          <a:xfrm>
            <a:off x="990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1143000" y="2743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5" name="AutoShape 7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86" name="Text Box 18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5410200" y="2667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4267200" y="44958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339993" name="Text Box 25"/>
          <p:cNvSpPr txBox="1">
            <a:spLocks noChangeArrowheads="1"/>
          </p:cNvSpPr>
          <p:nvPr/>
        </p:nvSpPr>
        <p:spPr bwMode="auto">
          <a:xfrm>
            <a:off x="4114800" y="3276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3657600" y="37338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98" name="Line 30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9999" name="AutoShape 31"/>
          <p:cNvCxnSpPr>
            <a:cxnSpLocks noChangeShapeType="1"/>
            <a:stCxn id="339997" idx="1"/>
            <a:endCxn id="339998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0001" name="Oval 33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Oval 34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Line 35"/>
          <p:cNvSpPr>
            <a:spLocks noChangeShapeType="1"/>
          </p:cNvSpPr>
          <p:nvPr/>
        </p:nvSpPr>
        <p:spPr bwMode="auto">
          <a:xfrm>
            <a:off x="2971800" y="2438400"/>
            <a:ext cx="403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4" name="Line 36"/>
          <p:cNvSpPr>
            <a:spLocks noChangeShapeType="1"/>
          </p:cNvSpPr>
          <p:nvPr/>
        </p:nvSpPr>
        <p:spPr bwMode="auto">
          <a:xfrm>
            <a:off x="2971800" y="2971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5" name="Line 37"/>
          <p:cNvSpPr>
            <a:spLocks noChangeShapeType="1"/>
          </p:cNvSpPr>
          <p:nvPr/>
        </p:nvSpPr>
        <p:spPr bwMode="auto">
          <a:xfrm flipV="1">
            <a:off x="2971800" y="3733800"/>
            <a:ext cx="396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6" name="Line 38"/>
          <p:cNvSpPr>
            <a:spLocks noChangeShapeType="1"/>
          </p:cNvSpPr>
          <p:nvPr/>
        </p:nvSpPr>
        <p:spPr bwMode="auto">
          <a:xfrm flipV="1">
            <a:off x="2971800" y="3886200"/>
            <a:ext cx="411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593725" y="188118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340008" name="Line 40"/>
          <p:cNvSpPr>
            <a:spLocks noChangeShapeType="1"/>
          </p:cNvSpPr>
          <p:nvPr/>
        </p:nvSpPr>
        <p:spPr bwMode="auto">
          <a:xfrm flipH="1">
            <a:off x="1143000" y="2286000"/>
            <a:ext cx="1524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6461125" y="4395788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3300"/>
                </a:solidFill>
              </a:rPr>
              <a:t>Default final state</a:t>
            </a:r>
            <a:endParaRPr lang="en-US" i="1"/>
          </a:p>
        </p:txBody>
      </p:sp>
      <p:sp>
        <p:nvSpPr>
          <p:cNvPr id="340012" name="Line 44"/>
          <p:cNvSpPr>
            <a:spLocks noChangeShapeType="1"/>
          </p:cNvSpPr>
          <p:nvPr/>
        </p:nvSpPr>
        <p:spPr bwMode="auto">
          <a:xfrm flipH="1" flipV="1">
            <a:off x="7315200" y="3886200"/>
            <a:ext cx="3810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1295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41" name="Line 5"/>
          <p:cNvSpPr>
            <a:spLocks noChangeShapeType="1"/>
          </p:cNvSpPr>
          <p:nvPr/>
        </p:nvSpPr>
        <p:spPr bwMode="auto">
          <a:xfrm>
            <a:off x="1447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42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9543" name="AutoShape 7"/>
          <p:cNvSpPr>
            <a:spLocks noChangeArrowheads="1"/>
          </p:cNvSpPr>
          <p:nvPr/>
        </p:nvSpPr>
        <p:spPr bwMode="auto">
          <a:xfrm>
            <a:off x="6096000" y="17526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4" name="AutoShape 8"/>
          <p:cNvSpPr>
            <a:spLocks noChangeArrowheads="1"/>
          </p:cNvSpPr>
          <p:nvPr/>
        </p:nvSpPr>
        <p:spPr bwMode="auto">
          <a:xfrm>
            <a:off x="6019800" y="16764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6096000" y="4953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</a:t>
            </a:r>
          </a:p>
          <a:p>
            <a:pPr algn="ctr"/>
            <a:r>
              <a:rPr lang="en-US" b="1">
                <a:latin typeface="Arial" charset="0"/>
              </a:rPr>
              <a:t>wins</a:t>
            </a:r>
          </a:p>
        </p:txBody>
      </p:sp>
      <p:sp>
        <p:nvSpPr>
          <p:cNvPr id="449546" name="AutoShape 10"/>
          <p:cNvSpPr>
            <a:spLocks noChangeArrowheads="1"/>
          </p:cNvSpPr>
          <p:nvPr/>
        </p:nvSpPr>
        <p:spPr bwMode="auto">
          <a:xfrm>
            <a:off x="6019800" y="48768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7" name="AutoShape 11"/>
          <p:cNvSpPr>
            <a:spLocks noChangeArrowheads="1"/>
          </p:cNvSpPr>
          <p:nvPr/>
        </p:nvSpPr>
        <p:spPr bwMode="auto">
          <a:xfrm>
            <a:off x="6096000" y="33528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Draw</a:t>
            </a: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6019800" y="3276600"/>
            <a:ext cx="1447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latin typeface="Arial" charset="0"/>
            </a:endParaRPr>
          </a:p>
        </p:txBody>
      </p:sp>
      <p:sp>
        <p:nvSpPr>
          <p:cNvPr id="449549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51" name="AutoShape 15"/>
          <p:cNvCxnSpPr>
            <a:cxnSpLocks noChangeShapeType="1"/>
            <a:stCxn id="449539" idx="3"/>
            <a:endCxn id="449544" idx="1"/>
          </p:cNvCxnSpPr>
          <p:nvPr/>
        </p:nvCxnSpPr>
        <p:spPr bwMode="auto">
          <a:xfrm flipV="1">
            <a:off x="2984500" y="2209800"/>
            <a:ext cx="302260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2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cxnSp>
        <p:nvCxnSpPr>
          <p:cNvPr id="449554" name="AutoShape 18"/>
          <p:cNvCxnSpPr>
            <a:cxnSpLocks noChangeShapeType="1"/>
            <a:stCxn id="449542" idx="3"/>
            <a:endCxn id="449546" idx="1"/>
          </p:cNvCxnSpPr>
          <p:nvPr/>
        </p:nvCxnSpPr>
        <p:spPr bwMode="auto">
          <a:xfrm>
            <a:off x="2984500" y="4648200"/>
            <a:ext cx="302260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5" name="AutoShape 19"/>
          <p:cNvCxnSpPr>
            <a:cxnSpLocks noChangeShapeType="1"/>
            <a:stCxn id="449542" idx="3"/>
            <a:endCxn id="449548" idx="1"/>
          </p:cNvCxnSpPr>
          <p:nvPr/>
        </p:nvCxnSpPr>
        <p:spPr bwMode="auto">
          <a:xfrm flipV="1">
            <a:off x="2984500" y="3810000"/>
            <a:ext cx="30226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6" name="AutoShape 20"/>
          <p:cNvCxnSpPr>
            <a:cxnSpLocks noChangeShapeType="1"/>
            <a:stCxn id="449539" idx="3"/>
            <a:endCxn id="449548" idx="1"/>
          </p:cNvCxnSpPr>
          <p:nvPr/>
        </p:nvCxnSpPr>
        <p:spPr bwMode="auto">
          <a:xfrm>
            <a:off x="2984500" y="2743200"/>
            <a:ext cx="302260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3776663" y="19050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3879850" y="5241925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9559" name="Text Box 23"/>
          <p:cNvSpPr txBox="1">
            <a:spLocks noChangeArrowheads="1"/>
          </p:cNvSpPr>
          <p:nvPr/>
        </p:nvSpPr>
        <p:spPr bwMode="auto">
          <a:xfrm>
            <a:off x="4360863" y="28797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4337050" y="4175125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533400" y="1295400"/>
            <a:ext cx="79248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565" name="AutoShape 29"/>
          <p:cNvCxnSpPr>
            <a:cxnSpLocks noChangeShapeType="1"/>
            <a:stCxn id="449563" idx="1"/>
            <a:endCxn id="449564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685800" y="1905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449568" name="Line 32"/>
          <p:cNvSpPr>
            <a:spLocks noChangeShapeType="1"/>
          </p:cNvSpPr>
          <p:nvPr/>
        </p:nvSpPr>
        <p:spPr bwMode="auto">
          <a:xfrm>
            <a:off x="914400" y="2286000"/>
            <a:ext cx="3810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7543800" y="2819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FF3300"/>
                </a:solidFill>
              </a:rPr>
              <a:t>Final</a:t>
            </a:r>
          </a:p>
          <a:p>
            <a:r>
              <a:rPr lang="en-US" sz="1800" i="1">
                <a:solidFill>
                  <a:srgbClr val="FF3300"/>
                </a:solidFill>
              </a:rPr>
              <a:t>states</a:t>
            </a:r>
          </a:p>
        </p:txBody>
      </p:sp>
      <p:sp>
        <p:nvSpPr>
          <p:cNvPr id="449570" name="Line 34"/>
          <p:cNvSpPr>
            <a:spLocks noChangeShapeType="1"/>
          </p:cNvSpPr>
          <p:nvPr/>
        </p:nvSpPr>
        <p:spPr bwMode="auto">
          <a:xfrm flipH="1" flipV="1">
            <a:off x="7467600" y="2667000"/>
            <a:ext cx="3048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1" name="Line 35"/>
          <p:cNvSpPr>
            <a:spLocks noChangeShapeType="1"/>
          </p:cNvSpPr>
          <p:nvPr/>
        </p:nvSpPr>
        <p:spPr bwMode="auto">
          <a:xfrm flipH="1">
            <a:off x="7543800" y="3429000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 flipH="1">
            <a:off x="7391400" y="3581400"/>
            <a:ext cx="533400" cy="1295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/>
              <a:t>Example - entry and exit points</a:t>
            </a:r>
          </a:p>
        </p:txBody>
      </p:sp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White’s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494" name="AutoShape 6"/>
          <p:cNvSpPr>
            <a:spLocks noChangeArrowheads="1"/>
          </p:cNvSpPr>
          <p:nvPr/>
        </p:nvSpPr>
        <p:spPr bwMode="auto">
          <a:xfrm>
            <a:off x="1676400" y="4191000"/>
            <a:ext cx="12954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Black’s</a:t>
            </a:r>
          </a:p>
          <a:p>
            <a:pPr algn="ctr"/>
            <a:r>
              <a:rPr lang="en-US" b="1">
                <a:latin typeface="Arial" charset="0"/>
              </a:rPr>
              <a:t>turn</a:t>
            </a:r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>
            <a:off x="26670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 flipV="1">
            <a:off x="1981200" y="3200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04" name="Text Box 16"/>
          <p:cNvSpPr txBox="1">
            <a:spLocks noChangeArrowheads="1"/>
          </p:cNvSpPr>
          <p:nvPr/>
        </p:nvSpPr>
        <p:spPr bwMode="auto">
          <a:xfrm>
            <a:off x="26670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white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5" name="Text Box 17"/>
          <p:cNvSpPr txBox="1">
            <a:spLocks noChangeArrowheads="1"/>
          </p:cNvSpPr>
          <p:nvPr/>
        </p:nvSpPr>
        <p:spPr bwMode="auto">
          <a:xfrm>
            <a:off x="990600" y="3336925"/>
            <a:ext cx="931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black</a:t>
            </a:r>
          </a:p>
          <a:p>
            <a:pPr algn="ctr"/>
            <a:r>
              <a:rPr lang="en-US" sz="2000" i="1">
                <a:latin typeface="Arial" charset="0"/>
              </a:rPr>
              <a:t>moves</a:t>
            </a:r>
          </a:p>
        </p:txBody>
      </p:sp>
      <p:sp>
        <p:nvSpPr>
          <p:cNvPr id="447509" name="Text Box 21"/>
          <p:cNvSpPr txBox="1">
            <a:spLocks noChangeArrowheads="1"/>
          </p:cNvSpPr>
          <p:nvPr/>
        </p:nvSpPr>
        <p:spPr bwMode="auto">
          <a:xfrm>
            <a:off x="3810000" y="20574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191000" y="4648200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checkmate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4876800" y="27432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962400" y="36576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>
                <a:latin typeface="Arial" charset="0"/>
              </a:rPr>
              <a:t>stalemate</a:t>
            </a:r>
          </a:p>
        </p:txBody>
      </p:sp>
      <p:sp>
        <p:nvSpPr>
          <p:cNvPr id="447513" name="Rectangle 25"/>
          <p:cNvSpPr>
            <a:spLocks noChangeArrowheads="1"/>
          </p:cNvSpPr>
          <p:nvPr/>
        </p:nvSpPr>
        <p:spPr bwMode="auto">
          <a:xfrm>
            <a:off x="533400" y="1219200"/>
            <a:ext cx="68580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4" name="Text Box 26"/>
          <p:cNvSpPr txBox="1">
            <a:spLocks noChangeArrowheads="1"/>
          </p:cNvSpPr>
          <p:nvPr/>
        </p:nvSpPr>
        <p:spPr bwMode="auto">
          <a:xfrm>
            <a:off x="533400" y="1343025"/>
            <a:ext cx="168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Chess game</a:t>
            </a:r>
          </a:p>
        </p:txBody>
      </p:sp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22098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6" name="Line 28"/>
          <p:cNvSpPr>
            <a:spLocks noChangeShapeType="1"/>
          </p:cNvSpPr>
          <p:nvPr/>
        </p:nvSpPr>
        <p:spPr bwMode="auto">
          <a:xfrm>
            <a:off x="533400" y="1752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7517" name="AutoShape 29"/>
          <p:cNvCxnSpPr>
            <a:cxnSpLocks noChangeShapeType="1"/>
            <a:stCxn id="447515" idx="1"/>
            <a:endCxn id="447516" idx="1"/>
          </p:cNvCxnSpPr>
          <p:nvPr/>
        </p:nvCxnSpPr>
        <p:spPr bwMode="auto">
          <a:xfrm flipH="1">
            <a:off x="2057400" y="1609725"/>
            <a:ext cx="152400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8" name="Oval 30"/>
          <p:cNvSpPr>
            <a:spLocks noChangeArrowheads="1"/>
          </p:cNvSpPr>
          <p:nvPr/>
        </p:nvSpPr>
        <p:spPr bwMode="auto">
          <a:xfrm>
            <a:off x="3048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762000" y="2590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0" name="Oval 32"/>
          <p:cNvSpPr>
            <a:spLocks noChangeArrowheads="1"/>
          </p:cNvSpPr>
          <p:nvPr/>
        </p:nvSpPr>
        <p:spPr bwMode="auto">
          <a:xfrm>
            <a:off x="7086600" y="2286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1" name="Line 33"/>
          <p:cNvSpPr>
            <a:spLocks noChangeShapeType="1"/>
          </p:cNvSpPr>
          <p:nvPr/>
        </p:nvSpPr>
        <p:spPr bwMode="auto">
          <a:xfrm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2" name="Line 34"/>
          <p:cNvSpPr>
            <a:spLocks noChangeShapeType="1"/>
          </p:cNvSpPr>
          <p:nvPr/>
        </p:nvSpPr>
        <p:spPr bwMode="auto">
          <a:xfrm flipH="1">
            <a:off x="71628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3" name="Oval 35"/>
          <p:cNvSpPr>
            <a:spLocks noChangeArrowheads="1"/>
          </p:cNvSpPr>
          <p:nvPr/>
        </p:nvSpPr>
        <p:spPr bwMode="auto">
          <a:xfrm>
            <a:off x="7086600" y="3124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4" name="Line 36"/>
          <p:cNvSpPr>
            <a:spLocks noChangeShapeType="1"/>
          </p:cNvSpPr>
          <p:nvPr/>
        </p:nvSpPr>
        <p:spPr bwMode="auto">
          <a:xfrm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5" name="Line 37"/>
          <p:cNvSpPr>
            <a:spLocks noChangeShapeType="1"/>
          </p:cNvSpPr>
          <p:nvPr/>
        </p:nvSpPr>
        <p:spPr bwMode="auto">
          <a:xfrm flipH="1">
            <a:off x="7162800" y="3200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9" name="Oval 41"/>
          <p:cNvSpPr>
            <a:spLocks noChangeArrowheads="1"/>
          </p:cNvSpPr>
          <p:nvPr/>
        </p:nvSpPr>
        <p:spPr bwMode="auto">
          <a:xfrm>
            <a:off x="70866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0" name="Line 42"/>
          <p:cNvSpPr>
            <a:spLocks noChangeShapeType="1"/>
          </p:cNvSpPr>
          <p:nvPr/>
        </p:nvSpPr>
        <p:spPr bwMode="auto">
          <a:xfrm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7162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7696200" y="2209800"/>
            <a:ext cx="1447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Black wins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Draw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 Bold" pitchFamily="1" charset="0"/>
              </a:rPr>
              <a:t>White wins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2971800" y="25146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>
            <a:off x="2971800" y="28194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V="1">
            <a:off x="2971800" y="3581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2971800" y="4419600"/>
            <a:ext cx="419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Activity Effects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i="1" dirty="0" smtClean="0"/>
              <a:t>SD would be of little use if they just describe events</a:t>
            </a:r>
          </a:p>
          <a:p>
            <a:pPr eaLnBrk="1" hangingPunct="1"/>
            <a:r>
              <a:rPr lang="en-US" i="1" dirty="0" smtClean="0"/>
              <a:t>What object does in response to events</a:t>
            </a:r>
          </a:p>
          <a:p>
            <a:pPr eaLnBrk="1" hangingPunct="1"/>
            <a:r>
              <a:rPr lang="en-US" i="1" dirty="0" smtClean="0"/>
              <a:t>effect</a:t>
            </a:r>
            <a:r>
              <a:rPr lang="en-US" dirty="0" smtClean="0"/>
              <a:t> = reference to a behavior executed in response to an event</a:t>
            </a:r>
          </a:p>
          <a:p>
            <a:pPr lvl="1" eaLnBrk="1" hangingPunct="1"/>
            <a:r>
              <a:rPr lang="en-US" dirty="0" smtClean="0"/>
              <a:t>can be attached to a transition or a state</a:t>
            </a:r>
          </a:p>
          <a:p>
            <a:pPr lvl="1" eaLnBrk="1" hangingPunct="1"/>
            <a:r>
              <a:rPr lang="en-US" dirty="0" smtClean="0"/>
              <a:t>listed after a slash (“/”)</a:t>
            </a:r>
          </a:p>
          <a:p>
            <a:pPr lvl="1" eaLnBrk="1" hangingPunct="1"/>
            <a:r>
              <a:rPr lang="en-US" dirty="0" smtClean="0"/>
              <a:t>multiple effects separated with a “,” and are performed concurrently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2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Effects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Activity = actual </a:t>
            </a:r>
            <a:r>
              <a:rPr lang="en-US" dirty="0" smtClean="0"/>
              <a:t>behavior that can be invoked by any number of effects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E.g.: </a:t>
            </a:r>
            <a:r>
              <a:rPr lang="en-US" dirty="0" err="1" smtClean="0"/>
              <a:t>disconnectPhoneLine</a:t>
            </a:r>
            <a:r>
              <a:rPr lang="en-US" dirty="0" smtClean="0"/>
              <a:t> might be an activity executed in response to </a:t>
            </a:r>
            <a:r>
              <a:rPr lang="en-US" dirty="0" err="1" smtClean="0"/>
              <a:t>onHook</a:t>
            </a:r>
            <a:r>
              <a:rPr lang="en-US" dirty="0" smtClean="0"/>
              <a:t>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May be performed upon: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entry to or exit from a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event within a state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event</a:t>
            </a:r>
            <a:r>
              <a:rPr lang="en-US" dirty="0" smtClean="0"/>
              <a:t> / resulting-activity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Activities can also represent internal control operations.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setting attribute or generate other events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8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Often useful to specify an </a:t>
            </a:r>
            <a:r>
              <a:rPr lang="en-US" i="1" smtClean="0"/>
              <a:t>activity</a:t>
            </a:r>
            <a:r>
              <a:rPr lang="en-US" smtClean="0"/>
              <a:t> that is performed within a given state</a:t>
            </a:r>
          </a:p>
          <a:p>
            <a:pPr lvl="1" eaLnBrk="1" hangingPunct="1"/>
            <a:r>
              <a:rPr lang="en-US" smtClean="0"/>
              <a:t>E.g., while in </a:t>
            </a:r>
            <a:r>
              <a:rPr lang="en-US" b="1" smtClean="0"/>
              <a:t>PaperJam</a:t>
            </a:r>
            <a:r>
              <a:rPr lang="en-US" smtClean="0"/>
              <a:t> state, the warning light should be flashing</a:t>
            </a:r>
          </a:p>
          <a:p>
            <a:pPr lvl="1" eaLnBrk="1" hangingPunct="1"/>
            <a:r>
              <a:rPr lang="en-US" smtClean="0"/>
              <a:t>E.g., on entry into the </a:t>
            </a:r>
            <a:r>
              <a:rPr lang="en-US" b="1" smtClean="0"/>
              <a:t>Opening</a:t>
            </a:r>
            <a:r>
              <a:rPr lang="en-US" smtClean="0"/>
              <a:t> state, the motor should be switched on</a:t>
            </a:r>
          </a:p>
          <a:p>
            <a:pPr lvl="1" eaLnBrk="1" hangingPunct="1"/>
            <a:r>
              <a:rPr lang="en-US" smtClean="0"/>
              <a:t>E.g., upon exit of the </a:t>
            </a:r>
            <a:r>
              <a:rPr lang="en-US" b="1" smtClean="0"/>
              <a:t>Opening</a:t>
            </a:r>
            <a:r>
              <a:rPr lang="en-US" smtClean="0"/>
              <a:t> state, the motor should be switched off</a:t>
            </a:r>
          </a:p>
        </p:txBody>
      </p:sp>
    </p:spTree>
    <p:extLst>
      <p:ext uri="{BB962C8B-B14F-4D97-AF65-F5344CB8AC3E}">
        <p14:creationId xmlns:p14="http://schemas.microsoft.com/office/powerpoint/2010/main" val="3949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effects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503402"/>
            <a:ext cx="8000999" cy="2603461"/>
            <a:chOff x="838200" y="1503402"/>
            <a:chExt cx="8000999" cy="2603461"/>
          </a:xfrm>
        </p:grpSpPr>
        <p:grpSp>
          <p:nvGrpSpPr>
            <p:cNvPr id="2" name="Group 1"/>
            <p:cNvGrpSpPr/>
            <p:nvPr/>
          </p:nvGrpSpPr>
          <p:grpSpPr>
            <a:xfrm>
              <a:off x="838200" y="2490788"/>
              <a:ext cx="7772400" cy="1616075"/>
              <a:chOff x="838200" y="2490788"/>
              <a:chExt cx="7772400" cy="1616075"/>
            </a:xfrm>
          </p:grpSpPr>
          <p:sp>
            <p:nvSpPr>
              <p:cNvPr id="31748" name="AutoShape 4"/>
              <p:cNvSpPr>
                <a:spLocks noChangeArrowheads="1"/>
              </p:cNvSpPr>
              <p:nvPr/>
            </p:nvSpPr>
            <p:spPr bwMode="auto">
              <a:xfrm>
                <a:off x="838200" y="2895600"/>
                <a:ext cx="14478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9" name="AutoShape 5"/>
              <p:cNvSpPr>
                <a:spLocks noChangeArrowheads="1"/>
              </p:cNvSpPr>
              <p:nvPr/>
            </p:nvSpPr>
            <p:spPr bwMode="auto">
              <a:xfrm>
                <a:off x="6324600" y="2895600"/>
                <a:ext cx="2286000" cy="68580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371600" y="2971800"/>
                <a:ext cx="7096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Bold" pitchFamily="1" charset="0"/>
                  </a:rPr>
                  <a:t>Idle</a:t>
                </a:r>
                <a:endParaRPr lang="en-US"/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6537325" y="2971800"/>
                <a:ext cx="2012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Arial Bold" pitchFamily="1" charset="0"/>
                  </a:rPr>
                  <a:t>Menu visible</a:t>
                </a:r>
              </a:p>
            </p:txBody>
          </p:sp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2286000" y="3048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 flipH="1">
                <a:off x="2286000" y="3429000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Text Box 10"/>
              <p:cNvSpPr txBox="1">
                <a:spLocks noChangeArrowheads="1"/>
              </p:cNvSpPr>
              <p:nvPr/>
            </p:nvSpPr>
            <p:spPr bwMode="auto">
              <a:xfrm>
                <a:off x="2346325" y="2490788"/>
                <a:ext cx="36567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/>
                <a:r>
                  <a:rPr lang="en-US" i="1" dirty="0" err="1" smtClean="0"/>
                  <a:t>r_button_push</a:t>
                </a:r>
                <a:r>
                  <a:rPr lang="en-US" i="1" dirty="0" smtClean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showPopup</a:t>
                </a:r>
                <a:endParaRPr lang="en-US" dirty="0"/>
              </a:p>
            </p:txBody>
          </p:sp>
          <p:sp>
            <p:nvSpPr>
              <p:cNvPr id="31755" name="Text Box 11"/>
              <p:cNvSpPr txBox="1">
                <a:spLocks noChangeArrowheads="1"/>
              </p:cNvSpPr>
              <p:nvPr/>
            </p:nvSpPr>
            <p:spPr bwMode="auto">
              <a:xfrm>
                <a:off x="2232025" y="3649663"/>
                <a:ext cx="39401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1" dirty="0" err="1" smtClean="0"/>
                  <a:t>l_button_push</a:t>
                </a:r>
                <a:r>
                  <a:rPr lang="en-US" i="1" dirty="0" smtClean="0"/>
                  <a:t> </a:t>
                </a:r>
                <a:r>
                  <a:rPr lang="en-US" dirty="0"/>
                  <a:t>/ </a:t>
                </a:r>
                <a:r>
                  <a:rPr lang="en-US" dirty="0" err="1"/>
                  <a:t>hidePopup</a:t>
                </a:r>
                <a:endParaRPr lang="en-US" dirty="0"/>
              </a:p>
            </p:txBody>
          </p:sp>
        </p:grpSp>
        <p:sp>
          <p:nvSpPr>
            <p:cNvPr id="11" name="Arc 10"/>
            <p:cNvSpPr/>
            <p:nvPr/>
          </p:nvSpPr>
          <p:spPr>
            <a:xfrm>
              <a:off x="6934200" y="1905000"/>
              <a:ext cx="609600" cy="1447800"/>
            </a:xfrm>
            <a:prstGeom prst="arc">
              <a:avLst>
                <a:gd name="adj1" fmla="val 8369826"/>
                <a:gd name="adj2" fmla="val 27000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1600" y="1503402"/>
              <a:ext cx="365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Cursor moved / highlight menu item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99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Do-Activities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2514600" y="5791200"/>
            <a:ext cx="35052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err="1">
                <a:latin typeface="Arial" charset="0"/>
              </a:rPr>
              <a:t>PaperJam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do/ flash warning light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85800" y="928330"/>
            <a:ext cx="77724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>
                <a:latin typeface="Arial" charset="0"/>
              </a:rPr>
              <a:t>continue for an extended time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can occur only within a </a:t>
            </a:r>
            <a:r>
              <a:rPr lang="en-US" sz="2000" dirty="0" smtClean="0">
                <a:latin typeface="Arial" charset="0"/>
              </a:rPr>
              <a:t>state &amp; </a:t>
            </a:r>
            <a:r>
              <a:rPr lang="en-US" sz="2000" dirty="0">
                <a:latin typeface="Arial" charset="0"/>
              </a:rPr>
              <a:t>can not be attached to a </a:t>
            </a:r>
            <a:r>
              <a:rPr lang="en-US" sz="2000" dirty="0" smtClean="0">
                <a:latin typeface="Arial" charset="0"/>
              </a:rPr>
              <a:t>transition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 include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continuous operations, such as displaying a picture on a television screen 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Sequential operations that terminate by themselves after an interval of time</a:t>
            </a:r>
            <a:endParaRPr lang="en-US" sz="2000" dirty="0"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performed for all or part of </a:t>
            </a:r>
            <a:r>
              <a:rPr lang="en-US" sz="2000" dirty="0" smtClean="0">
                <a:latin typeface="Arial" charset="0"/>
              </a:rPr>
              <a:t>time that an </a:t>
            </a:r>
            <a:r>
              <a:rPr lang="en-US" sz="2000" dirty="0">
                <a:latin typeface="Arial" charset="0"/>
              </a:rPr>
              <a:t>object is in </a:t>
            </a:r>
            <a:r>
              <a:rPr lang="en-US" sz="2000" dirty="0" smtClean="0">
                <a:latin typeface="Arial" charset="0"/>
              </a:rPr>
              <a:t>a state</a:t>
            </a:r>
            <a:endParaRPr lang="en-US" sz="2000" dirty="0"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Arial" charset="0"/>
              </a:rPr>
              <a:t> may be interrupted by event received during execution; event may or may not cause state </a:t>
            </a:r>
            <a:r>
              <a:rPr lang="en-US" sz="2000" dirty="0" smtClean="0">
                <a:latin typeface="Arial" charset="0"/>
              </a:rPr>
              <a:t>transition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Arial" charset="0"/>
              </a:rPr>
              <a:t>A robot moving a part may encounter resistance, causing it to cease moving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6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Entry and Exit Activities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2971800" y="4724400"/>
            <a:ext cx="3505200" cy="1295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charset="0"/>
              </a:rPr>
              <a:t>Opening</a:t>
            </a:r>
          </a:p>
          <a:p>
            <a:pPr algn="ctr"/>
            <a:r>
              <a:rPr lang="en-US">
                <a:latin typeface="Arial" charset="0"/>
              </a:rPr>
              <a:t>entry / motor up</a:t>
            </a:r>
          </a:p>
          <a:p>
            <a:pPr algn="ctr"/>
            <a:r>
              <a:rPr lang="en-US">
                <a:latin typeface="Arial" charset="0"/>
              </a:rPr>
              <a:t>exit / motor off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7772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can bind activities to entry to/ exit from a </a:t>
            </a:r>
            <a:r>
              <a:rPr lang="en-US" dirty="0" smtClean="0"/>
              <a:t>state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dirty="0" smtClean="0"/>
              <a:t>All transitions into a state perform the same activity, in which case it is more concise to attach the activity to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occurrence at a point in </a:t>
            </a:r>
            <a:r>
              <a:rPr lang="en-US" dirty="0" smtClean="0"/>
              <a:t>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instantaneous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often corresponds to verb in past tense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alarm set, powered 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or onset of a condition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paper tray becomes empty, temperature drops below </a:t>
            </a:r>
            <a:r>
              <a:rPr lang="en-US" sz="2000" dirty="0" smtClean="0"/>
              <a:t>freezing</a:t>
            </a:r>
            <a:endParaRPr lang="en-US" sz="2800" dirty="0" smtClean="0"/>
          </a:p>
          <a:p>
            <a:r>
              <a:rPr lang="en-US" dirty="0" smtClean="0"/>
              <a:t>may logically precede or follow another or may be unrelated</a:t>
            </a:r>
          </a:p>
          <a:p>
            <a:pPr lvl="1"/>
            <a:r>
              <a:rPr lang="en-US" sz="2200" dirty="0" smtClean="0"/>
              <a:t>e.g., Flight 123 must depart DDN before it can arrive in Delhi (</a:t>
            </a:r>
            <a:r>
              <a:rPr lang="en-US" sz="2200" b="1" dirty="0"/>
              <a:t>c</a:t>
            </a:r>
            <a:r>
              <a:rPr lang="en-US" sz="2200" b="1" dirty="0" smtClean="0"/>
              <a:t>ausally related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e.g., Flight 123 may depart before or after flight 345 departs DDN (</a:t>
            </a:r>
            <a:r>
              <a:rPr lang="en-US" sz="2200" b="1" dirty="0" smtClean="0"/>
              <a:t>causally unrelated</a:t>
            </a:r>
            <a:r>
              <a:rPr lang="en-US" sz="2200" dirty="0" smtClean="0"/>
              <a:t>)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Concurrent event: </a:t>
            </a:r>
            <a:r>
              <a:rPr lang="en-US" dirty="0" smtClean="0"/>
              <a:t>causally unrelated events;</a:t>
            </a:r>
            <a:r>
              <a:rPr lang="en-US" b="1" dirty="0"/>
              <a:t> </a:t>
            </a:r>
            <a:r>
              <a:rPr lang="en-US" dirty="0" smtClean="0"/>
              <a:t>have no effect on one another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3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of activities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incoming transition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entry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do-activities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exit activities</a:t>
            </a:r>
          </a:p>
          <a:p>
            <a:pPr algn="just" eaLnBrk="1" hangingPunct="1">
              <a:spcBef>
                <a:spcPct val="50000"/>
              </a:spcBef>
              <a:buFont typeface="Arial" charset="0"/>
              <a:buAutoNum type="arabicPeriod"/>
            </a:pPr>
            <a:r>
              <a:rPr lang="en-US" dirty="0"/>
              <a:t>activities on outgoing </a:t>
            </a:r>
            <a:r>
              <a:rPr lang="en-US" dirty="0" smtClean="0"/>
              <a:t>transition</a:t>
            </a:r>
          </a:p>
          <a:p>
            <a:pPr marL="0" indent="0" algn="just" eaLnBrk="1" hangingPunct="1">
              <a:spcBef>
                <a:spcPct val="50000"/>
              </a:spcBef>
            </a:pPr>
            <a:endParaRPr lang="en-US" dirty="0"/>
          </a:p>
          <a:p>
            <a:pPr marL="0" indent="0" algn="just" eaLnBrk="1" hangingPunct="1">
              <a:spcBef>
                <a:spcPct val="50000"/>
              </a:spcBef>
            </a:pPr>
            <a:r>
              <a:rPr lang="en-US" dirty="0" smtClean="0"/>
              <a:t>Events that cause transitions out of the state can interrupt do-activities. If a do-activity is interrupted, the exit activity is still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 smtClean="0"/>
              <a:t>In general, any event can occur within a  state and cause an activity to be performed.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Entry and exit are only two examples of events that can occur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Difference between an event within  a state and self-transition</a:t>
            </a:r>
            <a:r>
              <a:rPr lang="en-US" dirty="0" smtClean="0"/>
              <a:t>: only the self-transition causes the entry and exit activities to be executed but an event within a state does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Completion Transition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800" b="1" i="1" dirty="0" smtClean="0"/>
              <a:t>triggered by completion of activity in the source state</a:t>
            </a:r>
          </a:p>
          <a:p>
            <a:pPr algn="just" eaLnBrk="1" hangingPunct="1"/>
            <a:r>
              <a:rPr lang="en-US" sz="2800" dirty="0" smtClean="0"/>
              <a:t>Often the sole purpose of a state is to perform a sequential activity.</a:t>
            </a:r>
          </a:p>
          <a:p>
            <a:pPr algn="just" eaLnBrk="1" hangingPunct="1"/>
            <a:r>
              <a:rPr lang="en-US" sz="2800" dirty="0" smtClean="0"/>
              <a:t>When the activity is completed, a transition to another state fires</a:t>
            </a:r>
          </a:p>
          <a:p>
            <a:pPr algn="just" eaLnBrk="1" hangingPunct="1"/>
            <a:r>
              <a:rPr lang="en-US" sz="2800" dirty="0" smtClean="0"/>
              <a:t>An arrow without an event name indicates an automatic transition that fires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/>
            <a:endParaRPr 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5562600"/>
            <a:ext cx="6324600" cy="1066800"/>
            <a:chOff x="1524000" y="3429000"/>
            <a:chExt cx="6324600" cy="1066800"/>
          </a:xfrm>
        </p:grpSpPr>
        <p:sp>
          <p:nvSpPr>
            <p:cNvPr id="36869" name="AutoShape 4"/>
            <p:cNvSpPr>
              <a:spLocks noChangeArrowheads="1"/>
            </p:cNvSpPr>
            <p:nvPr/>
          </p:nvSpPr>
          <p:spPr bwMode="auto">
            <a:xfrm>
              <a:off x="1524000" y="3429000"/>
              <a:ext cx="22098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5638800" y="3429000"/>
              <a:ext cx="22098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1752600" y="3476625"/>
              <a:ext cx="19208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r>
                <a:rPr lang="en-US" dirty="0">
                  <a:latin typeface="Arial" charset="0"/>
                </a:rPr>
                <a:t>State 1</a:t>
              </a:r>
            </a:p>
            <a:p>
              <a:pPr eaLnBrk="1" hangingPunct="1"/>
              <a:r>
                <a:rPr lang="en-US" dirty="0">
                  <a:latin typeface="Arial" charset="0"/>
                </a:rPr>
                <a:t>do / </a:t>
              </a:r>
              <a:r>
                <a:rPr lang="en-US" dirty="0" smtClean="0">
                  <a:latin typeface="Arial" charset="0"/>
                </a:rPr>
                <a:t>blah()</a:t>
              </a:r>
              <a:endParaRPr lang="en-US" dirty="0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6003925" y="3476625"/>
              <a:ext cx="1149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" charset="0"/>
                </a:defRPr>
              </a:lvl9pPr>
            </a:lstStyle>
            <a:p>
              <a:pPr eaLnBrk="1" hangingPunct="1"/>
              <a:r>
                <a:rPr lang="en-US" dirty="0">
                  <a:latin typeface="Arial" charset="0"/>
                </a:rPr>
                <a:t>State 2</a:t>
              </a:r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1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If a state has one or more completion transitions, but none of the guard conditions are satisfied, then the state remains active and may become ‘stuck’.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The completion event does not occur a second time</a:t>
            </a:r>
          </a:p>
          <a:p>
            <a:pPr algn="just"/>
            <a:r>
              <a:rPr lang="en-US" sz="2800" dirty="0" smtClean="0"/>
              <a:t>Therefore no completion transition will fire later to change the state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So if a state has completion transition leaving it, normally guard condition should cover every possible outcome.</a:t>
            </a:r>
          </a:p>
          <a:p>
            <a:pPr algn="just"/>
            <a:r>
              <a:rPr lang="en-US" sz="2800" dirty="0" smtClean="0"/>
              <a:t>Do not use guard condition on a completion transition to model waiting for a change of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r>
              <a:rPr lang="en-US" dirty="0" smtClean="0"/>
              <a:t>Sending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object can perform the activity of sending a signal to another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A system of objects interact by exchanging signals</a:t>
            </a:r>
          </a:p>
          <a:p>
            <a:pPr algn="just"/>
            <a:r>
              <a:rPr lang="en-US" sz="2800" dirty="0" smtClean="0"/>
              <a:t>The activity “send </a:t>
            </a:r>
            <a:r>
              <a:rPr lang="en-US" sz="2800" i="1" dirty="0" err="1" smtClean="0"/>
              <a:t>target.S</a:t>
            </a:r>
            <a:r>
              <a:rPr lang="en-US" sz="2800" i="1" dirty="0" smtClean="0"/>
              <a:t>(attributes)</a:t>
            </a:r>
            <a:r>
              <a:rPr lang="en-US" sz="2800" dirty="0" smtClean="0"/>
              <a:t>” sends a signal S with the given attributes to the target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E.g., the phone line sends a </a:t>
            </a:r>
            <a:r>
              <a:rPr lang="en-US" sz="2800" i="1" dirty="0" smtClean="0">
                <a:solidFill>
                  <a:srgbClr val="FF0000"/>
                </a:solidFill>
              </a:rPr>
              <a:t>connect(phone number) signal to the switcher when a complete phone number has been dialed.</a:t>
            </a:r>
          </a:p>
          <a:p>
            <a:pPr algn="just"/>
            <a:r>
              <a:rPr lang="en-US" sz="2800" dirty="0" smtClean="0"/>
              <a:t>A signal can be directed to a set of objects or a single object.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If the target is a set of objects, each of them receives a separate copy of the signal </a:t>
            </a:r>
            <a:r>
              <a:rPr lang="en-US" sz="2800" b="1" i="1" dirty="0" smtClean="0">
                <a:solidFill>
                  <a:srgbClr val="FF0000"/>
                </a:solidFill>
              </a:rPr>
              <a:t>concurrently </a:t>
            </a:r>
            <a:r>
              <a:rPr lang="en-US" sz="2800" dirty="0" smtClean="0">
                <a:solidFill>
                  <a:srgbClr val="FF0000"/>
                </a:solidFill>
              </a:rPr>
              <a:t>and independently process the signal and determines whether to fire a transition or not</a:t>
            </a:r>
          </a:p>
          <a:p>
            <a:pPr algn="just"/>
            <a:r>
              <a:rPr lang="en-US" sz="2800" dirty="0" smtClean="0"/>
              <a:t>If an object receive signals from more than one object, the order in which concurrent signals are received may affect the final state (</a:t>
            </a:r>
            <a:r>
              <a:rPr lang="en-US" sz="2800" b="1" i="1" dirty="0" smtClean="0"/>
              <a:t>race condition</a:t>
            </a:r>
            <a:r>
              <a:rPr lang="en-US" sz="2800" dirty="0" smtClean="0"/>
              <a:t>)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388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state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Conventional state diagrams are sufficient for describing simple systems but need additional power to handle large problems</a:t>
            </a:r>
          </a:p>
          <a:p>
            <a:pPr algn="just"/>
            <a:r>
              <a:rPr lang="en-US" dirty="0" smtClean="0"/>
              <a:t>Model complex system by using </a:t>
            </a:r>
          </a:p>
          <a:p>
            <a:pPr lvl="1" algn="just"/>
            <a:r>
              <a:rPr lang="en-US" dirty="0" smtClean="0"/>
              <a:t>Nested state diagrams</a:t>
            </a:r>
          </a:p>
          <a:p>
            <a:pPr lvl="1" algn="just"/>
            <a:r>
              <a:rPr lang="en-US" dirty="0" smtClean="0"/>
              <a:t>Nested states</a:t>
            </a:r>
          </a:p>
          <a:p>
            <a:pPr lvl="1" algn="just"/>
            <a:r>
              <a:rPr lang="en-US" dirty="0" smtClean="0"/>
              <a:t>Signal generalization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Expanding state</a:t>
            </a:r>
          </a:p>
          <a:p>
            <a:pPr lvl="1" algn="just"/>
            <a:r>
              <a:rPr lang="en-US" dirty="0" smtClean="0"/>
              <a:t>Organize the model by having high-level diagram with sub diagrams expanding certain states</a:t>
            </a:r>
          </a:p>
          <a:p>
            <a:pPr lvl="1" algn="just"/>
            <a:r>
              <a:rPr lang="en-US" b="1" i="1" dirty="0" smtClean="0"/>
              <a:t>Submachine: </a:t>
            </a:r>
            <a:r>
              <a:rPr lang="en-US" dirty="0" smtClean="0"/>
              <a:t>a state diagram that may be invoked as part of another state diagram (lower-level state diagram).</a:t>
            </a:r>
          </a:p>
          <a:p>
            <a:pPr lvl="1" algn="just"/>
            <a:r>
              <a:rPr lang="en-US" b="1" i="1" dirty="0" smtClean="0"/>
              <a:t>UML Notation for submachine: </a:t>
            </a:r>
            <a:r>
              <a:rPr lang="en-US" dirty="0" smtClean="0"/>
              <a:t>list a local name followed by a colon and the submachine name.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Nest states to show their commonality and share behavior</a:t>
            </a:r>
          </a:p>
          <a:p>
            <a:r>
              <a:rPr lang="en-US" b="1" i="1" dirty="0" smtClean="0"/>
              <a:t>Composite state: </a:t>
            </a:r>
            <a:r>
              <a:rPr lang="en-US" dirty="0" smtClean="0"/>
              <a:t>state that encloses the nested states. </a:t>
            </a:r>
          </a:p>
          <a:p>
            <a:pPr lvl="1"/>
            <a:r>
              <a:rPr lang="en-US" dirty="0" smtClean="0"/>
              <a:t>Labels in the outer contour</a:t>
            </a:r>
          </a:p>
          <a:p>
            <a:r>
              <a:rPr lang="en-US" dirty="0" smtClean="0"/>
              <a:t>A nested state receives the outgoing transitions of its composite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838200"/>
          </a:xfrm>
          <a:noFill/>
          <a:ln/>
        </p:spPr>
        <p:txBody>
          <a:bodyPr lIns="92075" tIns="46038" rIns="92075" bIns="46038"/>
          <a:lstStyle/>
          <a:p>
            <a:r>
              <a:rPr lang="en-GB"/>
              <a:t>Example: Transmission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11150" y="1149350"/>
            <a:ext cx="8445500" cy="5245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447800"/>
            <a:ext cx="253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 dirty="0"/>
              <a:t>Transmission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15950" y="3511550"/>
            <a:ext cx="7912100" cy="2578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9969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8163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635750" y="4273550"/>
            <a:ext cx="1206500" cy="825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81075" y="3400425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/>
              <a:t>Forward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3352800" y="205740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6102350" y="1682750"/>
            <a:ext cx="1435100" cy="749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19475" y="2149475"/>
            <a:ext cx="124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Neutral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162675" y="1766888"/>
            <a:ext cx="132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Reverse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33475" y="4435475"/>
            <a:ext cx="59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1st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876675" y="44354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2nd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924675" y="45100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3rd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2098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2209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346325" y="3976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72075" y="3976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00675" y="4891088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5029200" y="4876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200275" y="39782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downshift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352675" y="4968875"/>
            <a:ext cx="117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upshift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50292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1371600" y="5105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362075" y="5349875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stop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3429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4572000" y="2819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047875" y="2682875"/>
            <a:ext cx="120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62475" y="2833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F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V="1">
            <a:off x="4800600" y="1752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flipV="1">
            <a:off x="4800600" y="24384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6010275" y="2376488"/>
            <a:ext cx="1201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N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343400" y="1538288"/>
            <a:ext cx="118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sz="2800"/>
              <a:t>push R</a:t>
            </a:r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692150" y="3816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762000" y="3886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1606550" y="2292350"/>
            <a:ext cx="139700" cy="1397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1752600" y="2362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Organize signals into generalization hierarchy with inheritance of signal attributes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View every actual signal as a leaf on a generalization tree of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Received signal triggers transitions that are defined for any ancestor signal type.</a:t>
            </a:r>
          </a:p>
          <a:p>
            <a:pPr lvl="1" algn="just"/>
            <a:r>
              <a:rPr lang="en-US" dirty="0" smtClean="0"/>
              <a:t>E.g., typing an ‘a’ would trigger a transition on signal Alphanumeric as well as signal </a:t>
            </a:r>
            <a:r>
              <a:rPr lang="en-US" dirty="0" err="1" smtClean="0"/>
              <a:t>KeyboardCharacter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 signal hierarchy permits different levels of abstraction to be used in a model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E.g., some state might handle all </a:t>
            </a:r>
            <a:r>
              <a:rPr lang="en-US" dirty="0" err="1" smtClean="0"/>
              <a:t>i</a:t>
            </a:r>
            <a:r>
              <a:rPr lang="en-US" dirty="0" smtClean="0"/>
              <a:t>/p characters the same; other states might treat control characters differently from printing characters 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b="1" i="1" dirty="0"/>
              <a:t>Signal event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</a:t>
            </a:r>
            <a:r>
              <a:rPr lang="en-US" sz="3200" dirty="0" smtClean="0"/>
              <a:t>he event of </a:t>
            </a:r>
            <a:r>
              <a:rPr lang="en-US" sz="3200" dirty="0"/>
              <a:t>sending or receiving of a signal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Signal: an </a:t>
            </a:r>
            <a:r>
              <a:rPr lang="en-US" sz="2800" dirty="0"/>
              <a:t>explicit one-way transmission of </a:t>
            </a:r>
            <a:r>
              <a:rPr lang="en-US" sz="2800" dirty="0" smtClean="0"/>
              <a:t>information from one object to another</a:t>
            </a: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800" dirty="0"/>
              <a:t>may be parameterized</a:t>
            </a:r>
          </a:p>
          <a:p>
            <a:pPr lvl="3">
              <a:lnSpc>
                <a:spcPct val="80000"/>
              </a:lnSpc>
            </a:pPr>
            <a:r>
              <a:rPr lang="en-US" sz="2400" dirty="0"/>
              <a:t>E.g., </a:t>
            </a:r>
            <a:r>
              <a:rPr lang="en-US" sz="2400" i="1" dirty="0" err="1"/>
              <a:t>stringEntered</a:t>
            </a:r>
            <a:r>
              <a:rPr lang="en-US" sz="2400" i="1" dirty="0"/>
              <a:t>(“Foo</a:t>
            </a:r>
            <a:r>
              <a:rPr lang="en-US" sz="2400" i="1" dirty="0" smtClean="0"/>
              <a:t>”)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sending </a:t>
            </a:r>
            <a:r>
              <a:rPr lang="en-US" sz="3200" dirty="0">
                <a:solidFill>
                  <a:srgbClr val="FF0000"/>
                </a:solidFill>
              </a:rPr>
              <a:t>of a signal by one object is a distinct event from its reception by </a:t>
            </a:r>
            <a:r>
              <a:rPr lang="en-US" sz="3200" dirty="0" smtClean="0">
                <a:solidFill>
                  <a:srgbClr val="FF0000"/>
                </a:solidFill>
              </a:rPr>
              <a:t>another</a:t>
            </a:r>
          </a:p>
          <a:p>
            <a:pPr lvl="1" algn="just">
              <a:lnSpc>
                <a:spcPct val="8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Difference between signal and signal event</a:t>
            </a:r>
          </a:p>
          <a:p>
            <a:pPr lvl="1" algn="just">
              <a:lnSpc>
                <a:spcPct val="80000"/>
              </a:lnSpc>
            </a:pPr>
            <a:r>
              <a:rPr lang="en-US" sz="3200" dirty="0"/>
              <a:t>e</a:t>
            </a:r>
            <a:r>
              <a:rPr lang="en-US" sz="3200" dirty="0" smtClean="0"/>
              <a:t>very signal transmission is a unique occurrence but we group them into signal classes to indicate common structure and behavior.</a:t>
            </a:r>
          </a:p>
          <a:p>
            <a:pPr lvl="2" algn="just">
              <a:lnSpc>
                <a:spcPct val="80000"/>
              </a:lnSpc>
            </a:pPr>
            <a:r>
              <a:rPr lang="en-US" dirty="0" smtClean="0"/>
              <a:t>E.g., IA flight 123 departs from DDN on Jan 11, </a:t>
            </a:r>
            <a:r>
              <a:rPr lang="en-US" dirty="0" smtClean="0"/>
              <a:t>2017 </a:t>
            </a:r>
            <a:r>
              <a:rPr lang="en-US" dirty="0" smtClean="0"/>
              <a:t>is an instance of </a:t>
            </a:r>
            <a:r>
              <a:rPr lang="en-US" dirty="0" err="1" smtClean="0"/>
              <a:t>FlightDeparture</a:t>
            </a:r>
            <a:endParaRPr lang="en-US" dirty="0" smtClean="0"/>
          </a:p>
          <a:p>
            <a:pPr lvl="2" algn="just">
              <a:lnSpc>
                <a:spcPct val="8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State model supports concurrency among objects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>
                <a:solidFill>
                  <a:srgbClr val="FF0000"/>
                </a:solidFill>
              </a:rPr>
              <a:t>can act &amp; change state independent </a:t>
            </a:r>
            <a:r>
              <a:rPr lang="en-US" dirty="0" smtClean="0">
                <a:solidFill>
                  <a:srgbClr val="FF0000"/>
                </a:solidFill>
              </a:rPr>
              <a:t>of one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Sometime objects shares constraints that </a:t>
            </a:r>
            <a:r>
              <a:rPr lang="en-US" dirty="0" smtClean="0"/>
              <a:t>causes their </a:t>
            </a:r>
            <a:r>
              <a:rPr lang="en-US" dirty="0"/>
              <a:t>state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AGGREGATION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State Aggregation means collection of </a:t>
            </a:r>
            <a:r>
              <a:rPr lang="en-US" dirty="0" smtClean="0"/>
              <a:t>state diagrams </a:t>
            </a:r>
            <a:r>
              <a:rPr lang="en-US" dirty="0"/>
              <a:t>, one for each </a:t>
            </a:r>
            <a:r>
              <a:rPr lang="en-US" dirty="0" smtClean="0"/>
              <a:t>part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“and” relationship</a:t>
            </a:r>
          </a:p>
          <a:p>
            <a:pPr algn="just"/>
            <a:r>
              <a:rPr lang="en-US" dirty="0" smtClean="0"/>
              <a:t>Aggregate </a:t>
            </a:r>
            <a:r>
              <a:rPr lang="en-US" dirty="0"/>
              <a:t>state is one state from first </a:t>
            </a:r>
            <a:r>
              <a:rPr lang="en-US" dirty="0" smtClean="0"/>
              <a:t>diagram &amp; </a:t>
            </a:r>
            <a:r>
              <a:rPr lang="en-US" dirty="0"/>
              <a:t>a state from second diagram &amp; state </a:t>
            </a:r>
            <a:r>
              <a:rPr lang="en-US" dirty="0" smtClean="0"/>
              <a:t>from each </a:t>
            </a:r>
            <a:r>
              <a:rPr lang="en-US" dirty="0"/>
              <a:t>other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Transition </a:t>
            </a:r>
            <a:r>
              <a:rPr lang="en-US" dirty="0">
                <a:solidFill>
                  <a:srgbClr val="FF0000"/>
                </a:solidFill>
              </a:rPr>
              <a:t>for one object depend on </a:t>
            </a:r>
            <a:r>
              <a:rPr lang="en-US" dirty="0" smtClean="0">
                <a:solidFill>
                  <a:srgbClr val="FF0000"/>
                </a:solidFill>
              </a:rPr>
              <a:t>another object, </a:t>
            </a:r>
            <a:r>
              <a:rPr lang="en-US" dirty="0">
                <a:solidFill>
                  <a:srgbClr val="FF0000"/>
                </a:solidFill>
              </a:rPr>
              <a:t>allows interaction between the </a:t>
            </a:r>
            <a:r>
              <a:rPr lang="en-US" dirty="0" smtClean="0">
                <a:solidFill>
                  <a:srgbClr val="FF0000"/>
                </a:solidFill>
              </a:rPr>
              <a:t>state diagram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7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Concurrency within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Some objects can be partitioned into subsets of attributes or links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Each of the partitioned subset has its own </a:t>
            </a:r>
            <a:r>
              <a:rPr lang="en-US" sz="2800" dirty="0" err="1"/>
              <a:t>subdiagram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state of the object comprises one </a:t>
            </a:r>
            <a:r>
              <a:rPr lang="en-US" sz="2800" dirty="0" smtClean="0">
                <a:solidFill>
                  <a:srgbClr val="FF0000"/>
                </a:solidFill>
              </a:rPr>
              <a:t>state from </a:t>
            </a:r>
            <a:r>
              <a:rPr lang="en-US" sz="2800" dirty="0">
                <a:solidFill>
                  <a:srgbClr val="FF0000"/>
                </a:solidFill>
              </a:rPr>
              <a:t>each </a:t>
            </a:r>
            <a:r>
              <a:rPr lang="en-US" sz="2800" dirty="0" err="1">
                <a:solidFill>
                  <a:srgbClr val="FF0000"/>
                </a:solidFill>
              </a:rPr>
              <a:t>subdiagram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The sub diagrams need not be independent</a:t>
            </a:r>
            <a:r>
              <a:rPr lang="en-US" sz="2800" dirty="0" smtClean="0">
                <a:solidFill>
                  <a:srgbClr val="FF0000"/>
                </a:solidFill>
              </a:rPr>
              <a:t>; the </a:t>
            </a:r>
            <a:r>
              <a:rPr lang="en-US" sz="2800" dirty="0">
                <a:solidFill>
                  <a:srgbClr val="FF0000"/>
                </a:solidFill>
              </a:rPr>
              <a:t>same event can cause transitions in </a:t>
            </a:r>
            <a:r>
              <a:rPr lang="en-US" sz="2800" dirty="0" smtClean="0">
                <a:solidFill>
                  <a:srgbClr val="FF0000"/>
                </a:solidFill>
              </a:rPr>
              <a:t>more than </a:t>
            </a:r>
            <a:r>
              <a:rPr lang="en-US" sz="2800" dirty="0">
                <a:solidFill>
                  <a:srgbClr val="FF0000"/>
                </a:solidFill>
              </a:rPr>
              <a:t>one </a:t>
            </a:r>
            <a:r>
              <a:rPr lang="en-US" sz="2800" dirty="0" err="1" smtClean="0">
                <a:solidFill>
                  <a:srgbClr val="FF0000"/>
                </a:solidFill>
              </a:rPr>
              <a:t>subdiagram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/>
              <a:t>UML Notation- partition the composite state into regions with dotted lines.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2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of Concurrent</a:t>
            </a:r>
            <a:br>
              <a:rPr lang="en-US" dirty="0"/>
            </a:b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one object must perform two ( </a:t>
            </a:r>
            <a:r>
              <a:rPr lang="en-US" dirty="0" smtClean="0"/>
              <a:t>or more</a:t>
            </a:r>
            <a:r>
              <a:rPr lang="en-US" dirty="0"/>
              <a:t>) activities concurrently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object must complete both </a:t>
            </a:r>
            <a:r>
              <a:rPr lang="en-US" dirty="0" smtClean="0"/>
              <a:t>activities before </a:t>
            </a:r>
            <a:r>
              <a:rPr lang="en-US" dirty="0"/>
              <a:t>it can progress to its next state.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239000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752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Fork and Join </a:t>
            </a:r>
            <a:br>
              <a:rPr lang="en-US" sz="3600" b="1" dirty="0" smtClean="0"/>
            </a:br>
            <a:r>
              <a:rPr lang="en-US" sz="3600" b="1" dirty="0" smtClean="0"/>
              <a:t>OR</a:t>
            </a:r>
            <a:br>
              <a:rPr lang="en-US" sz="3600" b="1" dirty="0" smtClean="0"/>
            </a:br>
            <a:r>
              <a:rPr lang="en-US" sz="3600" b="1" dirty="0" smtClean="0"/>
              <a:t>Splitting control and </a:t>
            </a:r>
            <a:r>
              <a:rPr lang="en-US" sz="3600" b="1" dirty="0"/>
              <a:t>M</a:t>
            </a:r>
            <a:r>
              <a:rPr lang="en-US" sz="3600" b="1" dirty="0" smtClean="0"/>
              <a:t>erging control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73563"/>
          </a:xfrm>
        </p:spPr>
        <p:txBody>
          <a:bodyPr/>
          <a:lstStyle/>
          <a:p>
            <a:pPr algn="just"/>
            <a:r>
              <a:rPr lang="en-US" dirty="0" smtClean="0"/>
              <a:t>FORK- A </a:t>
            </a:r>
            <a:r>
              <a:rPr lang="en-US" dirty="0"/>
              <a:t>transition that forks </a:t>
            </a:r>
            <a:r>
              <a:rPr lang="en-US" dirty="0" smtClean="0"/>
              <a:t>indicates splitting </a:t>
            </a:r>
            <a:r>
              <a:rPr lang="en-US" dirty="0"/>
              <a:t>of control into concurrent parts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JOIN-  Explicit merging of concurrent </a:t>
            </a:r>
            <a:r>
              <a:rPr lang="en-US" dirty="0" smtClean="0"/>
              <a:t>control by </a:t>
            </a:r>
            <a:r>
              <a:rPr lang="en-US" dirty="0"/>
              <a:t>a transition.</a:t>
            </a:r>
          </a:p>
        </p:txBody>
      </p:sp>
    </p:spTree>
    <p:extLst>
      <p:ext uri="{BB962C8B-B14F-4D97-AF65-F5344CB8AC3E}">
        <p14:creationId xmlns:p14="http://schemas.microsoft.com/office/powerpoint/2010/main" val="38650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of class model, state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/>
          <a:lstStyle/>
          <a:p>
            <a:pPr algn="just"/>
            <a:r>
              <a:rPr lang="en-US" dirty="0"/>
              <a:t>A state diagram describes all or part of </a:t>
            </a:r>
            <a:r>
              <a:rPr lang="en-US" dirty="0" smtClean="0"/>
              <a:t>the behavior </a:t>
            </a:r>
            <a:r>
              <a:rPr lang="en-US" dirty="0"/>
              <a:t>of the objects of a given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States = classes of values &amp; link for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</a:p>
          <a:p>
            <a:pPr algn="just"/>
            <a:r>
              <a:rPr lang="en-US" dirty="0"/>
              <a:t>State model of a class is inherited by </a:t>
            </a:r>
            <a:r>
              <a:rPr lang="en-US" dirty="0" smtClean="0"/>
              <a:t>its subclasses. Subclass </a:t>
            </a:r>
            <a:r>
              <a:rPr lang="en-US" dirty="0"/>
              <a:t>inherits both the state </a:t>
            </a:r>
            <a:r>
              <a:rPr lang="en-US" dirty="0" smtClean="0"/>
              <a:t>&amp; Transitions.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 is also possible to refine an inherited </a:t>
            </a:r>
            <a:r>
              <a:rPr lang="en-US" dirty="0" smtClean="0">
                <a:solidFill>
                  <a:srgbClr val="FF0000"/>
                </a:solidFill>
              </a:rPr>
              <a:t>state diagram </a:t>
            </a:r>
            <a:r>
              <a:rPr lang="en-US" dirty="0">
                <a:solidFill>
                  <a:srgbClr val="FF0000"/>
                </a:solidFill>
              </a:rPr>
              <a:t>by expanding state into nested </a:t>
            </a:r>
            <a:r>
              <a:rPr lang="en-US" dirty="0" smtClean="0">
                <a:solidFill>
                  <a:srgbClr val="FF0000"/>
                </a:solidFill>
              </a:rPr>
              <a:t>state or </a:t>
            </a:r>
            <a:r>
              <a:rPr lang="en-US" dirty="0">
                <a:solidFill>
                  <a:srgbClr val="FF0000"/>
                </a:solidFill>
              </a:rPr>
              <a:t>concurrent sub diagrams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7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State structure is related to and </a:t>
            </a:r>
            <a:r>
              <a:rPr lang="en-US" dirty="0" smtClean="0"/>
              <a:t>constrained by </a:t>
            </a:r>
            <a:r>
              <a:rPr lang="en-US" dirty="0"/>
              <a:t>class structure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composite state is the aggregation of </a:t>
            </a:r>
            <a:r>
              <a:rPr lang="en-US" dirty="0" smtClean="0"/>
              <a:t>more than </a:t>
            </a:r>
            <a:r>
              <a:rPr lang="en-US" dirty="0"/>
              <a:t>one concurrent </a:t>
            </a:r>
            <a:r>
              <a:rPr lang="en-US" dirty="0" err="1"/>
              <a:t>substate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Try to make the state diagrams of </a:t>
            </a:r>
            <a:r>
              <a:rPr lang="en-US" dirty="0" smtClean="0"/>
              <a:t>subclasses independent </a:t>
            </a:r>
            <a:r>
              <a:rPr lang="en-US" dirty="0"/>
              <a:t>of the state diagrams of </a:t>
            </a:r>
            <a:r>
              <a:rPr lang="en-US" dirty="0" smtClean="0"/>
              <a:t>their </a:t>
            </a:r>
            <a:r>
              <a:rPr lang="en-US" dirty="0" err="1" smtClean="0"/>
              <a:t>superclasses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class - UML notation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828800" y="2438400"/>
            <a:ext cx="3124200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828800" y="3429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1981200" y="2514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1965325" y="2414588"/>
            <a:ext cx="262026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&lt;&lt; signal &gt;&gt;</a:t>
            </a:r>
          </a:p>
          <a:p>
            <a:pPr algn="ctr"/>
            <a:r>
              <a:rPr lang="en-US" sz="2800" b="1" dirty="0" err="1" smtClean="0"/>
              <a:t>FlightDeparture</a:t>
            </a:r>
            <a:endParaRPr lang="en-US" sz="2800" b="1" dirty="0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2041525" y="3481388"/>
            <a:ext cx="14321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airline</a:t>
            </a:r>
          </a:p>
          <a:p>
            <a:r>
              <a:rPr lang="en-US" sz="2400" dirty="0"/>
              <a:t>flightNum</a:t>
            </a:r>
          </a:p>
          <a:p>
            <a:r>
              <a:rPr lang="en-US" sz="2400" dirty="0"/>
              <a:t>city</a:t>
            </a:r>
          </a:p>
          <a:p>
            <a:r>
              <a:rPr lang="en-US" sz="2400" dirty="0"/>
              <a:t>date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4175125" y="1500188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keyword “signal” in &lt;&lt; &gt;&gt;</a:t>
            </a:r>
          </a:p>
        </p:txBody>
      </p:sp>
      <p:sp>
        <p:nvSpPr>
          <p:cNvPr id="452618" name="Text Box 10"/>
          <p:cNvSpPr txBox="1">
            <a:spLocks noChangeArrowheads="1"/>
          </p:cNvSpPr>
          <p:nvPr/>
        </p:nvSpPr>
        <p:spPr bwMode="auto">
          <a:xfrm>
            <a:off x="5165725" y="2795588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name of signal class</a:t>
            </a:r>
          </a:p>
        </p:txBody>
      </p:sp>
      <p:sp>
        <p:nvSpPr>
          <p:cNvPr id="452619" name="Text Box 11"/>
          <p:cNvSpPr txBox="1">
            <a:spLocks noChangeArrowheads="1"/>
          </p:cNvSpPr>
          <p:nvPr/>
        </p:nvSpPr>
        <p:spPr bwMode="auto">
          <a:xfrm>
            <a:off x="5318125" y="3557588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attributes</a:t>
            </a:r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 flipH="1">
            <a:off x="3200400" y="1828800"/>
            <a:ext cx="10668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 flipH="1">
            <a:off x="4191000" y="30480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2" name="Line 14"/>
          <p:cNvSpPr>
            <a:spLocks noChangeShapeType="1"/>
          </p:cNvSpPr>
          <p:nvPr/>
        </p:nvSpPr>
        <p:spPr bwMode="auto">
          <a:xfrm flipH="1" flipV="1">
            <a:off x="3352800" y="3657600"/>
            <a:ext cx="19812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Line 15"/>
          <p:cNvSpPr>
            <a:spLocks noChangeShapeType="1"/>
          </p:cNvSpPr>
          <p:nvPr/>
        </p:nvSpPr>
        <p:spPr bwMode="auto">
          <a:xfrm flipH="1">
            <a:off x="3581400" y="3962400"/>
            <a:ext cx="16764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b="1" i="1" dirty="0"/>
              <a:t>Change event</a:t>
            </a:r>
            <a:r>
              <a:rPr lang="en-US" sz="2800" b="1" dirty="0"/>
              <a:t> </a:t>
            </a:r>
          </a:p>
          <a:p>
            <a:pPr lvl="1"/>
            <a:r>
              <a:rPr lang="en-US" sz="2400" dirty="0" smtClean="0"/>
              <a:t>Event caused </a:t>
            </a:r>
            <a:r>
              <a:rPr lang="en-US" sz="2400" dirty="0"/>
              <a:t>by satisfaction of a </a:t>
            </a:r>
            <a:r>
              <a:rPr lang="en-US" sz="2400" dirty="0" smtClean="0"/>
              <a:t>Boolean </a:t>
            </a:r>
            <a:r>
              <a:rPr lang="en-US" sz="2400" dirty="0"/>
              <a:t>expression</a:t>
            </a:r>
          </a:p>
          <a:p>
            <a:pPr lvl="1"/>
            <a:r>
              <a:rPr lang="en-US" sz="2400" b="1" dirty="0"/>
              <a:t>Intent</a:t>
            </a:r>
            <a:r>
              <a:rPr lang="en-US" sz="2400" dirty="0"/>
              <a:t>: Expression continually tested; when changes from false to true, the event happens</a:t>
            </a:r>
          </a:p>
          <a:p>
            <a:pPr lvl="1"/>
            <a:r>
              <a:rPr lang="en-US" sz="2400" dirty="0" smtClean="0"/>
              <a:t>UML Notation</a:t>
            </a:r>
            <a:r>
              <a:rPr lang="en-US" sz="2400" b="1" dirty="0"/>
              <a:t>: </a:t>
            </a:r>
            <a:r>
              <a:rPr lang="en-US" sz="2400" b="1" dirty="0" smtClean="0"/>
              <a:t>	</a:t>
            </a:r>
            <a:r>
              <a:rPr lang="en-US" sz="2400" dirty="0"/>
              <a:t> keyword </a:t>
            </a:r>
            <a:r>
              <a:rPr lang="en-US" sz="2400" b="1" dirty="0" smtClean="0"/>
              <a:t>when </a:t>
            </a:r>
            <a:r>
              <a:rPr lang="en-US" sz="2400" dirty="0" smtClean="0"/>
              <a:t>followed by parenthesized </a:t>
            </a:r>
            <a:r>
              <a:rPr lang="en-US" sz="2400" b="1" dirty="0" smtClean="0"/>
              <a:t>boolean expression</a:t>
            </a:r>
            <a:endParaRPr lang="en-US" dirty="0" smtClean="0"/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(room temperature &lt; heating set point)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(room temperature  &gt; cooling set point)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(battery power &lt; lower limit)</a:t>
            </a:r>
          </a:p>
          <a:p>
            <a:pPr lvl="2"/>
            <a:r>
              <a:rPr lang="en-US" b="1" dirty="0" smtClean="0"/>
              <a:t>when</a:t>
            </a:r>
            <a:r>
              <a:rPr lang="en-US" dirty="0" smtClean="0"/>
              <a:t>(tire pressure &lt; minimum pressure)</a:t>
            </a:r>
          </a:p>
          <a:p>
            <a:pPr lvl="2"/>
            <a:endParaRPr lang="en-US" sz="2000" dirty="0" smtClean="0"/>
          </a:p>
          <a:p>
            <a:pPr marL="2743200" lvl="6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22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Kinds of Events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Time </a:t>
            </a:r>
            <a:r>
              <a:rPr lang="en-US" sz="2800" b="1" i="1" dirty="0"/>
              <a:t>event</a:t>
            </a:r>
            <a:endParaRPr lang="en-US" sz="2800" dirty="0"/>
          </a:p>
          <a:p>
            <a:pPr lvl="1"/>
            <a:r>
              <a:rPr lang="en-US" sz="2400" dirty="0" smtClean="0"/>
              <a:t>Event caused </a:t>
            </a:r>
            <a:r>
              <a:rPr lang="en-US" sz="2400" dirty="0"/>
              <a:t>by the occurrence of an </a:t>
            </a:r>
            <a:r>
              <a:rPr lang="en-US" sz="2400" dirty="0">
                <a:solidFill>
                  <a:srgbClr val="FF0000"/>
                </a:solidFill>
              </a:rPr>
              <a:t>absolute time </a:t>
            </a:r>
            <a:r>
              <a:rPr lang="en-US" sz="2400" dirty="0"/>
              <a:t>or the </a:t>
            </a:r>
            <a:r>
              <a:rPr lang="en-US" sz="2400" dirty="0">
                <a:solidFill>
                  <a:srgbClr val="FF0000"/>
                </a:solidFill>
              </a:rPr>
              <a:t>elapse of a time </a:t>
            </a:r>
            <a:r>
              <a:rPr lang="en-US" sz="2400" dirty="0" smtClean="0">
                <a:solidFill>
                  <a:srgbClr val="FF0000"/>
                </a:solidFill>
              </a:rPr>
              <a:t>interval</a:t>
            </a:r>
          </a:p>
          <a:p>
            <a:pPr lvl="1" algn="just"/>
            <a:r>
              <a:rPr lang="en-US" sz="2400" dirty="0" smtClean="0"/>
              <a:t>for absolute time the UML Notation: keyword </a:t>
            </a:r>
            <a:r>
              <a:rPr lang="en-US" sz="2400" b="1" dirty="0" smtClean="0"/>
              <a:t>when </a:t>
            </a:r>
            <a:r>
              <a:rPr lang="en-US" sz="2400" dirty="0"/>
              <a:t>followed by </a:t>
            </a:r>
            <a:r>
              <a:rPr lang="en-US" sz="2400" dirty="0" smtClean="0"/>
              <a:t>parenthesized </a:t>
            </a:r>
            <a:r>
              <a:rPr lang="en-US" sz="2400" b="1" dirty="0" smtClean="0"/>
              <a:t>expression involving time</a:t>
            </a:r>
          </a:p>
          <a:p>
            <a:pPr lvl="2"/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smtClean="0"/>
              <a:t>(date </a:t>
            </a:r>
            <a:r>
              <a:rPr lang="en-US" dirty="0"/>
              <a:t>= </a:t>
            </a:r>
            <a:r>
              <a:rPr lang="en-US" dirty="0" smtClean="0"/>
              <a:t>Jan 1, 2013)</a:t>
            </a:r>
            <a:endParaRPr lang="en-US" sz="2800" b="1" dirty="0" smtClean="0"/>
          </a:p>
          <a:p>
            <a:pPr lvl="1" algn="just"/>
            <a:r>
              <a:rPr lang="en-US" sz="2400" dirty="0" smtClean="0"/>
              <a:t>for time interval the UML Notation: </a:t>
            </a:r>
            <a:r>
              <a:rPr lang="en-US" sz="2400" dirty="0"/>
              <a:t>keyword </a:t>
            </a:r>
            <a:r>
              <a:rPr lang="en-US" sz="2400" b="1" dirty="0" smtClean="0"/>
              <a:t>after </a:t>
            </a:r>
            <a:r>
              <a:rPr lang="en-US" sz="2400" dirty="0"/>
              <a:t>followed by parenthesized </a:t>
            </a:r>
            <a:r>
              <a:rPr lang="en-US" sz="2400" b="1" dirty="0"/>
              <a:t>expression </a:t>
            </a:r>
            <a:r>
              <a:rPr lang="en-US" sz="2400" b="1" dirty="0" smtClean="0"/>
              <a:t>that evaluate to a time duration </a:t>
            </a:r>
          </a:p>
          <a:p>
            <a:pPr lvl="2"/>
            <a:r>
              <a:rPr lang="en-US" b="1" dirty="0" smtClean="0"/>
              <a:t>after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 err="1" smtClean="0"/>
              <a:t>timeUnits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after</a:t>
            </a:r>
            <a:r>
              <a:rPr lang="en-US" dirty="0" smtClean="0"/>
              <a:t>(10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33"/>
            <a:ext cx="8229600" cy="944562"/>
          </a:xfrm>
        </p:spPr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 smtClean="0"/>
              <a:t>an abstraction of values and links of an object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/>
              <a:t>behavioral condition that persists in time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3200" dirty="0" smtClean="0"/>
              <a:t>according to gross behavior of objects, set of values and links are grouped together into a state </a:t>
            </a:r>
          </a:p>
          <a:p>
            <a:pPr algn="just"/>
            <a:r>
              <a:rPr lang="en-US" dirty="0"/>
              <a:t>often corresponds to </a:t>
            </a:r>
            <a:endParaRPr lang="en-US" dirty="0" smtClean="0"/>
          </a:p>
          <a:p>
            <a:pPr lvl="1" algn="just"/>
            <a:r>
              <a:rPr lang="en-US" dirty="0" smtClean="0"/>
              <a:t>verbs </a:t>
            </a:r>
            <a:r>
              <a:rPr lang="en-US" dirty="0"/>
              <a:t>with suffix of “-</a:t>
            </a:r>
            <a:r>
              <a:rPr lang="en-US" dirty="0" err="1"/>
              <a:t>ing</a:t>
            </a:r>
            <a:r>
              <a:rPr lang="en-US" dirty="0" smtClean="0"/>
              <a:t>”</a:t>
            </a:r>
          </a:p>
          <a:p>
            <a:pPr lvl="2" algn="just"/>
            <a:r>
              <a:rPr lang="en-US" dirty="0"/>
              <a:t>e.g., Boiling, Waiting, </a:t>
            </a:r>
            <a:r>
              <a:rPr lang="en-US" dirty="0" smtClean="0"/>
              <a:t>Dialing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 duration of some condition</a:t>
            </a:r>
          </a:p>
          <a:p>
            <a:pPr lvl="2" algn="just"/>
            <a:r>
              <a:rPr lang="en-US" dirty="0"/>
              <a:t>e.g., P</a:t>
            </a:r>
            <a:r>
              <a:rPr lang="en-US" dirty="0" smtClean="0"/>
              <a:t>owered, </a:t>
            </a:r>
            <a:r>
              <a:rPr lang="en-US" dirty="0" err="1" smtClean="0"/>
              <a:t>BelowFreezing</a:t>
            </a:r>
            <a:endParaRPr lang="en-US" dirty="0" smtClean="0"/>
          </a:p>
          <a:p>
            <a:pPr algn="just"/>
            <a:r>
              <a:rPr lang="en-US" dirty="0" smtClean="0"/>
              <a:t>UML Notation: a rounded box containing an optional state name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33400" y="5846619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Powered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3528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324600" y="5822373"/>
            <a:ext cx="18288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Dialing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defining states</a:t>
            </a:r>
          </a:p>
          <a:p>
            <a:pPr lvl="1"/>
            <a:r>
              <a:rPr lang="en-US" dirty="0" smtClean="0"/>
              <a:t>ignore attributes that do not affect the behavior of the object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lump together in a single state all combinations of values and links with the same response to events</a:t>
            </a:r>
          </a:p>
          <a:p>
            <a:pPr lvl="1"/>
            <a:r>
              <a:rPr lang="en-US" dirty="0" smtClean="0"/>
              <a:t>E.g., except for leading 0’s &amp; 1’s, the exact digits dialed do not affect the control of the phone line, so we can define a state </a:t>
            </a:r>
            <a:r>
              <a:rPr lang="en-US" b="1" i="1" dirty="0" smtClean="0"/>
              <a:t>Dialing</a:t>
            </a:r>
            <a:r>
              <a:rPr lang="en-US" i="1" dirty="0" smtClean="0"/>
              <a:t> </a:t>
            </a:r>
            <a:r>
              <a:rPr lang="en-US" dirty="0" smtClean="0"/>
              <a:t>and track the phone number as a parameter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Objects in a class have a finite number of possible states</a:t>
            </a:r>
          </a:p>
          <a:p>
            <a:pPr lvl="1"/>
            <a:r>
              <a:rPr lang="en-US" dirty="0" smtClean="0"/>
              <a:t>Each object can only be in one state at a time</a:t>
            </a:r>
          </a:p>
          <a:p>
            <a:pPr lvl="1"/>
            <a:r>
              <a:rPr lang="en-US" dirty="0" smtClean="0"/>
              <a:t>At a given moment of time, the various objects for a class can exist in a multitude of states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state specifies the response of an object to input events</a:t>
            </a:r>
          </a:p>
          <a:p>
            <a:pPr lvl="1"/>
            <a:r>
              <a:rPr lang="en-US" dirty="0" smtClean="0"/>
              <a:t>E.g., if a digit is dialed in state </a:t>
            </a:r>
            <a:r>
              <a:rPr lang="en-US" b="1" i="1" dirty="0" err="1" smtClean="0"/>
              <a:t>DialTone</a:t>
            </a:r>
            <a:r>
              <a:rPr lang="en-US" b="1" i="1" dirty="0" smtClean="0"/>
              <a:t>, </a:t>
            </a:r>
            <a:r>
              <a:rPr lang="en-US" dirty="0" smtClean="0"/>
              <a:t>the phone line drops the dial tone and enters state </a:t>
            </a:r>
            <a:r>
              <a:rPr lang="en-US" b="1" i="1" dirty="0" smtClean="0"/>
              <a:t>Dialing; </a:t>
            </a:r>
          </a:p>
          <a:p>
            <a:pPr lvl="1"/>
            <a:r>
              <a:rPr lang="en-US" dirty="0" smtClean="0"/>
              <a:t>If the receiver is replaced in state </a:t>
            </a:r>
            <a:r>
              <a:rPr lang="en-US" b="1" i="1" dirty="0" err="1" smtClean="0"/>
              <a:t>DialTone</a:t>
            </a:r>
            <a:r>
              <a:rPr lang="en-US" dirty="0" smtClean="0"/>
              <a:t>, the phone line goes dead and enters state Idle.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2655</Words>
  <Application>Microsoft Office PowerPoint</Application>
  <PresentationFormat>On-screen Show (4:3)</PresentationFormat>
  <Paragraphs>407</Paragraphs>
  <Slides>47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State Modeling</vt:lpstr>
      <vt:lpstr>Introduction</vt:lpstr>
      <vt:lpstr>Events</vt:lpstr>
      <vt:lpstr>Kinds of events</vt:lpstr>
      <vt:lpstr>Signal class - UML notation</vt:lpstr>
      <vt:lpstr>Kinds of Events</vt:lpstr>
      <vt:lpstr>Kinds of Events</vt:lpstr>
      <vt:lpstr>States</vt:lpstr>
      <vt:lpstr>Contd.</vt:lpstr>
      <vt:lpstr>Symmetry between Events and States</vt:lpstr>
      <vt:lpstr>Transitions and Conditions</vt:lpstr>
      <vt:lpstr>Enabling and firing of transitions</vt:lpstr>
      <vt:lpstr>State Diagrams</vt:lpstr>
      <vt:lpstr>State diagrams</vt:lpstr>
      <vt:lpstr>State diagrams</vt:lpstr>
      <vt:lpstr>State diagrams</vt:lpstr>
      <vt:lpstr>State Model</vt:lpstr>
      <vt:lpstr>Details </vt:lpstr>
      <vt:lpstr>PowerPoint Presentation</vt:lpstr>
      <vt:lpstr>“One-shot” state diagrams</vt:lpstr>
      <vt:lpstr>Example</vt:lpstr>
      <vt:lpstr>Example</vt:lpstr>
      <vt:lpstr>Example - entry and exit points</vt:lpstr>
      <vt:lpstr>Activity Effects</vt:lpstr>
      <vt:lpstr>Activity Effects</vt:lpstr>
      <vt:lpstr>Activities</vt:lpstr>
      <vt:lpstr>Activity effects</vt:lpstr>
      <vt:lpstr>Do-Activities</vt:lpstr>
      <vt:lpstr>Entry and Exit Activities</vt:lpstr>
      <vt:lpstr>Order of activities</vt:lpstr>
      <vt:lpstr>PowerPoint Presentation</vt:lpstr>
      <vt:lpstr>Completion Transition</vt:lpstr>
      <vt:lpstr>Contd.</vt:lpstr>
      <vt:lpstr>Sending signals</vt:lpstr>
      <vt:lpstr>Advanced state modeling</vt:lpstr>
      <vt:lpstr>Nested state diagram</vt:lpstr>
      <vt:lpstr>Nested state</vt:lpstr>
      <vt:lpstr>Example: Transmission</vt:lpstr>
      <vt:lpstr>Signal Generalization</vt:lpstr>
      <vt:lpstr>CONCURRENCY</vt:lpstr>
      <vt:lpstr>AGGREGATION CONCURRENCY</vt:lpstr>
      <vt:lpstr>PowerPoint Presentation</vt:lpstr>
      <vt:lpstr>Concurrency within an Object</vt:lpstr>
      <vt:lpstr>Synchronization of Concurrent Activities</vt:lpstr>
      <vt:lpstr>Fork and Join  OR Splitting control and Merging control </vt:lpstr>
      <vt:lpstr>Relation of class model, state model</vt:lpstr>
      <vt:lpstr>Contd.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Pratyush Kumar Deka</dc:creator>
  <cp:lastModifiedBy>Pardeep Singh</cp:lastModifiedBy>
  <cp:revision>112</cp:revision>
  <dcterms:created xsi:type="dcterms:W3CDTF">2006-08-16T00:00:00Z</dcterms:created>
  <dcterms:modified xsi:type="dcterms:W3CDTF">2017-11-14T07:01:34Z</dcterms:modified>
</cp:coreProperties>
</file>