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20" r:id="rId35"/>
    <p:sldId id="316" r:id="rId36"/>
    <p:sldId id="317" r:id="rId37"/>
    <p:sldId id="318" r:id="rId38"/>
    <p:sldId id="321" r:id="rId39"/>
    <p:sldId id="319" r:id="rId40"/>
    <p:sldId id="267" r:id="rId41"/>
    <p:sldId id="283" r:id="rId42"/>
    <p:sldId id="284" r:id="rId43"/>
    <p:sldId id="285" r:id="rId44"/>
    <p:sldId id="28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707BB-1C34-4DDA-BE0E-3FCB34C0F4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B4D8D-22CB-464C-A0AE-ED53BA2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as design technique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an abstraction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template before actual building.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complex systems, developer must abstract different views of system by building models.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 the model satisfy requirements.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add details to transform model into implementation.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 of UML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basic building blocks of UML, rules for integrating building blocks and some common mechanisms applied throughout UML.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UML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(Entity)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(relate things)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(collection of things based on interest)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in UML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Things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nouns of UML models.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that are either physical or conceptual.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classes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(replaceable part of system that provide realization to interfaces).</a:t>
            </a:r>
          </a:p>
          <a:p>
            <a:pPr lvl="2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(Servers: A collection of components)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Things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notation for structural things in U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77200" cy="496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Things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parts of UML.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behavior over time and space.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Interactions: to provide interaction between a set of objects (Messages).</a:t>
            </a:r>
          </a:p>
          <a:p>
            <a:pPr marL="457200" lvl="1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machine: Define sequence of states for an object during its lifetime in response to events.</a:t>
            </a: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95400" y="36576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Things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694945"/>
            <a:ext cx="8188036" cy="44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Things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are used to grouping things.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mechanism for organizing elements into groups.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and behavioral things placed in a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110379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ackage notation  in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99" y="1295400"/>
            <a:ext cx="747503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parts of UML called note.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applied to describe and remark about any element or collection of elements in the model.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rectangle with dog-eared corner.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67199"/>
            <a:ext cx="5410200" cy="22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in UML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relationship: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relationship between two entities.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to one thing affect semantic of other thing.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UML, dependency denoted by dashed line, possibly directed and may have a label.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8437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Airplane scale model for wind turbulence, pencil sketches for oil paintings, blueprint of machine parts etc.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modeling: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a physical entity before building.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customer.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Storyboards of movies and advertisements, sketches for artists.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complexity: House design does not include number of bricks, cements etc.</a:t>
            </a: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relationship describing a set of links.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define connection among objects.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is a special type of association between a whole and its parts.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is denoted by solid line, possibly directed and may include a label.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055" y="17526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of specialized elements (Child) are substitutable for objects of generalized elements (parent).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shares structure and behavior of parent.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a solid line with hollow arrowhead, pointing to parent.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generalizati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55" y="5257800"/>
            <a:ext cx="4953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classifiers, wherein one classifier specifies a contract that another classifier guarantees to carry out.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between interfaces and classes or components that realize them.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between use cases and collaboration that realize them.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dashed line with hollow arrowhead.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notations in UML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realization symbol in u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1600200"/>
            <a:ext cx="7578436" cy="50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in UML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set of elements in a graph with vertices (things) and edges (relationship).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a system from different perspectives.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element may appear in different diagrams.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contain nine types of diagrams.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in UML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 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Case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State-chart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1.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 smtClean="0"/>
              <a:t>A class diagram shows a set of classes, interfaces, and collaborations and their relationships.</a:t>
            </a:r>
          </a:p>
          <a:p>
            <a:pPr algn="just" eaLnBrk="1" hangingPunct="1"/>
            <a:r>
              <a:rPr lang="en-US" altLang="en-US" dirty="0"/>
              <a:t>M</a:t>
            </a:r>
            <a:r>
              <a:rPr lang="en-US" altLang="en-US" sz="2800" dirty="0" smtClean="0"/>
              <a:t>ost common diagram found in modeling object-oriented systems. </a:t>
            </a:r>
          </a:p>
          <a:p>
            <a:pPr algn="just" eaLnBrk="1" hangingPunct="1"/>
            <a:r>
              <a:rPr lang="en-US" altLang="en-US" dirty="0"/>
              <a:t>A</a:t>
            </a:r>
            <a:r>
              <a:rPr lang="en-US" altLang="en-US" sz="2800" dirty="0" smtClean="0"/>
              <a:t>ddress the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static design </a:t>
            </a:r>
            <a:r>
              <a:rPr lang="en-US" altLang="en-US" sz="2800" dirty="0" smtClean="0"/>
              <a:t>view of a system. </a:t>
            </a:r>
          </a:p>
        </p:txBody>
      </p:sp>
    </p:spTree>
    <p:extLst>
      <p:ext uri="{BB962C8B-B14F-4D97-AF65-F5344CB8AC3E}">
        <p14:creationId xmlns:p14="http://schemas.microsoft.com/office/powerpoint/2010/main" val="40568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7010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Shows a set of objects and their relationships. </a:t>
            </a:r>
          </a:p>
          <a:p>
            <a:pPr algn="just" eaLnBrk="1" hangingPunct="1"/>
            <a:r>
              <a:rPr lang="en-US" altLang="en-US" dirty="0" smtClean="0">
                <a:solidFill>
                  <a:srgbClr val="FF0000"/>
                </a:solidFill>
              </a:rPr>
              <a:t>Represent static snapshots of instances of the things found in class diagrams</a:t>
            </a:r>
            <a:r>
              <a:rPr lang="en-US" altLang="en-US" dirty="0" smtClean="0"/>
              <a:t>. </a:t>
            </a:r>
          </a:p>
          <a:p>
            <a:pPr algn="just" eaLnBrk="1" hangingPunct="1"/>
            <a:r>
              <a:rPr lang="en-US" altLang="en-US" dirty="0"/>
              <a:t>A</a:t>
            </a:r>
            <a:r>
              <a:rPr lang="en-US" altLang="en-US" dirty="0" smtClean="0"/>
              <a:t>ddress the static design view or static process view of a system as do class diagrams, but from the perspective of real or prototypical cases.</a:t>
            </a:r>
          </a:p>
        </p:txBody>
      </p:sp>
    </p:spTree>
    <p:extLst>
      <p:ext uri="{BB962C8B-B14F-4D97-AF65-F5344CB8AC3E}">
        <p14:creationId xmlns:p14="http://schemas.microsoft.com/office/powerpoint/2010/main" val="427511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2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Models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model: Represents static and structural aspects of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model: Represent temporal and behavioral aspects of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model: Represent interaction collaboration and interaction of individual objects.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designs are not completely independent.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design must isolate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5461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 Use Case Diagram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 smtClean="0"/>
              <a:t>Shows a set of use cases and actors (a special kind of class) and their relationships. </a:t>
            </a:r>
          </a:p>
          <a:p>
            <a:pPr algn="just" eaLnBrk="1" hangingPunct="1"/>
            <a:r>
              <a:rPr lang="en-US" altLang="en-US" dirty="0"/>
              <a:t>A</a:t>
            </a:r>
            <a:r>
              <a:rPr lang="en-US" altLang="en-US" dirty="0" smtClean="0"/>
              <a:t>ddress the static use case view of a system. </a:t>
            </a:r>
          </a:p>
          <a:p>
            <a:pPr algn="just" eaLnBrk="1" hangingPunct="1"/>
            <a:r>
              <a:rPr lang="en-US" altLang="en-US" dirty="0" smtClean="0"/>
              <a:t>Especially important in organizing and modeling the behaviors of a system.</a:t>
            </a:r>
          </a:p>
        </p:txBody>
      </p:sp>
    </p:spTree>
    <p:extLst>
      <p:ext uri="{BB962C8B-B14F-4D97-AF65-F5344CB8AC3E}">
        <p14:creationId xmlns:p14="http://schemas.microsoft.com/office/powerpoint/2010/main" val="39707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Both </a:t>
            </a:r>
            <a:r>
              <a:rPr lang="en-US" altLang="en-US" b="1" dirty="0" smtClean="0">
                <a:solidFill>
                  <a:srgbClr val="FF0000"/>
                </a:solidFill>
              </a:rPr>
              <a:t>sequence</a:t>
            </a:r>
            <a:r>
              <a:rPr lang="en-US" altLang="en-US" dirty="0" smtClean="0"/>
              <a:t> diagrams and </a:t>
            </a:r>
            <a:r>
              <a:rPr lang="en-US" altLang="en-US" b="1" dirty="0" smtClean="0">
                <a:solidFill>
                  <a:srgbClr val="FF0000"/>
                </a:solidFill>
              </a:rPr>
              <a:t>collaboration</a:t>
            </a:r>
            <a:r>
              <a:rPr lang="en-US" altLang="en-US" dirty="0" smtClean="0"/>
              <a:t> diagrams are kinds of interaction diagrams. </a:t>
            </a:r>
          </a:p>
          <a:p>
            <a:pPr algn="just"/>
            <a:r>
              <a:rPr lang="en-US" altLang="en-US" dirty="0" smtClean="0"/>
              <a:t>Arc shows an interaction, consisting of a set of objects and their relationships, including the messages that may be dispatched among them. </a:t>
            </a:r>
          </a:p>
          <a:p>
            <a:pPr algn="just"/>
            <a:r>
              <a:rPr lang="en-US" altLang="en-US" b="1" dirty="0" smtClean="0"/>
              <a:t>Interaction diagrams address the dynamic view of a system.</a:t>
            </a:r>
          </a:p>
        </p:txBody>
      </p:sp>
    </p:spTree>
    <p:extLst>
      <p:ext uri="{BB962C8B-B14F-4D97-AF65-F5344CB8AC3E}">
        <p14:creationId xmlns:p14="http://schemas.microsoft.com/office/powerpoint/2010/main" val="893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4. Sequence Diagram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3429000"/>
            <a:ext cx="2438400" cy="99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US" smtClean="0"/>
              <a:t>5. Collaboration Diagram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6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6. Statechart Diagram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301750"/>
            <a:ext cx="8229600" cy="4525963"/>
          </a:xfrm>
        </p:spPr>
        <p:txBody>
          <a:bodyPr/>
          <a:lstStyle/>
          <a:p>
            <a:pPr algn="just"/>
            <a:r>
              <a:rPr lang="en-US" altLang="en-US" sz="2800" dirty="0" smtClean="0"/>
              <a:t>Shows a state machine, consisting of states, transitions, and events. </a:t>
            </a:r>
          </a:p>
          <a:p>
            <a:pPr algn="just"/>
            <a:r>
              <a:rPr lang="en-US" altLang="en-US" sz="2800" dirty="0" smtClean="0"/>
              <a:t>Address the dynamic view of a system. </a:t>
            </a:r>
          </a:p>
          <a:p>
            <a:pPr algn="just"/>
            <a:r>
              <a:rPr lang="en-US" altLang="en-US" dirty="0" smtClean="0"/>
              <a:t>Model </a:t>
            </a:r>
            <a:r>
              <a:rPr lang="en-US" altLang="en-US" sz="2800" dirty="0" smtClean="0"/>
              <a:t>the behavior of an interface, class, or collaboration </a:t>
            </a:r>
          </a:p>
          <a:p>
            <a:pPr algn="just"/>
            <a:r>
              <a:rPr lang="en-US" altLang="en-US" dirty="0"/>
              <a:t>E</a:t>
            </a:r>
            <a:r>
              <a:rPr lang="en-US" altLang="en-US" sz="2800" dirty="0" smtClean="0"/>
              <a:t>mphasize the event-ordered behavior of an object</a:t>
            </a:r>
            <a:r>
              <a:rPr lang="en-US" altLang="en-US" dirty="0"/>
              <a:t>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90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4400"/>
            <a:ext cx="8305800" cy="4835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2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7. Activity Diagram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Special kind of a state-chart diagram that shows the </a:t>
            </a:r>
            <a:r>
              <a:rPr lang="en-US" altLang="en-US" b="1" dirty="0" smtClean="0"/>
              <a:t>flow from activity to activity</a:t>
            </a:r>
            <a:r>
              <a:rPr lang="en-US" altLang="en-US" dirty="0" smtClean="0"/>
              <a:t> within a system. </a:t>
            </a:r>
          </a:p>
          <a:p>
            <a:pPr algn="just"/>
            <a:r>
              <a:rPr lang="en-US" altLang="en-US" dirty="0" smtClean="0"/>
              <a:t>Activity diagrams address the dynamic view of a system. </a:t>
            </a:r>
          </a:p>
          <a:p>
            <a:pPr algn="just"/>
            <a:r>
              <a:rPr lang="en-US" altLang="en-US" dirty="0" smtClean="0"/>
              <a:t>Emphasize the flow of control among objects.</a:t>
            </a:r>
          </a:p>
        </p:txBody>
      </p:sp>
    </p:spTree>
    <p:extLst>
      <p:ext uri="{BB962C8B-B14F-4D97-AF65-F5344CB8AC3E}">
        <p14:creationId xmlns:p14="http://schemas.microsoft.com/office/powerpoint/2010/main" val="24185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57200"/>
            <a:ext cx="7010400" cy="566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8. Component Diagram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/>
              <a:t>Shows the organizations and dependencies among a set of components.</a:t>
            </a:r>
          </a:p>
          <a:p>
            <a:pPr algn="just"/>
            <a:r>
              <a:rPr lang="en-US" altLang="en-US" sz="2800" dirty="0" smtClean="0"/>
              <a:t>Address the static implementation view of a system. </a:t>
            </a:r>
          </a:p>
          <a:p>
            <a:pPr algn="just"/>
            <a:r>
              <a:rPr lang="en-US" altLang="en-US" sz="2800" dirty="0" smtClean="0"/>
              <a:t>They are related to class diagrams in that a component typically maps to one or more classes, interfaces, or collaborations.</a:t>
            </a:r>
          </a:p>
        </p:txBody>
      </p:sp>
    </p:spTree>
    <p:extLst>
      <p:ext uri="{BB962C8B-B14F-4D97-AF65-F5344CB8AC3E}">
        <p14:creationId xmlns:p14="http://schemas.microsoft.com/office/powerpoint/2010/main" val="720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59626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9. Deployment Diagram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/>
              <a:t>Shows the configuration of run-time processing nodes and the components that live on them. </a:t>
            </a:r>
          </a:p>
          <a:p>
            <a:pPr algn="just"/>
            <a:r>
              <a:rPr lang="en-US" altLang="en-US" sz="2800" dirty="0" smtClean="0"/>
              <a:t>Address the static deployment view of an architecture. </a:t>
            </a:r>
          </a:p>
          <a:p>
            <a:pPr algn="just"/>
            <a:r>
              <a:rPr lang="en-US" altLang="en-US" sz="2800" dirty="0" smtClean="0"/>
              <a:t>They are related to component diagrams in that a node typically encloses one or more components.</a:t>
            </a:r>
          </a:p>
        </p:txBody>
      </p:sp>
    </p:spTree>
    <p:extLst>
      <p:ext uri="{BB962C8B-B14F-4D97-AF65-F5344CB8AC3E}">
        <p14:creationId xmlns:p14="http://schemas.microsoft.com/office/powerpoint/2010/main" val="26455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class diagram u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467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system’s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Visualizing, specifying, constructing, and documenting demands various perspectives to view a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stakeholders- end users, analysts, developers, system integrator, testers, writers, project manager etc.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software intensive system described using five interlocking views: use case, design, implementation, process, and deployment.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system’s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describe behavior of a system seen by end-users, analysts and testers.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static view of system . 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view are captured in interaction, state- chart and activity diagram.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view contains classes, interfaces, collaborations to form vocabulary of system and its solutions.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functional requirements of the system.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 class diagram and object diagram.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system’s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view encompasses threads and processes that form system’s concurrency and synchronization mechanisms.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performance, scalability, and throughput of system.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active classes to represent threads and processes.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system’s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view define components and files which are used to release physical system.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configurational management of system’s releases made up of independent components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aspect of this view captured in component diagram and dynamic view captured in interaction diagram.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system’s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view encompasses nodes that form system’s hardware topology on which  system executes.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distribution, delivery and installation of parts that make physical system.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view captured in deployment diagram.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parxsystems.com.au/images/screenshots/uml2_tutorial/sm0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1" y="1828800"/>
            <a:ext cx="810604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6800"/>
            <a:ext cx="5638800" cy="55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Modeling Language)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conceptual and physical representation of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language for software blueprint.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multiple models?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tells how to create well formed model but do not tell what model you should create (Role of software development process).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Properties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For example class hierarchy (easy to visualize than direct interpretation from code).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 Building models that are precise, unambiguous and complete.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Construction: UML models can be directly connected to various programming languages.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forward engineering.</a:t>
            </a:r>
            <a:endParaRPr lang="en-US" dirty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lvl="1" algn="just"/>
            <a:r>
              <a:rPr lang="en-US" dirty="0" smtClean="0"/>
              <a:t>Control, measure and communicate about system.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UML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information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services.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Defense/aerospace.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and distributed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can also model non-software systems such as workflow in legal systems. </a:t>
            </a:r>
          </a:p>
        </p:txBody>
      </p:sp>
    </p:spTree>
    <p:extLst>
      <p:ext uri="{BB962C8B-B14F-4D97-AF65-F5344CB8AC3E}">
        <p14:creationId xmlns:p14="http://schemas.microsoft.com/office/powerpoint/2010/main" val="1459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1381</Words>
  <Application>Microsoft Office PowerPoint</Application>
  <PresentationFormat>On-screen Show (4:3)</PresentationFormat>
  <Paragraphs>177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Modeling as design technique</vt:lpstr>
      <vt:lpstr>Modeling</vt:lpstr>
      <vt:lpstr>Types of Models</vt:lpstr>
      <vt:lpstr>Class Diagram</vt:lpstr>
      <vt:lpstr>State Diagram</vt:lpstr>
      <vt:lpstr>Interaction Diagram</vt:lpstr>
      <vt:lpstr>UML (Unified Modeling Language)</vt:lpstr>
      <vt:lpstr>UML Properties</vt:lpstr>
      <vt:lpstr>Applications of UML</vt:lpstr>
      <vt:lpstr>Conceptual model of UML</vt:lpstr>
      <vt:lpstr>Things in UML</vt:lpstr>
      <vt:lpstr>Structural Things</vt:lpstr>
      <vt:lpstr>Behavioral Things</vt:lpstr>
      <vt:lpstr>Behavioral Things</vt:lpstr>
      <vt:lpstr>Grouping Things</vt:lpstr>
      <vt:lpstr>Packages</vt:lpstr>
      <vt:lpstr>Annotational Things</vt:lpstr>
      <vt:lpstr>Relationships in UML</vt:lpstr>
      <vt:lpstr>Dependency</vt:lpstr>
      <vt:lpstr>Association</vt:lpstr>
      <vt:lpstr>Generalization</vt:lpstr>
      <vt:lpstr>Realization</vt:lpstr>
      <vt:lpstr>Relationship notations in UML</vt:lpstr>
      <vt:lpstr>Diagrams in UML</vt:lpstr>
      <vt:lpstr>Diagrams in UML</vt:lpstr>
      <vt:lpstr>1. Class Diagram</vt:lpstr>
      <vt:lpstr>PowerPoint Presentation</vt:lpstr>
      <vt:lpstr>2. Object Diagram</vt:lpstr>
      <vt:lpstr>PowerPoint Presentation</vt:lpstr>
      <vt:lpstr>3. Use Case Diagram</vt:lpstr>
      <vt:lpstr>Interaction Diagrams</vt:lpstr>
      <vt:lpstr>4. Sequence Diagram</vt:lpstr>
      <vt:lpstr>6. Statechart Diagram</vt:lpstr>
      <vt:lpstr>PowerPoint Presentation</vt:lpstr>
      <vt:lpstr>7. Activity Diagram</vt:lpstr>
      <vt:lpstr>PowerPoint Presentation</vt:lpstr>
      <vt:lpstr>8. Component Diagram </vt:lpstr>
      <vt:lpstr>PowerPoint Presentation</vt:lpstr>
      <vt:lpstr>9. Deployment Diagram</vt:lpstr>
      <vt:lpstr>Modeling system’s architecture</vt:lpstr>
      <vt:lpstr>Modeling system’s architecture</vt:lpstr>
      <vt:lpstr>Modeling system’s architecture</vt:lpstr>
      <vt:lpstr>Modeling system’s architecture</vt:lpstr>
      <vt:lpstr>Modeling system’s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REXX Programming</dc:title>
  <dc:creator>Sumit Kumar</dc:creator>
  <cp:lastModifiedBy>Sumit Kumar</cp:lastModifiedBy>
  <cp:revision>271</cp:revision>
  <dcterms:created xsi:type="dcterms:W3CDTF">2006-08-16T00:00:00Z</dcterms:created>
  <dcterms:modified xsi:type="dcterms:W3CDTF">2020-08-24T03:36:23Z</dcterms:modified>
</cp:coreProperties>
</file>