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66" r:id="rId12"/>
    <p:sldId id="267" r:id="rId13"/>
    <p:sldId id="276" r:id="rId14"/>
    <p:sldId id="268" r:id="rId15"/>
    <p:sldId id="269" r:id="rId16"/>
    <p:sldId id="270" r:id="rId17"/>
    <p:sldId id="306" r:id="rId18"/>
    <p:sldId id="271" r:id="rId19"/>
    <p:sldId id="272" r:id="rId20"/>
    <p:sldId id="273" r:id="rId21"/>
    <p:sldId id="274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3" r:id="rId31"/>
    <p:sldId id="294" r:id="rId32"/>
    <p:sldId id="295" r:id="rId33"/>
    <p:sldId id="298" r:id="rId34"/>
    <p:sldId id="296" r:id="rId35"/>
    <p:sldId id="297" r:id="rId36"/>
    <p:sldId id="299" r:id="rId37"/>
    <p:sldId id="300" r:id="rId38"/>
    <p:sldId id="301" r:id="rId39"/>
    <p:sldId id="302" r:id="rId40"/>
    <p:sldId id="305" r:id="rId41"/>
    <p:sldId id="303" r:id="rId42"/>
    <p:sldId id="304" r:id="rId43"/>
    <p:sldId id="30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2" autoAdjust="0"/>
  </p:normalViewPr>
  <p:slideViewPr>
    <p:cSldViewPr>
      <p:cViewPr varScale="1">
        <p:scale>
          <a:sx n="69" d="100"/>
          <a:sy n="69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6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." userId="S::shelly@ddn.upes.ac.in::c1f91f14-9e1c-44a1-883e-3355d6c1ff98" providerId="AD" clId="Web-{ACAAB349-FFB0-4A95-A412-A25EB14066FA}"/>
    <pc:docChg chg="modSld">
      <pc:chgData name="Shelly ." userId="S::shelly@ddn.upes.ac.in::c1f91f14-9e1c-44a1-883e-3355d6c1ff98" providerId="AD" clId="Web-{ACAAB349-FFB0-4A95-A412-A25EB14066FA}" dt="2018-11-02T04:47:35.415" v="1" actId="1076"/>
      <pc:docMkLst>
        <pc:docMk/>
      </pc:docMkLst>
      <pc:sldChg chg="modSp">
        <pc:chgData name="Shelly ." userId="S::shelly@ddn.upes.ac.in::c1f91f14-9e1c-44a1-883e-3355d6c1ff98" providerId="AD" clId="Web-{ACAAB349-FFB0-4A95-A412-A25EB14066FA}" dt="2018-11-02T04:47:35.415" v="1" actId="1076"/>
        <pc:sldMkLst>
          <pc:docMk/>
          <pc:sldMk cId="3213901210" sldId="300"/>
        </pc:sldMkLst>
        <pc:picChg chg="mod">
          <ac:chgData name="Shelly ." userId="S::shelly@ddn.upes.ac.in::c1f91f14-9e1c-44a1-883e-3355d6c1ff98" providerId="AD" clId="Web-{ACAAB349-FFB0-4A95-A412-A25EB14066FA}" dt="2018-11-02T04:47:35.415" v="1" actId="1076"/>
          <ac:picMkLst>
            <pc:docMk/>
            <pc:sldMk cId="3213901210" sldId="300"/>
            <ac:picMk id="1026" creationId="{00000000-0000-0000-0000-000000000000}"/>
          </ac:picMkLst>
        </pc:picChg>
      </pc:sldChg>
    </pc:docChg>
  </pc:docChgLst>
  <pc:docChgLst>
    <pc:chgData name="Shelly ." userId="S::shelly@ddn.upes.ac.in::c1f91f14-9e1c-44a1-883e-3355d6c1ff98" providerId="AD" clId="Web-{029C5346-F240-4DB6-ACA0-27CF40B97FB5}"/>
    <pc:docChg chg="modSld">
      <pc:chgData name="Shelly ." userId="S::shelly@ddn.upes.ac.in::c1f91f14-9e1c-44a1-883e-3355d6c1ff98" providerId="AD" clId="Web-{029C5346-F240-4DB6-ACA0-27CF40B97FB5}" dt="2018-11-02T04:39:00.333" v="0" actId="1076"/>
      <pc:docMkLst>
        <pc:docMk/>
      </pc:docMkLst>
      <pc:sldChg chg="modSp">
        <pc:chgData name="Shelly ." userId="S::shelly@ddn.upes.ac.in::c1f91f14-9e1c-44a1-883e-3355d6c1ff98" providerId="AD" clId="Web-{029C5346-F240-4DB6-ACA0-27CF40B97FB5}" dt="2018-11-02T04:39:00.333" v="0" actId="1076"/>
        <pc:sldMkLst>
          <pc:docMk/>
          <pc:sldMk cId="3213901210" sldId="300"/>
        </pc:sldMkLst>
        <pc:picChg chg="mod">
          <ac:chgData name="Shelly ." userId="S::shelly@ddn.upes.ac.in::c1f91f14-9e1c-44a1-883e-3355d6c1ff98" providerId="AD" clId="Web-{029C5346-F240-4DB6-ACA0-27CF40B97FB5}" dt="2018-11-02T04:39:00.333" v="0" actId="1076"/>
          <ac:picMkLst>
            <pc:docMk/>
            <pc:sldMk cId="3213901210" sldId="300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7FD53-5D62-4947-B327-401D6251145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A4F88-B9CC-4DBA-9F3A-07E70788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41BCC-95C7-4AFA-B5C2-2A4FB1428737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75D0F-FED1-4955-A218-B97FC9F7D493}" type="slidenum">
              <a:rPr lang="en-US"/>
              <a:pPr/>
              <a:t>16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66899-513F-40B2-BC52-D09E6D9FD305}" type="slidenum">
              <a:rPr lang="en-US"/>
              <a:pPr/>
              <a:t>18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780D4-D1F4-4E45-A28F-14AECCCD5164}" type="slidenum">
              <a:rPr lang="en-US"/>
              <a:pPr/>
              <a:t>19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3862E-DF2B-4C06-92E8-DD674821F439}" type="slidenum">
              <a:rPr lang="en-US"/>
              <a:pPr/>
              <a:t>20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DDDA3-A00A-41DB-9795-76CA20218941}" type="slidenum">
              <a:rPr lang="en-US"/>
              <a:pPr/>
              <a:t>21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6EE28FC-DBBC-4F5F-AC53-2D10405F2B3F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9C45167-8309-4028-8BDB-AD31890C7B2F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052C236-7361-4A7A-8142-91BA22308779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D7514FF-5208-4C16-A3E2-03F18FA200CC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85D56F9-6BB3-4923-86C4-D05DFB7EC8F3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9821B-F358-4411-BF75-27322ADFEC8D}" type="slidenum">
              <a:rPr lang="en-US"/>
              <a:pPr/>
              <a:t>4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E57DF-4D4C-4624-931F-C7371C49096D}" type="slidenum">
              <a:rPr lang="en-GB"/>
              <a:pPr/>
              <a:t>33</a:t>
            </a:fld>
            <a:endParaRPr lang="en-GB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800100"/>
            <a:ext cx="4264025" cy="3197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6025" cy="3844925"/>
          </a:xfrm>
          <a:ln/>
        </p:spPr>
        <p:txBody>
          <a:bodyPr lIns="88829" tIns="44414" rIns="88829" bIns="44414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83DFB-C6A5-47D9-B23C-A6A1AF6A8659}" type="slidenum">
              <a:rPr lang="en-US"/>
              <a:pPr/>
              <a:t>5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C60F6-F79C-4D1C-B7E3-5F3E1E5EF81C}" type="slidenum">
              <a:rPr lang="en-US"/>
              <a:pPr/>
              <a:t>6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C60F6-F79C-4D1C-B7E3-5F3E1E5EF81C}" type="slidenum">
              <a:rPr lang="en-US"/>
              <a:pPr/>
              <a:t>7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D96D5-1129-4F51-B48C-250187B5914C}" type="slidenum">
              <a:rPr lang="en-US"/>
              <a:pPr/>
              <a:t>12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04E1F-0A06-4DAB-886C-222A27AC0C1A}" type="slidenum">
              <a:rPr lang="en-US"/>
              <a:pPr/>
              <a:t>13</a:t>
            </a:fld>
            <a:endParaRPr lang="en-US"/>
          </a:p>
        </p:txBody>
      </p:sp>
      <p:sp>
        <p:nvSpPr>
          <p:cNvPr id="474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8971C-E126-4F19-AC68-7D1E9E0A6910}" type="slidenum">
              <a:rPr lang="en-US"/>
              <a:pPr/>
              <a:t>14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587AF-463D-408C-91A4-C95D49B8E62D}" type="slidenum">
              <a:rPr lang="en-US"/>
              <a:pPr/>
              <a:t>15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Modeling</a:t>
            </a:r>
          </a:p>
        </p:txBody>
      </p:sp>
    </p:spTree>
    <p:extLst>
      <p:ext uri="{BB962C8B-B14F-4D97-AF65-F5344CB8AC3E}">
        <p14:creationId xmlns:p14="http://schemas.microsoft.com/office/powerpoint/2010/main" val="183226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Symmetry between Events and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458200" cy="2667000"/>
          </a:xfrm>
        </p:spPr>
        <p:txBody>
          <a:bodyPr/>
          <a:lstStyle/>
          <a:p>
            <a:r>
              <a:rPr lang="en-US" dirty="0"/>
              <a:t>Events represent points in time</a:t>
            </a:r>
          </a:p>
          <a:p>
            <a:pPr algn="just"/>
            <a:r>
              <a:rPr lang="en-US" dirty="0"/>
              <a:t>State represent intervals of time. A state corresponds to the interval between two events received by an object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200" y="4641273"/>
            <a:ext cx="7620000" cy="1119209"/>
            <a:chOff x="838200" y="4641273"/>
            <a:chExt cx="7620000" cy="111920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38200" y="5219700"/>
              <a:ext cx="76200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5105400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05600" y="5124450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00600" y="5124450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00200" y="46482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Power turned 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6200" y="4641273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Power turned off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200" y="47360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Power turned 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92582" y="53911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Powered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537383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Powered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438400" y="5372100"/>
              <a:ext cx="2362200" cy="190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821382" y="5373832"/>
              <a:ext cx="1884218" cy="173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06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/>
          <a:lstStyle/>
          <a:p>
            <a:r>
              <a:rPr lang="en-US" dirty="0"/>
              <a:t>Transitions and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Transition</a:t>
            </a:r>
            <a:r>
              <a:rPr lang="en-US" dirty="0"/>
              <a:t>: an instantaneous change in state</a:t>
            </a:r>
          </a:p>
          <a:p>
            <a:pPr lvl="1" algn="just"/>
            <a:r>
              <a:rPr lang="en-US" dirty="0"/>
              <a:t>triggered by an event</a:t>
            </a:r>
          </a:p>
          <a:p>
            <a:pPr lvl="1" algn="just"/>
            <a:r>
              <a:rPr lang="en-US" dirty="0"/>
              <a:t>Transition is said to </a:t>
            </a:r>
            <a:r>
              <a:rPr lang="en-US" dirty="0">
                <a:solidFill>
                  <a:srgbClr val="FF0000"/>
                </a:solidFill>
              </a:rPr>
              <a:t>fire</a:t>
            </a:r>
            <a:r>
              <a:rPr lang="en-US" dirty="0"/>
              <a:t>  upon the change from source to target state</a:t>
            </a:r>
          </a:p>
          <a:p>
            <a:pPr lvl="1" algn="just"/>
            <a:r>
              <a:rPr lang="en-US" dirty="0"/>
              <a:t>Origin and target state of a transition are different states but may be the same</a:t>
            </a:r>
          </a:p>
          <a:p>
            <a:pPr lvl="1" algn="just"/>
            <a:r>
              <a:rPr lang="en-US" dirty="0"/>
              <a:t>e.g., when a phone line is answered, the phone line transitions from the </a:t>
            </a:r>
            <a:r>
              <a:rPr lang="en-US" b="1" i="1" dirty="0"/>
              <a:t>Ringing</a:t>
            </a:r>
            <a:r>
              <a:rPr lang="en-US" dirty="0"/>
              <a:t> state to the </a:t>
            </a:r>
            <a:r>
              <a:rPr lang="en-US" b="1" i="1" dirty="0"/>
              <a:t>Connected</a:t>
            </a:r>
            <a:r>
              <a:rPr lang="en-US" dirty="0"/>
              <a:t> state.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Guard Condition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boolean expression that must be true for transition to occur</a:t>
            </a:r>
          </a:p>
          <a:p>
            <a:pPr lvl="1" algn="just"/>
            <a:r>
              <a:rPr lang="en-US" dirty="0"/>
              <a:t>checked only once, at the time event occurs; transition fires if true</a:t>
            </a:r>
          </a:p>
          <a:p>
            <a:pPr lvl="1" algn="just"/>
            <a:r>
              <a:rPr lang="en-US" dirty="0"/>
              <a:t>E.g., when you go out in the morning </a:t>
            </a:r>
            <a:r>
              <a:rPr lang="en-US" b="1" i="1" dirty="0"/>
              <a:t>(event)</a:t>
            </a:r>
            <a:r>
              <a:rPr lang="en-US" dirty="0"/>
              <a:t>, if the temperature is below freezing </a:t>
            </a:r>
            <a:r>
              <a:rPr lang="en-US" b="1" i="1" dirty="0"/>
              <a:t>(condition)</a:t>
            </a:r>
            <a:r>
              <a:rPr lang="en-US" dirty="0"/>
              <a:t>, then put on your gloves </a:t>
            </a:r>
            <a:r>
              <a:rPr lang="en-US" b="1" i="1" dirty="0"/>
              <a:t>(next state)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1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Enabling and firing of transitions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35052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800" dirty="0"/>
              <a:t>Transition is:</a:t>
            </a:r>
          </a:p>
          <a:p>
            <a:pPr lvl="1"/>
            <a:r>
              <a:rPr lang="en-US" sz="2400" i="1" dirty="0"/>
              <a:t>enabled</a:t>
            </a:r>
            <a:r>
              <a:rPr lang="en-US" sz="2400" dirty="0"/>
              <a:t>  when source state is </a:t>
            </a:r>
            <a:r>
              <a:rPr lang="en-US" sz="2400" i="1" dirty="0"/>
              <a:t>active </a:t>
            </a:r>
            <a:r>
              <a:rPr lang="en-US" sz="2400" dirty="0"/>
              <a:t>and guard condition </a:t>
            </a:r>
            <a:r>
              <a:rPr lang="en-US" sz="2400" i="1" dirty="0"/>
              <a:t>satisfied</a:t>
            </a:r>
          </a:p>
          <a:p>
            <a:pPr lvl="1"/>
            <a:r>
              <a:rPr lang="en-US" sz="2400" i="1" dirty="0"/>
              <a:t>fires</a:t>
            </a:r>
            <a:r>
              <a:rPr lang="en-US" sz="2400" dirty="0"/>
              <a:t> when enabled and the triggering event occurs</a:t>
            </a:r>
            <a:endParaRPr lang="en-US" sz="2400" i="1" dirty="0"/>
          </a:p>
          <a:p>
            <a:pPr>
              <a:buFontTx/>
              <a:buNone/>
            </a:pPr>
            <a:endParaRPr lang="en-US" sz="600" dirty="0"/>
          </a:p>
          <a:p>
            <a:pPr>
              <a:buFontTx/>
              <a:buNone/>
            </a:pPr>
            <a:r>
              <a:rPr lang="en-US" sz="2800" dirty="0"/>
              <a:t>Example below:</a:t>
            </a:r>
          </a:p>
          <a:p>
            <a:pPr lvl="1"/>
            <a:r>
              <a:rPr lang="en-US" sz="2400" dirty="0"/>
              <a:t>enabled when current state is Editing and the form is complete</a:t>
            </a:r>
          </a:p>
          <a:p>
            <a:pPr lvl="1"/>
            <a:r>
              <a:rPr lang="en-US" sz="2400" dirty="0"/>
              <a:t>fires when the user presses the “OK” button</a:t>
            </a:r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565150" y="5791200"/>
            <a:ext cx="1143000" cy="457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latin typeface="Arial" charset="0"/>
              </a:rPr>
              <a:t>Editing</a:t>
            </a:r>
          </a:p>
        </p:txBody>
      </p:sp>
      <p:sp>
        <p:nvSpPr>
          <p:cNvPr id="367621" name="AutoShape 5"/>
          <p:cNvSpPr>
            <a:spLocks noChangeArrowheads="1"/>
          </p:cNvSpPr>
          <p:nvPr/>
        </p:nvSpPr>
        <p:spPr bwMode="auto">
          <a:xfrm>
            <a:off x="5029200" y="5791200"/>
            <a:ext cx="1371600" cy="457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latin typeface="Arial" charset="0"/>
              </a:rPr>
              <a:t>Submitted</a:t>
            </a:r>
          </a:p>
        </p:txBody>
      </p:sp>
      <p:cxnSp>
        <p:nvCxnSpPr>
          <p:cNvPr id="367622" name="AutoShape 6"/>
          <p:cNvCxnSpPr>
            <a:cxnSpLocks noChangeShapeType="1"/>
            <a:stCxn id="367620" idx="3"/>
            <a:endCxn id="367621" idx="1"/>
          </p:cNvCxnSpPr>
          <p:nvPr/>
        </p:nvCxnSpPr>
        <p:spPr bwMode="auto">
          <a:xfrm>
            <a:off x="1708150" y="6019800"/>
            <a:ext cx="3321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2012156" y="5438776"/>
            <a:ext cx="2713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 err="1">
                <a:latin typeface="Arial" charset="0"/>
              </a:rPr>
              <a:t>pressOK</a:t>
            </a:r>
            <a:r>
              <a:rPr lang="en-US" sz="1800" dirty="0">
                <a:latin typeface="Arial" charset="0"/>
              </a:rPr>
              <a:t> [form complete]</a:t>
            </a:r>
          </a:p>
        </p:txBody>
      </p:sp>
    </p:spTree>
    <p:extLst>
      <p:ext uri="{BB962C8B-B14F-4D97-AF65-F5344CB8AC3E}">
        <p14:creationId xmlns:p14="http://schemas.microsoft.com/office/powerpoint/2010/main" val="395469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graph whose nodes are states and whose directed arcs are transitions between states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specifies state sequences caused by event sequences</a:t>
            </a:r>
          </a:p>
          <a:p>
            <a:pPr algn="just"/>
            <a:r>
              <a:rPr lang="en-US" dirty="0"/>
              <a:t>all objects in a class execute the state diagram for that class; diagram models their common behavior</a:t>
            </a:r>
          </a:p>
          <a:p>
            <a:pPr lvl="1" algn="just"/>
            <a:r>
              <a:rPr lang="en-US" dirty="0"/>
              <a:t>Note: state names are unique within the scope of state diagram</a:t>
            </a:r>
          </a:p>
          <a:p>
            <a:pPr lvl="1" algn="just"/>
            <a:r>
              <a:rPr lang="en-US" dirty="0"/>
              <a:t>A class with more than one state has important temporal behavior</a:t>
            </a:r>
          </a:p>
          <a:p>
            <a:pPr lvl="1" algn="just"/>
            <a:r>
              <a:rPr lang="en-US" dirty="0"/>
              <a:t>A class is temporarily important if it has a single state with multiple responses to events</a:t>
            </a:r>
          </a:p>
        </p:txBody>
      </p:sp>
    </p:spTree>
    <p:extLst>
      <p:ext uri="{BB962C8B-B14F-4D97-AF65-F5344CB8AC3E}">
        <p14:creationId xmlns:p14="http://schemas.microsoft.com/office/powerpoint/2010/main" val="328656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diagrams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01000" cy="350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Graphical state-modeling notation: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States: labeled rounded box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Transitions: directed arcs, labeled by triggering event, optional guard condition, and/or effects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Specifies the response of an object to input events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- </a:t>
            </a:r>
            <a:r>
              <a:rPr lang="en-US" sz="2400" dirty="0"/>
              <a:t>ignores events except those for which behavior is prescribed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Example:</a:t>
            </a:r>
          </a:p>
        </p:txBody>
      </p:sp>
      <p:sp>
        <p:nvSpPr>
          <p:cNvPr id="336900" name="AutoShape 4"/>
          <p:cNvSpPr>
            <a:spLocks noChangeArrowheads="1"/>
          </p:cNvSpPr>
          <p:nvPr/>
        </p:nvSpPr>
        <p:spPr bwMode="auto">
          <a:xfrm>
            <a:off x="762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S</a:t>
            </a:r>
          </a:p>
        </p:txBody>
      </p:sp>
      <p:sp>
        <p:nvSpPr>
          <p:cNvPr id="336901" name="AutoShape 5"/>
          <p:cNvSpPr>
            <a:spLocks noChangeArrowheads="1"/>
          </p:cNvSpPr>
          <p:nvPr/>
        </p:nvSpPr>
        <p:spPr bwMode="auto">
          <a:xfrm>
            <a:off x="7620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</a:t>
            </a:r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4117975" y="57912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336908" name="Line 12"/>
          <p:cNvSpPr>
            <a:spLocks noChangeShapeType="1"/>
          </p:cNvSpPr>
          <p:nvPr/>
        </p:nvSpPr>
        <p:spPr bwMode="auto">
          <a:xfrm flipH="1" flipV="1">
            <a:off x="1752600" y="55626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09" name="Line 13"/>
          <p:cNvSpPr>
            <a:spLocks noChangeShapeType="1"/>
          </p:cNvSpPr>
          <p:nvPr/>
        </p:nvSpPr>
        <p:spPr bwMode="auto">
          <a:xfrm flipV="1">
            <a:off x="5029200" y="5562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diagrams</a:t>
            </a:r>
          </a:p>
        </p:txBody>
      </p:sp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762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S</a:t>
            </a:r>
          </a:p>
        </p:txBody>
      </p:sp>
      <p:sp>
        <p:nvSpPr>
          <p:cNvPr id="337925" name="AutoShape 5"/>
          <p:cNvSpPr>
            <a:spLocks noChangeArrowheads="1"/>
          </p:cNvSpPr>
          <p:nvPr/>
        </p:nvSpPr>
        <p:spPr bwMode="auto">
          <a:xfrm>
            <a:off x="7620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</a:t>
            </a:r>
          </a:p>
        </p:txBody>
      </p:sp>
      <p:cxnSp>
        <p:nvCxnSpPr>
          <p:cNvPr id="337926" name="AutoShape 6"/>
          <p:cNvCxnSpPr>
            <a:cxnSpLocks noChangeShapeType="1"/>
            <a:stCxn id="337924" idx="3"/>
            <a:endCxn id="337925" idx="1"/>
          </p:cNvCxnSpPr>
          <p:nvPr/>
        </p:nvCxnSpPr>
        <p:spPr bwMode="auto">
          <a:xfrm>
            <a:off x="1689100" y="5334000"/>
            <a:ext cx="591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4117975" y="57912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 flipH="1" flipV="1">
            <a:off x="1752600" y="55626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32" name="Line 12"/>
          <p:cNvSpPr>
            <a:spLocks noChangeShapeType="1"/>
          </p:cNvSpPr>
          <p:nvPr/>
        </p:nvSpPr>
        <p:spPr bwMode="auto">
          <a:xfrm flipV="1">
            <a:off x="5029200" y="5562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34" name="Text Box 14"/>
          <p:cNvSpPr txBox="1">
            <a:spLocks noChangeArrowheads="1"/>
          </p:cNvSpPr>
          <p:nvPr/>
        </p:nvSpPr>
        <p:spPr bwMode="auto">
          <a:xfrm>
            <a:off x="1066800" y="4038600"/>
            <a:ext cx="143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>
            <a:off x="1828800" y="4419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762000"/>
            <a:ext cx="8001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Graphical state-modeling notation: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States: labeled rounded box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Transitions: directed arcs, labeled by triggering event, optional guard condition, and/or effects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Specifies the response of an object to input events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- </a:t>
            </a:r>
            <a:r>
              <a:rPr lang="en-US" sz="2400" dirty="0"/>
              <a:t>ignores events except those for which behavior is prescribed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774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r>
              <a:rPr lang="en-US"/>
              <a:t>State diagrams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2438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Graphical state-modeling notation:</a:t>
            </a:r>
          </a:p>
          <a:p>
            <a:pPr lvl="1"/>
            <a:r>
              <a:rPr lang="en-US" dirty="0"/>
              <a:t>States: labeled rounded box</a:t>
            </a:r>
          </a:p>
          <a:p>
            <a:pPr lvl="1"/>
            <a:r>
              <a:rPr lang="en-US" dirty="0"/>
              <a:t>Transitions: directed arcs, labeled by triggering event, optional guard condition, and/or effects</a:t>
            </a:r>
          </a:p>
          <a:p>
            <a:pPr>
              <a:buFontTx/>
              <a:buNone/>
            </a:pPr>
            <a:r>
              <a:rPr lang="en-US" dirty="0"/>
              <a:t>Example:</a:t>
            </a:r>
          </a:p>
        </p:txBody>
      </p:sp>
      <p:sp>
        <p:nvSpPr>
          <p:cNvPr id="338948" name="AutoShape 4"/>
          <p:cNvSpPr>
            <a:spLocks noChangeArrowheads="1"/>
          </p:cNvSpPr>
          <p:nvPr/>
        </p:nvSpPr>
        <p:spPr bwMode="auto">
          <a:xfrm>
            <a:off x="762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S</a:t>
            </a:r>
          </a:p>
        </p:txBody>
      </p:sp>
      <p:sp>
        <p:nvSpPr>
          <p:cNvPr id="338949" name="AutoShape 5"/>
          <p:cNvSpPr>
            <a:spLocks noChangeArrowheads="1"/>
          </p:cNvSpPr>
          <p:nvPr/>
        </p:nvSpPr>
        <p:spPr bwMode="auto">
          <a:xfrm>
            <a:off x="7620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</a:t>
            </a:r>
          </a:p>
        </p:txBody>
      </p:sp>
      <p:cxnSp>
        <p:nvCxnSpPr>
          <p:cNvPr id="338950" name="AutoShape 6"/>
          <p:cNvCxnSpPr>
            <a:cxnSpLocks noChangeShapeType="1"/>
            <a:stCxn id="338948" idx="3"/>
            <a:endCxn id="338949" idx="1"/>
          </p:cNvCxnSpPr>
          <p:nvPr/>
        </p:nvCxnSpPr>
        <p:spPr bwMode="auto">
          <a:xfrm>
            <a:off x="1689100" y="5334000"/>
            <a:ext cx="591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2286000" y="4800600"/>
            <a:ext cx="372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latin typeface="Arial" charset="0"/>
              </a:rPr>
              <a:t>event(attribs)</a:t>
            </a:r>
            <a:r>
              <a:rPr lang="en-US" sz="2000">
                <a:latin typeface="Arial" charset="0"/>
              </a:rPr>
              <a:t> [condition] / effect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4117975" y="57912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338953" name="Oval 9"/>
          <p:cNvSpPr>
            <a:spLocks noChangeArrowheads="1"/>
          </p:cNvSpPr>
          <p:nvPr/>
        </p:nvSpPr>
        <p:spPr bwMode="auto">
          <a:xfrm>
            <a:off x="2209800" y="4495800"/>
            <a:ext cx="5334000" cy="91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7165975" y="39624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Event</a:t>
            </a:r>
          </a:p>
        </p:txBody>
      </p:sp>
      <p:sp>
        <p:nvSpPr>
          <p:cNvPr id="338955" name="Line 11"/>
          <p:cNvSpPr>
            <a:spLocks noChangeShapeType="1"/>
          </p:cNvSpPr>
          <p:nvPr/>
        </p:nvSpPr>
        <p:spPr bwMode="auto">
          <a:xfrm flipH="1" flipV="1">
            <a:off x="1752600" y="55626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6" name="Line 12"/>
          <p:cNvSpPr>
            <a:spLocks noChangeShapeType="1"/>
          </p:cNvSpPr>
          <p:nvPr/>
        </p:nvSpPr>
        <p:spPr bwMode="auto">
          <a:xfrm flipV="1">
            <a:off x="5029200" y="5562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 flipH="1">
            <a:off x="5105400" y="41910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8" name="Text Box 14"/>
          <p:cNvSpPr txBox="1">
            <a:spLocks noChangeArrowheads="1"/>
          </p:cNvSpPr>
          <p:nvPr/>
        </p:nvSpPr>
        <p:spPr bwMode="auto">
          <a:xfrm>
            <a:off x="1066800" y="4038600"/>
            <a:ext cx="143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338959" name="Line 15"/>
          <p:cNvSpPr>
            <a:spLocks noChangeShapeType="1"/>
          </p:cNvSpPr>
          <p:nvPr/>
        </p:nvSpPr>
        <p:spPr bwMode="auto">
          <a:xfrm>
            <a:off x="1828800" y="4419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State diagrams can represent </a:t>
            </a:r>
          </a:p>
          <a:p>
            <a:pPr lvl="1" algn="just"/>
            <a:r>
              <a:rPr lang="en-US" dirty="0"/>
              <a:t>Continuous loops</a:t>
            </a:r>
          </a:p>
          <a:p>
            <a:pPr lvl="2" algn="just"/>
            <a:r>
              <a:rPr lang="en-US" dirty="0"/>
              <a:t>Do not care, how  the loop is started</a:t>
            </a:r>
          </a:p>
          <a:p>
            <a:pPr lvl="1" algn="just"/>
            <a:r>
              <a:rPr lang="en-US" dirty="0"/>
              <a:t>One-shot life cycles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30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“One-shot” state diagrams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 objects with finite lives</a:t>
            </a:r>
          </a:p>
          <a:p>
            <a:pPr lvl="1"/>
            <a:r>
              <a:rPr lang="en-US" dirty="0"/>
              <a:t>have initial and finite states</a:t>
            </a:r>
          </a:p>
          <a:p>
            <a:r>
              <a:rPr lang="en-US" dirty="0">
                <a:solidFill>
                  <a:srgbClr val="FF0000"/>
                </a:solidFill>
              </a:rPr>
              <a:t>initial state</a:t>
            </a:r>
            <a:r>
              <a:rPr lang="en-US" dirty="0"/>
              <a:t> - entered on object creation</a:t>
            </a:r>
          </a:p>
          <a:p>
            <a:r>
              <a:rPr lang="en-US" dirty="0">
                <a:solidFill>
                  <a:srgbClr val="FF0000"/>
                </a:solidFill>
              </a:rPr>
              <a:t>final state </a:t>
            </a:r>
            <a:r>
              <a:rPr lang="en-US" dirty="0"/>
              <a:t>- entry implies destruction of object</a:t>
            </a:r>
          </a:p>
        </p:txBody>
      </p:sp>
    </p:spTree>
    <p:extLst>
      <p:ext uri="{BB962C8B-B14F-4D97-AF65-F5344CB8AC3E}">
        <p14:creationId xmlns:p14="http://schemas.microsoft.com/office/powerpoint/2010/main" val="132726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>
            <a:off x="1676400" y="2286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339973" name="Oval 5"/>
          <p:cNvSpPr>
            <a:spLocks noChangeArrowheads="1"/>
          </p:cNvSpPr>
          <p:nvPr/>
        </p:nvSpPr>
        <p:spPr bwMode="auto">
          <a:xfrm>
            <a:off x="9906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1143000" y="2743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5" name="AutoShape 7"/>
          <p:cNvSpPr>
            <a:spLocks noChangeArrowheads="1"/>
          </p:cNvSpPr>
          <p:nvPr/>
        </p:nvSpPr>
        <p:spPr bwMode="auto">
          <a:xfrm>
            <a:off x="1676400" y="4191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26670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 flipV="1">
            <a:off x="19812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6" name="Text Box 18"/>
          <p:cNvSpPr txBox="1">
            <a:spLocks noChangeArrowheads="1"/>
          </p:cNvSpPr>
          <p:nvPr/>
        </p:nvSpPr>
        <p:spPr bwMode="auto">
          <a:xfrm>
            <a:off x="26670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white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9906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black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339991" name="Text Box 23"/>
          <p:cNvSpPr txBox="1">
            <a:spLocks noChangeArrowheads="1"/>
          </p:cNvSpPr>
          <p:nvPr/>
        </p:nvSpPr>
        <p:spPr bwMode="auto">
          <a:xfrm>
            <a:off x="5410200" y="26670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4267200" y="44958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339993" name="Text Box 25"/>
          <p:cNvSpPr txBox="1">
            <a:spLocks noChangeArrowheads="1"/>
          </p:cNvSpPr>
          <p:nvPr/>
        </p:nvSpPr>
        <p:spPr bwMode="auto">
          <a:xfrm>
            <a:off x="4114800" y="32766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339994" name="Text Box 26"/>
          <p:cNvSpPr txBox="1">
            <a:spLocks noChangeArrowheads="1"/>
          </p:cNvSpPr>
          <p:nvPr/>
        </p:nvSpPr>
        <p:spPr bwMode="auto">
          <a:xfrm>
            <a:off x="3657600" y="37338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339995" name="Rectangle 27"/>
          <p:cNvSpPr>
            <a:spLocks noChangeArrowheads="1"/>
          </p:cNvSpPr>
          <p:nvPr/>
        </p:nvSpPr>
        <p:spPr bwMode="auto">
          <a:xfrm>
            <a:off x="533400" y="1295400"/>
            <a:ext cx="7924800" cy="487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6" name="Text Box 28"/>
          <p:cNvSpPr txBox="1">
            <a:spLocks noChangeArrowheads="1"/>
          </p:cNvSpPr>
          <p:nvPr/>
        </p:nvSpPr>
        <p:spPr bwMode="auto">
          <a:xfrm>
            <a:off x="533400" y="1343025"/>
            <a:ext cx="168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Chess game</a:t>
            </a:r>
          </a:p>
        </p:txBody>
      </p:sp>
      <p:sp>
        <p:nvSpPr>
          <p:cNvPr id="339997" name="Line 29"/>
          <p:cNvSpPr>
            <a:spLocks noChangeShapeType="1"/>
          </p:cNvSpPr>
          <p:nvPr/>
        </p:nvSpPr>
        <p:spPr bwMode="auto">
          <a:xfrm>
            <a:off x="2209800" y="129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8" name="Line 30"/>
          <p:cNvSpPr>
            <a:spLocks noChangeShapeType="1"/>
          </p:cNvSpPr>
          <p:nvPr/>
        </p:nvSpPr>
        <p:spPr bwMode="auto">
          <a:xfrm>
            <a:off x="533400" y="1752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39999" name="AutoShape 31"/>
          <p:cNvCxnSpPr>
            <a:cxnSpLocks noChangeShapeType="1"/>
            <a:stCxn id="339997" idx="1"/>
            <a:endCxn id="339998" idx="1"/>
          </p:cNvCxnSpPr>
          <p:nvPr/>
        </p:nvCxnSpPr>
        <p:spPr bwMode="auto">
          <a:xfrm flipH="1">
            <a:off x="2057400" y="1609725"/>
            <a:ext cx="1524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0001" name="Oval 33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2" name="Oval 34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3" name="Line 35"/>
          <p:cNvSpPr>
            <a:spLocks noChangeShapeType="1"/>
          </p:cNvSpPr>
          <p:nvPr/>
        </p:nvSpPr>
        <p:spPr bwMode="auto">
          <a:xfrm>
            <a:off x="2971800" y="2438400"/>
            <a:ext cx="403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4" name="Line 36"/>
          <p:cNvSpPr>
            <a:spLocks noChangeShapeType="1"/>
          </p:cNvSpPr>
          <p:nvPr/>
        </p:nvSpPr>
        <p:spPr bwMode="auto">
          <a:xfrm>
            <a:off x="2971800" y="2971800"/>
            <a:ext cx="396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5" name="Line 37"/>
          <p:cNvSpPr>
            <a:spLocks noChangeShapeType="1"/>
          </p:cNvSpPr>
          <p:nvPr/>
        </p:nvSpPr>
        <p:spPr bwMode="auto">
          <a:xfrm flipV="1">
            <a:off x="2971800" y="3733800"/>
            <a:ext cx="396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6" name="Line 38"/>
          <p:cNvSpPr>
            <a:spLocks noChangeShapeType="1"/>
          </p:cNvSpPr>
          <p:nvPr/>
        </p:nvSpPr>
        <p:spPr bwMode="auto">
          <a:xfrm flipV="1">
            <a:off x="2971800" y="3886200"/>
            <a:ext cx="411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593725" y="1881188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3300"/>
                </a:solidFill>
              </a:rPr>
              <a:t>start state</a:t>
            </a:r>
          </a:p>
        </p:txBody>
      </p:sp>
      <p:sp>
        <p:nvSpPr>
          <p:cNvPr id="340008" name="Line 40"/>
          <p:cNvSpPr>
            <a:spLocks noChangeShapeType="1"/>
          </p:cNvSpPr>
          <p:nvPr/>
        </p:nvSpPr>
        <p:spPr bwMode="auto">
          <a:xfrm flipH="1">
            <a:off x="1143000" y="2286000"/>
            <a:ext cx="1524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6461125" y="4395788"/>
            <a:ext cx="238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3300"/>
                </a:solidFill>
              </a:rPr>
              <a:t>Default final state</a:t>
            </a:r>
            <a:endParaRPr lang="en-US" i="1"/>
          </a:p>
        </p:txBody>
      </p:sp>
      <p:sp>
        <p:nvSpPr>
          <p:cNvPr id="340012" name="Line 44"/>
          <p:cNvSpPr>
            <a:spLocks noChangeShapeType="1"/>
          </p:cNvSpPr>
          <p:nvPr/>
        </p:nvSpPr>
        <p:spPr bwMode="auto">
          <a:xfrm flipH="1" flipV="1">
            <a:off x="7315200" y="3886200"/>
            <a:ext cx="38100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0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8768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/>
              <a:t>The structure of objects and their relationships to each other in a system described by its static structure i.e. the class model.</a:t>
            </a:r>
          </a:p>
          <a:p>
            <a:pPr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Some objects in a system have complex </a:t>
            </a:r>
            <a:r>
              <a:rPr lang="en-US" sz="2400" i="1" dirty="0">
                <a:solidFill>
                  <a:srgbClr val="FF0000"/>
                </a:solidFill>
              </a:rPr>
              <a:t>temporal behaviors</a:t>
            </a:r>
            <a:r>
              <a:rPr lang="en-US" sz="2400" dirty="0">
                <a:solidFill>
                  <a:srgbClr val="FF0000"/>
                </a:solidFill>
              </a:rPr>
              <a:t>, which must be carefully design. </a:t>
            </a:r>
          </a:p>
          <a:p>
            <a:pPr algn="just">
              <a:lnSpc>
                <a:spcPct val="8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400" dirty="0"/>
              <a:t>Temporal phenomena that occur over an interval of time are properly modeled with a state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The state model examine changes to the objects and their relationships over time</a:t>
            </a:r>
          </a:p>
          <a:p>
            <a:pPr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/>
              <a:t>The state model describes the sequence of operations that occur in response to events (external stimuli)</a:t>
            </a:r>
          </a:p>
          <a:p>
            <a:pPr algn="just">
              <a:lnSpc>
                <a:spcPct val="8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5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49539" name="AutoShape 3"/>
          <p:cNvSpPr>
            <a:spLocks noChangeArrowheads="1"/>
          </p:cNvSpPr>
          <p:nvPr/>
        </p:nvSpPr>
        <p:spPr bwMode="auto">
          <a:xfrm>
            <a:off x="1676400" y="2286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9540" name="Oval 4"/>
          <p:cNvSpPr>
            <a:spLocks noChangeArrowheads="1"/>
          </p:cNvSpPr>
          <p:nvPr/>
        </p:nvSpPr>
        <p:spPr bwMode="auto">
          <a:xfrm>
            <a:off x="12954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41" name="Line 5"/>
          <p:cNvSpPr>
            <a:spLocks noChangeShapeType="1"/>
          </p:cNvSpPr>
          <p:nvPr/>
        </p:nvSpPr>
        <p:spPr bwMode="auto">
          <a:xfrm>
            <a:off x="1447800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42" name="AutoShape 6"/>
          <p:cNvSpPr>
            <a:spLocks noChangeArrowheads="1"/>
          </p:cNvSpPr>
          <p:nvPr/>
        </p:nvSpPr>
        <p:spPr bwMode="auto">
          <a:xfrm>
            <a:off x="1676400" y="4191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9543" name="AutoShape 7"/>
          <p:cNvSpPr>
            <a:spLocks noChangeArrowheads="1"/>
          </p:cNvSpPr>
          <p:nvPr/>
        </p:nvSpPr>
        <p:spPr bwMode="auto">
          <a:xfrm>
            <a:off x="6096000" y="17526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</a:t>
            </a:r>
          </a:p>
          <a:p>
            <a:pPr algn="ctr"/>
            <a:r>
              <a:rPr lang="en-US" b="1">
                <a:latin typeface="Arial" charset="0"/>
              </a:rPr>
              <a:t>wins</a:t>
            </a:r>
          </a:p>
        </p:txBody>
      </p:sp>
      <p:sp>
        <p:nvSpPr>
          <p:cNvPr id="449544" name="AutoShape 8"/>
          <p:cNvSpPr>
            <a:spLocks noChangeArrowheads="1"/>
          </p:cNvSpPr>
          <p:nvPr/>
        </p:nvSpPr>
        <p:spPr bwMode="auto">
          <a:xfrm>
            <a:off x="6019800" y="1676400"/>
            <a:ext cx="1447800" cy="1066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49545" name="AutoShape 9"/>
          <p:cNvSpPr>
            <a:spLocks noChangeArrowheads="1"/>
          </p:cNvSpPr>
          <p:nvPr/>
        </p:nvSpPr>
        <p:spPr bwMode="auto">
          <a:xfrm>
            <a:off x="6096000" y="4953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</a:t>
            </a:r>
          </a:p>
          <a:p>
            <a:pPr algn="ctr"/>
            <a:r>
              <a:rPr lang="en-US" b="1">
                <a:latin typeface="Arial" charset="0"/>
              </a:rPr>
              <a:t>wins</a:t>
            </a:r>
          </a:p>
        </p:txBody>
      </p:sp>
      <p:sp>
        <p:nvSpPr>
          <p:cNvPr id="449546" name="AutoShape 10"/>
          <p:cNvSpPr>
            <a:spLocks noChangeArrowheads="1"/>
          </p:cNvSpPr>
          <p:nvPr/>
        </p:nvSpPr>
        <p:spPr bwMode="auto">
          <a:xfrm>
            <a:off x="6019800" y="4876800"/>
            <a:ext cx="1447800" cy="1066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49547" name="AutoShape 11"/>
          <p:cNvSpPr>
            <a:spLocks noChangeArrowheads="1"/>
          </p:cNvSpPr>
          <p:nvPr/>
        </p:nvSpPr>
        <p:spPr bwMode="auto">
          <a:xfrm>
            <a:off x="6096000" y="33528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Draw</a:t>
            </a:r>
          </a:p>
        </p:txBody>
      </p:sp>
      <p:sp>
        <p:nvSpPr>
          <p:cNvPr id="449548" name="AutoShape 12"/>
          <p:cNvSpPr>
            <a:spLocks noChangeArrowheads="1"/>
          </p:cNvSpPr>
          <p:nvPr/>
        </p:nvSpPr>
        <p:spPr bwMode="auto">
          <a:xfrm>
            <a:off x="6019800" y="3276600"/>
            <a:ext cx="1447800" cy="1066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49549" name="Line 13"/>
          <p:cNvSpPr>
            <a:spLocks noChangeShapeType="1"/>
          </p:cNvSpPr>
          <p:nvPr/>
        </p:nvSpPr>
        <p:spPr bwMode="auto">
          <a:xfrm>
            <a:off x="26670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50" name="Line 14"/>
          <p:cNvSpPr>
            <a:spLocks noChangeShapeType="1"/>
          </p:cNvSpPr>
          <p:nvPr/>
        </p:nvSpPr>
        <p:spPr bwMode="auto">
          <a:xfrm flipV="1">
            <a:off x="19812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9551" name="AutoShape 15"/>
          <p:cNvCxnSpPr>
            <a:cxnSpLocks noChangeShapeType="1"/>
            <a:stCxn id="449539" idx="3"/>
            <a:endCxn id="449544" idx="1"/>
          </p:cNvCxnSpPr>
          <p:nvPr/>
        </p:nvCxnSpPr>
        <p:spPr bwMode="auto">
          <a:xfrm flipV="1">
            <a:off x="2984500" y="2209800"/>
            <a:ext cx="30226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2" name="Text Box 16"/>
          <p:cNvSpPr txBox="1">
            <a:spLocks noChangeArrowheads="1"/>
          </p:cNvSpPr>
          <p:nvPr/>
        </p:nvSpPr>
        <p:spPr bwMode="auto">
          <a:xfrm>
            <a:off x="26670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white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9906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black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cxnSp>
        <p:nvCxnSpPr>
          <p:cNvPr id="449554" name="AutoShape 18"/>
          <p:cNvCxnSpPr>
            <a:cxnSpLocks noChangeShapeType="1"/>
            <a:stCxn id="449542" idx="3"/>
            <a:endCxn id="449546" idx="1"/>
          </p:cNvCxnSpPr>
          <p:nvPr/>
        </p:nvCxnSpPr>
        <p:spPr bwMode="auto">
          <a:xfrm>
            <a:off x="2984500" y="4648200"/>
            <a:ext cx="3022600" cy="762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55" name="AutoShape 19"/>
          <p:cNvCxnSpPr>
            <a:cxnSpLocks noChangeShapeType="1"/>
            <a:stCxn id="449542" idx="3"/>
            <a:endCxn id="449548" idx="1"/>
          </p:cNvCxnSpPr>
          <p:nvPr/>
        </p:nvCxnSpPr>
        <p:spPr bwMode="auto">
          <a:xfrm flipV="1">
            <a:off x="2984500" y="3810000"/>
            <a:ext cx="3022600" cy="838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56" name="AutoShape 20"/>
          <p:cNvCxnSpPr>
            <a:cxnSpLocks noChangeShapeType="1"/>
            <a:stCxn id="449539" idx="3"/>
            <a:endCxn id="449548" idx="1"/>
          </p:cNvCxnSpPr>
          <p:nvPr/>
        </p:nvCxnSpPr>
        <p:spPr bwMode="auto">
          <a:xfrm>
            <a:off x="2984500" y="2743200"/>
            <a:ext cx="3022600" cy="1066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7" name="Text Box 21"/>
          <p:cNvSpPr txBox="1">
            <a:spLocks noChangeArrowheads="1"/>
          </p:cNvSpPr>
          <p:nvPr/>
        </p:nvSpPr>
        <p:spPr bwMode="auto">
          <a:xfrm>
            <a:off x="3776663" y="19050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9558" name="Text Box 22"/>
          <p:cNvSpPr txBox="1">
            <a:spLocks noChangeArrowheads="1"/>
          </p:cNvSpPr>
          <p:nvPr/>
        </p:nvSpPr>
        <p:spPr bwMode="auto">
          <a:xfrm>
            <a:off x="3879850" y="5241925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9559" name="Text Box 23"/>
          <p:cNvSpPr txBox="1">
            <a:spLocks noChangeArrowheads="1"/>
          </p:cNvSpPr>
          <p:nvPr/>
        </p:nvSpPr>
        <p:spPr bwMode="auto">
          <a:xfrm>
            <a:off x="4360863" y="2879725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9560" name="Text Box 24"/>
          <p:cNvSpPr txBox="1">
            <a:spLocks noChangeArrowheads="1"/>
          </p:cNvSpPr>
          <p:nvPr/>
        </p:nvSpPr>
        <p:spPr bwMode="auto">
          <a:xfrm>
            <a:off x="4337050" y="4175125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9561" name="Rectangle 25"/>
          <p:cNvSpPr>
            <a:spLocks noChangeArrowheads="1"/>
          </p:cNvSpPr>
          <p:nvPr/>
        </p:nvSpPr>
        <p:spPr bwMode="auto">
          <a:xfrm>
            <a:off x="533400" y="1295400"/>
            <a:ext cx="7924800" cy="487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62" name="Text Box 26"/>
          <p:cNvSpPr txBox="1">
            <a:spLocks noChangeArrowheads="1"/>
          </p:cNvSpPr>
          <p:nvPr/>
        </p:nvSpPr>
        <p:spPr bwMode="auto">
          <a:xfrm>
            <a:off x="533400" y="1343025"/>
            <a:ext cx="168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Chess game</a:t>
            </a:r>
          </a:p>
        </p:txBody>
      </p:sp>
      <p:sp>
        <p:nvSpPr>
          <p:cNvPr id="449563" name="Line 27"/>
          <p:cNvSpPr>
            <a:spLocks noChangeShapeType="1"/>
          </p:cNvSpPr>
          <p:nvPr/>
        </p:nvSpPr>
        <p:spPr bwMode="auto">
          <a:xfrm>
            <a:off x="2209800" y="129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64" name="Line 28"/>
          <p:cNvSpPr>
            <a:spLocks noChangeShapeType="1"/>
          </p:cNvSpPr>
          <p:nvPr/>
        </p:nvSpPr>
        <p:spPr bwMode="auto">
          <a:xfrm>
            <a:off x="533400" y="1752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9565" name="AutoShape 29"/>
          <p:cNvCxnSpPr>
            <a:cxnSpLocks noChangeShapeType="1"/>
            <a:stCxn id="449563" idx="1"/>
            <a:endCxn id="449564" idx="1"/>
          </p:cNvCxnSpPr>
          <p:nvPr/>
        </p:nvCxnSpPr>
        <p:spPr bwMode="auto">
          <a:xfrm flipH="1">
            <a:off x="2057400" y="1609725"/>
            <a:ext cx="1524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66" name="Text Box 30"/>
          <p:cNvSpPr txBox="1">
            <a:spLocks noChangeArrowheads="1"/>
          </p:cNvSpPr>
          <p:nvPr/>
        </p:nvSpPr>
        <p:spPr bwMode="auto">
          <a:xfrm>
            <a:off x="685800" y="1905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3300"/>
                </a:solidFill>
              </a:rPr>
              <a:t>start state</a:t>
            </a:r>
          </a:p>
        </p:txBody>
      </p:sp>
      <p:sp>
        <p:nvSpPr>
          <p:cNvPr id="449568" name="Line 32"/>
          <p:cNvSpPr>
            <a:spLocks noChangeShapeType="1"/>
          </p:cNvSpPr>
          <p:nvPr/>
        </p:nvSpPr>
        <p:spPr bwMode="auto">
          <a:xfrm>
            <a:off x="914400" y="2286000"/>
            <a:ext cx="3810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7543800" y="28194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>
                <a:solidFill>
                  <a:srgbClr val="FF3300"/>
                </a:solidFill>
              </a:rPr>
              <a:t>Final</a:t>
            </a:r>
          </a:p>
          <a:p>
            <a:r>
              <a:rPr lang="en-US" sz="1800" i="1">
                <a:solidFill>
                  <a:srgbClr val="FF3300"/>
                </a:solidFill>
              </a:rPr>
              <a:t>states</a:t>
            </a:r>
          </a:p>
        </p:txBody>
      </p:sp>
      <p:sp>
        <p:nvSpPr>
          <p:cNvPr id="449570" name="Line 34"/>
          <p:cNvSpPr>
            <a:spLocks noChangeShapeType="1"/>
          </p:cNvSpPr>
          <p:nvPr/>
        </p:nvSpPr>
        <p:spPr bwMode="auto">
          <a:xfrm flipH="1" flipV="1">
            <a:off x="7467600" y="2667000"/>
            <a:ext cx="3048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71" name="Line 35"/>
          <p:cNvSpPr>
            <a:spLocks noChangeShapeType="1"/>
          </p:cNvSpPr>
          <p:nvPr/>
        </p:nvSpPr>
        <p:spPr bwMode="auto">
          <a:xfrm flipH="1">
            <a:off x="7543800" y="3429000"/>
            <a:ext cx="304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72" name="Line 36"/>
          <p:cNvSpPr>
            <a:spLocks noChangeShapeType="1"/>
          </p:cNvSpPr>
          <p:nvPr/>
        </p:nvSpPr>
        <p:spPr bwMode="auto">
          <a:xfrm flipH="1">
            <a:off x="7391400" y="3581400"/>
            <a:ext cx="533400" cy="1295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r>
              <a:rPr lang="en-US"/>
              <a:t>Example - entry and exit points</a:t>
            </a:r>
          </a:p>
        </p:txBody>
      </p:sp>
      <p:sp>
        <p:nvSpPr>
          <p:cNvPr id="447491" name="AutoShape 3"/>
          <p:cNvSpPr>
            <a:spLocks noChangeArrowheads="1"/>
          </p:cNvSpPr>
          <p:nvPr/>
        </p:nvSpPr>
        <p:spPr bwMode="auto">
          <a:xfrm>
            <a:off x="1676400" y="2286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7494" name="AutoShape 6"/>
          <p:cNvSpPr>
            <a:spLocks noChangeArrowheads="1"/>
          </p:cNvSpPr>
          <p:nvPr/>
        </p:nvSpPr>
        <p:spPr bwMode="auto">
          <a:xfrm>
            <a:off x="1676400" y="4191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7501" name="Line 13"/>
          <p:cNvSpPr>
            <a:spLocks noChangeShapeType="1"/>
          </p:cNvSpPr>
          <p:nvPr/>
        </p:nvSpPr>
        <p:spPr bwMode="auto">
          <a:xfrm>
            <a:off x="26670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2" name="Line 14"/>
          <p:cNvSpPr>
            <a:spLocks noChangeShapeType="1"/>
          </p:cNvSpPr>
          <p:nvPr/>
        </p:nvSpPr>
        <p:spPr bwMode="auto">
          <a:xfrm flipV="1">
            <a:off x="19812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4" name="Text Box 16"/>
          <p:cNvSpPr txBox="1">
            <a:spLocks noChangeArrowheads="1"/>
          </p:cNvSpPr>
          <p:nvPr/>
        </p:nvSpPr>
        <p:spPr bwMode="auto">
          <a:xfrm>
            <a:off x="26670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white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447505" name="Text Box 17"/>
          <p:cNvSpPr txBox="1">
            <a:spLocks noChangeArrowheads="1"/>
          </p:cNvSpPr>
          <p:nvPr/>
        </p:nvSpPr>
        <p:spPr bwMode="auto">
          <a:xfrm>
            <a:off x="9906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black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447509" name="Text Box 21"/>
          <p:cNvSpPr txBox="1">
            <a:spLocks noChangeArrowheads="1"/>
          </p:cNvSpPr>
          <p:nvPr/>
        </p:nvSpPr>
        <p:spPr bwMode="auto">
          <a:xfrm>
            <a:off x="3810000" y="20574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4191000" y="46482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4876800" y="27432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3962400" y="36576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7513" name="Rectangle 25"/>
          <p:cNvSpPr>
            <a:spLocks noChangeArrowheads="1"/>
          </p:cNvSpPr>
          <p:nvPr/>
        </p:nvSpPr>
        <p:spPr bwMode="auto">
          <a:xfrm>
            <a:off x="533400" y="1219200"/>
            <a:ext cx="6858000" cy="487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14" name="Text Box 26"/>
          <p:cNvSpPr txBox="1">
            <a:spLocks noChangeArrowheads="1"/>
          </p:cNvSpPr>
          <p:nvPr/>
        </p:nvSpPr>
        <p:spPr bwMode="auto">
          <a:xfrm>
            <a:off x="533400" y="1343025"/>
            <a:ext cx="168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Chess game</a:t>
            </a:r>
          </a:p>
        </p:txBody>
      </p:sp>
      <p:sp>
        <p:nvSpPr>
          <p:cNvPr id="447515" name="Line 27"/>
          <p:cNvSpPr>
            <a:spLocks noChangeShapeType="1"/>
          </p:cNvSpPr>
          <p:nvPr/>
        </p:nvSpPr>
        <p:spPr bwMode="auto">
          <a:xfrm>
            <a:off x="2209800" y="129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6" name="Line 28"/>
          <p:cNvSpPr>
            <a:spLocks noChangeShapeType="1"/>
          </p:cNvSpPr>
          <p:nvPr/>
        </p:nvSpPr>
        <p:spPr bwMode="auto">
          <a:xfrm>
            <a:off x="533400" y="1752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7517" name="AutoShape 29"/>
          <p:cNvCxnSpPr>
            <a:cxnSpLocks noChangeShapeType="1"/>
            <a:stCxn id="447515" idx="1"/>
            <a:endCxn id="447516" idx="1"/>
          </p:cNvCxnSpPr>
          <p:nvPr/>
        </p:nvCxnSpPr>
        <p:spPr bwMode="auto">
          <a:xfrm flipH="1">
            <a:off x="2057400" y="1609725"/>
            <a:ext cx="1524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18" name="Oval 30"/>
          <p:cNvSpPr>
            <a:spLocks noChangeArrowheads="1"/>
          </p:cNvSpPr>
          <p:nvPr/>
        </p:nvSpPr>
        <p:spPr bwMode="auto">
          <a:xfrm>
            <a:off x="3048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19" name="Line 31"/>
          <p:cNvSpPr>
            <a:spLocks noChangeShapeType="1"/>
          </p:cNvSpPr>
          <p:nvPr/>
        </p:nvSpPr>
        <p:spPr bwMode="auto">
          <a:xfrm>
            <a:off x="762000" y="2590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0" name="Oval 32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1" name="Line 33"/>
          <p:cNvSpPr>
            <a:spLocks noChangeShapeType="1"/>
          </p:cNvSpPr>
          <p:nvPr/>
        </p:nvSpPr>
        <p:spPr bwMode="auto">
          <a:xfrm>
            <a:off x="71628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2" name="Line 34"/>
          <p:cNvSpPr>
            <a:spLocks noChangeShapeType="1"/>
          </p:cNvSpPr>
          <p:nvPr/>
        </p:nvSpPr>
        <p:spPr bwMode="auto">
          <a:xfrm flipH="1">
            <a:off x="71628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3" name="Oval 35"/>
          <p:cNvSpPr>
            <a:spLocks noChangeArrowheads="1"/>
          </p:cNvSpPr>
          <p:nvPr/>
        </p:nvSpPr>
        <p:spPr bwMode="auto">
          <a:xfrm>
            <a:off x="7086600" y="3124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4" name="Line 36"/>
          <p:cNvSpPr>
            <a:spLocks noChangeShapeType="1"/>
          </p:cNvSpPr>
          <p:nvPr/>
        </p:nvSpPr>
        <p:spPr bwMode="auto">
          <a:xfrm>
            <a:off x="71628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5" name="Line 37"/>
          <p:cNvSpPr>
            <a:spLocks noChangeShapeType="1"/>
          </p:cNvSpPr>
          <p:nvPr/>
        </p:nvSpPr>
        <p:spPr bwMode="auto">
          <a:xfrm flipH="1">
            <a:off x="71628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9" name="Oval 41"/>
          <p:cNvSpPr>
            <a:spLocks noChangeArrowheads="1"/>
          </p:cNvSpPr>
          <p:nvPr/>
        </p:nvSpPr>
        <p:spPr bwMode="auto">
          <a:xfrm>
            <a:off x="7086600" y="3962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0" name="Line 42"/>
          <p:cNvSpPr>
            <a:spLocks noChangeShapeType="1"/>
          </p:cNvSpPr>
          <p:nvPr/>
        </p:nvSpPr>
        <p:spPr bwMode="auto">
          <a:xfrm>
            <a:off x="7162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1" name="Line 43"/>
          <p:cNvSpPr>
            <a:spLocks noChangeShapeType="1"/>
          </p:cNvSpPr>
          <p:nvPr/>
        </p:nvSpPr>
        <p:spPr bwMode="auto">
          <a:xfrm flipH="1">
            <a:off x="7162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7696200" y="2209800"/>
            <a:ext cx="1447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 Bold" pitchFamily="1" charset="0"/>
              </a:rPr>
              <a:t>Black wins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 Bold" pitchFamily="1" charset="0"/>
              </a:rPr>
              <a:t>Draw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 Bold" pitchFamily="1" charset="0"/>
              </a:rPr>
              <a:t>White wins</a:t>
            </a:r>
          </a:p>
        </p:txBody>
      </p:sp>
      <p:sp>
        <p:nvSpPr>
          <p:cNvPr id="447533" name="Line 45"/>
          <p:cNvSpPr>
            <a:spLocks noChangeShapeType="1"/>
          </p:cNvSpPr>
          <p:nvPr/>
        </p:nvSpPr>
        <p:spPr bwMode="auto">
          <a:xfrm>
            <a:off x="2971800" y="25146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4" name="Line 46"/>
          <p:cNvSpPr>
            <a:spLocks noChangeShapeType="1"/>
          </p:cNvSpPr>
          <p:nvPr/>
        </p:nvSpPr>
        <p:spPr bwMode="auto">
          <a:xfrm>
            <a:off x="2971800" y="2819400"/>
            <a:ext cx="411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5" name="Line 47"/>
          <p:cNvSpPr>
            <a:spLocks noChangeShapeType="1"/>
          </p:cNvSpPr>
          <p:nvPr/>
        </p:nvSpPr>
        <p:spPr bwMode="auto">
          <a:xfrm flipV="1">
            <a:off x="2971800" y="35814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6" name="Line 48"/>
          <p:cNvSpPr>
            <a:spLocks noChangeShapeType="1"/>
          </p:cNvSpPr>
          <p:nvPr/>
        </p:nvSpPr>
        <p:spPr bwMode="auto">
          <a:xfrm flipV="1">
            <a:off x="2971800" y="4419600"/>
            <a:ext cx="419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4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Activity Effects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i="1" dirty="0"/>
              <a:t>SD would be of little use if they just describe events</a:t>
            </a:r>
          </a:p>
          <a:p>
            <a:pPr eaLnBrk="1" hangingPunct="1"/>
            <a:r>
              <a:rPr lang="en-US" i="1" dirty="0"/>
              <a:t>What object does in response to events</a:t>
            </a:r>
          </a:p>
          <a:p>
            <a:pPr eaLnBrk="1" hangingPunct="1"/>
            <a:r>
              <a:rPr lang="en-US" i="1" dirty="0"/>
              <a:t>effect</a:t>
            </a:r>
            <a:r>
              <a:rPr lang="en-US" dirty="0"/>
              <a:t> = reference to a behavior executed in response to an event</a:t>
            </a:r>
          </a:p>
          <a:p>
            <a:pPr lvl="1" eaLnBrk="1" hangingPunct="1"/>
            <a:r>
              <a:rPr lang="en-US" dirty="0"/>
              <a:t>can be attached to a transition or a state</a:t>
            </a:r>
          </a:p>
          <a:p>
            <a:pPr lvl="1" eaLnBrk="1" hangingPunct="1"/>
            <a:r>
              <a:rPr lang="en-US" dirty="0"/>
              <a:t>listed after a slash (“/”)</a:t>
            </a:r>
          </a:p>
          <a:p>
            <a:pPr lvl="1" eaLnBrk="1" hangingPunct="1"/>
            <a:r>
              <a:rPr lang="en-US" dirty="0"/>
              <a:t>multiple effects separated with a “,” and are performed concurrently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85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Activity Effects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i="1" dirty="0"/>
              <a:t>Activity = actual </a:t>
            </a:r>
            <a:r>
              <a:rPr lang="en-US" dirty="0"/>
              <a:t>behavior that can be invoked by any number of effects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E.g.: </a:t>
            </a:r>
            <a:r>
              <a:rPr lang="en-US" dirty="0" err="1"/>
              <a:t>disconnectPhoneLine</a:t>
            </a:r>
            <a:r>
              <a:rPr lang="en-US" dirty="0"/>
              <a:t> might be an activity executed in response to </a:t>
            </a:r>
            <a:r>
              <a:rPr lang="en-US" dirty="0" err="1"/>
              <a:t>onHook</a:t>
            </a:r>
            <a:r>
              <a:rPr lang="en-US" dirty="0"/>
              <a:t>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May be performed upon: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transition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entry to or exit from a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some event within a state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event</a:t>
            </a:r>
            <a:r>
              <a:rPr lang="en-US" dirty="0"/>
              <a:t> / resulting-activity</a:t>
            </a:r>
          </a:p>
          <a:p>
            <a:pPr>
              <a:lnSpc>
                <a:spcPct val="90000"/>
              </a:lnSpc>
            </a:pPr>
            <a:r>
              <a:rPr lang="en-US" dirty="0"/>
              <a:t>Activities can also represent internal control operations.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setting attribute or generate other events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43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Activities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Often useful to specify an </a:t>
            </a:r>
            <a:r>
              <a:rPr lang="en-US" i="1"/>
              <a:t>activity</a:t>
            </a:r>
            <a:r>
              <a:rPr lang="en-US"/>
              <a:t> that is performed within a given state</a:t>
            </a:r>
          </a:p>
          <a:p>
            <a:pPr lvl="1" eaLnBrk="1" hangingPunct="1"/>
            <a:r>
              <a:rPr lang="en-US"/>
              <a:t>E.g., while in </a:t>
            </a:r>
            <a:r>
              <a:rPr lang="en-US" b="1"/>
              <a:t>PaperJam</a:t>
            </a:r>
            <a:r>
              <a:rPr lang="en-US"/>
              <a:t> state, the warning light should be flashing</a:t>
            </a:r>
          </a:p>
          <a:p>
            <a:pPr lvl="1" eaLnBrk="1" hangingPunct="1"/>
            <a:r>
              <a:rPr lang="en-US"/>
              <a:t>E.g., on entry into the </a:t>
            </a:r>
            <a:r>
              <a:rPr lang="en-US" b="1"/>
              <a:t>Opening</a:t>
            </a:r>
            <a:r>
              <a:rPr lang="en-US"/>
              <a:t> state, the motor should be switched on</a:t>
            </a:r>
          </a:p>
          <a:p>
            <a:pPr lvl="1" eaLnBrk="1" hangingPunct="1"/>
            <a:r>
              <a:rPr lang="en-US"/>
              <a:t>E.g., upon exit of the </a:t>
            </a:r>
            <a:r>
              <a:rPr lang="en-US" b="1"/>
              <a:t>Opening</a:t>
            </a:r>
            <a:r>
              <a:rPr lang="en-US"/>
              <a:t> state, the motor should be switched off</a:t>
            </a:r>
          </a:p>
        </p:txBody>
      </p:sp>
    </p:spTree>
    <p:extLst>
      <p:ext uri="{BB962C8B-B14F-4D97-AF65-F5344CB8AC3E}">
        <p14:creationId xmlns:p14="http://schemas.microsoft.com/office/powerpoint/2010/main" val="394948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Activity effects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8200" y="1503402"/>
            <a:ext cx="8000999" cy="2603461"/>
            <a:chOff x="838200" y="1503402"/>
            <a:chExt cx="8000999" cy="2603461"/>
          </a:xfrm>
        </p:grpSpPr>
        <p:grpSp>
          <p:nvGrpSpPr>
            <p:cNvPr id="2" name="Group 1"/>
            <p:cNvGrpSpPr/>
            <p:nvPr/>
          </p:nvGrpSpPr>
          <p:grpSpPr>
            <a:xfrm>
              <a:off x="838200" y="2490788"/>
              <a:ext cx="7772400" cy="1616075"/>
              <a:chOff x="838200" y="2490788"/>
              <a:chExt cx="7772400" cy="1616075"/>
            </a:xfrm>
          </p:grpSpPr>
          <p:sp>
            <p:nvSpPr>
              <p:cNvPr id="31748" name="AutoShape 4"/>
              <p:cNvSpPr>
                <a:spLocks noChangeArrowheads="1"/>
              </p:cNvSpPr>
              <p:nvPr/>
            </p:nvSpPr>
            <p:spPr bwMode="auto">
              <a:xfrm>
                <a:off x="838200" y="2895600"/>
                <a:ext cx="1447800" cy="68580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49" name="AutoShape 5"/>
              <p:cNvSpPr>
                <a:spLocks noChangeArrowheads="1"/>
              </p:cNvSpPr>
              <p:nvPr/>
            </p:nvSpPr>
            <p:spPr bwMode="auto">
              <a:xfrm>
                <a:off x="6324600" y="2895600"/>
                <a:ext cx="2286000" cy="68580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0" name="Text Box 6"/>
              <p:cNvSpPr txBox="1">
                <a:spLocks noChangeArrowheads="1"/>
              </p:cNvSpPr>
              <p:nvPr/>
            </p:nvSpPr>
            <p:spPr bwMode="auto">
              <a:xfrm>
                <a:off x="1371600" y="2971800"/>
                <a:ext cx="7096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Bold" pitchFamily="1" charset="0"/>
                  </a:rPr>
                  <a:t>Idle</a:t>
                </a:r>
                <a:endParaRPr lang="en-US"/>
              </a:p>
            </p:txBody>
          </p:sp>
          <p:sp>
            <p:nvSpPr>
              <p:cNvPr id="31751" name="Text Box 7"/>
              <p:cNvSpPr txBox="1">
                <a:spLocks noChangeArrowheads="1"/>
              </p:cNvSpPr>
              <p:nvPr/>
            </p:nvSpPr>
            <p:spPr bwMode="auto">
              <a:xfrm>
                <a:off x="6537325" y="2971800"/>
                <a:ext cx="2012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Arial Bold" pitchFamily="1" charset="0"/>
                  </a:rPr>
                  <a:t>Menu visible</a:t>
                </a:r>
              </a:p>
            </p:txBody>
          </p:sp>
          <p:sp>
            <p:nvSpPr>
              <p:cNvPr id="31752" name="Line 8"/>
              <p:cNvSpPr>
                <a:spLocks noChangeShapeType="1"/>
              </p:cNvSpPr>
              <p:nvPr/>
            </p:nvSpPr>
            <p:spPr bwMode="auto">
              <a:xfrm>
                <a:off x="2286000" y="3048000"/>
                <a:ext cx="403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 flipH="1">
                <a:off x="2286000" y="3429000"/>
                <a:ext cx="403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4" name="Text Box 10"/>
              <p:cNvSpPr txBox="1">
                <a:spLocks noChangeArrowheads="1"/>
              </p:cNvSpPr>
              <p:nvPr/>
            </p:nvSpPr>
            <p:spPr bwMode="auto">
              <a:xfrm>
                <a:off x="2346325" y="2490788"/>
                <a:ext cx="365677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/>
                <a:r>
                  <a:rPr lang="en-US" i="1" dirty="0" err="1"/>
                  <a:t>r_button_push</a:t>
                </a:r>
                <a:r>
                  <a:rPr lang="en-US" i="1" dirty="0"/>
                  <a:t> </a:t>
                </a:r>
                <a:r>
                  <a:rPr lang="en-US" dirty="0"/>
                  <a:t>/ </a:t>
                </a:r>
                <a:r>
                  <a:rPr lang="en-US" dirty="0" err="1"/>
                  <a:t>showPopup</a:t>
                </a:r>
                <a:endParaRPr lang="en-US" dirty="0"/>
              </a:p>
            </p:txBody>
          </p:sp>
          <p:sp>
            <p:nvSpPr>
              <p:cNvPr id="31755" name="Text Box 11"/>
              <p:cNvSpPr txBox="1">
                <a:spLocks noChangeArrowheads="1"/>
              </p:cNvSpPr>
              <p:nvPr/>
            </p:nvSpPr>
            <p:spPr bwMode="auto">
              <a:xfrm>
                <a:off x="2232025" y="3649663"/>
                <a:ext cx="394017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1" dirty="0" err="1"/>
                  <a:t>l_button_push</a:t>
                </a:r>
                <a:r>
                  <a:rPr lang="en-US" i="1" dirty="0"/>
                  <a:t> </a:t>
                </a:r>
                <a:r>
                  <a:rPr lang="en-US" dirty="0"/>
                  <a:t>/ </a:t>
                </a:r>
                <a:r>
                  <a:rPr lang="en-US" dirty="0" err="1"/>
                  <a:t>hidePopup</a:t>
                </a:r>
                <a:endParaRPr lang="en-US" dirty="0"/>
              </a:p>
            </p:txBody>
          </p:sp>
        </p:grpSp>
        <p:sp>
          <p:nvSpPr>
            <p:cNvPr id="11" name="Arc 10"/>
            <p:cNvSpPr/>
            <p:nvPr/>
          </p:nvSpPr>
          <p:spPr>
            <a:xfrm>
              <a:off x="6934200" y="1905000"/>
              <a:ext cx="609600" cy="1447800"/>
            </a:xfrm>
            <a:prstGeom prst="arc">
              <a:avLst>
                <a:gd name="adj1" fmla="val 8369826"/>
                <a:gd name="adj2" fmla="val 27000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81600" y="1503402"/>
              <a:ext cx="3657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Cursor moved / highlight menu item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878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99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Do-Activities</a:t>
            </a: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2514600" y="5791200"/>
            <a:ext cx="35052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err="1">
                <a:latin typeface="Arial" charset="0"/>
              </a:rPr>
              <a:t>PaperJam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dirty="0">
                <a:latin typeface="Arial" charset="0"/>
              </a:rPr>
              <a:t>do/ flash warning light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685800" y="928330"/>
            <a:ext cx="77724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>
                <a:latin typeface="Arial" charset="0"/>
              </a:rPr>
              <a:t>continue for an extended time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 can occur only within a state &amp; can not be attached to a transition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 include </a:t>
            </a:r>
          </a:p>
          <a:p>
            <a:pPr lvl="1"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continuous operations, such as displaying a picture on a television screen </a:t>
            </a:r>
          </a:p>
          <a:p>
            <a:pPr lvl="1"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Sequential operations that terminate by themselves after an interval of time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 may be performed for all or part of time that an object is in a state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 may be interrupted by event received during execution; event may or may not cause state transition</a:t>
            </a:r>
          </a:p>
        </p:txBody>
      </p:sp>
    </p:spTree>
    <p:extLst>
      <p:ext uri="{BB962C8B-B14F-4D97-AF65-F5344CB8AC3E}">
        <p14:creationId xmlns:p14="http://schemas.microsoft.com/office/powerpoint/2010/main" val="2822652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Entry and Exit Activities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2971800" y="4724400"/>
            <a:ext cx="3505200" cy="1295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Opening</a:t>
            </a:r>
          </a:p>
          <a:p>
            <a:pPr algn="ctr"/>
            <a:r>
              <a:rPr lang="en-US">
                <a:latin typeface="Arial" charset="0"/>
              </a:rPr>
              <a:t>entry / motor up</a:t>
            </a:r>
          </a:p>
          <a:p>
            <a:pPr algn="ctr"/>
            <a:r>
              <a:rPr lang="en-US">
                <a:latin typeface="Arial" charset="0"/>
              </a:rPr>
              <a:t>exit / motor off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5800" y="1828800"/>
            <a:ext cx="7772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 can bind activities to entry to/ exit from a state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All transitions into a state perform the same activity, in which case it is more concise to attach the activity to the state</a:t>
            </a:r>
          </a:p>
        </p:txBody>
      </p:sp>
    </p:spTree>
    <p:extLst>
      <p:ext uri="{BB962C8B-B14F-4D97-AF65-F5344CB8AC3E}">
        <p14:creationId xmlns:p14="http://schemas.microsoft.com/office/powerpoint/2010/main" val="317524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 of activities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315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activities on incoming transition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entry activities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do-activities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exit activities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activities on outgoing transition</a:t>
            </a:r>
          </a:p>
          <a:p>
            <a:pPr marL="0" indent="0" algn="just" eaLnBrk="1" hangingPunct="1">
              <a:spcBef>
                <a:spcPct val="50000"/>
              </a:spcBef>
            </a:pPr>
            <a:endParaRPr lang="en-US" dirty="0"/>
          </a:p>
          <a:p>
            <a:pPr marL="0" indent="0" algn="just" eaLnBrk="1" hangingPunct="1">
              <a:spcBef>
                <a:spcPct val="50000"/>
              </a:spcBef>
            </a:pPr>
            <a:r>
              <a:rPr lang="en-US" dirty="0"/>
              <a:t>Events that cause transitions out of the state can interrupt do-activities. If a do-activity is interrupted, the exit activity is still performed</a:t>
            </a:r>
          </a:p>
        </p:txBody>
      </p:sp>
    </p:spTree>
    <p:extLst>
      <p:ext uri="{BB962C8B-B14F-4D97-AF65-F5344CB8AC3E}">
        <p14:creationId xmlns:p14="http://schemas.microsoft.com/office/powerpoint/2010/main" val="2137459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dirty="0"/>
              <a:t>In general, any event can occur within a  state and cause an activity to be performed.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Entry and exit are only two examples of events that can occur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Difference between an event within  a state and self-transition</a:t>
            </a:r>
            <a:r>
              <a:rPr lang="en-US" dirty="0"/>
              <a:t>: only the self-transition causes the entry and exit activities to be executed but an event within a state does not</a:t>
            </a:r>
          </a:p>
        </p:txBody>
      </p:sp>
    </p:spTree>
    <p:extLst>
      <p:ext uri="{BB962C8B-B14F-4D97-AF65-F5344CB8AC3E}">
        <p14:creationId xmlns:p14="http://schemas.microsoft.com/office/powerpoint/2010/main" val="63102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r>
              <a:rPr lang="en-US" b="1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occurrence at a point in time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instantaneous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often corresponds to verb in past tense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e.g., alarm set, powered 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or onset of a condition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e.g., paper tray becomes empty, temperature drops below freezing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7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state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dirty="0"/>
              <a:t>Conventional state diagrams are sufficient for describing simple systems but need additional power to handle large problems</a:t>
            </a:r>
          </a:p>
          <a:p>
            <a:pPr algn="just"/>
            <a:r>
              <a:rPr lang="en-US" dirty="0"/>
              <a:t>Model complex system by using </a:t>
            </a:r>
          </a:p>
          <a:p>
            <a:pPr lvl="1" algn="just"/>
            <a:r>
              <a:rPr lang="en-US" dirty="0"/>
              <a:t>Nested state diagrams</a:t>
            </a:r>
          </a:p>
          <a:p>
            <a:pPr lvl="1" algn="just"/>
            <a:r>
              <a:rPr lang="en-US" dirty="0"/>
              <a:t>Nested states</a:t>
            </a:r>
          </a:p>
          <a:p>
            <a:pPr lvl="1" algn="just"/>
            <a:r>
              <a:rPr lang="en-US" dirty="0"/>
              <a:t>Signal generalization</a:t>
            </a:r>
          </a:p>
          <a:p>
            <a:pPr lvl="1" algn="just"/>
            <a:r>
              <a:rPr lang="en-US" dirty="0"/>
              <a:t>Concurrency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1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Expanding state</a:t>
            </a:r>
          </a:p>
          <a:p>
            <a:pPr lvl="1" algn="just"/>
            <a:r>
              <a:rPr lang="en-US" dirty="0"/>
              <a:t>Organize the model by having high-level diagram with sub diagrams expanding certain states</a:t>
            </a:r>
          </a:p>
          <a:p>
            <a:pPr lvl="1" algn="just"/>
            <a:r>
              <a:rPr lang="en-US" b="1" i="1" dirty="0"/>
              <a:t>Submachine: </a:t>
            </a:r>
            <a:r>
              <a:rPr lang="en-US" dirty="0"/>
              <a:t>a state diagram that may be invoked as part of another state diagram (lower-level state diagram).</a:t>
            </a:r>
          </a:p>
          <a:p>
            <a:pPr lvl="1" algn="just"/>
            <a:r>
              <a:rPr lang="en-US" b="1" i="1" dirty="0"/>
              <a:t>UML Notation for submachine: </a:t>
            </a:r>
            <a:r>
              <a:rPr lang="en-US" dirty="0"/>
              <a:t>list a local name followed by a colon and the submachine name.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60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/>
              <a:t>Nest states to show their commonality and share behavior</a:t>
            </a:r>
          </a:p>
          <a:p>
            <a:r>
              <a:rPr lang="en-US" b="1" i="1" dirty="0"/>
              <a:t>Composite state: </a:t>
            </a:r>
            <a:r>
              <a:rPr lang="en-US" dirty="0"/>
              <a:t>state that encloses the nested states. </a:t>
            </a:r>
          </a:p>
          <a:p>
            <a:pPr lvl="1"/>
            <a:r>
              <a:rPr lang="en-US" dirty="0"/>
              <a:t>Labels in the outer contour</a:t>
            </a:r>
          </a:p>
          <a:p>
            <a:r>
              <a:rPr lang="en-US" dirty="0"/>
              <a:t>A nested state receives the outgoing transitions of its composite states</a:t>
            </a:r>
          </a:p>
        </p:txBody>
      </p:sp>
    </p:spTree>
    <p:extLst>
      <p:ext uri="{BB962C8B-B14F-4D97-AF65-F5344CB8AC3E}">
        <p14:creationId xmlns:p14="http://schemas.microsoft.com/office/powerpoint/2010/main" val="135808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152400"/>
            <a:ext cx="7175500" cy="838200"/>
          </a:xfrm>
          <a:noFill/>
          <a:ln/>
        </p:spPr>
        <p:txBody>
          <a:bodyPr lIns="92075" tIns="46038" rIns="92075" bIns="46038"/>
          <a:lstStyle/>
          <a:p>
            <a:r>
              <a:rPr lang="en-GB"/>
              <a:t>Example: Transmission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311150" y="1149350"/>
            <a:ext cx="8445500" cy="5245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1447800"/>
            <a:ext cx="253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3200" b="1" dirty="0"/>
              <a:t>Transmission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615950" y="3511550"/>
            <a:ext cx="7912100" cy="2578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996950" y="4273550"/>
            <a:ext cx="1206500" cy="825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3816350" y="4273550"/>
            <a:ext cx="1206500" cy="825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635750" y="4273550"/>
            <a:ext cx="1206500" cy="825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981075" y="3400425"/>
            <a:ext cx="171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3200" b="1"/>
              <a:t>Forward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3352800" y="2057400"/>
            <a:ext cx="1435100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6102350" y="1682750"/>
            <a:ext cx="1435100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419475" y="2149475"/>
            <a:ext cx="124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Neutral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162675" y="1766888"/>
            <a:ext cx="1327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Reverse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33475" y="4435475"/>
            <a:ext cx="598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1st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3876675" y="44354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2nd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924675" y="4510088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3rd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209800" y="44196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22098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2346325" y="39766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72075" y="39766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downshift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00675" y="4891088"/>
            <a:ext cx="117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upshift</a:t>
            </a: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5029200" y="4876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200275" y="397827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downshift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2352675" y="4968875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upshift</a:t>
            </a: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5029200" y="44196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V="1">
            <a:off x="1371600" y="5105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362075" y="5349875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stop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3429000" y="2819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4572000" y="2819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2047875" y="2682875"/>
            <a:ext cx="1201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N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562475" y="28336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F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V="1">
            <a:off x="4800600" y="1752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 flipV="1">
            <a:off x="4800600" y="24384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6010275" y="2376488"/>
            <a:ext cx="1201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N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343400" y="1538288"/>
            <a:ext cx="1181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R</a:t>
            </a:r>
          </a:p>
        </p:txBody>
      </p:sp>
      <p:sp>
        <p:nvSpPr>
          <p:cNvPr id="15396" name="Oval 36"/>
          <p:cNvSpPr>
            <a:spLocks noChangeArrowheads="1"/>
          </p:cNvSpPr>
          <p:nvPr/>
        </p:nvSpPr>
        <p:spPr bwMode="auto">
          <a:xfrm>
            <a:off x="692150" y="3816350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762000" y="3886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Oval 38"/>
          <p:cNvSpPr>
            <a:spLocks noChangeArrowheads="1"/>
          </p:cNvSpPr>
          <p:nvPr/>
        </p:nvSpPr>
        <p:spPr bwMode="auto">
          <a:xfrm>
            <a:off x="1606550" y="2292350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1752600" y="23622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888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Organize signals into generalization hierarchy with inheritance of signal attributes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View every actual signal as a leaf on a generalization tree of signals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Received signal triggers transitions that are defined for any ancestor signal type.</a:t>
            </a:r>
          </a:p>
          <a:p>
            <a:pPr lvl="1" algn="just"/>
            <a:r>
              <a:rPr lang="en-US" dirty="0"/>
              <a:t>E.g., typing an ‘a’ would trigger a transition on signal Alphanumeric as well as signal </a:t>
            </a:r>
            <a:r>
              <a:rPr lang="en-US" dirty="0" err="1"/>
              <a:t>KeyboardCharacter</a:t>
            </a:r>
            <a:r>
              <a:rPr lang="en-US" dirty="0"/>
              <a:t>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 signal hierarchy permits different levels of abstraction to be used in a model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E.g., some state might handle all </a:t>
            </a:r>
            <a:r>
              <a:rPr lang="en-US" dirty="0" err="1"/>
              <a:t>i</a:t>
            </a:r>
            <a:r>
              <a:rPr lang="en-US" dirty="0"/>
              <a:t>/p characters the same; other states might treat control characters differently from printing characters 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73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State model supports concurrency among objects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Object can act &amp; change state independent of one another.</a:t>
            </a:r>
          </a:p>
          <a:p>
            <a:pPr algn="just"/>
            <a:r>
              <a:rPr lang="en-US" dirty="0"/>
              <a:t>Sometime objects shares constraints that causes their state changes</a:t>
            </a:r>
          </a:p>
        </p:txBody>
      </p:sp>
    </p:spTree>
    <p:extLst>
      <p:ext uri="{BB962C8B-B14F-4D97-AF65-F5344CB8AC3E}">
        <p14:creationId xmlns:p14="http://schemas.microsoft.com/office/powerpoint/2010/main" val="70161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AGGREGATION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State Aggregation means collection of state diagrams , one for each part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“and” relationship</a:t>
            </a:r>
          </a:p>
          <a:p>
            <a:pPr algn="just"/>
            <a:r>
              <a:rPr lang="en-US" dirty="0"/>
              <a:t>Aggregate state is one state from first diagram &amp; a state from second diagram &amp; state from each other diagram.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Transition for one object depend on another object, allows interaction between the state diagram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740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7932"/>
            <a:ext cx="8305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01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Concurrency within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10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Some objects can be partitioned into subsets of attributes or links.</a:t>
            </a:r>
          </a:p>
          <a:p>
            <a:pPr algn="just"/>
            <a:r>
              <a:rPr lang="en-US" sz="2800" dirty="0"/>
              <a:t>Each of the partitioned subset has its own </a:t>
            </a:r>
            <a:r>
              <a:rPr lang="en-US" sz="2800" dirty="0" err="1"/>
              <a:t>subdiagram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The state of the object comprises one state from each </a:t>
            </a:r>
            <a:r>
              <a:rPr lang="en-US" sz="2800" dirty="0" err="1">
                <a:solidFill>
                  <a:srgbClr val="FF0000"/>
                </a:solidFill>
              </a:rPr>
              <a:t>subdiagram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The sub diagrams need not be independent; the same event can cause transitions in more than one </a:t>
            </a:r>
            <a:r>
              <a:rPr lang="en-US" sz="2800" dirty="0" err="1">
                <a:solidFill>
                  <a:srgbClr val="FF0000"/>
                </a:solidFill>
              </a:rPr>
              <a:t>subdiagram</a:t>
            </a:r>
            <a:endParaRPr lang="en-US" sz="2800" dirty="0">
              <a:solidFill>
                <a:srgbClr val="FF0000"/>
              </a:solidFill>
            </a:endParaRPr>
          </a:p>
          <a:p>
            <a:pPr algn="just"/>
            <a:r>
              <a:rPr lang="en-US" sz="2800" dirty="0"/>
              <a:t>UML Notation- partition the composite state into regions with dotted lines. 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1258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Synchronization of Concurrent</a:t>
            </a:r>
            <a:br>
              <a:rPr lang="en-US" dirty="0"/>
            </a:b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one object must perform two ( or more) activities concurrently.</a:t>
            </a:r>
          </a:p>
          <a:p>
            <a:pPr algn="just"/>
            <a:r>
              <a:rPr lang="en-US" dirty="0"/>
              <a:t>The object must complete both activities before it can progress to its next state.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7239000" cy="297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2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events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b="1" i="1" dirty="0"/>
              <a:t>Signal event</a:t>
            </a:r>
            <a:r>
              <a:rPr lang="en-US" sz="3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the event of sending or receiving of a signal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Signal: an explicit one-way transmission of information from one object to another</a:t>
            </a:r>
          </a:p>
          <a:p>
            <a:pPr lvl="2">
              <a:lnSpc>
                <a:spcPct val="80000"/>
              </a:lnSpc>
            </a:pPr>
            <a:r>
              <a:rPr lang="en-US" sz="2800" dirty="0"/>
              <a:t>may be parameterized</a:t>
            </a:r>
          </a:p>
          <a:p>
            <a:pPr lvl="3">
              <a:lnSpc>
                <a:spcPct val="80000"/>
              </a:lnSpc>
            </a:pPr>
            <a:r>
              <a:rPr lang="en-US" sz="2400" dirty="0"/>
              <a:t>E.g., </a:t>
            </a:r>
            <a:r>
              <a:rPr lang="en-US" sz="2400" i="1" dirty="0" err="1"/>
              <a:t>stringEntered</a:t>
            </a:r>
            <a:r>
              <a:rPr lang="en-US" sz="2400" i="1" dirty="0"/>
              <a:t>(“Foo”)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3200" dirty="0">
                <a:solidFill>
                  <a:srgbClr val="FF0000"/>
                </a:solidFill>
              </a:rPr>
              <a:t>sending of a signal by one object is a distinct event from its reception by another.</a:t>
            </a:r>
          </a:p>
          <a:p>
            <a:pPr lvl="1" algn="just">
              <a:lnSpc>
                <a:spcPct val="80000"/>
              </a:lnSpc>
            </a:pPr>
            <a:r>
              <a:rPr lang="en-US" sz="3200" dirty="0"/>
              <a:t>every signal transmission is a unique occurrence but we group them into signal classes to indicate common structure and behavior.</a:t>
            </a:r>
          </a:p>
          <a:p>
            <a:pPr lvl="2" algn="just">
              <a:lnSpc>
                <a:spcPct val="80000"/>
              </a:lnSpc>
            </a:pPr>
            <a:r>
              <a:rPr lang="en-US" dirty="0"/>
              <a:t>E.g., IA flight 123 departs from DDN on Jan 11, 2013 is an instance of </a:t>
            </a:r>
            <a:r>
              <a:rPr lang="en-US" dirty="0" err="1"/>
              <a:t>FlightDeparture</a:t>
            </a:r>
            <a:endParaRPr lang="en-US" dirty="0"/>
          </a:p>
          <a:p>
            <a:pPr lvl="2" algn="just">
              <a:lnSpc>
                <a:spcPct val="8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752600"/>
          </a:xfrm>
        </p:spPr>
        <p:txBody>
          <a:bodyPr>
            <a:noAutofit/>
          </a:bodyPr>
          <a:lstStyle/>
          <a:p>
            <a:r>
              <a:rPr lang="en-US" sz="3600" b="1" dirty="0"/>
              <a:t>Fork and Join </a:t>
            </a:r>
            <a:br>
              <a:rPr lang="en-US" sz="3600" b="1" dirty="0"/>
            </a:br>
            <a:r>
              <a:rPr lang="en-US" sz="3600" b="1" dirty="0"/>
              <a:t>OR</a:t>
            </a:r>
            <a:br>
              <a:rPr lang="en-US" sz="3600" b="1" dirty="0"/>
            </a:br>
            <a:r>
              <a:rPr lang="en-US" sz="3600" b="1" dirty="0"/>
              <a:t>Splitting control and Merging control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373563"/>
          </a:xfrm>
        </p:spPr>
        <p:txBody>
          <a:bodyPr/>
          <a:lstStyle/>
          <a:p>
            <a:pPr algn="just"/>
            <a:r>
              <a:rPr lang="en-US" dirty="0"/>
              <a:t>FORK- A transition that forks indicates splitting of control into concurrent parts.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JOIN-  Explicit merging of concurrent control by a transition.</a:t>
            </a:r>
          </a:p>
        </p:txBody>
      </p:sp>
    </p:spTree>
    <p:extLst>
      <p:ext uri="{BB962C8B-B14F-4D97-AF65-F5344CB8AC3E}">
        <p14:creationId xmlns:p14="http://schemas.microsoft.com/office/powerpoint/2010/main" val="3865097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of class model, state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105400"/>
          </a:xfrm>
        </p:spPr>
        <p:txBody>
          <a:bodyPr/>
          <a:lstStyle/>
          <a:p>
            <a:pPr algn="just"/>
            <a:r>
              <a:rPr lang="en-US" dirty="0"/>
              <a:t>A state diagram describes all or part of the behavior of the objects of a given class.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States = classes of values &amp; link for an object</a:t>
            </a:r>
          </a:p>
          <a:p>
            <a:pPr algn="just"/>
            <a:r>
              <a:rPr lang="en-US" dirty="0"/>
              <a:t>State model of a class is inherited by its subclasses. Subclass inherits both the state &amp; Transitions.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It is also possible to refine an inherited state diagram by expanding state into nested state or concurrent sub diagrams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751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State structure is related to and constrained by class structure.</a:t>
            </a:r>
          </a:p>
          <a:p>
            <a:pPr lvl="1" algn="just"/>
            <a:r>
              <a:rPr lang="en-US" dirty="0"/>
              <a:t>A composite state is the aggregation of more than one concurrent </a:t>
            </a:r>
            <a:r>
              <a:rPr lang="en-US" dirty="0" err="1"/>
              <a:t>substate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Try to make the state diagrams of subclasses independent of the state diagrams of their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1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3" y="-152400"/>
            <a:ext cx="7674997" cy="7239000"/>
          </a:xfrm>
        </p:spPr>
      </p:pic>
    </p:spTree>
    <p:extLst>
      <p:ext uri="{BB962C8B-B14F-4D97-AF65-F5344CB8AC3E}">
        <p14:creationId xmlns:p14="http://schemas.microsoft.com/office/powerpoint/2010/main" val="365904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class - UML notation</a:t>
            </a: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828800" y="2438400"/>
            <a:ext cx="3124200" cy="3581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828800" y="3429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981200" y="2514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1965325" y="2414588"/>
            <a:ext cx="262026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&lt;&lt; signal &gt;&gt;</a:t>
            </a:r>
          </a:p>
          <a:p>
            <a:pPr algn="ctr"/>
            <a:r>
              <a:rPr lang="en-US" sz="2800" b="1" dirty="0" err="1"/>
              <a:t>FlightDeparture</a:t>
            </a:r>
            <a:endParaRPr lang="en-US" sz="2800" b="1" dirty="0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2041525" y="3481388"/>
            <a:ext cx="14321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airline</a:t>
            </a:r>
          </a:p>
          <a:p>
            <a:r>
              <a:rPr lang="en-US" sz="2400" dirty="0"/>
              <a:t>flightNum</a:t>
            </a:r>
          </a:p>
          <a:p>
            <a:r>
              <a:rPr lang="en-US" sz="2400" dirty="0"/>
              <a:t>city</a:t>
            </a:r>
          </a:p>
          <a:p>
            <a:r>
              <a:rPr lang="en-US" sz="2400" dirty="0"/>
              <a:t>date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4175125" y="1500188"/>
            <a:ext cx="347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keyword “signal” in &lt;&lt; &gt;&gt;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165725" y="2795588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name of signal class</a:t>
            </a:r>
          </a:p>
        </p:txBody>
      </p:sp>
      <p:sp>
        <p:nvSpPr>
          <p:cNvPr id="452619" name="Text Box 11"/>
          <p:cNvSpPr txBox="1">
            <a:spLocks noChangeArrowheads="1"/>
          </p:cNvSpPr>
          <p:nvPr/>
        </p:nvSpPr>
        <p:spPr bwMode="auto">
          <a:xfrm>
            <a:off x="5318125" y="3557588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attributes</a:t>
            </a:r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 flipH="1">
            <a:off x="3200400" y="1828800"/>
            <a:ext cx="1066800" cy="762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 flipH="1">
            <a:off x="4191000" y="3048000"/>
            <a:ext cx="1066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22" name="Line 14"/>
          <p:cNvSpPr>
            <a:spLocks noChangeShapeType="1"/>
          </p:cNvSpPr>
          <p:nvPr/>
        </p:nvSpPr>
        <p:spPr bwMode="auto">
          <a:xfrm flipH="1" flipV="1">
            <a:off x="3352800" y="3657600"/>
            <a:ext cx="19812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Line 15"/>
          <p:cNvSpPr>
            <a:spLocks noChangeShapeType="1"/>
          </p:cNvSpPr>
          <p:nvPr/>
        </p:nvSpPr>
        <p:spPr bwMode="auto">
          <a:xfrm flipH="1">
            <a:off x="3581400" y="3962400"/>
            <a:ext cx="1676400" cy="762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Kinds of Events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b="1" i="1" dirty="0"/>
              <a:t>Change event</a:t>
            </a:r>
            <a:r>
              <a:rPr lang="en-US" sz="2800" b="1" dirty="0"/>
              <a:t> </a:t>
            </a:r>
          </a:p>
          <a:p>
            <a:pPr lvl="1"/>
            <a:r>
              <a:rPr lang="en-US" sz="2400" dirty="0"/>
              <a:t>Event caused by satisfaction of a Boolean expression</a:t>
            </a:r>
          </a:p>
          <a:p>
            <a:pPr lvl="1"/>
            <a:r>
              <a:rPr lang="en-US" sz="2400" b="1" dirty="0"/>
              <a:t>Intent</a:t>
            </a:r>
            <a:r>
              <a:rPr lang="en-US" sz="2400" dirty="0"/>
              <a:t>: Expression continually tested; when changes from false to true, the event happens</a:t>
            </a:r>
          </a:p>
          <a:p>
            <a:pPr lvl="1"/>
            <a:r>
              <a:rPr lang="en-US" sz="2400" dirty="0"/>
              <a:t>UML Notation</a:t>
            </a:r>
            <a:r>
              <a:rPr lang="en-US" sz="2400" b="1" dirty="0"/>
              <a:t>: 	</a:t>
            </a:r>
            <a:r>
              <a:rPr lang="en-US" sz="2400" dirty="0"/>
              <a:t> keyword </a:t>
            </a:r>
            <a:r>
              <a:rPr lang="en-US" sz="2400" b="1" dirty="0"/>
              <a:t>when </a:t>
            </a:r>
            <a:r>
              <a:rPr lang="en-US" sz="2400" dirty="0"/>
              <a:t>followed by parenthesized </a:t>
            </a:r>
            <a:r>
              <a:rPr lang="en-US" sz="2400" b="1" dirty="0"/>
              <a:t>boolean expression</a:t>
            </a:r>
            <a:endParaRPr lang="en-US" dirty="0"/>
          </a:p>
          <a:p>
            <a:pPr lvl="2"/>
            <a:r>
              <a:rPr lang="en-US" b="1" dirty="0"/>
              <a:t>when</a:t>
            </a:r>
            <a:r>
              <a:rPr lang="en-US" dirty="0"/>
              <a:t>(room temperature &lt; heating set point)</a:t>
            </a:r>
          </a:p>
          <a:p>
            <a:pPr lvl="2"/>
            <a:r>
              <a:rPr lang="en-US" b="1" dirty="0"/>
              <a:t>when</a:t>
            </a:r>
            <a:r>
              <a:rPr lang="en-US" dirty="0"/>
              <a:t>(room temperature  &gt; cooling set point)</a:t>
            </a:r>
          </a:p>
          <a:p>
            <a:pPr lvl="2"/>
            <a:r>
              <a:rPr lang="en-US" b="1" dirty="0"/>
              <a:t>when</a:t>
            </a:r>
            <a:r>
              <a:rPr lang="en-US" dirty="0"/>
              <a:t>(battery power &lt; lower limit)</a:t>
            </a:r>
          </a:p>
          <a:p>
            <a:pPr lvl="2"/>
            <a:r>
              <a:rPr lang="en-US" b="1" dirty="0"/>
              <a:t>when</a:t>
            </a:r>
            <a:r>
              <a:rPr lang="en-US" dirty="0"/>
              <a:t>(tire pressure &lt; minimum pressure)</a:t>
            </a:r>
          </a:p>
          <a:p>
            <a:pPr lvl="2"/>
            <a:endParaRPr lang="en-US" sz="2000" dirty="0"/>
          </a:p>
          <a:p>
            <a:pPr marL="2743200" lvl="6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274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Kinds of Events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>
            <a:noAutofit/>
          </a:bodyPr>
          <a:lstStyle/>
          <a:p>
            <a:r>
              <a:rPr lang="en-US" sz="2800" b="1" i="1" dirty="0"/>
              <a:t>Time event</a:t>
            </a:r>
            <a:endParaRPr lang="en-US" sz="2800" dirty="0"/>
          </a:p>
          <a:p>
            <a:pPr lvl="1"/>
            <a:r>
              <a:rPr lang="en-US" sz="2400" dirty="0"/>
              <a:t>Event caused by the occurrence of an </a:t>
            </a:r>
            <a:r>
              <a:rPr lang="en-US" sz="2400" dirty="0">
                <a:solidFill>
                  <a:srgbClr val="FF0000"/>
                </a:solidFill>
              </a:rPr>
              <a:t>absolute time </a:t>
            </a:r>
            <a:r>
              <a:rPr lang="en-US" sz="2400" dirty="0"/>
              <a:t>or the </a:t>
            </a:r>
            <a:r>
              <a:rPr lang="en-US" sz="2400" dirty="0">
                <a:solidFill>
                  <a:srgbClr val="FF0000"/>
                </a:solidFill>
              </a:rPr>
              <a:t>elapse of a time interval</a:t>
            </a:r>
          </a:p>
          <a:p>
            <a:pPr lvl="1" algn="just"/>
            <a:r>
              <a:rPr lang="en-US" sz="2400" dirty="0"/>
              <a:t>for absolute time the UML Notation: keyword </a:t>
            </a:r>
            <a:r>
              <a:rPr lang="en-US" sz="2400" b="1" dirty="0"/>
              <a:t>when </a:t>
            </a:r>
            <a:r>
              <a:rPr lang="en-US" sz="2400" dirty="0"/>
              <a:t>followed by parenthesized </a:t>
            </a:r>
            <a:r>
              <a:rPr lang="en-US" sz="2400" b="1" dirty="0"/>
              <a:t>expression involving time</a:t>
            </a:r>
          </a:p>
          <a:p>
            <a:pPr lvl="2"/>
            <a:r>
              <a:rPr lang="en-US" b="1" dirty="0"/>
              <a:t>when</a:t>
            </a:r>
            <a:r>
              <a:rPr lang="en-US" dirty="0"/>
              <a:t> (date = Jan 1, 2013)</a:t>
            </a:r>
            <a:endParaRPr lang="en-US" sz="2800" b="1" dirty="0"/>
          </a:p>
          <a:p>
            <a:pPr lvl="1" algn="just"/>
            <a:r>
              <a:rPr lang="en-US" sz="2400" dirty="0"/>
              <a:t>for time interval the UML Notation: keyword </a:t>
            </a:r>
            <a:r>
              <a:rPr lang="en-US" sz="2400" b="1" dirty="0"/>
              <a:t>after </a:t>
            </a:r>
            <a:r>
              <a:rPr lang="en-US" sz="2400" dirty="0"/>
              <a:t>followed by parenthesized </a:t>
            </a:r>
            <a:r>
              <a:rPr lang="en-US" sz="2400" b="1" dirty="0"/>
              <a:t>expression that evaluate to a time duration </a:t>
            </a:r>
          </a:p>
          <a:p>
            <a:pPr lvl="2"/>
            <a:r>
              <a:rPr lang="en-US" b="1" dirty="0"/>
              <a:t>after</a:t>
            </a:r>
            <a:r>
              <a:rPr lang="en-US" dirty="0"/>
              <a:t> (n </a:t>
            </a:r>
            <a:r>
              <a:rPr lang="en-US" dirty="0" err="1"/>
              <a:t>timeUnits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after</a:t>
            </a:r>
            <a:r>
              <a:rPr lang="en-US" dirty="0"/>
              <a:t>(10 seconds)</a:t>
            </a:r>
          </a:p>
        </p:txBody>
      </p:sp>
    </p:spTree>
    <p:extLst>
      <p:ext uri="{BB962C8B-B14F-4D97-AF65-F5344CB8AC3E}">
        <p14:creationId xmlns:p14="http://schemas.microsoft.com/office/powerpoint/2010/main" val="254006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33"/>
            <a:ext cx="8229600" cy="944562"/>
          </a:xfrm>
        </p:spPr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105400"/>
          </a:xfrm>
        </p:spPr>
        <p:txBody>
          <a:bodyPr>
            <a:normAutofit fontScale="92500" lnSpcReduction="20000"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3200" dirty="0"/>
              <a:t>an abstraction of values and links of an object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3200" dirty="0"/>
              <a:t>behavioral condition that persists in </a:t>
            </a:r>
            <a:r>
              <a:rPr lang="en-US" sz="3200" dirty="0" err="1"/>
              <a:t>time,within</a:t>
            </a:r>
            <a:r>
              <a:rPr lang="en-US" sz="3200" dirty="0"/>
              <a:t> which perform some activity or wait of event.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3200" dirty="0"/>
              <a:t>according to gross behavior of objects, set of values and links are grouped together into a state </a:t>
            </a:r>
          </a:p>
          <a:p>
            <a:pPr algn="just"/>
            <a:r>
              <a:rPr lang="en-US" dirty="0"/>
              <a:t>often corresponds to </a:t>
            </a:r>
          </a:p>
          <a:p>
            <a:pPr lvl="1" algn="just"/>
            <a:r>
              <a:rPr lang="en-US" dirty="0"/>
              <a:t>verbs with suffix of “-</a:t>
            </a:r>
            <a:r>
              <a:rPr lang="en-US" dirty="0" err="1"/>
              <a:t>ing</a:t>
            </a:r>
            <a:r>
              <a:rPr lang="en-US" dirty="0"/>
              <a:t>”</a:t>
            </a:r>
          </a:p>
          <a:p>
            <a:pPr lvl="2" algn="just"/>
            <a:r>
              <a:rPr lang="en-US" dirty="0"/>
              <a:t>e.g., Boiling, Waiting, Dialing</a:t>
            </a:r>
          </a:p>
          <a:p>
            <a:pPr lvl="1" algn="just"/>
            <a:r>
              <a:rPr lang="en-US" dirty="0"/>
              <a:t>the duration of some condition</a:t>
            </a:r>
          </a:p>
          <a:p>
            <a:pPr lvl="2" algn="just"/>
            <a:r>
              <a:rPr lang="en-US" dirty="0"/>
              <a:t>e.g., Powered, </a:t>
            </a:r>
            <a:r>
              <a:rPr lang="en-US" dirty="0" err="1"/>
              <a:t>BelowFreezing</a:t>
            </a:r>
            <a:endParaRPr lang="en-US" dirty="0"/>
          </a:p>
          <a:p>
            <a:pPr algn="just"/>
            <a:r>
              <a:rPr lang="en-US" dirty="0"/>
              <a:t>UML Notation: a rounded box containing an optional state name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533400" y="5846619"/>
            <a:ext cx="18288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Powered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352800" y="5822373"/>
            <a:ext cx="18288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6324600" y="5822373"/>
            <a:ext cx="18288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Dialing</a:t>
            </a:r>
          </a:p>
        </p:txBody>
      </p:sp>
    </p:spTree>
    <p:extLst>
      <p:ext uri="{BB962C8B-B14F-4D97-AF65-F5344CB8AC3E}">
        <p14:creationId xmlns:p14="http://schemas.microsoft.com/office/powerpoint/2010/main" val="50178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defining states</a:t>
            </a:r>
          </a:p>
          <a:p>
            <a:pPr lvl="1"/>
            <a:r>
              <a:rPr lang="en-US" dirty="0"/>
              <a:t>ignore attributes that do not affect the behavior of the object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lump together in a single state all combinations of values and links with the same response to events</a:t>
            </a:r>
          </a:p>
          <a:p>
            <a:pPr lvl="1"/>
            <a:r>
              <a:rPr lang="en-US" dirty="0"/>
              <a:t>E.g., except for leading 0’s &amp; 1’s, the exact digits dialed do not affect the control of the phone line, so we can define a state </a:t>
            </a:r>
            <a:r>
              <a:rPr lang="en-US" b="1" i="1" dirty="0"/>
              <a:t>Dialing</a:t>
            </a:r>
            <a:r>
              <a:rPr lang="en-US" i="1" dirty="0"/>
              <a:t> </a:t>
            </a:r>
            <a:r>
              <a:rPr lang="en-US" dirty="0"/>
              <a:t>and track the phone number as a parameter</a:t>
            </a:r>
          </a:p>
          <a:p>
            <a:r>
              <a:rPr lang="en-US" dirty="0">
                <a:solidFill>
                  <a:srgbClr val="FF0000"/>
                </a:solidFill>
              </a:rPr>
              <a:t>Objects in a class have a finite number of possible states</a:t>
            </a:r>
          </a:p>
          <a:p>
            <a:pPr lvl="1"/>
            <a:r>
              <a:rPr lang="en-US" dirty="0"/>
              <a:t>Each object can only be in one state at a time</a:t>
            </a:r>
          </a:p>
          <a:p>
            <a:pPr lvl="1"/>
            <a:r>
              <a:rPr lang="en-US" dirty="0"/>
              <a:t>At a given moment of time, the various objects for a class can exist in a multitude of states</a:t>
            </a:r>
          </a:p>
          <a:p>
            <a:r>
              <a:rPr lang="en-US" dirty="0">
                <a:solidFill>
                  <a:srgbClr val="FF0000"/>
                </a:solidFill>
              </a:rPr>
              <a:t>A state specifies the response of an object to input events</a:t>
            </a:r>
          </a:p>
          <a:p>
            <a:pPr lvl="1"/>
            <a:r>
              <a:rPr lang="en-US" dirty="0"/>
              <a:t>E.g., if a digit is dialed in state </a:t>
            </a:r>
            <a:r>
              <a:rPr lang="en-US" b="1" i="1" dirty="0" err="1"/>
              <a:t>DialTone</a:t>
            </a:r>
            <a:r>
              <a:rPr lang="en-US" b="1" i="1" dirty="0"/>
              <a:t>, </a:t>
            </a:r>
            <a:r>
              <a:rPr lang="en-US" dirty="0"/>
              <a:t>the phone line drops the dial tone and enters state </a:t>
            </a:r>
            <a:r>
              <a:rPr lang="en-US" b="1" i="1" dirty="0"/>
              <a:t>Dialing; </a:t>
            </a:r>
          </a:p>
          <a:p>
            <a:pPr lvl="1"/>
            <a:r>
              <a:rPr lang="en-US" dirty="0"/>
              <a:t>If the receiver is replaced in state </a:t>
            </a:r>
            <a:r>
              <a:rPr lang="en-US" b="1" i="1" dirty="0" err="1"/>
              <a:t>DialTone</a:t>
            </a:r>
            <a:r>
              <a:rPr lang="en-US" dirty="0"/>
              <a:t>, the phone line goes dead and enters state Idle.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2163</Words>
  <Application>Microsoft Office PowerPoint</Application>
  <PresentationFormat>On-screen Show (4:3)</PresentationFormat>
  <Paragraphs>366</Paragraphs>
  <Slides>43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State Modeling</vt:lpstr>
      <vt:lpstr>Introduction</vt:lpstr>
      <vt:lpstr>Events</vt:lpstr>
      <vt:lpstr>Kinds of events</vt:lpstr>
      <vt:lpstr>Signal class - UML notation</vt:lpstr>
      <vt:lpstr>Kinds of Events</vt:lpstr>
      <vt:lpstr>Kinds of Events</vt:lpstr>
      <vt:lpstr>States</vt:lpstr>
      <vt:lpstr>Contd.</vt:lpstr>
      <vt:lpstr>Symmetry between Events and States</vt:lpstr>
      <vt:lpstr>Transitions and Conditions</vt:lpstr>
      <vt:lpstr>Enabling and firing of transitions</vt:lpstr>
      <vt:lpstr>State Diagrams</vt:lpstr>
      <vt:lpstr>State diagrams</vt:lpstr>
      <vt:lpstr>State diagrams</vt:lpstr>
      <vt:lpstr>State diagrams</vt:lpstr>
      <vt:lpstr>PowerPoint Presentation</vt:lpstr>
      <vt:lpstr>“One-shot” state diagrams</vt:lpstr>
      <vt:lpstr>Example</vt:lpstr>
      <vt:lpstr>Example</vt:lpstr>
      <vt:lpstr>Example - entry and exit points</vt:lpstr>
      <vt:lpstr>Activity Effects</vt:lpstr>
      <vt:lpstr>Activity Effects</vt:lpstr>
      <vt:lpstr>Activities</vt:lpstr>
      <vt:lpstr>Activity effects</vt:lpstr>
      <vt:lpstr>Do-Activities</vt:lpstr>
      <vt:lpstr>Entry and Exit Activities</vt:lpstr>
      <vt:lpstr>Order of activities</vt:lpstr>
      <vt:lpstr>PowerPoint Presentation</vt:lpstr>
      <vt:lpstr>Advanced state modeling</vt:lpstr>
      <vt:lpstr>Nested state diagram</vt:lpstr>
      <vt:lpstr>Nested state</vt:lpstr>
      <vt:lpstr>Example: Transmission</vt:lpstr>
      <vt:lpstr>Signal Generalization</vt:lpstr>
      <vt:lpstr>CONCURRENCY</vt:lpstr>
      <vt:lpstr>AGGREGATION CONCURRENCY</vt:lpstr>
      <vt:lpstr>PowerPoint Presentation</vt:lpstr>
      <vt:lpstr>Concurrency within an Object</vt:lpstr>
      <vt:lpstr>Synchronization of Concurrent Activities</vt:lpstr>
      <vt:lpstr>Fork and Join  OR Splitting control and Merging control </vt:lpstr>
      <vt:lpstr>Relation of class model, state model</vt:lpstr>
      <vt:lpstr>Contd.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Modeling</dc:title>
  <dc:creator>Pratyush Kumar Deka</dc:creator>
  <cp:lastModifiedBy>Sandeep Pratap Singh</cp:lastModifiedBy>
  <cp:revision>116</cp:revision>
  <dcterms:created xsi:type="dcterms:W3CDTF">2006-08-16T00:00:00Z</dcterms:created>
  <dcterms:modified xsi:type="dcterms:W3CDTF">2018-11-02T04:47:35Z</dcterms:modified>
</cp:coreProperties>
</file>