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0"/>
  </p:handoutMasterIdLst>
  <p:sldIdLst>
    <p:sldId id="256" r:id="rId2"/>
    <p:sldId id="316" r:id="rId3"/>
    <p:sldId id="319" r:id="rId4"/>
    <p:sldId id="318" r:id="rId5"/>
    <p:sldId id="323" r:id="rId6"/>
    <p:sldId id="325" r:id="rId7"/>
    <p:sldId id="385" r:id="rId8"/>
    <p:sldId id="307" r:id="rId9"/>
    <p:sldId id="386" r:id="rId10"/>
    <p:sldId id="327" r:id="rId11"/>
    <p:sldId id="328" r:id="rId12"/>
    <p:sldId id="329" r:id="rId13"/>
    <p:sldId id="372" r:id="rId14"/>
    <p:sldId id="374" r:id="rId15"/>
    <p:sldId id="375" r:id="rId16"/>
    <p:sldId id="376" r:id="rId17"/>
    <p:sldId id="377" r:id="rId18"/>
    <p:sldId id="393" r:id="rId19"/>
    <p:sldId id="378" r:id="rId20"/>
    <p:sldId id="392" r:id="rId21"/>
    <p:sldId id="394" r:id="rId22"/>
    <p:sldId id="380" r:id="rId23"/>
    <p:sldId id="379" r:id="rId24"/>
    <p:sldId id="381" r:id="rId25"/>
    <p:sldId id="387" r:id="rId26"/>
    <p:sldId id="382" r:id="rId27"/>
    <p:sldId id="383" r:id="rId28"/>
    <p:sldId id="388" r:id="rId29"/>
    <p:sldId id="389" r:id="rId30"/>
    <p:sldId id="391" r:id="rId31"/>
    <p:sldId id="396" r:id="rId32"/>
    <p:sldId id="402" r:id="rId33"/>
    <p:sldId id="403" r:id="rId34"/>
    <p:sldId id="404" r:id="rId35"/>
    <p:sldId id="412" r:id="rId36"/>
    <p:sldId id="414" r:id="rId37"/>
    <p:sldId id="397" r:id="rId38"/>
    <p:sldId id="405" r:id="rId39"/>
    <p:sldId id="406" r:id="rId40"/>
    <p:sldId id="419" r:id="rId41"/>
    <p:sldId id="415" r:id="rId42"/>
    <p:sldId id="413" r:id="rId43"/>
    <p:sldId id="354" r:id="rId44"/>
    <p:sldId id="355" r:id="rId45"/>
    <p:sldId id="359" r:id="rId46"/>
    <p:sldId id="358" r:id="rId47"/>
    <p:sldId id="361" r:id="rId48"/>
    <p:sldId id="364" r:id="rId49"/>
    <p:sldId id="365" r:id="rId50"/>
    <p:sldId id="417" r:id="rId51"/>
    <p:sldId id="418" r:id="rId52"/>
    <p:sldId id="366"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03" r:id="rId78"/>
    <p:sldId id="284" r:id="rId7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016B2C-C7C1-44FD-95A8-203DB6A64125}">
          <p14:sldIdLst>
            <p14:sldId id="256"/>
            <p14:sldId id="316"/>
            <p14:sldId id="319"/>
            <p14:sldId id="318"/>
            <p14:sldId id="323"/>
            <p14:sldId id="325"/>
            <p14:sldId id="385"/>
            <p14:sldId id="307"/>
            <p14:sldId id="386"/>
            <p14:sldId id="327"/>
            <p14:sldId id="328"/>
            <p14:sldId id="329"/>
            <p14:sldId id="372"/>
            <p14:sldId id="374"/>
            <p14:sldId id="375"/>
            <p14:sldId id="376"/>
            <p14:sldId id="377"/>
            <p14:sldId id="393"/>
            <p14:sldId id="378"/>
            <p14:sldId id="392"/>
            <p14:sldId id="394"/>
            <p14:sldId id="380"/>
            <p14:sldId id="379"/>
            <p14:sldId id="381"/>
            <p14:sldId id="387"/>
            <p14:sldId id="382"/>
            <p14:sldId id="383"/>
            <p14:sldId id="388"/>
            <p14:sldId id="389"/>
            <p14:sldId id="391"/>
            <p14:sldId id="396"/>
            <p14:sldId id="402"/>
            <p14:sldId id="403"/>
            <p14:sldId id="404"/>
            <p14:sldId id="412"/>
            <p14:sldId id="414"/>
            <p14:sldId id="397"/>
            <p14:sldId id="405"/>
            <p14:sldId id="406"/>
            <p14:sldId id="419"/>
            <p14:sldId id="415"/>
            <p14:sldId id="413"/>
          </p14:sldIdLst>
        </p14:section>
        <p14:section name="Untitled Section" id="{9072EED2-6965-4533-A601-1B8C6920CF05}">
          <p14:sldIdLst>
            <p14:sldId id="354"/>
            <p14:sldId id="355"/>
            <p14:sldId id="359"/>
            <p14:sldId id="358"/>
            <p14:sldId id="361"/>
            <p14:sldId id="364"/>
            <p14:sldId id="365"/>
            <p14:sldId id="417"/>
            <p14:sldId id="418"/>
            <p14:sldId id="366"/>
          </p14:sldIdLst>
        </p14:section>
        <p14:section name="Untitled Section" id="{C64C2B46-FFB4-4116-B772-F6EDDFD0FE65}">
          <p14:sldIdLst>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03"/>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343" autoAdjust="0"/>
  </p:normalViewPr>
  <p:slideViewPr>
    <p:cSldViewPr>
      <p:cViewPr varScale="1">
        <p:scale>
          <a:sx n="69" d="100"/>
          <a:sy n="69" d="100"/>
        </p:scale>
        <p:origin x="1662" y="84"/>
      </p:cViewPr>
      <p:guideLst>
        <p:guide orient="horz" pos="2160"/>
        <p:guide pos="2880"/>
      </p:guideLst>
    </p:cSldViewPr>
  </p:slideViewPr>
  <p:outlineViewPr>
    <p:cViewPr>
      <p:scale>
        <a:sx n="33" d="100"/>
        <a:sy n="33" d="100"/>
      </p:scale>
      <p:origin x="0" y="-14892"/>
    </p:cViewPr>
  </p:outlineViewPr>
  <p:notesTextViewPr>
    <p:cViewPr>
      <p:scale>
        <a:sx n="100" d="100"/>
        <a:sy n="100" d="100"/>
      </p:scale>
      <p:origin x="0" y="0"/>
    </p:cViewPr>
  </p:notesTextViewPr>
  <p:sorterViewPr>
    <p:cViewPr>
      <p:scale>
        <a:sx n="100" d="100"/>
        <a:sy n="100" d="100"/>
      </p:scale>
      <p:origin x="0" y="-123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2B67A934-4060-414B-833D-B55D32285A37}" type="datetimeFigureOut">
              <a:rPr lang="en-US" smtClean="0"/>
              <a:t>2/13/2020</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09F8E82D-EE39-496A-9387-1CB2C006A6F3}" type="slidenum">
              <a:rPr lang="en-US" smtClean="0"/>
              <a:t>‹#›</a:t>
            </a:fld>
            <a:endParaRPr lang="en-US"/>
          </a:p>
        </p:txBody>
      </p:sp>
    </p:spTree>
    <p:extLst>
      <p:ext uri="{BB962C8B-B14F-4D97-AF65-F5344CB8AC3E}">
        <p14:creationId xmlns:p14="http://schemas.microsoft.com/office/powerpoint/2010/main" val="20418678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solidFill>
                  <a:srgbClr val="0000FF"/>
                </a:solidFill>
              </a:defRPr>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2743200"/>
          </a:xfrm>
        </p:spPr>
        <p:txBody>
          <a:bodyPr>
            <a:normAutofit/>
          </a:bodyPr>
          <a:lstStyle/>
          <a:p>
            <a:r>
              <a:rPr lang="en-US" b="1" dirty="0" smtClean="0">
                <a:solidFill>
                  <a:srgbClr val="FF0000"/>
                </a:solidFill>
                <a:latin typeface="Arial Black" panose="020B0A04020102020204" pitchFamily="34" charset="0"/>
              </a:rPr>
              <a:t>SEPM NUMERICALS</a:t>
            </a:r>
            <a:r>
              <a:rPr lang="en-US" b="1" dirty="0">
                <a:solidFill>
                  <a:srgbClr val="FF0000"/>
                </a:solidFill>
                <a:latin typeface="Arial Black" panose="020B0A04020102020204" pitchFamily="34" charset="0"/>
              </a:rPr>
              <a:t/>
            </a:r>
            <a:br>
              <a:rPr lang="en-US" b="1" dirty="0">
                <a:solidFill>
                  <a:srgbClr val="FF0000"/>
                </a:solidFill>
                <a:latin typeface="Arial Black" panose="020B0A04020102020204" pitchFamily="34" charset="0"/>
              </a:rPr>
            </a:br>
            <a:r>
              <a:rPr lang="en-US" b="1" dirty="0" smtClean="0">
                <a:solidFill>
                  <a:srgbClr val="FF0000"/>
                </a:solidFill>
                <a:latin typeface="Arial Black" panose="020B0A04020102020204" pitchFamily="34" charset="0"/>
              </a:rPr>
              <a:t>(UNIT 1, 2, 3)</a:t>
            </a:r>
            <a:endParaRPr lang="en-US" b="1"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533400" y="4191000"/>
            <a:ext cx="7772400" cy="1752600"/>
          </a:xfrm>
        </p:spPr>
        <p:txBody>
          <a:bodyPr>
            <a:normAutofit/>
          </a:bodyPr>
          <a:lstStyle/>
          <a:p>
            <a:endParaRPr lang="en-US" sz="28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939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839200" cy="5257800"/>
          </a:xfrm>
        </p:spPr>
        <p:txBody>
          <a:bodyPr>
            <a:noAutofit/>
          </a:bodyPr>
          <a:lstStyle/>
          <a:p>
            <a:r>
              <a:rPr lang="en-US" sz="2200" dirty="0">
                <a:solidFill>
                  <a:schemeClr val="tx1"/>
                </a:solidFill>
              </a:rPr>
              <a:t>Consider a project with the following parameters.</a:t>
            </a:r>
          </a:p>
          <a:p>
            <a:pPr marL="0" indent="0">
              <a:buNone/>
            </a:pPr>
            <a:r>
              <a:rPr lang="en-IN" sz="2200" b="1" dirty="0" smtClean="0"/>
              <a:t>1. External </a:t>
            </a:r>
            <a:r>
              <a:rPr lang="en-IN" sz="2200" b="1" dirty="0"/>
              <a:t>Inputs</a:t>
            </a:r>
            <a:r>
              <a:rPr lang="en-IN" sz="2200" b="1" dirty="0" smtClean="0"/>
              <a:t>: </a:t>
            </a:r>
            <a:r>
              <a:rPr lang="en-IN" sz="2200" dirty="0" smtClean="0">
                <a:solidFill>
                  <a:schemeClr val="tx1"/>
                </a:solidFill>
              </a:rPr>
              <a:t>  10, 15 and 17 with L, A and H </a:t>
            </a:r>
            <a:r>
              <a:rPr lang="en-US" sz="2200" dirty="0" smtClean="0">
                <a:solidFill>
                  <a:schemeClr val="tx1"/>
                </a:solidFill>
              </a:rPr>
              <a:t>complexity respectively</a:t>
            </a:r>
            <a:endParaRPr lang="en-IN" sz="2200" dirty="0" smtClean="0">
              <a:solidFill>
                <a:schemeClr val="tx1"/>
              </a:solidFill>
            </a:endParaRPr>
          </a:p>
          <a:p>
            <a:pPr marL="0" indent="0">
              <a:buNone/>
            </a:pPr>
            <a:r>
              <a:rPr lang="en-IN" sz="2200" b="1" dirty="0" smtClean="0"/>
              <a:t>2. External Outputs: </a:t>
            </a:r>
            <a:r>
              <a:rPr lang="en-IN" sz="2200" dirty="0" smtClean="0">
                <a:solidFill>
                  <a:schemeClr val="tx1"/>
                </a:solidFill>
              </a:rPr>
              <a:t>    6 and 13 with low and high  complexity respectively</a:t>
            </a:r>
          </a:p>
          <a:p>
            <a:pPr marL="0" indent="0">
              <a:buNone/>
            </a:pPr>
            <a:r>
              <a:rPr lang="en-IN" sz="2200" b="1" dirty="0" smtClean="0"/>
              <a:t>3. External Inquiries: </a:t>
            </a:r>
            <a:r>
              <a:rPr lang="en-US" sz="2200" dirty="0" smtClean="0">
                <a:solidFill>
                  <a:schemeClr val="tx1"/>
                </a:solidFill>
              </a:rPr>
              <a:t>  3, 4 , 2 with L, A and H complexity respectively</a:t>
            </a:r>
          </a:p>
          <a:p>
            <a:pPr marL="0" indent="0">
              <a:buNone/>
            </a:pPr>
            <a:r>
              <a:rPr lang="en-US" sz="2200" b="1" dirty="0" smtClean="0"/>
              <a:t>4. </a:t>
            </a:r>
            <a:r>
              <a:rPr lang="en-IN" sz="2200" b="1" dirty="0"/>
              <a:t>Internal logical files</a:t>
            </a:r>
            <a:r>
              <a:rPr lang="en-IN" sz="2200" b="1" dirty="0" smtClean="0"/>
              <a:t>: </a:t>
            </a:r>
            <a:r>
              <a:rPr lang="en-IN" sz="2200" dirty="0" smtClean="0">
                <a:solidFill>
                  <a:schemeClr val="tx1"/>
                </a:solidFill>
              </a:rPr>
              <a:t>2 and 1  </a:t>
            </a:r>
            <a:r>
              <a:rPr lang="en-IN" sz="2200" dirty="0">
                <a:solidFill>
                  <a:schemeClr val="tx1"/>
                </a:solidFill>
              </a:rPr>
              <a:t>with </a:t>
            </a:r>
            <a:r>
              <a:rPr lang="en-IN" sz="2200" dirty="0" smtClean="0">
                <a:solidFill>
                  <a:schemeClr val="tx1"/>
                </a:solidFill>
              </a:rPr>
              <a:t>average &amp; high complexity </a:t>
            </a:r>
            <a:r>
              <a:rPr lang="en-US" sz="2200" dirty="0" smtClean="0">
                <a:solidFill>
                  <a:schemeClr val="tx1"/>
                </a:solidFill>
              </a:rPr>
              <a:t>respectively</a:t>
            </a:r>
          </a:p>
          <a:p>
            <a:pPr marL="0" indent="0">
              <a:buNone/>
            </a:pPr>
            <a:r>
              <a:rPr lang="en-US" sz="2200" b="1" dirty="0" smtClean="0"/>
              <a:t>5. </a:t>
            </a:r>
            <a:r>
              <a:rPr lang="en-IN" sz="2200" b="1" dirty="0"/>
              <a:t>External Interface files</a:t>
            </a:r>
            <a:r>
              <a:rPr lang="en-IN" sz="2200" b="1" dirty="0" smtClean="0"/>
              <a:t>:  </a:t>
            </a:r>
            <a:r>
              <a:rPr lang="en-IN" sz="2200" dirty="0" smtClean="0">
                <a:solidFill>
                  <a:schemeClr val="tx1"/>
                </a:solidFill>
              </a:rPr>
              <a:t>9 with low complexity</a:t>
            </a:r>
          </a:p>
          <a:p>
            <a:pPr marL="0" indent="0">
              <a:buNone/>
            </a:pPr>
            <a:r>
              <a:rPr lang="en-US" sz="2200" dirty="0"/>
              <a:t>In addition to above, system requires</a:t>
            </a:r>
          </a:p>
          <a:p>
            <a:r>
              <a:rPr lang="en-IN" sz="2200" dirty="0" err="1">
                <a:solidFill>
                  <a:schemeClr val="tx1"/>
                </a:solidFill>
              </a:rPr>
              <a:t>i</a:t>
            </a:r>
            <a:r>
              <a:rPr lang="en-IN" sz="2200" dirty="0">
                <a:solidFill>
                  <a:schemeClr val="tx1"/>
                </a:solidFill>
              </a:rPr>
              <a:t>. Significant data communication</a:t>
            </a:r>
          </a:p>
          <a:p>
            <a:r>
              <a:rPr lang="en-US" sz="2200" dirty="0">
                <a:solidFill>
                  <a:schemeClr val="tx1"/>
                </a:solidFill>
              </a:rPr>
              <a:t>ii. Performance is very critical</a:t>
            </a:r>
          </a:p>
          <a:p>
            <a:r>
              <a:rPr lang="en-US" sz="2200" dirty="0">
                <a:solidFill>
                  <a:schemeClr val="tx1"/>
                </a:solidFill>
              </a:rPr>
              <a:t>iii</a:t>
            </a:r>
            <a:r>
              <a:rPr lang="en-US" sz="2200" dirty="0" smtClean="0">
                <a:solidFill>
                  <a:schemeClr val="tx1"/>
                </a:solidFill>
              </a:rPr>
              <a:t>. Designed </a:t>
            </a:r>
            <a:r>
              <a:rPr lang="en-US" sz="2200" dirty="0">
                <a:solidFill>
                  <a:schemeClr val="tx1"/>
                </a:solidFill>
              </a:rPr>
              <a:t>code may be moderately reusable</a:t>
            </a:r>
          </a:p>
          <a:p>
            <a:r>
              <a:rPr lang="en-US" sz="2200" dirty="0">
                <a:solidFill>
                  <a:schemeClr val="tx1"/>
                </a:solidFill>
              </a:rPr>
              <a:t>iv. System is not designed for multiple installation in different</a:t>
            </a:r>
          </a:p>
          <a:p>
            <a:r>
              <a:rPr lang="en-IN" sz="2200" dirty="0">
                <a:solidFill>
                  <a:schemeClr val="tx1"/>
                </a:solidFill>
              </a:rPr>
              <a:t>organizations.</a:t>
            </a:r>
          </a:p>
          <a:p>
            <a:pPr marL="0" indent="0">
              <a:buNone/>
            </a:pPr>
            <a:r>
              <a:rPr lang="en-US" sz="2200" b="1" dirty="0">
                <a:solidFill>
                  <a:schemeClr val="tx1"/>
                </a:solidFill>
              </a:rPr>
              <a:t>Other complexity adjustment factors are treated as average. </a:t>
            </a:r>
            <a:endParaRPr lang="en-US" sz="2200" b="1" dirty="0" smtClean="0">
              <a:solidFill>
                <a:schemeClr val="tx1"/>
              </a:solidFill>
            </a:endParaRPr>
          </a:p>
          <a:p>
            <a:pPr marL="0" indent="0">
              <a:buNone/>
            </a:pPr>
            <a:r>
              <a:rPr lang="en-US" sz="2400" b="1" dirty="0" smtClean="0">
                <a:solidFill>
                  <a:srgbClr val="C00000"/>
                </a:solidFill>
              </a:rPr>
              <a:t>Compute the unadjusted and adjusted FPs for </a:t>
            </a:r>
            <a:r>
              <a:rPr lang="en-US" sz="2400" b="1" dirty="0">
                <a:solidFill>
                  <a:srgbClr val="C00000"/>
                </a:solidFill>
              </a:rPr>
              <a:t>the project.</a:t>
            </a:r>
            <a:endParaRPr lang="en-IN" sz="2400" b="1" dirty="0" smtClean="0">
              <a:solidFill>
                <a:srgbClr val="C00000"/>
              </a:solidFill>
            </a:endParaRPr>
          </a:p>
          <a:p>
            <a:pPr marL="0" indent="0">
              <a:buNone/>
            </a:pPr>
            <a:endParaRPr lang="en-US" sz="2200" dirty="0">
              <a:solidFill>
                <a:schemeClr val="tx1"/>
              </a:solidFill>
            </a:endParaRPr>
          </a:p>
        </p:txBody>
      </p:sp>
      <p:sp>
        <p:nvSpPr>
          <p:cNvPr id="4" name="Title 1"/>
          <p:cNvSpPr>
            <a:spLocks noGrp="1"/>
          </p:cNvSpPr>
          <p:nvPr>
            <p:ph type="title"/>
          </p:nvPr>
        </p:nvSpPr>
        <p:spPr>
          <a:xfrm>
            <a:off x="457200" y="0"/>
            <a:ext cx="8229600" cy="381000"/>
          </a:xfrm>
        </p:spPr>
        <p:txBody>
          <a:bodyPr>
            <a:normAutofit fontScale="90000"/>
          </a:bodyPr>
          <a:lstStyle/>
          <a:p>
            <a:r>
              <a:rPr lang="en-IN" sz="3100" dirty="0" smtClean="0"/>
              <a:t>Example</a:t>
            </a:r>
            <a:r>
              <a:rPr lang="en-IN" sz="2400" dirty="0" smtClean="0"/>
              <a:t> 3</a:t>
            </a:r>
            <a:endParaRPr lang="en-IN" sz="2400" dirty="0"/>
          </a:p>
        </p:txBody>
      </p:sp>
    </p:spTree>
    <p:extLst>
      <p:ext uri="{BB962C8B-B14F-4D97-AF65-F5344CB8AC3E}">
        <p14:creationId xmlns:p14="http://schemas.microsoft.com/office/powerpoint/2010/main" val="381558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52399"/>
            <a:ext cx="8808000" cy="6355773"/>
          </a:xfrm>
          <a:prstGeom prst="rect">
            <a:avLst/>
          </a:prstGeom>
        </p:spPr>
      </p:pic>
    </p:spTree>
    <p:extLst>
      <p:ext uri="{BB962C8B-B14F-4D97-AF65-F5344CB8AC3E}">
        <p14:creationId xmlns:p14="http://schemas.microsoft.com/office/powerpoint/2010/main" val="3045000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399" y="228600"/>
            <a:ext cx="8877715" cy="5871369"/>
          </a:xfrm>
          <a:prstGeom prst="rect">
            <a:avLst/>
          </a:prstGeom>
        </p:spPr>
      </p:pic>
    </p:spTree>
    <p:extLst>
      <p:ext uri="{BB962C8B-B14F-4D97-AF65-F5344CB8AC3E}">
        <p14:creationId xmlns:p14="http://schemas.microsoft.com/office/powerpoint/2010/main" val="4805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
            <a:ext cx="8398591" cy="5643562"/>
          </a:xfrm>
          <a:prstGeom prst="rect">
            <a:avLst/>
          </a:prstGeom>
        </p:spPr>
      </p:pic>
    </p:spTree>
    <p:extLst>
      <p:ext uri="{BB962C8B-B14F-4D97-AF65-F5344CB8AC3E}">
        <p14:creationId xmlns:p14="http://schemas.microsoft.com/office/powerpoint/2010/main" val="246668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8387" y="0"/>
            <a:ext cx="3376613" cy="2188679"/>
          </a:xfrm>
          <a:prstGeom prst="rect">
            <a:avLst/>
          </a:prstGeom>
        </p:spPr>
      </p:pic>
      <p:pic>
        <p:nvPicPr>
          <p:cNvPr id="3" name="Picture 2"/>
          <p:cNvPicPr>
            <a:picLocks noChangeAspect="1"/>
          </p:cNvPicPr>
          <p:nvPr/>
        </p:nvPicPr>
        <p:blipFill>
          <a:blip r:embed="rId3"/>
          <a:stretch>
            <a:fillRect/>
          </a:stretch>
        </p:blipFill>
        <p:spPr>
          <a:xfrm>
            <a:off x="643934" y="2133600"/>
            <a:ext cx="7214191" cy="4495800"/>
          </a:xfrm>
          <a:prstGeom prst="rect">
            <a:avLst/>
          </a:prstGeom>
        </p:spPr>
      </p:pic>
    </p:spTree>
    <p:extLst>
      <p:ext uri="{BB962C8B-B14F-4D97-AF65-F5344CB8AC3E}">
        <p14:creationId xmlns:p14="http://schemas.microsoft.com/office/powerpoint/2010/main" val="3253673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0"/>
            <a:ext cx="4953000" cy="646331"/>
          </a:xfrm>
          <a:prstGeom prst="rect">
            <a:avLst/>
          </a:prstGeom>
          <a:noFill/>
        </p:spPr>
        <p:txBody>
          <a:bodyPr wrap="square" rtlCol="0">
            <a:spAutoFit/>
          </a:bodyPr>
          <a:lstStyle/>
          <a:p>
            <a:pPr algn="ctr"/>
            <a:r>
              <a:rPr lang="en-IN" sz="3600" b="1" dirty="0" smtClean="0">
                <a:solidFill>
                  <a:srgbClr val="FF0000"/>
                </a:solidFill>
              </a:rPr>
              <a:t>W-F COST MODEL</a:t>
            </a:r>
            <a:endParaRPr lang="en-IN" sz="3600" b="1" dirty="0">
              <a:solidFill>
                <a:srgbClr val="FF0000"/>
              </a:solidFill>
            </a:endParaRPr>
          </a:p>
        </p:txBody>
      </p:sp>
      <p:pic>
        <p:nvPicPr>
          <p:cNvPr id="3" name="Picture 2"/>
          <p:cNvPicPr>
            <a:picLocks noChangeAspect="1"/>
          </p:cNvPicPr>
          <p:nvPr/>
        </p:nvPicPr>
        <p:blipFill>
          <a:blip r:embed="rId2"/>
          <a:stretch>
            <a:fillRect/>
          </a:stretch>
        </p:blipFill>
        <p:spPr>
          <a:xfrm>
            <a:off x="413394" y="828675"/>
            <a:ext cx="8197206" cy="4810125"/>
          </a:xfrm>
          <a:prstGeom prst="rect">
            <a:avLst/>
          </a:prstGeom>
        </p:spPr>
      </p:pic>
    </p:spTree>
    <p:extLst>
      <p:ext uri="{BB962C8B-B14F-4D97-AF65-F5344CB8AC3E}">
        <p14:creationId xmlns:p14="http://schemas.microsoft.com/office/powerpoint/2010/main" val="2691444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1050" y="552450"/>
            <a:ext cx="7143750" cy="2571750"/>
          </a:xfrm>
          <a:prstGeom prst="rect">
            <a:avLst/>
          </a:prstGeom>
        </p:spPr>
      </p:pic>
      <p:pic>
        <p:nvPicPr>
          <p:cNvPr id="3" name="Picture 2"/>
          <p:cNvPicPr>
            <a:picLocks noChangeAspect="1"/>
          </p:cNvPicPr>
          <p:nvPr/>
        </p:nvPicPr>
        <p:blipFill>
          <a:blip r:embed="rId3"/>
          <a:stretch>
            <a:fillRect/>
          </a:stretch>
        </p:blipFill>
        <p:spPr>
          <a:xfrm>
            <a:off x="952500" y="3657600"/>
            <a:ext cx="6134100" cy="2152650"/>
          </a:xfrm>
          <a:prstGeom prst="rect">
            <a:avLst/>
          </a:prstGeom>
        </p:spPr>
      </p:pic>
      <p:sp>
        <p:nvSpPr>
          <p:cNvPr id="4" name="TextBox 3"/>
          <p:cNvSpPr txBox="1"/>
          <p:nvPr/>
        </p:nvSpPr>
        <p:spPr>
          <a:xfrm>
            <a:off x="1828800" y="5867400"/>
            <a:ext cx="5911234" cy="400110"/>
          </a:xfrm>
          <a:prstGeom prst="rect">
            <a:avLst/>
          </a:prstGeom>
          <a:noFill/>
        </p:spPr>
        <p:txBody>
          <a:bodyPr wrap="none" rtlCol="0">
            <a:spAutoFit/>
          </a:bodyPr>
          <a:lstStyle/>
          <a:p>
            <a:r>
              <a:rPr lang="en-IN" sz="2000" b="1" dirty="0" smtClean="0">
                <a:solidFill>
                  <a:srgbClr val="0000FF"/>
                </a:solidFill>
              </a:rPr>
              <a:t>L (W-F)  =  (96/5.2)1/0.91 = 24.632 KLOC  = 24632 LOC </a:t>
            </a:r>
            <a:endParaRPr lang="en-IN" sz="2000" b="1" dirty="0">
              <a:solidFill>
                <a:srgbClr val="0000FF"/>
              </a:solidFill>
            </a:endParaRPr>
          </a:p>
        </p:txBody>
      </p:sp>
      <p:sp>
        <p:nvSpPr>
          <p:cNvPr id="5"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4</a:t>
            </a:r>
            <a:endParaRPr lang="en-IN" sz="3200" b="1" dirty="0">
              <a:solidFill>
                <a:srgbClr val="C00000"/>
              </a:solidFill>
            </a:endParaRPr>
          </a:p>
        </p:txBody>
      </p:sp>
      <p:sp>
        <p:nvSpPr>
          <p:cNvPr id="6" name="Title 1"/>
          <p:cNvSpPr txBox="1">
            <a:spLocks/>
          </p:cNvSpPr>
          <p:nvPr/>
        </p:nvSpPr>
        <p:spPr>
          <a:xfrm>
            <a:off x="609600" y="320040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u="sng" dirty="0" smtClean="0"/>
              <a:t>SOLUTION :</a:t>
            </a:r>
            <a:endParaRPr lang="en-IN" sz="2400" b="1" u="sng" dirty="0"/>
          </a:p>
        </p:txBody>
      </p:sp>
    </p:spTree>
    <p:extLst>
      <p:ext uri="{BB962C8B-B14F-4D97-AF65-F5344CB8AC3E}">
        <p14:creationId xmlns:p14="http://schemas.microsoft.com/office/powerpoint/2010/main" val="3124243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2537" y="-38100"/>
            <a:ext cx="6638925" cy="3924300"/>
          </a:xfrm>
          <a:prstGeom prst="rect">
            <a:avLst/>
          </a:prstGeom>
        </p:spPr>
      </p:pic>
      <p:pic>
        <p:nvPicPr>
          <p:cNvPr id="3" name="Picture 2"/>
          <p:cNvPicPr>
            <a:picLocks noChangeAspect="1"/>
          </p:cNvPicPr>
          <p:nvPr/>
        </p:nvPicPr>
        <p:blipFill>
          <a:blip r:embed="rId3"/>
          <a:stretch>
            <a:fillRect/>
          </a:stretch>
        </p:blipFill>
        <p:spPr>
          <a:xfrm>
            <a:off x="1347787" y="3943350"/>
            <a:ext cx="6448425" cy="2762250"/>
          </a:xfrm>
          <a:prstGeom prst="rect">
            <a:avLst/>
          </a:prstGeom>
        </p:spPr>
      </p:pic>
    </p:spTree>
    <p:extLst>
      <p:ext uri="{BB962C8B-B14F-4D97-AF65-F5344CB8AC3E}">
        <p14:creationId xmlns:p14="http://schemas.microsoft.com/office/powerpoint/2010/main" val="1197182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a:bodyPr>
          <a:lstStyle/>
          <a:p>
            <a:r>
              <a:rPr lang="en-IN" dirty="0" smtClean="0">
                <a:solidFill>
                  <a:srgbClr val="FF0000"/>
                </a:solidFill>
                <a:latin typeface="Arial Black" panose="020B0A04020102020204" pitchFamily="34" charset="0"/>
              </a:rPr>
              <a:t>COCOMO COST MODEL TECHNIQUES</a:t>
            </a:r>
            <a:endParaRPr lang="en-IN" dirty="0">
              <a:solidFill>
                <a:srgbClr val="FF0000"/>
              </a:solidFill>
              <a:latin typeface="Arial Black" panose="020B0A04020102020204" pitchFamily="34" charset="0"/>
            </a:endParaRPr>
          </a:p>
        </p:txBody>
      </p:sp>
      <p:sp>
        <p:nvSpPr>
          <p:cNvPr id="4" name="Subtitle 3"/>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71451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5550" y="337118"/>
            <a:ext cx="4514850" cy="3091882"/>
          </a:xfrm>
          <a:prstGeom prst="rect">
            <a:avLst/>
          </a:prstGeom>
        </p:spPr>
      </p:pic>
      <p:pic>
        <p:nvPicPr>
          <p:cNvPr id="3" name="Picture 2"/>
          <p:cNvPicPr>
            <a:picLocks noChangeAspect="1"/>
          </p:cNvPicPr>
          <p:nvPr/>
        </p:nvPicPr>
        <p:blipFill>
          <a:blip r:embed="rId3"/>
          <a:stretch>
            <a:fillRect/>
          </a:stretch>
        </p:blipFill>
        <p:spPr>
          <a:xfrm>
            <a:off x="2443162" y="3609975"/>
            <a:ext cx="4257675" cy="2562225"/>
          </a:xfrm>
          <a:prstGeom prst="rect">
            <a:avLst/>
          </a:prstGeom>
        </p:spPr>
      </p:pic>
    </p:spTree>
    <p:extLst>
      <p:ext uri="{BB962C8B-B14F-4D97-AF65-F5344CB8AC3E}">
        <p14:creationId xmlns:p14="http://schemas.microsoft.com/office/powerpoint/2010/main" val="1543610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dirty="0"/>
              <a:t>FUNCTION POINT ANALYSIS (FPs)</a:t>
            </a:r>
          </a:p>
        </p:txBody>
      </p:sp>
      <p:sp>
        <p:nvSpPr>
          <p:cNvPr id="3" name="Content Placeholder 2"/>
          <p:cNvSpPr>
            <a:spLocks noGrp="1"/>
          </p:cNvSpPr>
          <p:nvPr>
            <p:ph idx="1"/>
          </p:nvPr>
        </p:nvSpPr>
        <p:spPr>
          <a:xfrm>
            <a:off x="228600" y="1143000"/>
            <a:ext cx="8534400" cy="4983163"/>
          </a:xfrm>
        </p:spPr>
        <p:txBody>
          <a:bodyPr>
            <a:normAutofit/>
          </a:bodyPr>
          <a:lstStyle/>
          <a:p>
            <a:r>
              <a:rPr lang="en-US" sz="2400" dirty="0"/>
              <a:t>The principle of Albrecht’s function point analysis (FPA</a:t>
            </a:r>
            <a:r>
              <a:rPr lang="en-US" sz="2400" dirty="0" smtClean="0"/>
              <a:t>) is </a:t>
            </a:r>
            <a:r>
              <a:rPr lang="en-US" sz="2400" dirty="0"/>
              <a:t>that a system is decomposed into functional units.</a:t>
            </a:r>
          </a:p>
          <a:p>
            <a:pPr marL="514350" indent="-514350">
              <a:buFont typeface="+mj-lt"/>
              <a:buAutoNum type="arabicPeriod"/>
            </a:pPr>
            <a:r>
              <a:rPr lang="en-IN" sz="2400" b="1" dirty="0" smtClean="0">
                <a:solidFill>
                  <a:srgbClr val="C00000"/>
                </a:solidFill>
              </a:rPr>
              <a:t>Inputs (EI)</a:t>
            </a:r>
            <a:r>
              <a:rPr lang="en-IN" sz="2400" dirty="0" smtClean="0">
                <a:solidFill>
                  <a:schemeClr val="tx1"/>
                </a:solidFill>
              </a:rPr>
              <a:t>: </a:t>
            </a:r>
            <a:r>
              <a:rPr lang="en-IN" sz="2400" dirty="0">
                <a:solidFill>
                  <a:schemeClr val="tx1"/>
                </a:solidFill>
              </a:rPr>
              <a:t>information entering the </a:t>
            </a:r>
            <a:r>
              <a:rPr lang="en-IN" sz="2400" dirty="0" smtClean="0">
                <a:solidFill>
                  <a:schemeClr val="tx1"/>
                </a:solidFill>
              </a:rPr>
              <a:t>system</a:t>
            </a:r>
          </a:p>
          <a:p>
            <a:pPr marL="514350" indent="-514350">
              <a:buFont typeface="+mj-lt"/>
              <a:buAutoNum type="arabicPeriod"/>
            </a:pPr>
            <a:r>
              <a:rPr lang="en-US" sz="2400" b="1" dirty="0" smtClean="0">
                <a:solidFill>
                  <a:srgbClr val="C00000"/>
                </a:solidFill>
              </a:rPr>
              <a:t>Outputs (EO)</a:t>
            </a:r>
            <a:r>
              <a:rPr lang="en-US" sz="2400" dirty="0" smtClean="0">
                <a:solidFill>
                  <a:schemeClr val="tx1"/>
                </a:solidFill>
              </a:rPr>
              <a:t> </a:t>
            </a:r>
            <a:r>
              <a:rPr lang="en-US" sz="2400" dirty="0">
                <a:solidFill>
                  <a:schemeClr val="tx1"/>
                </a:solidFill>
              </a:rPr>
              <a:t>: information leaving the </a:t>
            </a:r>
            <a:r>
              <a:rPr lang="en-US" sz="2400" dirty="0" smtClean="0">
                <a:solidFill>
                  <a:schemeClr val="tx1"/>
                </a:solidFill>
              </a:rPr>
              <a:t>system</a:t>
            </a:r>
          </a:p>
          <a:p>
            <a:pPr marL="514350" indent="-514350">
              <a:buFont typeface="+mj-lt"/>
              <a:buAutoNum type="arabicPeriod"/>
            </a:pPr>
            <a:r>
              <a:rPr lang="en-US" sz="2400" b="1" dirty="0" smtClean="0">
                <a:solidFill>
                  <a:srgbClr val="C00000"/>
                </a:solidFill>
              </a:rPr>
              <a:t>Enquiries (EQ)</a:t>
            </a:r>
            <a:r>
              <a:rPr lang="en-US" sz="2400" dirty="0" smtClean="0">
                <a:solidFill>
                  <a:schemeClr val="tx1"/>
                </a:solidFill>
              </a:rPr>
              <a:t>: </a:t>
            </a:r>
            <a:r>
              <a:rPr lang="en-US" sz="2400" dirty="0">
                <a:solidFill>
                  <a:schemeClr val="tx1"/>
                </a:solidFill>
              </a:rPr>
              <a:t>requests for instant access </a:t>
            </a:r>
            <a:r>
              <a:rPr lang="en-US" sz="2400" dirty="0" smtClean="0">
                <a:solidFill>
                  <a:schemeClr val="tx1"/>
                </a:solidFill>
              </a:rPr>
              <a:t>to </a:t>
            </a:r>
            <a:r>
              <a:rPr lang="en-IN" sz="2400" dirty="0" smtClean="0">
                <a:solidFill>
                  <a:schemeClr val="tx1"/>
                </a:solidFill>
              </a:rPr>
              <a:t>information</a:t>
            </a:r>
          </a:p>
          <a:p>
            <a:pPr marL="514350" indent="-514350">
              <a:buFont typeface="+mj-lt"/>
              <a:buAutoNum type="arabicPeriod"/>
            </a:pPr>
            <a:r>
              <a:rPr lang="en-US" sz="2400" b="1" dirty="0" smtClean="0">
                <a:solidFill>
                  <a:srgbClr val="C00000"/>
                </a:solidFill>
              </a:rPr>
              <a:t>Internal </a:t>
            </a:r>
            <a:r>
              <a:rPr lang="en-US" sz="2400" b="1" dirty="0">
                <a:solidFill>
                  <a:srgbClr val="C00000"/>
                </a:solidFill>
              </a:rPr>
              <a:t>logical </a:t>
            </a:r>
            <a:r>
              <a:rPr lang="en-US" sz="2400" b="1" dirty="0" smtClean="0">
                <a:solidFill>
                  <a:srgbClr val="C00000"/>
                </a:solidFill>
              </a:rPr>
              <a:t>files (ILF)</a:t>
            </a:r>
            <a:r>
              <a:rPr lang="en-US" sz="2400" dirty="0" smtClean="0">
                <a:solidFill>
                  <a:schemeClr val="tx1"/>
                </a:solidFill>
              </a:rPr>
              <a:t> </a:t>
            </a:r>
            <a:r>
              <a:rPr lang="en-US" sz="2400" dirty="0">
                <a:solidFill>
                  <a:schemeClr val="tx1"/>
                </a:solidFill>
              </a:rPr>
              <a:t>: information held within </a:t>
            </a:r>
            <a:r>
              <a:rPr lang="en-US" sz="2400" dirty="0" smtClean="0">
                <a:solidFill>
                  <a:schemeClr val="tx1"/>
                </a:solidFill>
              </a:rPr>
              <a:t>the </a:t>
            </a:r>
            <a:r>
              <a:rPr lang="en-IN" sz="2400" dirty="0" smtClean="0">
                <a:solidFill>
                  <a:schemeClr val="tx1"/>
                </a:solidFill>
              </a:rPr>
              <a:t>system</a:t>
            </a:r>
          </a:p>
          <a:p>
            <a:pPr marL="514350" indent="-514350">
              <a:buFont typeface="+mj-lt"/>
              <a:buAutoNum type="arabicPeriod"/>
            </a:pPr>
            <a:r>
              <a:rPr lang="en-US" sz="2400" b="1" dirty="0" smtClean="0">
                <a:solidFill>
                  <a:srgbClr val="C00000"/>
                </a:solidFill>
              </a:rPr>
              <a:t>External </a:t>
            </a:r>
            <a:r>
              <a:rPr lang="en-US" sz="2400" b="1" dirty="0">
                <a:solidFill>
                  <a:srgbClr val="C00000"/>
                </a:solidFill>
              </a:rPr>
              <a:t>interface </a:t>
            </a:r>
            <a:r>
              <a:rPr lang="en-US" sz="2400" b="1" dirty="0" smtClean="0">
                <a:solidFill>
                  <a:srgbClr val="C00000"/>
                </a:solidFill>
              </a:rPr>
              <a:t>files(EIF)</a:t>
            </a:r>
            <a:r>
              <a:rPr lang="en-US" sz="2400" dirty="0" smtClean="0">
                <a:solidFill>
                  <a:schemeClr val="tx1"/>
                </a:solidFill>
              </a:rPr>
              <a:t> </a:t>
            </a:r>
            <a:r>
              <a:rPr lang="en-US" sz="2400" dirty="0">
                <a:solidFill>
                  <a:schemeClr val="tx1"/>
                </a:solidFill>
              </a:rPr>
              <a:t>: information held by other </a:t>
            </a:r>
            <a:r>
              <a:rPr lang="en-US" sz="2400" dirty="0" smtClean="0">
                <a:solidFill>
                  <a:schemeClr val="tx1"/>
                </a:solidFill>
              </a:rPr>
              <a:t>system that </a:t>
            </a:r>
            <a:r>
              <a:rPr lang="en-US" sz="2400" dirty="0">
                <a:solidFill>
                  <a:schemeClr val="tx1"/>
                </a:solidFill>
              </a:rPr>
              <a:t>is used by the system </a:t>
            </a:r>
            <a:r>
              <a:rPr lang="en-US" sz="2400" dirty="0" smtClean="0">
                <a:solidFill>
                  <a:schemeClr val="tx1"/>
                </a:solidFill>
              </a:rPr>
              <a:t>being </a:t>
            </a:r>
            <a:r>
              <a:rPr lang="en-IN" sz="2400" dirty="0" err="1" smtClean="0">
                <a:solidFill>
                  <a:schemeClr val="tx1"/>
                </a:solidFill>
              </a:rPr>
              <a:t>analyzed</a:t>
            </a:r>
            <a:r>
              <a:rPr lang="en-IN" sz="2400" dirty="0">
                <a:solidFill>
                  <a:schemeClr val="tx1"/>
                </a:solidFill>
              </a:rPr>
              <a:t>.</a:t>
            </a:r>
          </a:p>
        </p:txBody>
      </p:sp>
    </p:spTree>
    <p:extLst>
      <p:ext uri="{BB962C8B-B14F-4D97-AF65-F5344CB8AC3E}">
        <p14:creationId xmlns:p14="http://schemas.microsoft.com/office/powerpoint/2010/main" val="871423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001643"/>
          </a:xfrm>
          <a:prstGeom prst="rect">
            <a:avLst/>
          </a:prstGeom>
        </p:spPr>
        <p:txBody>
          <a:bodyPr wrap="square">
            <a:spAutoFit/>
          </a:bodyPr>
          <a:lstStyle/>
          <a:p>
            <a:pPr marL="342900" indent="-342900">
              <a:buFont typeface="Wingdings" panose="05000000000000000000" pitchFamily="2" charset="2"/>
              <a:buChar char="q"/>
            </a:pPr>
            <a:r>
              <a:rPr lang="en-US" sz="2400" dirty="0" err="1"/>
              <a:t>Cocomo</a:t>
            </a:r>
            <a:r>
              <a:rPr lang="en-US" sz="2400" dirty="0"/>
              <a:t> (Constructive Cost Model) is a regression model based on LOC, </a:t>
            </a:r>
            <a:r>
              <a:rPr lang="en-US" sz="2400" dirty="0" err="1"/>
              <a:t>i.e</a:t>
            </a:r>
            <a:r>
              <a:rPr lang="en-US" sz="2400" dirty="0"/>
              <a:t> </a:t>
            </a:r>
            <a:r>
              <a:rPr lang="en-US" sz="2400" b="1" dirty="0"/>
              <a:t>number of Lines of Code</a:t>
            </a:r>
            <a:r>
              <a:rPr lang="en-US" sz="2400" dirty="0"/>
              <a:t>. It is a procedural cost estimate model for software projects and often used as a process of reliably predicting the various parameters associated with making a project such as size, effort, cost, time and quality. It was proposed by Barry Boehm in 1970 and is based on the study of 63 projects, which make it one of the best-documented models.</a:t>
            </a:r>
          </a:p>
          <a:p>
            <a:pPr marL="342900" indent="-342900">
              <a:buFont typeface="Wingdings" panose="05000000000000000000" pitchFamily="2" charset="2"/>
              <a:buChar char="q"/>
            </a:pPr>
            <a:r>
              <a:rPr lang="en-US" sz="2400" dirty="0"/>
              <a:t>The key parameters which define the quality of any software products, which are also an outcome of the </a:t>
            </a:r>
            <a:r>
              <a:rPr lang="en-US" sz="2400" dirty="0" err="1"/>
              <a:t>Cocomo</a:t>
            </a:r>
            <a:r>
              <a:rPr lang="en-US" sz="2400" dirty="0"/>
              <a:t> are primarily Effort &amp; Schedule:</a:t>
            </a:r>
          </a:p>
          <a:p>
            <a:pPr marL="342900" indent="-342900">
              <a:buFont typeface="Wingdings" panose="05000000000000000000" pitchFamily="2" charset="2"/>
              <a:buChar char="q"/>
            </a:pPr>
            <a:r>
              <a:rPr lang="en-US" sz="2400" b="1" dirty="0"/>
              <a:t>Effort:</a:t>
            </a:r>
            <a:r>
              <a:rPr lang="en-US" sz="2400" dirty="0"/>
              <a:t> Amount of labor that will be required to complete a task. It is measured in person-months units.</a:t>
            </a:r>
          </a:p>
          <a:p>
            <a:pPr marL="342900" indent="-342900">
              <a:buFont typeface="Wingdings" panose="05000000000000000000" pitchFamily="2" charset="2"/>
              <a:buChar char="q"/>
            </a:pPr>
            <a:r>
              <a:rPr lang="en-US" sz="2400" b="1" dirty="0"/>
              <a:t>Schedule:</a:t>
            </a:r>
            <a:r>
              <a:rPr lang="en-US" sz="2400" dirty="0"/>
              <a:t> Simply means the amount of time required for the completion of the job, which is, of course, proportional to the effort put. It is measured in the units of time such as weeks, months.</a:t>
            </a:r>
          </a:p>
        </p:txBody>
      </p:sp>
    </p:spTree>
    <p:extLst>
      <p:ext uri="{BB962C8B-B14F-4D97-AF65-F5344CB8AC3E}">
        <p14:creationId xmlns:p14="http://schemas.microsoft.com/office/powerpoint/2010/main" val="225980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a:bodyPr>
          <a:lstStyle/>
          <a:p>
            <a:r>
              <a:rPr lang="en-IN" sz="2800" dirty="0" smtClean="0"/>
              <a:t>Types of Projects (to which COCOMO Model is applied)</a:t>
            </a:r>
            <a:endParaRPr lang="en-IN" sz="2800" dirty="0"/>
          </a:p>
        </p:txBody>
      </p:sp>
      <p:sp>
        <p:nvSpPr>
          <p:cNvPr id="3" name="Content Placeholder 2"/>
          <p:cNvSpPr>
            <a:spLocks noGrp="1"/>
          </p:cNvSpPr>
          <p:nvPr>
            <p:ph idx="1"/>
          </p:nvPr>
        </p:nvSpPr>
        <p:spPr>
          <a:xfrm>
            <a:off x="0" y="1036637"/>
            <a:ext cx="9144000" cy="5142937"/>
          </a:xfrm>
        </p:spPr>
        <p:txBody>
          <a:bodyPr>
            <a:noAutofit/>
          </a:bodyPr>
          <a:lstStyle/>
          <a:p>
            <a:r>
              <a:rPr lang="en-US" sz="2000" b="1" dirty="0"/>
              <a:t>Boehm’s definition of organic, semidetached, and embedded systems:</a:t>
            </a:r>
          </a:p>
          <a:p>
            <a:r>
              <a:rPr lang="en-US" sz="2000" b="1" dirty="0"/>
              <a:t>Organic</a:t>
            </a:r>
            <a:r>
              <a:rPr lang="en-US" sz="2000" b="1" dirty="0">
                <a:solidFill>
                  <a:schemeClr val="tx1"/>
                </a:solidFill>
              </a:rPr>
              <a:t> –</a:t>
            </a:r>
            <a:r>
              <a:rPr lang="en-US" sz="2000" dirty="0">
                <a:solidFill>
                  <a:schemeClr val="tx1"/>
                </a:solidFill>
              </a:rPr>
              <a:t> A software project is said to be an organic type if the team size required is adequately small, the problem is well understood and has been solved in the past and also the team members have a nominal experience regarding the problem. </a:t>
            </a:r>
          </a:p>
          <a:p>
            <a:r>
              <a:rPr lang="en-US" sz="2000" b="1" dirty="0"/>
              <a:t>Semi-detached</a:t>
            </a:r>
            <a:r>
              <a:rPr lang="en-US" sz="2000" b="1" dirty="0">
                <a:solidFill>
                  <a:schemeClr val="tx1"/>
                </a:solidFill>
              </a:rPr>
              <a:t> –</a:t>
            </a:r>
            <a:r>
              <a:rPr lang="en-US" sz="2000" dirty="0">
                <a:solidFill>
                  <a:schemeClr val="tx1"/>
                </a:solidFill>
              </a:rPr>
              <a:t> A software project is said to be a Semi-detached type if the vital characteristics such as team-size, experience, knowledge of the various programming environment lie in between that of organic and Embedded. The projects classified as Semi-Detached are comparatively less familiar and difficult to develop compared to the organic ones and require more experience and better guidance and creativity. </a:t>
            </a:r>
            <a:r>
              <a:rPr lang="en-US" sz="2000" dirty="0" err="1">
                <a:solidFill>
                  <a:schemeClr val="tx1"/>
                </a:solidFill>
              </a:rPr>
              <a:t>Eg</a:t>
            </a:r>
            <a:r>
              <a:rPr lang="en-US" sz="2000" dirty="0">
                <a:solidFill>
                  <a:schemeClr val="tx1"/>
                </a:solidFill>
              </a:rPr>
              <a:t>: Compilers or different Embedded Systems can be considered of Semi-Detached type.</a:t>
            </a:r>
          </a:p>
          <a:p>
            <a:r>
              <a:rPr lang="en-US" sz="2000" b="1" dirty="0"/>
              <a:t>Embedded</a:t>
            </a:r>
            <a:r>
              <a:rPr lang="en-US" sz="2000" b="1" dirty="0">
                <a:solidFill>
                  <a:schemeClr val="tx1"/>
                </a:solidFill>
              </a:rPr>
              <a:t> –</a:t>
            </a:r>
            <a:r>
              <a:rPr lang="en-US" sz="2000" dirty="0">
                <a:solidFill>
                  <a:schemeClr val="tx1"/>
                </a:solidFill>
              </a:rPr>
              <a:t> A software project with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p>
          <a:p>
            <a:endParaRPr lang="en-IN" sz="2000" dirty="0"/>
          </a:p>
        </p:txBody>
      </p:sp>
    </p:spTree>
    <p:extLst>
      <p:ext uri="{BB962C8B-B14F-4D97-AF65-F5344CB8AC3E}">
        <p14:creationId xmlns:p14="http://schemas.microsoft.com/office/powerpoint/2010/main" val="1861248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319" y="0"/>
            <a:ext cx="8713281" cy="5257800"/>
          </a:xfrm>
          <a:prstGeom prst="rect">
            <a:avLst/>
          </a:prstGeom>
        </p:spPr>
      </p:pic>
    </p:spTree>
    <p:extLst>
      <p:ext uri="{BB962C8B-B14F-4D97-AF65-F5344CB8AC3E}">
        <p14:creationId xmlns:p14="http://schemas.microsoft.com/office/powerpoint/2010/main" val="3965530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6837" y="9525"/>
            <a:ext cx="6410325" cy="3343275"/>
          </a:xfrm>
          <a:prstGeom prst="rect">
            <a:avLst/>
          </a:prstGeom>
        </p:spPr>
      </p:pic>
      <p:pic>
        <p:nvPicPr>
          <p:cNvPr id="3" name="Picture 2"/>
          <p:cNvPicPr>
            <a:picLocks noChangeAspect="1"/>
          </p:cNvPicPr>
          <p:nvPr/>
        </p:nvPicPr>
        <p:blipFill>
          <a:blip r:embed="rId3"/>
          <a:stretch>
            <a:fillRect/>
          </a:stretch>
        </p:blipFill>
        <p:spPr>
          <a:xfrm>
            <a:off x="1371600" y="3371850"/>
            <a:ext cx="6318482" cy="2647950"/>
          </a:xfrm>
          <a:prstGeom prst="rect">
            <a:avLst/>
          </a:prstGeom>
        </p:spPr>
      </p:pic>
    </p:spTree>
    <p:extLst>
      <p:ext uri="{BB962C8B-B14F-4D97-AF65-F5344CB8AC3E}">
        <p14:creationId xmlns:p14="http://schemas.microsoft.com/office/powerpoint/2010/main" val="3479449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770" y="245807"/>
            <a:ext cx="8534430" cy="4021393"/>
          </a:xfrm>
          <a:prstGeom prst="rect">
            <a:avLst/>
          </a:prstGeom>
        </p:spPr>
      </p:pic>
    </p:spTree>
    <p:extLst>
      <p:ext uri="{BB962C8B-B14F-4D97-AF65-F5344CB8AC3E}">
        <p14:creationId xmlns:p14="http://schemas.microsoft.com/office/powerpoint/2010/main" val="3997967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1447800"/>
            <a:ext cx="7924800" cy="3323987"/>
          </a:xfrm>
          <a:prstGeom prst="rect">
            <a:avLst/>
          </a:prstGeom>
          <a:noFill/>
        </p:spPr>
        <p:txBody>
          <a:bodyPr wrap="square" rtlCol="0">
            <a:spAutoFit/>
          </a:bodyPr>
          <a:lstStyle/>
          <a:p>
            <a:pPr>
              <a:lnSpc>
                <a:spcPct val="150000"/>
              </a:lnSpc>
            </a:pPr>
            <a:r>
              <a:rPr lang="en-US" sz="2800" b="1" dirty="0" smtClean="0"/>
              <a:t>Suppose </a:t>
            </a:r>
            <a:r>
              <a:rPr lang="en-US" sz="2800" b="1" dirty="0"/>
              <a:t>that a project was estimated to be 400 KLOC.</a:t>
            </a:r>
          </a:p>
          <a:p>
            <a:pPr>
              <a:lnSpc>
                <a:spcPct val="150000"/>
              </a:lnSpc>
            </a:pPr>
            <a:r>
              <a:rPr lang="en-US" sz="2800" b="1" dirty="0">
                <a:solidFill>
                  <a:srgbClr val="FF0000"/>
                </a:solidFill>
              </a:rPr>
              <a:t>Calculate the effort and development time for each of the </a:t>
            </a:r>
            <a:r>
              <a:rPr lang="en-US" sz="2800" b="1" dirty="0" smtClean="0">
                <a:solidFill>
                  <a:srgbClr val="FF0000"/>
                </a:solidFill>
              </a:rPr>
              <a:t>three modes </a:t>
            </a:r>
            <a:r>
              <a:rPr lang="en-US" sz="2800" b="1" dirty="0">
                <a:solidFill>
                  <a:srgbClr val="FF0000"/>
                </a:solidFill>
              </a:rPr>
              <a:t>i.e., organic, semidetached and embedded.</a:t>
            </a:r>
            <a:endParaRPr lang="en-IN" sz="2800" b="1" dirty="0">
              <a:solidFill>
                <a:srgbClr val="FF0000"/>
              </a:solidFill>
            </a:endParaRPr>
          </a:p>
        </p:txBody>
      </p:sp>
      <p:sp>
        <p:nvSpPr>
          <p:cNvPr id="3"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5</a:t>
            </a:r>
            <a:endParaRPr lang="en-IN" sz="3200" b="1" dirty="0">
              <a:solidFill>
                <a:srgbClr val="C00000"/>
              </a:solidFill>
            </a:endParaRPr>
          </a:p>
        </p:txBody>
      </p:sp>
    </p:spTree>
    <p:extLst>
      <p:ext uri="{BB962C8B-B14F-4D97-AF65-F5344CB8AC3E}">
        <p14:creationId xmlns:p14="http://schemas.microsoft.com/office/powerpoint/2010/main" val="2229123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38400" y="-76200"/>
            <a:ext cx="4267200" cy="3238500"/>
          </a:xfrm>
          <a:prstGeom prst="rect">
            <a:avLst/>
          </a:prstGeom>
        </p:spPr>
      </p:pic>
      <p:pic>
        <p:nvPicPr>
          <p:cNvPr id="3" name="Picture 2"/>
          <p:cNvPicPr>
            <a:picLocks noChangeAspect="1"/>
          </p:cNvPicPr>
          <p:nvPr/>
        </p:nvPicPr>
        <p:blipFill>
          <a:blip r:embed="rId3"/>
          <a:stretch>
            <a:fillRect/>
          </a:stretch>
        </p:blipFill>
        <p:spPr>
          <a:xfrm>
            <a:off x="2514600" y="3276600"/>
            <a:ext cx="4114800" cy="2657475"/>
          </a:xfrm>
          <a:prstGeom prst="rect">
            <a:avLst/>
          </a:prstGeom>
        </p:spPr>
      </p:pic>
    </p:spTree>
    <p:extLst>
      <p:ext uri="{BB962C8B-B14F-4D97-AF65-F5344CB8AC3E}">
        <p14:creationId xmlns:p14="http://schemas.microsoft.com/office/powerpoint/2010/main" val="410728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92540"/>
            <a:ext cx="8077200" cy="3970318"/>
          </a:xfrm>
          <a:prstGeom prst="rect">
            <a:avLst/>
          </a:prstGeom>
          <a:noFill/>
        </p:spPr>
        <p:txBody>
          <a:bodyPr wrap="square" rtlCol="0">
            <a:spAutoFit/>
          </a:bodyPr>
          <a:lstStyle/>
          <a:p>
            <a:pPr algn="just">
              <a:lnSpc>
                <a:spcPct val="150000"/>
              </a:lnSpc>
            </a:pPr>
            <a:r>
              <a:rPr lang="en-US" sz="2800" b="1" dirty="0"/>
              <a:t>A project size of 200 KLOC is to be developed. </a:t>
            </a:r>
            <a:r>
              <a:rPr lang="en-US" sz="2800" b="1" dirty="0" smtClean="0"/>
              <a:t>Software development </a:t>
            </a:r>
            <a:r>
              <a:rPr lang="en-US" sz="2800" b="1" dirty="0"/>
              <a:t>team has average experience on similar type </a:t>
            </a:r>
            <a:r>
              <a:rPr lang="en-US" sz="2800" b="1" dirty="0" smtClean="0"/>
              <a:t>of projects</a:t>
            </a:r>
            <a:r>
              <a:rPr lang="en-US" sz="2800" b="1" dirty="0"/>
              <a:t>. The project schedule is not very tight. </a:t>
            </a:r>
            <a:endParaRPr lang="en-US" sz="2800" b="1" dirty="0" smtClean="0"/>
          </a:p>
          <a:p>
            <a:pPr algn="just">
              <a:lnSpc>
                <a:spcPct val="150000"/>
              </a:lnSpc>
            </a:pPr>
            <a:r>
              <a:rPr lang="en-US" sz="2800" b="1" dirty="0" smtClean="0">
                <a:solidFill>
                  <a:srgbClr val="FF0000"/>
                </a:solidFill>
              </a:rPr>
              <a:t>Calculate </a:t>
            </a:r>
            <a:r>
              <a:rPr lang="en-US" sz="2800" b="1" dirty="0">
                <a:solidFill>
                  <a:srgbClr val="FF0000"/>
                </a:solidFill>
              </a:rPr>
              <a:t>the </a:t>
            </a:r>
            <a:r>
              <a:rPr lang="en-US" sz="2800" b="1" dirty="0" smtClean="0">
                <a:solidFill>
                  <a:srgbClr val="FF0000"/>
                </a:solidFill>
              </a:rPr>
              <a:t>effort, development </a:t>
            </a:r>
            <a:r>
              <a:rPr lang="en-US" sz="2800" b="1" dirty="0">
                <a:solidFill>
                  <a:srgbClr val="FF0000"/>
                </a:solidFill>
              </a:rPr>
              <a:t>time, average staff size and productivity of the project.</a:t>
            </a:r>
            <a:endParaRPr lang="en-IN" sz="2800" b="1" dirty="0">
              <a:solidFill>
                <a:srgbClr val="FF0000"/>
              </a:solidFill>
            </a:endParaRPr>
          </a:p>
        </p:txBody>
      </p:sp>
      <p:sp>
        <p:nvSpPr>
          <p:cNvPr id="4"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6</a:t>
            </a:r>
            <a:endParaRPr lang="en-IN" sz="3200" b="1" dirty="0">
              <a:solidFill>
                <a:srgbClr val="C00000"/>
              </a:solidFill>
            </a:endParaRPr>
          </a:p>
        </p:txBody>
      </p:sp>
    </p:spTree>
    <p:extLst>
      <p:ext uri="{BB962C8B-B14F-4D97-AF65-F5344CB8AC3E}">
        <p14:creationId xmlns:p14="http://schemas.microsoft.com/office/powerpoint/2010/main" val="1350542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178414"/>
            <a:ext cx="7467600" cy="4545986"/>
          </a:xfrm>
          <a:prstGeom prst="rect">
            <a:avLst/>
          </a:prstGeom>
        </p:spPr>
      </p:pic>
    </p:spTree>
    <p:extLst>
      <p:ext uri="{BB962C8B-B14F-4D97-AF65-F5344CB8AC3E}">
        <p14:creationId xmlns:p14="http://schemas.microsoft.com/office/powerpoint/2010/main" val="3424536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fontScale="90000"/>
          </a:bodyPr>
          <a:lstStyle/>
          <a:p>
            <a:r>
              <a:rPr lang="en-IN" dirty="0" smtClean="0">
                <a:solidFill>
                  <a:srgbClr val="FF0000"/>
                </a:solidFill>
                <a:latin typeface="Arial Black" panose="020B0A04020102020204" pitchFamily="34" charset="0"/>
              </a:rPr>
              <a:t>MODEL 2 - INTERMEDIATE COCOCMO MODEL</a:t>
            </a:r>
            <a:endParaRPr lang="en-IN" dirty="0">
              <a:solidFill>
                <a:srgbClr val="FF0000"/>
              </a:solidFill>
              <a:latin typeface="Arial Black" panose="020B0A04020102020204" pitchFamily="34" charset="0"/>
            </a:endParaRPr>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54883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IN" dirty="0" smtClean="0"/>
              <a:t>Special features of Function Points</a:t>
            </a:r>
            <a:endParaRPr lang="en-IN" dirty="0"/>
          </a:p>
        </p:txBody>
      </p:sp>
      <p:sp>
        <p:nvSpPr>
          <p:cNvPr id="3" name="Content Placeholder 2"/>
          <p:cNvSpPr>
            <a:spLocks noGrp="1"/>
          </p:cNvSpPr>
          <p:nvPr>
            <p:ph idx="1"/>
          </p:nvPr>
        </p:nvSpPr>
        <p:spPr>
          <a:xfrm>
            <a:off x="457200" y="1371600"/>
            <a:ext cx="8229600" cy="5211763"/>
          </a:xfrm>
        </p:spPr>
        <p:txBody>
          <a:bodyPr>
            <a:noAutofit/>
          </a:bodyPr>
          <a:lstStyle/>
          <a:p>
            <a:pPr algn="just"/>
            <a:r>
              <a:rPr lang="en-US" sz="2000" b="1" dirty="0">
                <a:solidFill>
                  <a:schemeClr val="tx1"/>
                </a:solidFill>
              </a:rPr>
              <a:t>Function point approach is independent of the </a:t>
            </a:r>
            <a:r>
              <a:rPr lang="en-US" sz="2000" b="1" dirty="0" smtClean="0">
                <a:solidFill>
                  <a:schemeClr val="tx1"/>
                </a:solidFill>
              </a:rPr>
              <a:t>language, tools</a:t>
            </a:r>
            <a:r>
              <a:rPr lang="en-US" sz="2000" b="1" dirty="0">
                <a:solidFill>
                  <a:schemeClr val="tx1"/>
                </a:solidFill>
              </a:rPr>
              <a:t>, or methodologies used for implementation; </a:t>
            </a:r>
            <a:r>
              <a:rPr lang="en-US" sz="2000" dirty="0" smtClean="0">
                <a:solidFill>
                  <a:schemeClr val="tx1"/>
                </a:solidFill>
              </a:rPr>
              <a:t>i.e. they do </a:t>
            </a:r>
            <a:r>
              <a:rPr lang="en-US" sz="2000" dirty="0">
                <a:solidFill>
                  <a:schemeClr val="tx1"/>
                </a:solidFill>
              </a:rPr>
              <a:t>not take into consideration programming languages</a:t>
            </a:r>
            <a:r>
              <a:rPr lang="en-US" sz="2000" dirty="0" smtClean="0">
                <a:solidFill>
                  <a:schemeClr val="tx1"/>
                </a:solidFill>
              </a:rPr>
              <a:t>, data </a:t>
            </a:r>
            <a:r>
              <a:rPr lang="en-US" sz="2000" dirty="0">
                <a:solidFill>
                  <a:schemeClr val="tx1"/>
                </a:solidFill>
              </a:rPr>
              <a:t>base management systems, processing hardware </a:t>
            </a:r>
            <a:r>
              <a:rPr lang="en-US" sz="2000" dirty="0" smtClean="0">
                <a:solidFill>
                  <a:schemeClr val="tx1"/>
                </a:solidFill>
              </a:rPr>
              <a:t>or any </a:t>
            </a:r>
            <a:r>
              <a:rPr lang="en-US" sz="2000" dirty="0">
                <a:solidFill>
                  <a:schemeClr val="tx1"/>
                </a:solidFill>
              </a:rPr>
              <a:t>other data base technology.</a:t>
            </a:r>
          </a:p>
          <a:p>
            <a:pPr algn="just"/>
            <a:r>
              <a:rPr lang="en-US" sz="2000" dirty="0">
                <a:solidFill>
                  <a:schemeClr val="tx1"/>
                </a:solidFill>
              </a:rPr>
              <a:t> Function points can be estimated from </a:t>
            </a:r>
            <a:r>
              <a:rPr lang="en-US" sz="2000" dirty="0" smtClean="0">
                <a:solidFill>
                  <a:schemeClr val="tx1"/>
                </a:solidFill>
              </a:rPr>
              <a:t>requirement specification </a:t>
            </a:r>
            <a:r>
              <a:rPr lang="en-US" sz="2000" dirty="0">
                <a:solidFill>
                  <a:schemeClr val="tx1"/>
                </a:solidFill>
              </a:rPr>
              <a:t>or design specification, thus making </a:t>
            </a:r>
            <a:r>
              <a:rPr lang="en-US" sz="2000" dirty="0" smtClean="0">
                <a:solidFill>
                  <a:schemeClr val="tx1"/>
                </a:solidFill>
              </a:rPr>
              <a:t>it possible </a:t>
            </a:r>
            <a:r>
              <a:rPr lang="en-US" sz="2000" dirty="0">
                <a:solidFill>
                  <a:schemeClr val="tx1"/>
                </a:solidFill>
              </a:rPr>
              <a:t>to estimate development efforts in early phases </a:t>
            </a:r>
            <a:r>
              <a:rPr lang="en-US" sz="2000" dirty="0" smtClean="0">
                <a:solidFill>
                  <a:schemeClr val="tx1"/>
                </a:solidFill>
              </a:rPr>
              <a:t>of </a:t>
            </a:r>
            <a:r>
              <a:rPr lang="en-IN" sz="2000" dirty="0" smtClean="0">
                <a:solidFill>
                  <a:schemeClr val="tx1"/>
                </a:solidFill>
              </a:rPr>
              <a:t>development.</a:t>
            </a:r>
          </a:p>
          <a:p>
            <a:pPr algn="just"/>
            <a:r>
              <a:rPr lang="en-US" sz="2000" dirty="0">
                <a:solidFill>
                  <a:schemeClr val="tx1"/>
                </a:solidFill>
              </a:rPr>
              <a:t>Function points are directly linked to the statement of requirements; any change of requirements can easily be followed by a re-estimate.</a:t>
            </a:r>
          </a:p>
          <a:p>
            <a:pPr algn="just"/>
            <a:r>
              <a:rPr lang="en-US" sz="2000" dirty="0">
                <a:solidFill>
                  <a:schemeClr val="tx1"/>
                </a:solidFill>
              </a:rPr>
              <a:t>Function points are based on the system user’s external view of the system, non-technical users of the software system have a better understanding of what function points are </a:t>
            </a:r>
            <a:r>
              <a:rPr lang="en-US" sz="2000" dirty="0" smtClean="0">
                <a:solidFill>
                  <a:schemeClr val="tx1"/>
                </a:solidFill>
              </a:rPr>
              <a:t>measuring</a:t>
            </a:r>
            <a:endParaRPr lang="en-IN" sz="2000" dirty="0" smtClean="0">
              <a:solidFill>
                <a:schemeClr val="tx1"/>
              </a:solidFill>
            </a:endParaRPr>
          </a:p>
          <a:p>
            <a:pPr algn="just"/>
            <a:endParaRPr lang="en-IN" sz="2000" dirty="0">
              <a:solidFill>
                <a:schemeClr val="tx1"/>
              </a:solidFill>
            </a:endParaRPr>
          </a:p>
        </p:txBody>
      </p:sp>
    </p:spTree>
    <p:extLst>
      <p:ext uri="{BB962C8B-B14F-4D97-AF65-F5344CB8AC3E}">
        <p14:creationId xmlns:p14="http://schemas.microsoft.com/office/powerpoint/2010/main" val="2934155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IN" dirty="0" smtClean="0"/>
              <a:t>Intermediate COCOMO</a:t>
            </a:r>
            <a:endParaRPr lang="en-IN" dirty="0"/>
          </a:p>
        </p:txBody>
      </p:sp>
      <p:sp>
        <p:nvSpPr>
          <p:cNvPr id="3" name="Content Placeholder 2"/>
          <p:cNvSpPr>
            <a:spLocks noGrp="1"/>
          </p:cNvSpPr>
          <p:nvPr>
            <p:ph idx="1"/>
          </p:nvPr>
        </p:nvSpPr>
        <p:spPr>
          <a:xfrm>
            <a:off x="0" y="1219200"/>
            <a:ext cx="8915400" cy="5257800"/>
          </a:xfrm>
        </p:spPr>
        <p:txBody>
          <a:bodyPr>
            <a:noAutofit/>
          </a:bodyPr>
          <a:lstStyle/>
          <a:p>
            <a:r>
              <a:rPr lang="en-US" sz="2000" dirty="0">
                <a:solidFill>
                  <a:schemeClr val="tx1"/>
                </a:solidFill>
              </a:rPr>
              <a:t>The basic </a:t>
            </a:r>
            <a:r>
              <a:rPr lang="en-US" sz="2000" dirty="0" err="1">
                <a:solidFill>
                  <a:schemeClr val="tx1"/>
                </a:solidFill>
              </a:rPr>
              <a:t>Cocomo</a:t>
            </a:r>
            <a:r>
              <a:rPr lang="en-US" sz="2000" dirty="0">
                <a:solidFill>
                  <a:schemeClr val="tx1"/>
                </a:solidFill>
              </a:rPr>
              <a:t> model assumes that the effort is only a function of the number of lines of code and some constants evaluated according to the different software </a:t>
            </a:r>
            <a:r>
              <a:rPr lang="en-US" sz="2000" dirty="0" smtClean="0">
                <a:solidFill>
                  <a:schemeClr val="tx1"/>
                </a:solidFill>
              </a:rPr>
              <a:t>system.</a:t>
            </a:r>
          </a:p>
          <a:p>
            <a:r>
              <a:rPr lang="en-US" sz="2000" dirty="0">
                <a:solidFill>
                  <a:schemeClr val="tx1"/>
                </a:solidFill>
              </a:rPr>
              <a:t>H</a:t>
            </a:r>
            <a:r>
              <a:rPr lang="en-US" sz="2000" dirty="0" smtClean="0">
                <a:solidFill>
                  <a:schemeClr val="tx1"/>
                </a:solidFill>
              </a:rPr>
              <a:t>owever</a:t>
            </a:r>
            <a:r>
              <a:rPr lang="en-US" sz="2000" dirty="0">
                <a:solidFill>
                  <a:schemeClr val="tx1"/>
                </a:solidFill>
              </a:rPr>
              <a:t>, in reality, no system’s effort and schedule can be solely calculated on the basis of Lines of Code. For that, various other factors such as reliability, experience, </a:t>
            </a:r>
            <a:r>
              <a:rPr lang="en-US" sz="2000" dirty="0" smtClean="0">
                <a:solidFill>
                  <a:schemeClr val="tx1"/>
                </a:solidFill>
              </a:rPr>
              <a:t>Capability.</a:t>
            </a:r>
          </a:p>
          <a:p>
            <a:r>
              <a:rPr lang="en-US" sz="2000" b="1" dirty="0" smtClean="0">
                <a:solidFill>
                  <a:schemeClr val="tx1"/>
                </a:solidFill>
              </a:rPr>
              <a:t>These </a:t>
            </a:r>
            <a:r>
              <a:rPr lang="en-US" sz="2000" b="1" dirty="0">
                <a:solidFill>
                  <a:schemeClr val="tx1"/>
                </a:solidFill>
              </a:rPr>
              <a:t>factors are known as Cost Drivers and the Intermediate Model utilizes 15 such drivers for cost estimation.</a:t>
            </a:r>
          </a:p>
          <a:p>
            <a:r>
              <a:rPr lang="en-US" sz="2000" dirty="0" smtClean="0">
                <a:solidFill>
                  <a:schemeClr val="tx1"/>
                </a:solidFill>
              </a:rPr>
              <a:t>The </a:t>
            </a:r>
            <a:r>
              <a:rPr lang="en-US" sz="2000" dirty="0">
                <a:solidFill>
                  <a:schemeClr val="tx1"/>
                </a:solidFill>
              </a:rPr>
              <a:t>Intermediate COCOMO model computes software development effort as a function of program size and a set of "cost drivers" that include subjective assessments of product, hardware, personnel and project attributes</a:t>
            </a:r>
            <a:r>
              <a:rPr lang="en-US" sz="2000" dirty="0" smtClean="0">
                <a:solidFill>
                  <a:schemeClr val="tx1"/>
                </a:solidFill>
              </a:rPr>
              <a:t>.</a:t>
            </a:r>
          </a:p>
          <a:p>
            <a:r>
              <a:rPr lang="en-US" sz="2000" dirty="0">
                <a:solidFill>
                  <a:schemeClr val="tx1"/>
                </a:solidFill>
              </a:rPr>
              <a:t>Each of the 15 attributes is rated on a 6 point scale that ranges from "very low" to "extra high" (in importance or value). Based on the rating, an effort multiplier is determined from tables published by Boehm [BOE81], and the product of all effort multipliers results is an </a:t>
            </a:r>
            <a:r>
              <a:rPr lang="en-US" sz="2000" i="1" dirty="0">
                <a:solidFill>
                  <a:schemeClr val="tx1"/>
                </a:solidFill>
              </a:rPr>
              <a:t>effort adjustment factor</a:t>
            </a:r>
            <a:r>
              <a:rPr lang="en-US" sz="2000" dirty="0">
                <a:solidFill>
                  <a:schemeClr val="tx1"/>
                </a:solidFill>
              </a:rPr>
              <a:t> (EAF). Typical values for EAF range from 0.9 to 1.4.</a:t>
            </a:r>
            <a:endParaRPr lang="en-IN" sz="2000" dirty="0">
              <a:solidFill>
                <a:schemeClr val="tx1"/>
              </a:solidFill>
            </a:endParaRPr>
          </a:p>
        </p:txBody>
      </p:sp>
    </p:spTree>
    <p:extLst>
      <p:ext uri="{BB962C8B-B14F-4D97-AF65-F5344CB8AC3E}">
        <p14:creationId xmlns:p14="http://schemas.microsoft.com/office/powerpoint/2010/main" val="1740022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52400"/>
            <a:ext cx="8559462" cy="5381625"/>
          </a:xfrm>
          <a:prstGeom prst="rect">
            <a:avLst/>
          </a:prstGeom>
        </p:spPr>
      </p:pic>
    </p:spTree>
    <p:extLst>
      <p:ext uri="{BB962C8B-B14F-4D97-AF65-F5344CB8AC3E}">
        <p14:creationId xmlns:p14="http://schemas.microsoft.com/office/powerpoint/2010/main" val="3603764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52400"/>
            <a:ext cx="6043613" cy="5349865"/>
          </a:xfrm>
          <a:prstGeom prst="rect">
            <a:avLst/>
          </a:prstGeom>
        </p:spPr>
      </p:pic>
    </p:spTree>
    <p:extLst>
      <p:ext uri="{BB962C8B-B14F-4D97-AF65-F5344CB8AC3E}">
        <p14:creationId xmlns:p14="http://schemas.microsoft.com/office/powerpoint/2010/main" val="2865300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71438"/>
            <a:ext cx="9017563" cy="5643562"/>
          </a:xfrm>
          <a:prstGeom prst="rect">
            <a:avLst/>
          </a:prstGeom>
        </p:spPr>
      </p:pic>
    </p:spTree>
    <p:extLst>
      <p:ext uri="{BB962C8B-B14F-4D97-AF65-F5344CB8AC3E}">
        <p14:creationId xmlns:p14="http://schemas.microsoft.com/office/powerpoint/2010/main" val="3611153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0"/>
            <a:ext cx="8994098" cy="5653087"/>
          </a:xfrm>
          <a:prstGeom prst="rect">
            <a:avLst/>
          </a:prstGeom>
        </p:spPr>
      </p:pic>
    </p:spTree>
    <p:extLst>
      <p:ext uri="{BB962C8B-B14F-4D97-AF65-F5344CB8AC3E}">
        <p14:creationId xmlns:p14="http://schemas.microsoft.com/office/powerpoint/2010/main" val="2262462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93407"/>
            <a:ext cx="7561326" cy="4814887"/>
          </a:xfrm>
          <a:prstGeom prst="rect">
            <a:avLst/>
          </a:prstGeom>
        </p:spPr>
      </p:pic>
    </p:spTree>
    <p:extLst>
      <p:ext uri="{BB962C8B-B14F-4D97-AF65-F5344CB8AC3E}">
        <p14:creationId xmlns:p14="http://schemas.microsoft.com/office/powerpoint/2010/main" val="541088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381000"/>
            <a:ext cx="7829232" cy="6324600"/>
          </a:xfrm>
          <a:prstGeom prst="rect">
            <a:avLst/>
          </a:prstGeom>
        </p:spPr>
      </p:pic>
      <p:sp>
        <p:nvSpPr>
          <p:cNvPr id="4" name="Rectangle 3"/>
          <p:cNvSpPr/>
          <p:nvPr/>
        </p:nvSpPr>
        <p:spPr>
          <a:xfrm>
            <a:off x="2286000" y="0"/>
            <a:ext cx="5810117" cy="369332"/>
          </a:xfrm>
          <a:prstGeom prst="rect">
            <a:avLst/>
          </a:prstGeom>
        </p:spPr>
        <p:txBody>
          <a:bodyPr wrap="none">
            <a:spAutoFit/>
          </a:bodyPr>
          <a:lstStyle/>
          <a:p>
            <a:r>
              <a:rPr lang="en-US" b="1" dirty="0">
                <a:solidFill>
                  <a:srgbClr val="FF0000"/>
                </a:solidFill>
                <a:latin typeface="CMR10"/>
              </a:rPr>
              <a:t>Table 1</a:t>
            </a:r>
            <a:r>
              <a:rPr lang="en-US" b="1" dirty="0" smtClean="0">
                <a:solidFill>
                  <a:srgbClr val="FF0000"/>
                </a:solidFill>
                <a:latin typeface="CMR10"/>
              </a:rPr>
              <a:t>: Effort multipliers for different cost drivers</a:t>
            </a:r>
            <a:endParaRPr lang="en-IN" b="1" dirty="0">
              <a:solidFill>
                <a:srgbClr val="FF0000"/>
              </a:solidFill>
            </a:endParaRPr>
          </a:p>
        </p:txBody>
      </p:sp>
    </p:spTree>
    <p:extLst>
      <p:ext uri="{BB962C8B-B14F-4D97-AF65-F5344CB8AC3E}">
        <p14:creationId xmlns:p14="http://schemas.microsoft.com/office/powerpoint/2010/main" val="3965815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9437" y="990600"/>
            <a:ext cx="8433563" cy="3038475"/>
          </a:xfrm>
          <a:prstGeom prst="rect">
            <a:avLst/>
          </a:prstGeom>
        </p:spPr>
      </p:pic>
      <p:sp>
        <p:nvSpPr>
          <p:cNvPr id="3"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7</a:t>
            </a:r>
            <a:endParaRPr lang="en-IN" sz="3200" b="1" dirty="0">
              <a:solidFill>
                <a:srgbClr val="C00000"/>
              </a:solidFill>
            </a:endParaRPr>
          </a:p>
        </p:txBody>
      </p:sp>
    </p:spTree>
    <p:extLst>
      <p:ext uri="{BB962C8B-B14F-4D97-AF65-F5344CB8AC3E}">
        <p14:creationId xmlns:p14="http://schemas.microsoft.com/office/powerpoint/2010/main" val="1869714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76200"/>
            <a:ext cx="9108848" cy="5276850"/>
          </a:xfrm>
          <a:prstGeom prst="rect">
            <a:avLst/>
          </a:prstGeom>
        </p:spPr>
      </p:pic>
    </p:spTree>
    <p:extLst>
      <p:ext uri="{BB962C8B-B14F-4D97-AF65-F5344CB8AC3E}">
        <p14:creationId xmlns:p14="http://schemas.microsoft.com/office/powerpoint/2010/main" val="2063670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00692" cy="4833937"/>
          </a:xfrm>
          <a:prstGeom prst="rect">
            <a:avLst/>
          </a:prstGeom>
        </p:spPr>
      </p:pic>
    </p:spTree>
    <p:extLst>
      <p:ext uri="{BB962C8B-B14F-4D97-AF65-F5344CB8AC3E}">
        <p14:creationId xmlns:p14="http://schemas.microsoft.com/office/powerpoint/2010/main" val="22818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76200"/>
            <a:ext cx="5520742" cy="461665"/>
          </a:xfrm>
          <a:prstGeom prst="rect">
            <a:avLst/>
          </a:prstGeom>
          <a:noFill/>
        </p:spPr>
        <p:txBody>
          <a:bodyPr wrap="none" rtlCol="0">
            <a:spAutoFit/>
          </a:bodyPr>
          <a:lstStyle/>
          <a:p>
            <a:r>
              <a:rPr lang="en-IN" sz="2400" b="1" dirty="0" smtClean="0">
                <a:solidFill>
                  <a:srgbClr val="FF0000"/>
                </a:solidFill>
              </a:rPr>
              <a:t>Calculation of Unadjusted Function Points</a:t>
            </a:r>
            <a:endParaRPr lang="en-IN" sz="2400" b="1" dirty="0">
              <a:solidFill>
                <a:srgbClr val="FF0000"/>
              </a:solidFill>
            </a:endParaRPr>
          </a:p>
        </p:txBody>
      </p:sp>
      <p:pic>
        <p:nvPicPr>
          <p:cNvPr id="5" name="Picture 4"/>
          <p:cNvPicPr>
            <a:picLocks noChangeAspect="1"/>
          </p:cNvPicPr>
          <p:nvPr/>
        </p:nvPicPr>
        <p:blipFill>
          <a:blip r:embed="rId2"/>
          <a:stretch>
            <a:fillRect/>
          </a:stretch>
        </p:blipFill>
        <p:spPr>
          <a:xfrm>
            <a:off x="838200" y="3352801"/>
            <a:ext cx="7315129" cy="3232696"/>
          </a:xfrm>
          <a:prstGeom prst="rect">
            <a:avLst/>
          </a:prstGeom>
        </p:spPr>
      </p:pic>
      <p:pic>
        <p:nvPicPr>
          <p:cNvPr id="6" name="Picture 5"/>
          <p:cNvPicPr>
            <a:picLocks noChangeAspect="1"/>
          </p:cNvPicPr>
          <p:nvPr/>
        </p:nvPicPr>
        <p:blipFill>
          <a:blip r:embed="rId3"/>
          <a:stretch>
            <a:fillRect/>
          </a:stretch>
        </p:blipFill>
        <p:spPr>
          <a:xfrm>
            <a:off x="685801" y="567978"/>
            <a:ext cx="7239000" cy="2789191"/>
          </a:xfrm>
          <a:prstGeom prst="rect">
            <a:avLst/>
          </a:prstGeom>
        </p:spPr>
      </p:pic>
    </p:spTree>
    <p:extLst>
      <p:ext uri="{BB962C8B-B14F-4D97-AF65-F5344CB8AC3E}">
        <p14:creationId xmlns:p14="http://schemas.microsoft.com/office/powerpoint/2010/main" val="21692513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3048000"/>
            <a:ext cx="4963731" cy="369332"/>
          </a:xfrm>
          <a:prstGeom prst="rect">
            <a:avLst/>
          </a:prstGeom>
        </p:spPr>
        <p:txBody>
          <a:bodyPr wrap="none">
            <a:spAutoFit/>
          </a:bodyPr>
          <a:lstStyle/>
          <a:p>
            <a:r>
              <a:rPr lang="en-US" b="1" dirty="0">
                <a:solidFill>
                  <a:srgbClr val="FF0000"/>
                </a:solidFill>
                <a:latin typeface="CMR10"/>
              </a:rPr>
              <a:t>Table </a:t>
            </a:r>
            <a:r>
              <a:rPr lang="en-US" b="1" dirty="0" smtClean="0">
                <a:solidFill>
                  <a:srgbClr val="FF0000"/>
                </a:solidFill>
                <a:latin typeface="CMR10"/>
              </a:rPr>
              <a:t>3: </a:t>
            </a:r>
            <a:r>
              <a:rPr lang="en-US" b="1" dirty="0" err="1">
                <a:solidFill>
                  <a:srgbClr val="FF0000"/>
                </a:solidFill>
                <a:latin typeface="CMR10"/>
              </a:rPr>
              <a:t>Phasewise</a:t>
            </a:r>
            <a:r>
              <a:rPr lang="en-US" b="1" dirty="0">
                <a:solidFill>
                  <a:srgbClr val="FF0000"/>
                </a:solidFill>
                <a:latin typeface="CMR10"/>
              </a:rPr>
              <a:t> distribution of </a:t>
            </a:r>
            <a:r>
              <a:rPr lang="en-US" b="1" dirty="0" smtClean="0">
                <a:solidFill>
                  <a:srgbClr val="FF0000"/>
                </a:solidFill>
                <a:latin typeface="CMR10"/>
              </a:rPr>
              <a:t>schedule</a:t>
            </a:r>
            <a:endParaRPr lang="en-IN" b="1" dirty="0">
              <a:solidFill>
                <a:srgbClr val="FF0000"/>
              </a:solidFill>
            </a:endParaRPr>
          </a:p>
        </p:txBody>
      </p:sp>
      <p:pic>
        <p:nvPicPr>
          <p:cNvPr id="5" name="Picture 4"/>
          <p:cNvPicPr>
            <a:picLocks noChangeAspect="1"/>
          </p:cNvPicPr>
          <p:nvPr/>
        </p:nvPicPr>
        <p:blipFill>
          <a:blip r:embed="rId2"/>
          <a:stretch>
            <a:fillRect/>
          </a:stretch>
        </p:blipFill>
        <p:spPr>
          <a:xfrm>
            <a:off x="438394" y="533400"/>
            <a:ext cx="8400806" cy="2019300"/>
          </a:xfrm>
          <a:prstGeom prst="rect">
            <a:avLst/>
          </a:prstGeom>
        </p:spPr>
      </p:pic>
      <p:sp>
        <p:nvSpPr>
          <p:cNvPr id="6" name="Rectangle 5"/>
          <p:cNvSpPr/>
          <p:nvPr/>
        </p:nvSpPr>
        <p:spPr>
          <a:xfrm>
            <a:off x="2514600" y="119823"/>
            <a:ext cx="4553362" cy="369332"/>
          </a:xfrm>
          <a:prstGeom prst="rect">
            <a:avLst/>
          </a:prstGeom>
        </p:spPr>
        <p:txBody>
          <a:bodyPr wrap="none">
            <a:spAutoFit/>
          </a:bodyPr>
          <a:lstStyle/>
          <a:p>
            <a:r>
              <a:rPr lang="en-US" b="1" dirty="0">
                <a:solidFill>
                  <a:srgbClr val="FF0000"/>
                </a:solidFill>
                <a:latin typeface="CMR10"/>
              </a:rPr>
              <a:t>Table </a:t>
            </a:r>
            <a:r>
              <a:rPr lang="en-US" b="1" dirty="0" smtClean="0">
                <a:solidFill>
                  <a:srgbClr val="FF0000"/>
                </a:solidFill>
                <a:latin typeface="CMR10"/>
              </a:rPr>
              <a:t>2: </a:t>
            </a:r>
            <a:r>
              <a:rPr lang="en-US" b="1" dirty="0" err="1">
                <a:solidFill>
                  <a:srgbClr val="FF0000"/>
                </a:solidFill>
                <a:latin typeface="CMR10"/>
              </a:rPr>
              <a:t>Phasewise</a:t>
            </a:r>
            <a:r>
              <a:rPr lang="en-US" b="1" dirty="0">
                <a:solidFill>
                  <a:srgbClr val="FF0000"/>
                </a:solidFill>
                <a:latin typeface="CMR10"/>
              </a:rPr>
              <a:t> distribution of effort</a:t>
            </a:r>
            <a:endParaRPr lang="en-IN" b="1" dirty="0">
              <a:solidFill>
                <a:srgbClr val="FF0000"/>
              </a:solidFill>
            </a:endParaRPr>
          </a:p>
        </p:txBody>
      </p:sp>
      <p:graphicFrame>
        <p:nvGraphicFramePr>
          <p:cNvPr id="7" name="Table 6"/>
          <p:cNvGraphicFramePr>
            <a:graphicFrameLocks noGrp="1"/>
          </p:cNvGraphicFramePr>
          <p:nvPr>
            <p:extLst/>
          </p:nvPr>
        </p:nvGraphicFramePr>
        <p:xfrm>
          <a:off x="522667" y="3520440"/>
          <a:ext cx="8240334" cy="2956560"/>
        </p:xfrm>
        <a:graphic>
          <a:graphicData uri="http://schemas.openxmlformats.org/drawingml/2006/table">
            <a:tbl>
              <a:tblPr firstRow="1" bandRow="1">
                <a:tableStyleId>{5C22544A-7EE6-4342-B048-85BDC9FD1C3A}</a:tableStyleId>
              </a:tblPr>
              <a:tblGrid>
                <a:gridCol w="3148382">
                  <a:extLst>
                    <a:ext uri="{9D8B030D-6E8A-4147-A177-3AD203B41FA5}">
                      <a16:colId xmlns:a16="http://schemas.microsoft.com/office/drawing/2014/main" val="1818939770"/>
                    </a:ext>
                  </a:extLst>
                </a:gridCol>
                <a:gridCol w="1008320">
                  <a:extLst>
                    <a:ext uri="{9D8B030D-6E8A-4147-A177-3AD203B41FA5}">
                      <a16:colId xmlns:a16="http://schemas.microsoft.com/office/drawing/2014/main" val="4243139343"/>
                    </a:ext>
                  </a:extLst>
                </a:gridCol>
                <a:gridCol w="1650010">
                  <a:extLst>
                    <a:ext uri="{9D8B030D-6E8A-4147-A177-3AD203B41FA5}">
                      <a16:colId xmlns:a16="http://schemas.microsoft.com/office/drawing/2014/main" val="623012937"/>
                    </a:ext>
                  </a:extLst>
                </a:gridCol>
                <a:gridCol w="1164599">
                  <a:extLst>
                    <a:ext uri="{9D8B030D-6E8A-4147-A177-3AD203B41FA5}">
                      <a16:colId xmlns:a16="http://schemas.microsoft.com/office/drawing/2014/main" val="3181798995"/>
                    </a:ext>
                  </a:extLst>
                </a:gridCol>
                <a:gridCol w="1269023">
                  <a:extLst>
                    <a:ext uri="{9D8B030D-6E8A-4147-A177-3AD203B41FA5}">
                      <a16:colId xmlns:a16="http://schemas.microsoft.com/office/drawing/2014/main" val="2465856020"/>
                    </a:ext>
                  </a:extLst>
                </a:gridCol>
              </a:tblGrid>
              <a:tr h="563880">
                <a:tc>
                  <a:txBody>
                    <a:bodyPr/>
                    <a:lstStyle/>
                    <a:p>
                      <a:r>
                        <a:rPr lang="en-IN" sz="2000" dirty="0" smtClean="0"/>
                        <a:t>Phase</a:t>
                      </a:r>
                      <a:endParaRPr lang="en-IN" sz="2000" dirty="0"/>
                    </a:p>
                  </a:txBody>
                  <a:tcPr/>
                </a:tc>
                <a:tc>
                  <a:txBody>
                    <a:bodyPr/>
                    <a:lstStyle/>
                    <a:p>
                      <a:pPr algn="ctr"/>
                      <a:r>
                        <a:rPr lang="en-IN" sz="2000" dirty="0" smtClean="0"/>
                        <a:t>Small</a:t>
                      </a:r>
                    </a:p>
                    <a:p>
                      <a:pPr algn="ctr"/>
                      <a:r>
                        <a:rPr lang="en-IN" sz="2000" dirty="0" smtClean="0"/>
                        <a:t>2 KLOC</a:t>
                      </a:r>
                    </a:p>
                  </a:txBody>
                  <a:tcPr/>
                </a:tc>
                <a:tc>
                  <a:txBody>
                    <a:bodyPr/>
                    <a:lstStyle/>
                    <a:p>
                      <a:pPr algn="ctr"/>
                      <a:r>
                        <a:rPr lang="en-IN" sz="2000" dirty="0" smtClean="0"/>
                        <a:t>Intermediate</a:t>
                      </a:r>
                    </a:p>
                    <a:p>
                      <a:pPr algn="ctr"/>
                      <a:r>
                        <a:rPr lang="en-IN" sz="2000" dirty="0" smtClean="0"/>
                        <a:t>8 KLOC</a:t>
                      </a:r>
                      <a:endParaRPr lang="en-IN" sz="2000" dirty="0"/>
                    </a:p>
                  </a:txBody>
                  <a:tcPr/>
                </a:tc>
                <a:tc>
                  <a:txBody>
                    <a:bodyPr/>
                    <a:lstStyle/>
                    <a:p>
                      <a:pPr algn="ctr"/>
                      <a:r>
                        <a:rPr lang="en-IN" sz="2000" dirty="0" smtClean="0"/>
                        <a:t>Medium</a:t>
                      </a:r>
                    </a:p>
                    <a:p>
                      <a:pPr algn="ctr"/>
                      <a:r>
                        <a:rPr lang="en-IN" sz="2000" dirty="0" smtClean="0"/>
                        <a:t>32 KLOC</a:t>
                      </a:r>
                      <a:endParaRPr lang="en-IN" sz="2000" dirty="0"/>
                    </a:p>
                  </a:txBody>
                  <a:tcPr/>
                </a:tc>
                <a:tc>
                  <a:txBody>
                    <a:bodyPr/>
                    <a:lstStyle/>
                    <a:p>
                      <a:pPr algn="ctr"/>
                      <a:r>
                        <a:rPr lang="en-IN" sz="2000" dirty="0" smtClean="0"/>
                        <a:t>Large</a:t>
                      </a:r>
                    </a:p>
                    <a:p>
                      <a:pPr algn="ctr"/>
                      <a:r>
                        <a:rPr lang="en-IN" sz="2000" dirty="0" smtClean="0"/>
                        <a:t>128 KLOC</a:t>
                      </a:r>
                      <a:endParaRPr lang="en-IN" sz="2000" dirty="0"/>
                    </a:p>
                  </a:txBody>
                  <a:tcPr/>
                </a:tc>
                <a:extLst>
                  <a:ext uri="{0D108BD9-81ED-4DB2-BD59-A6C34878D82A}">
                    <a16:rowId xmlns:a16="http://schemas.microsoft.com/office/drawing/2014/main" val="3906477267"/>
                  </a:ext>
                </a:extLst>
              </a:tr>
              <a:tr h="563880">
                <a:tc>
                  <a:txBody>
                    <a:bodyPr/>
                    <a:lstStyle/>
                    <a:p>
                      <a:r>
                        <a:rPr lang="en-IN" sz="2000" b="1" dirty="0" smtClean="0"/>
                        <a:t>Product</a:t>
                      </a:r>
                      <a:r>
                        <a:rPr lang="en-IN" sz="2000" b="1" baseline="0" dirty="0" smtClean="0"/>
                        <a:t> /System design</a:t>
                      </a:r>
                      <a:endParaRPr lang="en-IN" sz="2000" b="1" dirty="0"/>
                    </a:p>
                  </a:txBody>
                  <a:tcPr/>
                </a:tc>
                <a:tc>
                  <a:txBody>
                    <a:bodyPr/>
                    <a:lstStyle/>
                    <a:p>
                      <a:pPr algn="ctr"/>
                      <a:r>
                        <a:rPr lang="en-IN" sz="2000" dirty="0" smtClean="0"/>
                        <a:t>19</a:t>
                      </a:r>
                      <a:endParaRPr lang="en-IN" sz="2000" dirty="0"/>
                    </a:p>
                  </a:txBody>
                  <a:tcPr/>
                </a:tc>
                <a:tc>
                  <a:txBody>
                    <a:bodyPr/>
                    <a:lstStyle/>
                    <a:p>
                      <a:pPr algn="ctr"/>
                      <a:r>
                        <a:rPr lang="en-IN" sz="2000" dirty="0" smtClean="0"/>
                        <a:t>19</a:t>
                      </a:r>
                      <a:endParaRPr lang="en-IN" sz="2000" dirty="0"/>
                    </a:p>
                  </a:txBody>
                  <a:tcPr/>
                </a:tc>
                <a:tc>
                  <a:txBody>
                    <a:bodyPr/>
                    <a:lstStyle/>
                    <a:p>
                      <a:pPr algn="ctr"/>
                      <a:r>
                        <a:rPr lang="en-IN" sz="2000" dirty="0" smtClean="0"/>
                        <a:t>19</a:t>
                      </a:r>
                      <a:endParaRPr lang="en-IN" sz="2000" dirty="0"/>
                    </a:p>
                  </a:txBody>
                  <a:tcPr/>
                </a:tc>
                <a:tc>
                  <a:txBody>
                    <a:bodyPr/>
                    <a:lstStyle/>
                    <a:p>
                      <a:pPr algn="ctr"/>
                      <a:r>
                        <a:rPr lang="en-IN" sz="2000" dirty="0" smtClean="0"/>
                        <a:t>19</a:t>
                      </a:r>
                      <a:endParaRPr lang="en-IN" sz="2000" dirty="0"/>
                    </a:p>
                  </a:txBody>
                  <a:tcPr/>
                </a:tc>
                <a:extLst>
                  <a:ext uri="{0D108BD9-81ED-4DB2-BD59-A6C34878D82A}">
                    <a16:rowId xmlns:a16="http://schemas.microsoft.com/office/drawing/2014/main" val="3435325483"/>
                  </a:ext>
                </a:extLst>
              </a:tr>
              <a:tr h="563880">
                <a:tc>
                  <a:txBody>
                    <a:bodyPr/>
                    <a:lstStyle/>
                    <a:p>
                      <a:r>
                        <a:rPr lang="en-IN" sz="2000" b="1" dirty="0" smtClean="0"/>
                        <a:t>Detailed</a:t>
                      </a:r>
                      <a:r>
                        <a:rPr lang="en-IN" sz="2000" b="1" baseline="0" dirty="0" smtClean="0"/>
                        <a:t> design</a:t>
                      </a:r>
                      <a:endParaRPr lang="en-IN" sz="2000" b="1" dirty="0"/>
                    </a:p>
                  </a:txBody>
                  <a:tcPr/>
                </a:tc>
                <a:tc>
                  <a:txBody>
                    <a:bodyPr/>
                    <a:lstStyle/>
                    <a:p>
                      <a:pPr algn="ctr"/>
                      <a:r>
                        <a:rPr lang="en-IN" sz="2000" dirty="0" smtClean="0"/>
                        <a:t>24</a:t>
                      </a:r>
                      <a:endParaRPr lang="en-IN" sz="2000" dirty="0"/>
                    </a:p>
                  </a:txBody>
                  <a:tcPr/>
                </a:tc>
                <a:tc>
                  <a:txBody>
                    <a:bodyPr/>
                    <a:lstStyle/>
                    <a:p>
                      <a:pPr algn="ctr"/>
                      <a:r>
                        <a:rPr lang="en-IN" sz="2000" dirty="0" smtClean="0"/>
                        <a:t>23</a:t>
                      </a:r>
                      <a:endParaRPr lang="en-IN" sz="2000" dirty="0"/>
                    </a:p>
                  </a:txBody>
                  <a:tcPr/>
                </a:tc>
                <a:tc>
                  <a:txBody>
                    <a:bodyPr/>
                    <a:lstStyle/>
                    <a:p>
                      <a:pPr algn="ctr"/>
                      <a:r>
                        <a:rPr lang="en-IN" sz="2000" dirty="0" smtClean="0"/>
                        <a:t>21</a:t>
                      </a:r>
                      <a:endParaRPr lang="en-IN" sz="2000" dirty="0"/>
                    </a:p>
                  </a:txBody>
                  <a:tcPr/>
                </a:tc>
                <a:tc>
                  <a:txBody>
                    <a:bodyPr/>
                    <a:lstStyle/>
                    <a:p>
                      <a:pPr algn="ctr"/>
                      <a:r>
                        <a:rPr lang="en-IN" sz="2000" dirty="0" smtClean="0"/>
                        <a:t>19</a:t>
                      </a:r>
                      <a:endParaRPr lang="en-IN" sz="2000" dirty="0"/>
                    </a:p>
                  </a:txBody>
                  <a:tcPr/>
                </a:tc>
                <a:extLst>
                  <a:ext uri="{0D108BD9-81ED-4DB2-BD59-A6C34878D82A}">
                    <a16:rowId xmlns:a16="http://schemas.microsoft.com/office/drawing/2014/main" val="3956283584"/>
                  </a:ext>
                </a:extLst>
              </a:tr>
              <a:tr h="563880">
                <a:tc>
                  <a:txBody>
                    <a:bodyPr/>
                    <a:lstStyle/>
                    <a:p>
                      <a:r>
                        <a:rPr lang="en-IN" sz="2000" b="1" dirty="0" smtClean="0"/>
                        <a:t>Module</a:t>
                      </a:r>
                      <a:r>
                        <a:rPr lang="en-IN" sz="2000" b="1" baseline="0" dirty="0" smtClean="0"/>
                        <a:t> </a:t>
                      </a:r>
                      <a:r>
                        <a:rPr lang="en-IN" sz="2000" b="1" dirty="0" smtClean="0"/>
                        <a:t>Code &amp; Unit Test</a:t>
                      </a:r>
                      <a:endParaRPr lang="en-IN" sz="2000" b="1" dirty="0"/>
                    </a:p>
                  </a:txBody>
                  <a:tcPr/>
                </a:tc>
                <a:tc>
                  <a:txBody>
                    <a:bodyPr/>
                    <a:lstStyle/>
                    <a:p>
                      <a:pPr algn="ctr"/>
                      <a:r>
                        <a:rPr lang="en-IN" sz="2000" dirty="0" smtClean="0"/>
                        <a:t>39</a:t>
                      </a:r>
                      <a:endParaRPr lang="en-IN" sz="2000" dirty="0"/>
                    </a:p>
                  </a:txBody>
                  <a:tcPr/>
                </a:tc>
                <a:tc>
                  <a:txBody>
                    <a:bodyPr/>
                    <a:lstStyle/>
                    <a:p>
                      <a:pPr algn="ctr"/>
                      <a:r>
                        <a:rPr lang="en-IN" sz="2000" dirty="0" smtClean="0"/>
                        <a:t>36</a:t>
                      </a:r>
                      <a:endParaRPr lang="en-IN" sz="2000" dirty="0"/>
                    </a:p>
                  </a:txBody>
                  <a:tcPr/>
                </a:tc>
                <a:tc>
                  <a:txBody>
                    <a:bodyPr/>
                    <a:lstStyle/>
                    <a:p>
                      <a:pPr algn="ctr"/>
                      <a:r>
                        <a:rPr lang="en-IN" sz="2000" dirty="0" smtClean="0"/>
                        <a:t>34</a:t>
                      </a:r>
                      <a:endParaRPr lang="en-IN" sz="2000" dirty="0"/>
                    </a:p>
                  </a:txBody>
                  <a:tcPr/>
                </a:tc>
                <a:tc>
                  <a:txBody>
                    <a:bodyPr/>
                    <a:lstStyle/>
                    <a:p>
                      <a:pPr algn="ctr"/>
                      <a:r>
                        <a:rPr lang="en-IN" sz="2000" dirty="0" smtClean="0"/>
                        <a:t>32</a:t>
                      </a:r>
                      <a:endParaRPr lang="en-IN" sz="2000" dirty="0"/>
                    </a:p>
                  </a:txBody>
                  <a:tcPr/>
                </a:tc>
                <a:extLst>
                  <a:ext uri="{0D108BD9-81ED-4DB2-BD59-A6C34878D82A}">
                    <a16:rowId xmlns:a16="http://schemas.microsoft.com/office/drawing/2014/main" val="3465831511"/>
                  </a:ext>
                </a:extLst>
              </a:tr>
              <a:tr h="563880">
                <a:tc>
                  <a:txBody>
                    <a:bodyPr/>
                    <a:lstStyle/>
                    <a:p>
                      <a:r>
                        <a:rPr lang="en-IN" sz="2000" b="1" dirty="0" smtClean="0"/>
                        <a:t>Integration</a:t>
                      </a:r>
                      <a:r>
                        <a:rPr lang="en-IN" sz="2000" b="1" baseline="0" dirty="0" smtClean="0"/>
                        <a:t> &amp; Test </a:t>
                      </a:r>
                      <a:endParaRPr lang="en-IN" sz="2000" b="1" dirty="0"/>
                    </a:p>
                  </a:txBody>
                  <a:tcPr/>
                </a:tc>
                <a:tc>
                  <a:txBody>
                    <a:bodyPr/>
                    <a:lstStyle/>
                    <a:p>
                      <a:pPr algn="ctr"/>
                      <a:r>
                        <a:rPr lang="en-IN" sz="2000" dirty="0" smtClean="0"/>
                        <a:t>18</a:t>
                      </a:r>
                      <a:endParaRPr lang="en-IN" sz="2000" dirty="0"/>
                    </a:p>
                  </a:txBody>
                  <a:tcPr/>
                </a:tc>
                <a:tc>
                  <a:txBody>
                    <a:bodyPr/>
                    <a:lstStyle/>
                    <a:p>
                      <a:pPr algn="ctr"/>
                      <a:r>
                        <a:rPr lang="en-IN" sz="2000" dirty="0" smtClean="0"/>
                        <a:t>22</a:t>
                      </a:r>
                      <a:endParaRPr lang="en-IN" sz="2000" dirty="0"/>
                    </a:p>
                  </a:txBody>
                  <a:tcPr/>
                </a:tc>
                <a:tc>
                  <a:txBody>
                    <a:bodyPr/>
                    <a:lstStyle/>
                    <a:p>
                      <a:pPr algn="ctr"/>
                      <a:r>
                        <a:rPr lang="en-IN" sz="2000" dirty="0" smtClean="0"/>
                        <a:t>26</a:t>
                      </a:r>
                      <a:endParaRPr lang="en-IN" sz="2000" dirty="0"/>
                    </a:p>
                  </a:txBody>
                  <a:tcPr/>
                </a:tc>
                <a:tc>
                  <a:txBody>
                    <a:bodyPr/>
                    <a:lstStyle/>
                    <a:p>
                      <a:pPr algn="ctr"/>
                      <a:r>
                        <a:rPr lang="en-IN" sz="2000" dirty="0" smtClean="0"/>
                        <a:t>30</a:t>
                      </a:r>
                      <a:endParaRPr lang="en-IN" sz="2000" dirty="0"/>
                    </a:p>
                  </a:txBody>
                  <a:tcPr/>
                </a:tc>
                <a:extLst>
                  <a:ext uri="{0D108BD9-81ED-4DB2-BD59-A6C34878D82A}">
                    <a16:rowId xmlns:a16="http://schemas.microsoft.com/office/drawing/2014/main" val="23564782"/>
                  </a:ext>
                </a:extLst>
              </a:tr>
            </a:tbl>
          </a:graphicData>
        </a:graphic>
      </p:graphicFrame>
    </p:spTree>
    <p:extLst>
      <p:ext uri="{BB962C8B-B14F-4D97-AF65-F5344CB8AC3E}">
        <p14:creationId xmlns:p14="http://schemas.microsoft.com/office/powerpoint/2010/main" val="1758605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8</a:t>
            </a:r>
            <a:endParaRPr lang="en-IN" sz="3200" b="1" dirty="0">
              <a:solidFill>
                <a:srgbClr val="C00000"/>
              </a:solidFill>
            </a:endParaRPr>
          </a:p>
        </p:txBody>
      </p:sp>
      <p:sp>
        <p:nvSpPr>
          <p:cNvPr id="5" name="Content Placeholder 4"/>
          <p:cNvSpPr>
            <a:spLocks noGrp="1"/>
          </p:cNvSpPr>
          <p:nvPr>
            <p:ph idx="1"/>
          </p:nvPr>
        </p:nvSpPr>
        <p:spPr>
          <a:xfrm>
            <a:off x="457200" y="838200"/>
            <a:ext cx="8534400" cy="5287963"/>
          </a:xfrm>
        </p:spPr>
        <p:txBody>
          <a:bodyPr>
            <a:normAutofit fontScale="85000" lnSpcReduction="20000"/>
          </a:bodyPr>
          <a:lstStyle/>
          <a:p>
            <a:r>
              <a:rPr lang="en-US" dirty="0" smtClean="0"/>
              <a:t>Consider </a:t>
            </a:r>
            <a:r>
              <a:rPr lang="en-US" dirty="0"/>
              <a:t>a system being built for supporting auctions in </a:t>
            </a:r>
            <a:r>
              <a:rPr lang="en-US" dirty="0" smtClean="0"/>
              <a:t>a university. From the SRS documented by the Experienced Analysts, it was decided </a:t>
            </a:r>
            <a:r>
              <a:rPr lang="en-US" dirty="0"/>
              <a:t>that the system </a:t>
            </a:r>
            <a:r>
              <a:rPr lang="en-US" dirty="0" smtClean="0"/>
              <a:t>will comprise of these  modules :</a:t>
            </a:r>
          </a:p>
          <a:p>
            <a:pPr marL="914400" lvl="1" indent="-457200">
              <a:buFont typeface="+mj-lt"/>
              <a:buAutoNum type="arabicPeriod"/>
            </a:pPr>
            <a:r>
              <a:rPr lang="en-IN" dirty="0"/>
              <a:t>Login 200 </a:t>
            </a:r>
            <a:r>
              <a:rPr lang="en-IN" dirty="0" smtClean="0"/>
              <a:t>LOC</a:t>
            </a:r>
          </a:p>
          <a:p>
            <a:pPr marL="914400" lvl="1" indent="-457200">
              <a:buFont typeface="+mj-lt"/>
              <a:buAutoNum type="arabicPeriod"/>
            </a:pPr>
            <a:r>
              <a:rPr lang="en-IN" dirty="0" smtClean="0"/>
              <a:t>Payment </a:t>
            </a:r>
            <a:r>
              <a:rPr lang="en-IN" dirty="0"/>
              <a:t>200 </a:t>
            </a:r>
            <a:r>
              <a:rPr lang="en-IN" dirty="0" smtClean="0"/>
              <a:t>LOC</a:t>
            </a:r>
          </a:p>
          <a:p>
            <a:pPr marL="914400" lvl="1" indent="-457200">
              <a:buFont typeface="+mj-lt"/>
              <a:buAutoNum type="arabicPeriod"/>
            </a:pPr>
            <a:r>
              <a:rPr lang="en-IN" dirty="0" smtClean="0"/>
              <a:t>Administrator </a:t>
            </a:r>
            <a:r>
              <a:rPr lang="en-IN" dirty="0"/>
              <a:t>interface 600 </a:t>
            </a:r>
            <a:r>
              <a:rPr lang="en-IN" dirty="0" smtClean="0"/>
              <a:t>LOC</a:t>
            </a:r>
          </a:p>
          <a:p>
            <a:pPr marL="914400" lvl="1" indent="-457200">
              <a:buFont typeface="+mj-lt"/>
              <a:buAutoNum type="arabicPeriod"/>
            </a:pPr>
            <a:r>
              <a:rPr lang="en-IN" dirty="0" smtClean="0"/>
              <a:t>Seller </a:t>
            </a:r>
            <a:r>
              <a:rPr lang="en-IN" dirty="0"/>
              <a:t>functions 200 </a:t>
            </a:r>
            <a:r>
              <a:rPr lang="en-IN" dirty="0" smtClean="0"/>
              <a:t>LOC</a:t>
            </a:r>
          </a:p>
          <a:p>
            <a:pPr marL="914400" lvl="1" indent="-457200">
              <a:buFont typeface="+mj-lt"/>
              <a:buAutoNum type="arabicPeriod"/>
            </a:pPr>
            <a:r>
              <a:rPr lang="en-IN" dirty="0" smtClean="0"/>
              <a:t>Buyer </a:t>
            </a:r>
            <a:r>
              <a:rPr lang="en-IN" dirty="0"/>
              <a:t>functions 500 </a:t>
            </a:r>
            <a:r>
              <a:rPr lang="en-IN" dirty="0" smtClean="0"/>
              <a:t>LOC</a:t>
            </a:r>
          </a:p>
          <a:p>
            <a:pPr marL="914400" lvl="1" indent="-457200">
              <a:buFont typeface="+mj-lt"/>
              <a:buAutoNum type="arabicPeriod"/>
            </a:pPr>
            <a:r>
              <a:rPr lang="en-US" dirty="0" smtClean="0"/>
              <a:t>View </a:t>
            </a:r>
            <a:r>
              <a:rPr lang="en-US" dirty="0"/>
              <a:t>and bookkeeping 300 </a:t>
            </a:r>
            <a:r>
              <a:rPr lang="en-US" dirty="0" smtClean="0"/>
              <a:t>LOC</a:t>
            </a:r>
          </a:p>
          <a:p>
            <a:r>
              <a:rPr lang="en-US" dirty="0"/>
              <a:t>Suppose we expect that the complexity of the system is high, </a:t>
            </a:r>
            <a:r>
              <a:rPr lang="en-US" dirty="0" smtClean="0"/>
              <a:t>the programmer </a:t>
            </a:r>
            <a:r>
              <a:rPr lang="en-US" dirty="0"/>
              <a:t>capability is low, and the application experience of the team </a:t>
            </a:r>
            <a:r>
              <a:rPr lang="en-US" dirty="0" smtClean="0"/>
              <a:t>is low</a:t>
            </a:r>
            <a:r>
              <a:rPr lang="en-US" dirty="0"/>
              <a:t>. All other factors have a nominal rating</a:t>
            </a:r>
            <a:r>
              <a:rPr lang="en-US" dirty="0" smtClean="0"/>
              <a:t>.</a:t>
            </a:r>
            <a:r>
              <a:rPr lang="en-IN" dirty="0"/>
              <a:t> </a:t>
            </a:r>
            <a:endParaRPr lang="en-IN" dirty="0" smtClean="0"/>
          </a:p>
          <a:p>
            <a:r>
              <a:rPr lang="en-IN" b="1" dirty="0" smtClean="0">
                <a:solidFill>
                  <a:schemeClr val="tx1"/>
                </a:solidFill>
              </a:rPr>
              <a:t>Compute the effort and duration of the project. </a:t>
            </a:r>
          </a:p>
          <a:p>
            <a:r>
              <a:rPr lang="en-IN" b="1" dirty="0" smtClean="0">
                <a:solidFill>
                  <a:schemeClr val="tx1"/>
                </a:solidFill>
              </a:rPr>
              <a:t>Also estimate the effort for each of the different phases of development.</a:t>
            </a:r>
            <a:endParaRPr lang="en-IN" b="1" dirty="0">
              <a:solidFill>
                <a:schemeClr val="tx1"/>
              </a:solidFill>
            </a:endParaRPr>
          </a:p>
        </p:txBody>
      </p:sp>
    </p:spTree>
    <p:extLst>
      <p:ext uri="{BB962C8B-B14F-4D97-AF65-F5344CB8AC3E}">
        <p14:creationId xmlns:p14="http://schemas.microsoft.com/office/powerpoint/2010/main" val="2885189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5786199"/>
          </a:xfrm>
          <a:prstGeom prst="rect">
            <a:avLst/>
          </a:prstGeom>
        </p:spPr>
        <p:txBody>
          <a:bodyPr wrap="square">
            <a:spAutoFit/>
          </a:bodyPr>
          <a:lstStyle/>
          <a:p>
            <a:pPr>
              <a:lnSpc>
                <a:spcPct val="150000"/>
              </a:lnSpc>
            </a:pPr>
            <a:r>
              <a:rPr lang="en-US" sz="2000" dirty="0">
                <a:latin typeface="Calibri" panose="020F0502020204030204" pitchFamily="34" charset="0"/>
                <a:cs typeface="Calibri" panose="020F0502020204030204" pitchFamily="34" charset="0"/>
              </a:rPr>
              <a:t>The total size of this software is estimated to be 2 KLOC. </a:t>
            </a:r>
            <a:endParaRPr lang="en-US" sz="2000" dirty="0" smtClean="0">
              <a:latin typeface="Calibri" panose="020F0502020204030204" pitchFamily="34" charset="0"/>
              <a:cs typeface="Calibri" panose="020F0502020204030204" pitchFamily="34" charset="0"/>
            </a:endParaRPr>
          </a:p>
          <a:p>
            <a:pPr>
              <a:lnSpc>
                <a:spcPct val="150000"/>
              </a:lnSpc>
            </a:pPr>
            <a:r>
              <a:rPr lang="en-US" sz="2000" dirty="0" smtClean="0">
                <a:latin typeface="Calibri" panose="020F0502020204030204" pitchFamily="34" charset="0"/>
                <a:cs typeface="Calibri" panose="020F0502020204030204" pitchFamily="34" charset="0"/>
              </a:rPr>
              <a:t>Effort adjustment </a:t>
            </a:r>
            <a:r>
              <a:rPr lang="en-IN" sz="2000" dirty="0" smtClean="0">
                <a:latin typeface="Calibri" panose="020F0502020204030204" pitchFamily="34" charset="0"/>
                <a:cs typeface="Calibri" panose="020F0502020204030204" pitchFamily="34" charset="0"/>
              </a:rPr>
              <a:t>factor </a:t>
            </a:r>
            <a:r>
              <a:rPr lang="en-IN" sz="2000" dirty="0">
                <a:latin typeface="Calibri" panose="020F0502020204030204" pitchFamily="34" charset="0"/>
                <a:cs typeface="Calibri" panose="020F0502020204030204" pitchFamily="34" charset="0"/>
              </a:rPr>
              <a:t>(EAF</a:t>
            </a:r>
            <a:r>
              <a:rPr lang="en-IN" sz="2000" dirty="0" smtClean="0">
                <a:latin typeface="Calibri" panose="020F0502020204030204" pitchFamily="34" charset="0"/>
                <a:cs typeface="Calibri" panose="020F0502020204030204" pitchFamily="34" charset="0"/>
              </a:rPr>
              <a:t>) is </a:t>
            </a:r>
          </a:p>
          <a:p>
            <a:pPr>
              <a:lnSpc>
                <a:spcPct val="150000"/>
              </a:lnSpc>
            </a:pPr>
            <a:r>
              <a:rPr lang="en-IN" sz="2000" dirty="0">
                <a:latin typeface="Calibri" panose="020F0502020204030204" pitchFamily="34" charset="0"/>
                <a:cs typeface="Calibri" panose="020F0502020204030204" pitchFamily="34" charset="0"/>
              </a:rPr>
              <a:t>EAF = 1.15 * 1.17 * 1.13 = </a:t>
            </a:r>
            <a:r>
              <a:rPr lang="en-IN" sz="2000" dirty="0" smtClean="0">
                <a:latin typeface="Calibri" panose="020F0502020204030204" pitchFamily="34" charset="0"/>
                <a:cs typeface="Calibri" panose="020F0502020204030204" pitchFamily="34" charset="0"/>
              </a:rPr>
              <a:t>1.52</a:t>
            </a:r>
          </a:p>
          <a:p>
            <a:pPr>
              <a:lnSpc>
                <a:spcPct val="150000"/>
              </a:lnSpc>
            </a:pPr>
            <a:r>
              <a:rPr lang="en-US" sz="2000" dirty="0">
                <a:latin typeface="Calibri" panose="020F0502020204030204" pitchFamily="34" charset="0"/>
                <a:cs typeface="Calibri" panose="020F0502020204030204" pitchFamily="34" charset="0"/>
              </a:rPr>
              <a:t>The initial effort estimate for the project is </a:t>
            </a:r>
            <a:r>
              <a:rPr lang="en-US" sz="2000" dirty="0" smtClean="0">
                <a:latin typeface="Calibri" panose="020F0502020204030204" pitchFamily="34" charset="0"/>
                <a:cs typeface="Calibri" panose="020F0502020204030204" pitchFamily="34" charset="0"/>
              </a:rPr>
              <a:t>obtained as</a:t>
            </a:r>
          </a:p>
          <a:p>
            <a:pPr>
              <a:lnSpc>
                <a:spcPct val="150000"/>
              </a:lnSpc>
            </a:pPr>
            <a:r>
              <a:rPr lang="en-US" sz="2000" dirty="0" smtClean="0">
                <a:latin typeface="Calibri" panose="020F0502020204030204" pitchFamily="34" charset="0"/>
                <a:cs typeface="Calibri" panose="020F0502020204030204" pitchFamily="34" charset="0"/>
              </a:rPr>
              <a:t>E </a:t>
            </a:r>
            <a:r>
              <a:rPr lang="en-US" sz="2000" baseline="-25000" dirty="0" err="1" smtClean="0">
                <a:latin typeface="Calibri" panose="020F0502020204030204" pitchFamily="34" charset="0"/>
                <a:cs typeface="Calibri" panose="020F0502020204030204" pitchFamily="34" charset="0"/>
              </a:rPr>
              <a:t>i</a:t>
            </a:r>
            <a:r>
              <a:rPr lang="en-US" sz="2000" dirty="0" smtClean="0">
                <a:latin typeface="Calibri" panose="020F0502020204030204" pitchFamily="34" charset="0"/>
                <a:cs typeface="Calibri" panose="020F0502020204030204" pitchFamily="34" charset="0"/>
              </a:rPr>
              <a:t> =  3.2 * (2.0) </a:t>
            </a:r>
            <a:r>
              <a:rPr lang="en-US" sz="2000" baseline="30000" dirty="0" smtClean="0">
                <a:latin typeface="Calibri" panose="020F0502020204030204" pitchFamily="34" charset="0"/>
                <a:cs typeface="Calibri" panose="020F0502020204030204" pitchFamily="34" charset="0"/>
              </a:rPr>
              <a:t>1.05</a:t>
            </a:r>
            <a:r>
              <a:rPr lang="en-US" sz="2000" dirty="0" smtClean="0">
                <a:latin typeface="Calibri" panose="020F0502020204030204" pitchFamily="34" charset="0"/>
                <a:cs typeface="Calibri" panose="020F0502020204030204" pitchFamily="34" charset="0"/>
              </a:rPr>
              <a:t>  =  6.63 PM</a:t>
            </a:r>
          </a:p>
          <a:p>
            <a:pPr>
              <a:lnSpc>
                <a:spcPct val="150000"/>
              </a:lnSpc>
            </a:pPr>
            <a:r>
              <a:rPr lang="en-US" sz="2000" dirty="0">
                <a:latin typeface="Calibri" panose="020F0502020204030204" pitchFamily="34" charset="0"/>
                <a:cs typeface="Calibri" panose="020F0502020204030204" pitchFamily="34" charset="0"/>
              </a:rPr>
              <a:t>Using the EAF, the adjusted effort estimate </a:t>
            </a:r>
            <a:r>
              <a:rPr lang="en-US" sz="2000" dirty="0" smtClean="0">
                <a:latin typeface="Calibri" panose="020F0502020204030204" pitchFamily="34" charset="0"/>
                <a:cs typeface="Calibri" panose="020F0502020204030204" pitchFamily="34" charset="0"/>
              </a:rPr>
              <a:t>is </a:t>
            </a:r>
          </a:p>
          <a:p>
            <a:pPr>
              <a:lnSpc>
                <a:spcPct val="150000"/>
              </a:lnSpc>
            </a:pPr>
            <a:r>
              <a:rPr lang="en-IN" sz="2000" b="1" dirty="0">
                <a:latin typeface="Calibri" panose="020F0502020204030204" pitchFamily="34" charset="0"/>
                <a:cs typeface="Calibri" panose="020F0502020204030204" pitchFamily="34" charset="0"/>
              </a:rPr>
              <a:t>E = 1.52 </a:t>
            </a:r>
            <a:r>
              <a:rPr lang="en-IN" sz="2000" b="1" dirty="0" smtClean="0">
                <a:latin typeface="Calibri" panose="020F0502020204030204" pitchFamily="34" charset="0"/>
                <a:cs typeface="Calibri" panose="020F0502020204030204" pitchFamily="34" charset="0"/>
              </a:rPr>
              <a:t>* 6.63  </a:t>
            </a:r>
            <a:r>
              <a:rPr lang="en-IN" sz="2000" b="1" dirty="0">
                <a:latin typeface="Calibri" panose="020F0502020204030204" pitchFamily="34" charset="0"/>
                <a:cs typeface="Calibri" panose="020F0502020204030204" pitchFamily="34" charset="0"/>
              </a:rPr>
              <a:t>= </a:t>
            </a:r>
            <a:r>
              <a:rPr lang="en-IN" sz="2000" b="1" dirty="0" smtClean="0">
                <a:latin typeface="Calibri" panose="020F0502020204030204" pitchFamily="34" charset="0"/>
                <a:cs typeface="Calibri" panose="020F0502020204030204" pitchFamily="34" charset="0"/>
              </a:rPr>
              <a:t> 10.08  PM.</a:t>
            </a:r>
          </a:p>
          <a:p>
            <a:r>
              <a:rPr lang="en-US" sz="2000" dirty="0">
                <a:latin typeface="Calibri" panose="020F0502020204030204" pitchFamily="34" charset="0"/>
                <a:cs typeface="Calibri" panose="020F0502020204030204" pitchFamily="34" charset="0"/>
              </a:rPr>
              <a:t>From the overall estimate, estimates of the effort required for the different</a:t>
            </a:r>
          </a:p>
          <a:p>
            <a:r>
              <a:rPr lang="en-US" sz="2000" dirty="0">
                <a:latin typeface="Calibri" panose="020F0502020204030204" pitchFamily="34" charset="0"/>
                <a:cs typeface="Calibri" panose="020F0502020204030204" pitchFamily="34" charset="0"/>
              </a:rPr>
              <a:t>phases in the projects can also be </a:t>
            </a:r>
            <a:r>
              <a:rPr lang="en-US" sz="2000" dirty="0" smtClean="0">
                <a:latin typeface="Calibri" panose="020F0502020204030204" pitchFamily="34" charset="0"/>
                <a:cs typeface="Calibri" panose="020F0502020204030204" pitchFamily="34" charset="0"/>
              </a:rPr>
              <a:t>determined. This is computed as follows :</a:t>
            </a:r>
          </a:p>
          <a:p>
            <a:pPr>
              <a:lnSpc>
                <a:spcPct val="150000"/>
              </a:lnSpc>
            </a:pPr>
            <a:r>
              <a:rPr lang="nn-NO" sz="2000" b="1" dirty="0" smtClean="0">
                <a:solidFill>
                  <a:srgbClr val="0000FF"/>
                </a:solidFill>
              </a:rPr>
              <a:t>System </a:t>
            </a:r>
            <a:r>
              <a:rPr lang="nn-NO" sz="2000" b="1" dirty="0">
                <a:solidFill>
                  <a:srgbClr val="0000FF"/>
                </a:solidFill>
              </a:rPr>
              <a:t>Design = 0.16 x </a:t>
            </a:r>
            <a:r>
              <a:rPr lang="nn-NO" sz="2000" b="1" dirty="0" smtClean="0">
                <a:solidFill>
                  <a:srgbClr val="0000FF"/>
                </a:solidFill>
              </a:rPr>
              <a:t>10.08 </a:t>
            </a:r>
            <a:r>
              <a:rPr lang="nn-NO" sz="2000" b="1" dirty="0">
                <a:solidFill>
                  <a:srgbClr val="0000FF"/>
                </a:solidFill>
              </a:rPr>
              <a:t>= </a:t>
            </a:r>
            <a:r>
              <a:rPr lang="nn-NO" sz="2000" b="1" dirty="0" smtClean="0">
                <a:solidFill>
                  <a:srgbClr val="0000FF"/>
                </a:solidFill>
              </a:rPr>
              <a:t>1.613 </a:t>
            </a:r>
            <a:r>
              <a:rPr lang="nn-NO" sz="2000" b="1" dirty="0">
                <a:solidFill>
                  <a:srgbClr val="0000FF"/>
                </a:solidFill>
              </a:rPr>
              <a:t>PM</a:t>
            </a:r>
          </a:p>
          <a:p>
            <a:pPr>
              <a:lnSpc>
                <a:spcPct val="150000"/>
              </a:lnSpc>
            </a:pPr>
            <a:r>
              <a:rPr lang="en-US" sz="2000" b="1" dirty="0">
                <a:solidFill>
                  <a:srgbClr val="0000FF"/>
                </a:solidFill>
              </a:rPr>
              <a:t>Detailed Design = 0.26 x </a:t>
            </a:r>
            <a:r>
              <a:rPr lang="nn-NO" sz="2000" b="1" dirty="0">
                <a:solidFill>
                  <a:srgbClr val="0000FF"/>
                </a:solidFill>
              </a:rPr>
              <a:t>10.08 = </a:t>
            </a:r>
            <a:r>
              <a:rPr lang="nn-NO" sz="2000" b="1" dirty="0" smtClean="0">
                <a:solidFill>
                  <a:srgbClr val="0000FF"/>
                </a:solidFill>
              </a:rPr>
              <a:t>2.621</a:t>
            </a:r>
            <a:r>
              <a:rPr lang="en-US" sz="2000" b="1" dirty="0" smtClean="0">
                <a:solidFill>
                  <a:srgbClr val="0000FF"/>
                </a:solidFill>
              </a:rPr>
              <a:t> </a:t>
            </a:r>
            <a:r>
              <a:rPr lang="en-US" sz="2000" b="1" dirty="0">
                <a:solidFill>
                  <a:srgbClr val="0000FF"/>
                </a:solidFill>
              </a:rPr>
              <a:t>PM</a:t>
            </a:r>
          </a:p>
          <a:p>
            <a:pPr>
              <a:lnSpc>
                <a:spcPct val="150000"/>
              </a:lnSpc>
            </a:pPr>
            <a:r>
              <a:rPr lang="en-IN" sz="2000" b="1" dirty="0">
                <a:solidFill>
                  <a:srgbClr val="0000FF"/>
                </a:solidFill>
              </a:rPr>
              <a:t>Module Code &amp; Test = 0.42 x </a:t>
            </a:r>
            <a:r>
              <a:rPr lang="nn-NO" sz="2000" b="1" dirty="0">
                <a:solidFill>
                  <a:srgbClr val="0000FF"/>
                </a:solidFill>
              </a:rPr>
              <a:t>10.08 = </a:t>
            </a:r>
            <a:r>
              <a:rPr lang="nn-NO" sz="2000" b="1" dirty="0" smtClean="0">
                <a:solidFill>
                  <a:srgbClr val="0000FF"/>
                </a:solidFill>
              </a:rPr>
              <a:t>4.233</a:t>
            </a:r>
            <a:r>
              <a:rPr lang="en-IN" sz="2000" b="1" dirty="0" smtClean="0">
                <a:solidFill>
                  <a:srgbClr val="0000FF"/>
                </a:solidFill>
              </a:rPr>
              <a:t> </a:t>
            </a:r>
            <a:r>
              <a:rPr lang="en-IN" sz="2000" b="1" dirty="0">
                <a:solidFill>
                  <a:srgbClr val="0000FF"/>
                </a:solidFill>
              </a:rPr>
              <a:t>PM</a:t>
            </a:r>
          </a:p>
          <a:p>
            <a:pPr>
              <a:lnSpc>
                <a:spcPct val="150000"/>
              </a:lnSpc>
            </a:pPr>
            <a:r>
              <a:rPr lang="en-US" sz="2000" b="1" dirty="0">
                <a:solidFill>
                  <a:srgbClr val="0000FF"/>
                </a:solidFill>
              </a:rPr>
              <a:t>Integration &amp; Test = 0.16 x </a:t>
            </a:r>
            <a:r>
              <a:rPr lang="nn-NO" sz="2000" b="1" dirty="0">
                <a:solidFill>
                  <a:srgbClr val="0000FF"/>
                </a:solidFill>
              </a:rPr>
              <a:t>10.08 = 1.613 </a:t>
            </a:r>
            <a:r>
              <a:rPr lang="nn-NO" sz="2000" b="1" dirty="0" smtClean="0">
                <a:solidFill>
                  <a:srgbClr val="0000FF"/>
                </a:solidFill>
              </a:rPr>
              <a:t>PM</a:t>
            </a:r>
            <a:endParaRPr lang="en-IN" sz="2000" b="1" dirty="0">
              <a:solidFill>
                <a:srgbClr val="0000FF"/>
              </a:solidFill>
              <a:latin typeface="Calibri" panose="020F0502020204030204" pitchFamily="34" charset="0"/>
              <a:cs typeface="Calibri" panose="020F0502020204030204" pitchFamily="34" charset="0"/>
            </a:endParaRPr>
          </a:p>
        </p:txBody>
      </p:sp>
      <p:sp>
        <p:nvSpPr>
          <p:cNvPr id="3" name="Title 1"/>
          <p:cNvSpPr txBox="1">
            <a:spLocks/>
          </p:cNvSpPr>
          <p:nvPr/>
        </p:nvSpPr>
        <p:spPr>
          <a:xfrm>
            <a:off x="457200" y="0"/>
            <a:ext cx="8229600" cy="4572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u="sng" dirty="0" smtClean="0">
                <a:solidFill>
                  <a:srgbClr val="C00000"/>
                </a:solidFill>
              </a:rPr>
              <a:t>Solution</a:t>
            </a:r>
            <a:endParaRPr lang="en-IN" sz="2400" b="1" u="sng" dirty="0">
              <a:solidFill>
                <a:srgbClr val="C00000"/>
              </a:solidFill>
            </a:endParaRPr>
          </a:p>
        </p:txBody>
      </p:sp>
    </p:spTree>
    <p:extLst>
      <p:ext uri="{BB962C8B-B14F-4D97-AF65-F5344CB8AC3E}">
        <p14:creationId xmlns:p14="http://schemas.microsoft.com/office/powerpoint/2010/main" val="4048826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fontScale="90000"/>
          </a:bodyPr>
          <a:lstStyle/>
          <a:p>
            <a:r>
              <a:rPr lang="en-IN" dirty="0" smtClean="0">
                <a:solidFill>
                  <a:srgbClr val="FF0000"/>
                </a:solidFill>
                <a:latin typeface="Arial Black" panose="020B0A04020102020204" pitchFamily="34" charset="0"/>
              </a:rPr>
              <a:t>COST-BENEFIT EVALUATION TECHNIQUES</a:t>
            </a:r>
            <a:endParaRPr lang="en-IN"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1371600" y="4800600"/>
            <a:ext cx="6400800" cy="1752600"/>
          </a:xfrm>
        </p:spPr>
        <p:txBody>
          <a:bodyPr/>
          <a:lstStyle/>
          <a:p>
            <a:endParaRPr lang="en-IN" dirty="0">
              <a:solidFill>
                <a:srgbClr val="0000FF"/>
              </a:solidFill>
            </a:endParaRPr>
          </a:p>
        </p:txBody>
      </p:sp>
    </p:spTree>
    <p:extLst>
      <p:ext uri="{BB962C8B-B14F-4D97-AF65-F5344CB8AC3E}">
        <p14:creationId xmlns:p14="http://schemas.microsoft.com/office/powerpoint/2010/main" val="5474411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32" y="0"/>
            <a:ext cx="8229600" cy="1143000"/>
          </a:xfrm>
        </p:spPr>
        <p:txBody>
          <a:bodyPr/>
          <a:lstStyle/>
          <a:p>
            <a:r>
              <a:rPr lang="en-IN" dirty="0" smtClean="0"/>
              <a:t>1. NET PROFIT</a:t>
            </a:r>
            <a:endParaRPr lang="en-IN" dirty="0"/>
          </a:p>
        </p:txBody>
      </p:sp>
      <p:sp>
        <p:nvSpPr>
          <p:cNvPr id="3" name="Content Placeholder 2"/>
          <p:cNvSpPr>
            <a:spLocks noGrp="1"/>
          </p:cNvSpPr>
          <p:nvPr>
            <p:ph idx="1"/>
          </p:nvPr>
        </p:nvSpPr>
        <p:spPr>
          <a:xfrm>
            <a:off x="304799" y="1066800"/>
            <a:ext cx="8762999" cy="1905000"/>
          </a:xfrm>
        </p:spPr>
        <p:txBody>
          <a:bodyPr>
            <a:noAutofit/>
          </a:bodyPr>
          <a:lstStyle/>
          <a:p>
            <a:pPr>
              <a:lnSpc>
                <a:spcPct val="160000"/>
              </a:lnSpc>
            </a:pPr>
            <a:r>
              <a:rPr lang="en-IN" sz="2400" dirty="0" smtClean="0"/>
              <a:t>The Net Profit of a project is the difference between the total income (revenue) and the total costs over the life of the project</a:t>
            </a:r>
            <a:endParaRPr lang="en-IN" sz="2400" dirty="0"/>
          </a:p>
        </p:txBody>
      </p:sp>
      <p:sp>
        <p:nvSpPr>
          <p:cNvPr id="8" name="TextBox 7"/>
          <p:cNvSpPr txBox="1"/>
          <p:nvPr/>
        </p:nvSpPr>
        <p:spPr>
          <a:xfrm>
            <a:off x="152400" y="2895600"/>
            <a:ext cx="8915399" cy="3046988"/>
          </a:xfrm>
          <a:prstGeom prst="rect">
            <a:avLst/>
          </a:prstGeom>
          <a:noFill/>
        </p:spPr>
        <p:txBody>
          <a:bodyPr wrap="square" rtlCol="0">
            <a:spAutoFit/>
          </a:bodyPr>
          <a:lstStyle/>
          <a:p>
            <a:r>
              <a:rPr lang="en-IN" sz="2400" b="1" u="sng" dirty="0" smtClean="0">
                <a:solidFill>
                  <a:srgbClr val="FF0000"/>
                </a:solidFill>
              </a:rPr>
              <a:t>Remark :</a:t>
            </a:r>
            <a:r>
              <a:rPr lang="en-IN" sz="2400" b="1" dirty="0" smtClean="0">
                <a:solidFill>
                  <a:srgbClr val="FF0000"/>
                </a:solidFill>
              </a:rPr>
              <a:t> </a:t>
            </a:r>
          </a:p>
          <a:p>
            <a:endParaRPr lang="en-IN" sz="2400" b="1" dirty="0" smtClean="0">
              <a:solidFill>
                <a:srgbClr val="FF0000"/>
              </a:solidFill>
            </a:endParaRPr>
          </a:p>
          <a:p>
            <a:pPr marL="457200" indent="-457200">
              <a:buFont typeface="+mj-lt"/>
              <a:buAutoNum type="arabicPeriod"/>
            </a:pPr>
            <a:r>
              <a:rPr lang="en-IN" sz="2400" dirty="0" err="1" smtClean="0"/>
              <a:t>Cashflows</a:t>
            </a:r>
            <a:r>
              <a:rPr lang="en-IN" sz="2400" dirty="0" smtClean="0"/>
              <a:t> take place at the end of  each year. The year 0 represents the initial investment made at the start of the project. </a:t>
            </a:r>
          </a:p>
          <a:p>
            <a:pPr marL="457200" indent="-457200">
              <a:buFont typeface="+mj-lt"/>
              <a:buAutoNum type="arabicPeriod"/>
            </a:pPr>
            <a:r>
              <a:rPr lang="en-IN" sz="2400" dirty="0" smtClean="0"/>
              <a:t>Project 2 shows the greatest Net Profit but this is at the expense of a large investment. </a:t>
            </a:r>
          </a:p>
          <a:p>
            <a:pPr marL="457200" indent="-457200">
              <a:buFont typeface="+mj-lt"/>
              <a:buAutoNum type="arabicPeriod"/>
            </a:pPr>
            <a:r>
              <a:rPr lang="en-IN" sz="2400" dirty="0" smtClean="0"/>
              <a:t>Moreover, the simple net profit takes no account of the timing of </a:t>
            </a:r>
            <a:r>
              <a:rPr lang="en-IN" sz="2400" dirty="0" err="1" smtClean="0"/>
              <a:t>Cashflows</a:t>
            </a:r>
            <a:r>
              <a:rPr lang="en-IN" sz="2400" dirty="0" smtClean="0"/>
              <a:t>.</a:t>
            </a:r>
            <a:endParaRPr lang="en-IN" sz="2400" dirty="0"/>
          </a:p>
        </p:txBody>
      </p:sp>
    </p:spTree>
    <p:extLst>
      <p:ext uri="{BB962C8B-B14F-4D97-AF65-F5344CB8AC3E}">
        <p14:creationId xmlns:p14="http://schemas.microsoft.com/office/powerpoint/2010/main" val="36488496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257074"/>
            <a:ext cx="8654524" cy="3162526"/>
          </a:xfrm>
          <a:prstGeom prst="rect">
            <a:avLst/>
          </a:prstGeom>
        </p:spPr>
      </p:pic>
      <p:pic>
        <p:nvPicPr>
          <p:cNvPr id="5" name="Picture 4"/>
          <p:cNvPicPr>
            <a:picLocks noChangeAspect="1"/>
          </p:cNvPicPr>
          <p:nvPr/>
        </p:nvPicPr>
        <p:blipFill>
          <a:blip r:embed="rId3"/>
          <a:stretch>
            <a:fillRect/>
          </a:stretch>
        </p:blipFill>
        <p:spPr>
          <a:xfrm>
            <a:off x="1024467" y="762000"/>
            <a:ext cx="7738533" cy="457200"/>
          </a:xfrm>
          <a:prstGeom prst="rect">
            <a:avLst/>
          </a:prstGeom>
        </p:spPr>
      </p:pic>
      <p:sp>
        <p:nvSpPr>
          <p:cNvPr id="6" name="TextBox 5"/>
          <p:cNvSpPr txBox="1"/>
          <p:nvPr/>
        </p:nvSpPr>
        <p:spPr>
          <a:xfrm>
            <a:off x="132735" y="792481"/>
            <a:ext cx="1696065" cy="400110"/>
          </a:xfrm>
          <a:prstGeom prst="rect">
            <a:avLst/>
          </a:prstGeom>
          <a:noFill/>
        </p:spPr>
        <p:txBody>
          <a:bodyPr wrap="square" rtlCol="0">
            <a:spAutoFit/>
          </a:bodyPr>
          <a:lstStyle/>
          <a:p>
            <a:r>
              <a:rPr lang="en-IN" sz="2000" b="1" dirty="0" smtClean="0">
                <a:solidFill>
                  <a:srgbClr val="FF0000"/>
                </a:solidFill>
              </a:rPr>
              <a:t>Table 1:</a:t>
            </a:r>
            <a:r>
              <a:rPr lang="en-IN" dirty="0" smtClean="0"/>
              <a:t>  </a:t>
            </a:r>
            <a:endParaRPr lang="en-IN" dirty="0"/>
          </a:p>
        </p:txBody>
      </p:sp>
    </p:spTree>
    <p:extLst>
      <p:ext uri="{BB962C8B-B14F-4D97-AF65-F5344CB8AC3E}">
        <p14:creationId xmlns:p14="http://schemas.microsoft.com/office/powerpoint/2010/main" val="1941555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32" y="0"/>
            <a:ext cx="8229600" cy="1143000"/>
          </a:xfrm>
        </p:spPr>
        <p:txBody>
          <a:bodyPr/>
          <a:lstStyle/>
          <a:p>
            <a:r>
              <a:rPr lang="en-IN" dirty="0"/>
              <a:t>2</a:t>
            </a:r>
            <a:r>
              <a:rPr lang="en-IN" dirty="0" smtClean="0"/>
              <a:t>. PAYBACK  PERIOD</a:t>
            </a:r>
            <a:endParaRPr lang="en-IN" dirty="0"/>
          </a:p>
        </p:txBody>
      </p:sp>
      <p:sp>
        <p:nvSpPr>
          <p:cNvPr id="3" name="Content Placeholder 2"/>
          <p:cNvSpPr>
            <a:spLocks noGrp="1"/>
          </p:cNvSpPr>
          <p:nvPr>
            <p:ph idx="1"/>
          </p:nvPr>
        </p:nvSpPr>
        <p:spPr>
          <a:xfrm>
            <a:off x="152400" y="838200"/>
            <a:ext cx="8544232" cy="1371600"/>
          </a:xfrm>
        </p:spPr>
        <p:txBody>
          <a:bodyPr>
            <a:noAutofit/>
          </a:bodyPr>
          <a:lstStyle/>
          <a:p>
            <a:pPr>
              <a:lnSpc>
                <a:spcPts val="3200"/>
              </a:lnSpc>
            </a:pPr>
            <a:r>
              <a:rPr lang="en-IN" sz="2000" dirty="0" smtClean="0"/>
              <a:t>The time taken to break even or pay back the total initial investment. </a:t>
            </a:r>
          </a:p>
          <a:p>
            <a:pPr>
              <a:lnSpc>
                <a:spcPts val="3200"/>
              </a:lnSpc>
            </a:pPr>
            <a:r>
              <a:rPr lang="en-IN" sz="2000" dirty="0" smtClean="0"/>
              <a:t>Normally, the project with the shortest payback period will be </a:t>
            </a:r>
            <a:r>
              <a:rPr lang="en-IN" sz="2000" dirty="0" err="1" smtClean="0"/>
              <a:t>chosesn</a:t>
            </a:r>
            <a:r>
              <a:rPr lang="en-IN" sz="2000" dirty="0" smtClean="0"/>
              <a:t> as the best/optimal project on the basis of NPV.</a:t>
            </a:r>
          </a:p>
        </p:txBody>
      </p:sp>
      <p:sp>
        <p:nvSpPr>
          <p:cNvPr id="8" name="TextBox 7"/>
          <p:cNvSpPr txBox="1"/>
          <p:nvPr/>
        </p:nvSpPr>
        <p:spPr>
          <a:xfrm>
            <a:off x="152400" y="4191000"/>
            <a:ext cx="8915399" cy="1938992"/>
          </a:xfrm>
          <a:prstGeom prst="rect">
            <a:avLst/>
          </a:prstGeom>
          <a:noFill/>
        </p:spPr>
        <p:txBody>
          <a:bodyPr wrap="square" rtlCol="0">
            <a:spAutoFit/>
          </a:bodyPr>
          <a:lstStyle/>
          <a:p>
            <a:r>
              <a:rPr lang="en-IN" sz="2000" b="1" u="sng" dirty="0" smtClean="0">
                <a:solidFill>
                  <a:srgbClr val="FF0000"/>
                </a:solidFill>
              </a:rPr>
              <a:t>Remark :</a:t>
            </a:r>
            <a:r>
              <a:rPr lang="en-IN" sz="2000" b="1" dirty="0" smtClean="0">
                <a:solidFill>
                  <a:srgbClr val="FF0000"/>
                </a:solidFill>
              </a:rPr>
              <a:t> </a:t>
            </a:r>
          </a:p>
          <a:p>
            <a:endParaRPr lang="en-IN" sz="2000" b="1" dirty="0" smtClean="0">
              <a:solidFill>
                <a:srgbClr val="FF0000"/>
              </a:solidFill>
            </a:endParaRPr>
          </a:p>
          <a:p>
            <a:pPr marL="457200" indent="-457200">
              <a:buFont typeface="+mj-lt"/>
              <a:buAutoNum type="arabicPeriod"/>
            </a:pPr>
            <a:r>
              <a:rPr lang="en-IN" sz="2000" dirty="0" smtClean="0"/>
              <a:t>Advantage of Payback period is that it is simple to calculate and is not particularly sensitive to small forecasting errors.</a:t>
            </a:r>
          </a:p>
          <a:p>
            <a:pPr marL="457200" indent="-457200">
              <a:buFont typeface="+mj-lt"/>
              <a:buAutoNum type="arabicPeriod"/>
            </a:pPr>
            <a:r>
              <a:rPr lang="en-IN" sz="2000" dirty="0" smtClean="0"/>
              <a:t>Its disadvantage is that it ignores the overall profitability of the Project. This the fact that Projects 2 and 4 are, overall more profitable then Project 3 is ignored</a:t>
            </a:r>
          </a:p>
        </p:txBody>
      </p:sp>
      <p:sp>
        <p:nvSpPr>
          <p:cNvPr id="5" name="Rectangle 4"/>
          <p:cNvSpPr/>
          <p:nvPr/>
        </p:nvSpPr>
        <p:spPr>
          <a:xfrm>
            <a:off x="228600" y="2209800"/>
            <a:ext cx="8686799" cy="2032864"/>
          </a:xfrm>
          <a:prstGeom prst="rect">
            <a:avLst/>
          </a:prstGeom>
        </p:spPr>
        <p:txBody>
          <a:bodyPr wrap="square">
            <a:spAutoFit/>
          </a:bodyPr>
          <a:lstStyle/>
          <a:p>
            <a:pPr>
              <a:lnSpc>
                <a:spcPct val="115000"/>
              </a:lnSpc>
              <a:spcAft>
                <a:spcPts val="400"/>
              </a:spcAft>
            </a:pPr>
            <a:r>
              <a:rPr lang="en-US" b="1" dirty="0">
                <a:latin typeface="Arial" panose="020B0604020202020204" pitchFamily="34" charset="0"/>
                <a:ea typeface="Times New Roman" panose="02020603050405020304" pitchFamily="18" charset="0"/>
                <a:cs typeface="Arial" panose="020B0604020202020204" pitchFamily="34" charset="0"/>
              </a:rPr>
              <a:t>Payback </a:t>
            </a:r>
            <a:r>
              <a:rPr lang="en-US" b="1" dirty="0" smtClean="0">
                <a:latin typeface="Arial" panose="020B0604020202020204" pitchFamily="34" charset="0"/>
                <a:ea typeface="Times New Roman" panose="02020603050405020304" pitchFamily="18" charset="0"/>
                <a:cs typeface="Arial" panose="020B0604020202020204" pitchFamily="34" charset="0"/>
              </a:rPr>
              <a:t>period for Project 1 </a:t>
            </a:r>
            <a:r>
              <a:rPr lang="en-US" dirty="0" smtClean="0">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 time taken to pay back the initial </a:t>
            </a:r>
            <a:r>
              <a:rPr lang="en-US" dirty="0" smtClean="0">
                <a:latin typeface="Arial" panose="020B0604020202020204" pitchFamily="34" charset="0"/>
                <a:ea typeface="Times New Roman" panose="02020603050405020304" pitchFamily="18" charset="0"/>
                <a:cs typeface="Arial" panose="020B0604020202020204" pitchFamily="34" charset="0"/>
              </a:rPr>
              <a:t>investment</a:t>
            </a:r>
            <a:endParaRPr lang="en-IN" dirty="0">
              <a:latin typeface="Arial" panose="020B0604020202020204" pitchFamily="34" charset="0"/>
              <a:ea typeface="Times New Roman" panose="02020603050405020304" pitchFamily="18" charset="0"/>
              <a:cs typeface="Arial" panose="020B0604020202020204" pitchFamily="34" charset="0"/>
            </a:endParaRPr>
          </a:p>
          <a:p>
            <a:r>
              <a:rPr lang="en-US" dirty="0">
                <a:latin typeface="Arial" panose="020B0604020202020204" pitchFamily="34" charset="0"/>
                <a:ea typeface="Times New Roman" panose="02020603050405020304" pitchFamily="18" charset="0"/>
                <a:cs typeface="Arial" panose="020B0604020202020204" pitchFamily="34" charset="0"/>
              </a:rPr>
              <a:t>                             =  5  -  (50,000 / 100,000) =</a:t>
            </a:r>
            <a:r>
              <a:rPr lang="en-US" b="1" dirty="0">
                <a:latin typeface="Arial" panose="020B0604020202020204" pitchFamily="34" charset="0"/>
                <a:ea typeface="Times New Roman" panose="02020603050405020304" pitchFamily="18" charset="0"/>
                <a:cs typeface="Arial" panose="020B0604020202020204" pitchFamily="34" charset="0"/>
              </a:rPr>
              <a:t> 4 ½ </a:t>
            </a:r>
            <a:r>
              <a:rPr lang="en-US" b="1" dirty="0" smtClean="0">
                <a:latin typeface="Arial" panose="020B0604020202020204" pitchFamily="34" charset="0"/>
                <a:ea typeface="Times New Roman" panose="02020603050405020304" pitchFamily="18" charset="0"/>
                <a:cs typeface="Arial" panose="020B0604020202020204" pitchFamily="34" charset="0"/>
              </a:rPr>
              <a:t>years = 4 years 6 months</a:t>
            </a:r>
          </a:p>
          <a:p>
            <a:pPr>
              <a:lnSpc>
                <a:spcPct val="115000"/>
              </a:lnSpc>
              <a:spcAft>
                <a:spcPts val="400"/>
              </a:spcAft>
            </a:pPr>
            <a:endParaRPr lang="en-US" b="1" dirty="0" smtClean="0">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400"/>
              </a:spcAft>
            </a:pPr>
            <a:r>
              <a:rPr lang="en-US" b="1" dirty="0" smtClean="0">
                <a:latin typeface="Arial" panose="020B0604020202020204" pitchFamily="34" charset="0"/>
                <a:ea typeface="Times New Roman" panose="02020603050405020304" pitchFamily="18" charset="0"/>
                <a:cs typeface="Arial" panose="020B0604020202020204" pitchFamily="34" charset="0"/>
              </a:rPr>
              <a:t>Payback </a:t>
            </a:r>
            <a:r>
              <a:rPr lang="en-US" b="1" dirty="0">
                <a:latin typeface="Arial" panose="020B0604020202020204" pitchFamily="34" charset="0"/>
                <a:ea typeface="Times New Roman" panose="02020603050405020304" pitchFamily="18" charset="0"/>
                <a:cs typeface="Arial" panose="020B0604020202020204" pitchFamily="34" charset="0"/>
              </a:rPr>
              <a:t>period for Project </a:t>
            </a:r>
            <a:r>
              <a:rPr lang="en-US" b="1" dirty="0" smtClean="0">
                <a:latin typeface="Arial" panose="020B0604020202020204" pitchFamily="34" charset="0"/>
                <a:ea typeface="Times New Roman" panose="02020603050405020304" pitchFamily="18" charset="0"/>
                <a:cs typeface="Arial" panose="020B0604020202020204" pitchFamily="34" charset="0"/>
              </a:rPr>
              <a:t>3 </a:t>
            </a:r>
            <a:r>
              <a:rPr lang="en-US" dirty="0" smtClean="0">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 time taken to pay back the initial investment</a:t>
            </a:r>
            <a:endParaRPr lang="en-IN" dirty="0">
              <a:latin typeface="Arial" panose="020B0604020202020204" pitchFamily="34" charset="0"/>
              <a:ea typeface="Times New Roman" panose="02020603050405020304" pitchFamily="18" charset="0"/>
              <a:cs typeface="Arial" panose="020B0604020202020204" pitchFamily="34" charset="0"/>
            </a:endParaRPr>
          </a:p>
          <a:p>
            <a:r>
              <a:rPr lang="en-US" dirty="0">
                <a:latin typeface="Arial" panose="020B0604020202020204" pitchFamily="34" charset="0"/>
                <a:ea typeface="Times New Roman" panose="02020603050405020304" pitchFamily="18" charset="0"/>
                <a:cs typeface="Arial" panose="020B0604020202020204" pitchFamily="34" charset="0"/>
              </a:rPr>
              <a:t>                             =  </a:t>
            </a:r>
            <a:r>
              <a:rPr lang="en-US" dirty="0" smtClean="0">
                <a:latin typeface="Arial" panose="020B0604020202020204" pitchFamily="34" charset="0"/>
                <a:ea typeface="Times New Roman" panose="02020603050405020304" pitchFamily="18" charset="0"/>
                <a:cs typeface="Arial" panose="020B0604020202020204" pitchFamily="34" charset="0"/>
              </a:rPr>
              <a:t>4  </a:t>
            </a:r>
            <a:r>
              <a:rPr lang="en-US" dirty="0">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(20000 / 30000) </a:t>
            </a:r>
            <a:r>
              <a:rPr lang="en-US" dirty="0">
                <a:latin typeface="Arial" panose="020B0604020202020204" pitchFamily="34" charset="0"/>
                <a:ea typeface="Times New Roman" panose="02020603050405020304" pitchFamily="18" charset="0"/>
                <a:cs typeface="Arial" panose="020B0604020202020204" pitchFamily="34" charset="0"/>
              </a:rPr>
              <a:t>=</a:t>
            </a:r>
            <a:r>
              <a:rPr lang="en-US" b="1" dirty="0">
                <a:latin typeface="Arial" panose="020B0604020202020204" pitchFamily="34" charset="0"/>
                <a:ea typeface="Times New Roman" panose="02020603050405020304" pitchFamily="18" charset="0"/>
                <a:cs typeface="Arial" panose="020B0604020202020204" pitchFamily="34" charset="0"/>
              </a:rPr>
              <a:t> </a:t>
            </a:r>
            <a:r>
              <a:rPr lang="en-US" b="1" dirty="0" smtClean="0">
                <a:latin typeface="Arial" panose="020B0604020202020204" pitchFamily="34" charset="0"/>
                <a:ea typeface="Times New Roman" panose="02020603050405020304" pitchFamily="18" charset="0"/>
                <a:cs typeface="Arial" panose="020B0604020202020204" pitchFamily="34" charset="0"/>
              </a:rPr>
              <a:t>3.33 </a:t>
            </a:r>
            <a:r>
              <a:rPr lang="en-US" b="1" dirty="0">
                <a:latin typeface="Arial" panose="020B0604020202020204" pitchFamily="34" charset="0"/>
                <a:ea typeface="Times New Roman" panose="02020603050405020304" pitchFamily="18" charset="0"/>
                <a:cs typeface="Arial" panose="020B0604020202020204" pitchFamily="34" charset="0"/>
              </a:rPr>
              <a:t>years = </a:t>
            </a:r>
            <a:r>
              <a:rPr lang="en-US" b="1" dirty="0" smtClean="0">
                <a:latin typeface="Arial" panose="020B0604020202020204" pitchFamily="34" charset="0"/>
                <a:ea typeface="Times New Roman" panose="02020603050405020304" pitchFamily="18" charset="0"/>
                <a:cs typeface="Arial" panose="020B0604020202020204" pitchFamily="34" charset="0"/>
              </a:rPr>
              <a:t>3 years 4 months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031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32" y="0"/>
            <a:ext cx="8229600" cy="1143000"/>
          </a:xfrm>
        </p:spPr>
        <p:txBody>
          <a:bodyPr/>
          <a:lstStyle/>
          <a:p>
            <a:r>
              <a:rPr lang="en-IN" dirty="0" smtClean="0"/>
              <a:t>3. RETURN ON INVESTEMENT (ROI)/ARR</a:t>
            </a:r>
            <a:endParaRPr lang="en-IN" dirty="0"/>
          </a:p>
        </p:txBody>
      </p:sp>
      <p:sp>
        <p:nvSpPr>
          <p:cNvPr id="3" name="Content Placeholder 2"/>
          <p:cNvSpPr>
            <a:spLocks noGrp="1"/>
          </p:cNvSpPr>
          <p:nvPr>
            <p:ph idx="1"/>
          </p:nvPr>
        </p:nvSpPr>
        <p:spPr>
          <a:xfrm>
            <a:off x="152400" y="838200"/>
            <a:ext cx="8544232" cy="1371600"/>
          </a:xfrm>
        </p:spPr>
        <p:txBody>
          <a:bodyPr>
            <a:noAutofit/>
          </a:bodyPr>
          <a:lstStyle/>
          <a:p>
            <a:pPr>
              <a:lnSpc>
                <a:spcPts val="3200"/>
              </a:lnSpc>
            </a:pPr>
            <a:r>
              <a:rPr lang="en-IN" sz="2000" dirty="0" smtClean="0"/>
              <a:t>The ROI also known as Accounting Rate of Return (ARR) provides a way of comparing the Net Profitability to the Total investment required. </a:t>
            </a:r>
          </a:p>
          <a:p>
            <a:pPr>
              <a:lnSpc>
                <a:spcPts val="3200"/>
              </a:lnSpc>
            </a:pPr>
            <a:r>
              <a:rPr lang="en-IN" sz="2000" dirty="0" smtClean="0"/>
              <a:t>Normally, the project with the maximum ROI is chosen as the optimal project</a:t>
            </a:r>
          </a:p>
        </p:txBody>
      </p:sp>
      <p:sp>
        <p:nvSpPr>
          <p:cNvPr id="8" name="TextBox 7"/>
          <p:cNvSpPr txBox="1"/>
          <p:nvPr/>
        </p:nvSpPr>
        <p:spPr>
          <a:xfrm>
            <a:off x="152400" y="4191001"/>
            <a:ext cx="8915399" cy="923330"/>
          </a:xfrm>
          <a:prstGeom prst="rect">
            <a:avLst/>
          </a:prstGeom>
          <a:noFill/>
        </p:spPr>
        <p:txBody>
          <a:bodyPr wrap="square" rtlCol="0">
            <a:spAutoFit/>
          </a:bodyPr>
          <a:lstStyle/>
          <a:p>
            <a:r>
              <a:rPr lang="en-US" b="1" u="sng" dirty="0" smtClean="0"/>
              <a:t>For Project 2 : </a:t>
            </a:r>
          </a:p>
          <a:p>
            <a:r>
              <a:rPr lang="en-US" dirty="0" smtClean="0"/>
              <a:t>Average </a:t>
            </a:r>
            <a:r>
              <a:rPr lang="en-US" dirty="0"/>
              <a:t>Annual Profit = Net Profit </a:t>
            </a:r>
            <a:r>
              <a:rPr lang="en-US" dirty="0">
                <a:sym typeface="Symbol" panose="05050102010706020507" pitchFamily="18" charset="2"/>
              </a:rPr>
              <a:t></a:t>
            </a:r>
            <a:r>
              <a:rPr lang="en-US" dirty="0"/>
              <a:t>  Project duration = </a:t>
            </a:r>
            <a:r>
              <a:rPr lang="en-US" dirty="0" smtClean="0"/>
              <a:t>100,000 </a:t>
            </a:r>
            <a:r>
              <a:rPr lang="en-US" dirty="0"/>
              <a:t>/ 5 =  </a:t>
            </a:r>
            <a:r>
              <a:rPr lang="en-US" dirty="0" smtClean="0"/>
              <a:t>20,000</a:t>
            </a:r>
            <a:endParaRPr lang="en-IN" dirty="0"/>
          </a:p>
          <a:p>
            <a:r>
              <a:rPr lang="en-US" b="1" dirty="0"/>
              <a:t>ARR </a:t>
            </a:r>
            <a:r>
              <a:rPr lang="en-US" dirty="0"/>
              <a:t>=  (average  annual profit /  total </a:t>
            </a:r>
            <a:r>
              <a:rPr lang="en-US" dirty="0" smtClean="0"/>
              <a:t>investment) </a:t>
            </a:r>
            <a:r>
              <a:rPr lang="en-US" dirty="0"/>
              <a:t>* 100 =  </a:t>
            </a:r>
            <a:r>
              <a:rPr lang="en-US" dirty="0" smtClean="0"/>
              <a:t>(20,000/1000,000</a:t>
            </a:r>
            <a:r>
              <a:rPr lang="en-US" dirty="0"/>
              <a:t>) * </a:t>
            </a:r>
            <a:r>
              <a:rPr lang="en-US" dirty="0" smtClean="0"/>
              <a:t>100 =</a:t>
            </a:r>
            <a:r>
              <a:rPr lang="en-US" b="1" dirty="0" smtClean="0"/>
              <a:t> </a:t>
            </a:r>
            <a:r>
              <a:rPr lang="en-US" b="1" dirty="0"/>
              <a:t>2</a:t>
            </a:r>
            <a:r>
              <a:rPr lang="en-US" b="1" dirty="0" smtClean="0"/>
              <a:t>%</a:t>
            </a:r>
            <a:endParaRPr lang="en-IN" dirty="0"/>
          </a:p>
        </p:txBody>
      </p:sp>
      <p:pic>
        <p:nvPicPr>
          <p:cNvPr id="4" name="Picture 3"/>
          <p:cNvPicPr>
            <a:picLocks noChangeAspect="1"/>
          </p:cNvPicPr>
          <p:nvPr/>
        </p:nvPicPr>
        <p:blipFill>
          <a:blip r:embed="rId2"/>
          <a:stretch>
            <a:fillRect/>
          </a:stretch>
        </p:blipFill>
        <p:spPr>
          <a:xfrm>
            <a:off x="422835" y="2362201"/>
            <a:ext cx="6968565" cy="1828800"/>
          </a:xfrm>
          <a:prstGeom prst="rect">
            <a:avLst/>
          </a:prstGeom>
        </p:spPr>
      </p:pic>
    </p:spTree>
    <p:extLst>
      <p:ext uri="{BB962C8B-B14F-4D97-AF65-F5344CB8AC3E}">
        <p14:creationId xmlns:p14="http://schemas.microsoft.com/office/powerpoint/2010/main" val="6429634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0"/>
            <a:ext cx="8229600" cy="1143000"/>
          </a:xfrm>
        </p:spPr>
        <p:txBody>
          <a:bodyPr/>
          <a:lstStyle/>
          <a:p>
            <a:r>
              <a:rPr lang="en-IN" dirty="0"/>
              <a:t>4</a:t>
            </a:r>
            <a:r>
              <a:rPr lang="en-IN" dirty="0" smtClean="0"/>
              <a:t>. NET PRESENT VALUE (NPV) </a:t>
            </a:r>
            <a:endParaRPr lang="en-IN" dirty="0"/>
          </a:p>
        </p:txBody>
      </p:sp>
      <p:pic>
        <p:nvPicPr>
          <p:cNvPr id="9" name="Picture 8"/>
          <p:cNvPicPr>
            <a:picLocks noChangeAspect="1"/>
          </p:cNvPicPr>
          <p:nvPr/>
        </p:nvPicPr>
        <p:blipFill>
          <a:blip r:embed="rId2"/>
          <a:stretch>
            <a:fillRect/>
          </a:stretch>
        </p:blipFill>
        <p:spPr>
          <a:xfrm>
            <a:off x="609600" y="1066800"/>
            <a:ext cx="7924800" cy="2595580"/>
          </a:xfrm>
          <a:prstGeom prst="rect">
            <a:avLst/>
          </a:prstGeom>
        </p:spPr>
      </p:pic>
      <p:pic>
        <p:nvPicPr>
          <p:cNvPr id="6" name="Picture 5"/>
          <p:cNvPicPr>
            <a:picLocks noChangeAspect="1"/>
          </p:cNvPicPr>
          <p:nvPr/>
        </p:nvPicPr>
        <p:blipFill>
          <a:blip r:embed="rId3"/>
          <a:stretch>
            <a:fillRect/>
          </a:stretch>
        </p:blipFill>
        <p:spPr>
          <a:xfrm>
            <a:off x="544782" y="3971925"/>
            <a:ext cx="8218218" cy="2276475"/>
          </a:xfrm>
          <a:prstGeom prst="rect">
            <a:avLst/>
          </a:prstGeom>
        </p:spPr>
      </p:pic>
    </p:spTree>
    <p:extLst>
      <p:ext uri="{BB962C8B-B14F-4D97-AF65-F5344CB8AC3E}">
        <p14:creationId xmlns:p14="http://schemas.microsoft.com/office/powerpoint/2010/main" val="6258631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07215781"/>
              </p:ext>
            </p:extLst>
          </p:nvPr>
        </p:nvGraphicFramePr>
        <p:xfrm>
          <a:off x="1066801" y="914400"/>
          <a:ext cx="7162799" cy="5222355"/>
        </p:xfrm>
        <a:graphic>
          <a:graphicData uri="http://schemas.openxmlformats.org/drawingml/2006/table">
            <a:tbl>
              <a:tblPr firstRow="1" firstCol="1" bandRow="1">
                <a:tableStyleId>{5C22544A-7EE6-4342-B048-85BDC9FD1C3A}</a:tableStyleId>
              </a:tblPr>
              <a:tblGrid>
                <a:gridCol w="1667840">
                  <a:extLst>
                    <a:ext uri="{9D8B030D-6E8A-4147-A177-3AD203B41FA5}">
                      <a16:colId xmlns:a16="http://schemas.microsoft.com/office/drawing/2014/main" val="1825890969"/>
                    </a:ext>
                  </a:extLst>
                </a:gridCol>
                <a:gridCol w="1515626">
                  <a:extLst>
                    <a:ext uri="{9D8B030D-6E8A-4147-A177-3AD203B41FA5}">
                      <a16:colId xmlns:a16="http://schemas.microsoft.com/office/drawing/2014/main" val="3391303303"/>
                    </a:ext>
                  </a:extLst>
                </a:gridCol>
                <a:gridCol w="2082083">
                  <a:extLst>
                    <a:ext uri="{9D8B030D-6E8A-4147-A177-3AD203B41FA5}">
                      <a16:colId xmlns:a16="http://schemas.microsoft.com/office/drawing/2014/main" val="1266146275"/>
                    </a:ext>
                  </a:extLst>
                </a:gridCol>
                <a:gridCol w="1897250">
                  <a:extLst>
                    <a:ext uri="{9D8B030D-6E8A-4147-A177-3AD203B41FA5}">
                      <a16:colId xmlns:a16="http://schemas.microsoft.com/office/drawing/2014/main" val="3602225679"/>
                    </a:ext>
                  </a:extLst>
                </a:gridCol>
              </a:tblGrid>
              <a:tr h="594491">
                <a:tc gridSpan="4">
                  <a:txBody>
                    <a:bodyPr/>
                    <a:lstStyle/>
                    <a:p>
                      <a:pPr algn="ctr">
                        <a:lnSpc>
                          <a:spcPct val="115000"/>
                        </a:lnSpc>
                        <a:spcAft>
                          <a:spcPts val="0"/>
                        </a:spcAft>
                      </a:pPr>
                      <a:r>
                        <a:rPr lang="en-US" sz="2400" dirty="0">
                          <a:solidFill>
                            <a:srgbClr val="FFFF00"/>
                          </a:solidFill>
                          <a:effectLst/>
                        </a:rPr>
                        <a:t>COMPUTATION OF </a:t>
                      </a:r>
                      <a:r>
                        <a:rPr lang="en-US" sz="2400" dirty="0" smtClean="0">
                          <a:solidFill>
                            <a:srgbClr val="FFFF00"/>
                          </a:solidFill>
                          <a:effectLst/>
                        </a:rPr>
                        <a:t>NPV for</a:t>
                      </a:r>
                      <a:r>
                        <a:rPr lang="en-US" sz="2400" baseline="0" dirty="0" smtClean="0">
                          <a:solidFill>
                            <a:srgbClr val="FFFF00"/>
                          </a:solidFill>
                          <a:effectLst/>
                        </a:rPr>
                        <a:t> Project 4</a:t>
                      </a:r>
                      <a:endParaRPr lang="en-IN" sz="2400" dirty="0">
                        <a:solidFill>
                          <a:srgbClr val="FFFF00"/>
                        </a:solidFill>
                        <a:effectLst/>
                        <a:latin typeface="Calibri" panose="020F0502020204030204" pitchFamily="34" charset="0"/>
                        <a:ea typeface="Times New Roman" panose="02020603050405020304" pitchFamily="18" charset="0"/>
                        <a:cs typeface="Mangal"/>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9703912"/>
                  </a:ext>
                </a:extLst>
              </a:tr>
              <a:tr h="990818">
                <a:tc>
                  <a:txBody>
                    <a:bodyPr/>
                    <a:lstStyle/>
                    <a:p>
                      <a:pPr>
                        <a:lnSpc>
                          <a:spcPct val="115000"/>
                        </a:lnSpc>
                        <a:spcAft>
                          <a:spcPts val="0"/>
                        </a:spcAft>
                      </a:pPr>
                      <a:r>
                        <a:rPr lang="en-US" sz="2000" dirty="0">
                          <a:effectLst/>
                        </a:rPr>
                        <a:t>Year</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Cash flow</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Discount factor @10%</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Discounted cash flow</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2181411368"/>
                  </a:ext>
                </a:extLst>
              </a:tr>
              <a:tr h="495409">
                <a:tc>
                  <a:txBody>
                    <a:bodyPr/>
                    <a:lstStyle/>
                    <a:p>
                      <a:pPr>
                        <a:lnSpc>
                          <a:spcPct val="115000"/>
                        </a:lnSpc>
                        <a:spcAft>
                          <a:spcPts val="0"/>
                        </a:spcAft>
                      </a:pPr>
                      <a:r>
                        <a:rPr lang="en-US" sz="2000">
                          <a:effectLst/>
                        </a:rPr>
                        <a:t>0</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a:t>
                      </a:r>
                      <a:r>
                        <a:rPr lang="en-US" sz="2000" dirty="0" smtClean="0">
                          <a:effectLst/>
                        </a:rPr>
                        <a:t>120K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1.0000</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a:t>
                      </a:r>
                      <a:r>
                        <a:rPr lang="en-US" sz="2000" dirty="0" smtClean="0">
                          <a:effectLst/>
                        </a:rPr>
                        <a:t>120</a:t>
                      </a:r>
                      <a:r>
                        <a:rPr lang="en-US" sz="2000" baseline="0" dirty="0" smtClean="0">
                          <a:effectLst/>
                        </a:rPr>
                        <a:t>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1470958945"/>
                  </a:ext>
                </a:extLst>
              </a:tr>
              <a:tr h="495409">
                <a:tc>
                  <a:txBody>
                    <a:bodyPr/>
                    <a:lstStyle/>
                    <a:p>
                      <a:pPr>
                        <a:lnSpc>
                          <a:spcPct val="115000"/>
                        </a:lnSpc>
                        <a:spcAft>
                          <a:spcPts val="0"/>
                        </a:spcAft>
                      </a:pPr>
                      <a:r>
                        <a:rPr lang="en-US" sz="2000">
                          <a:effectLst/>
                        </a:rPr>
                        <a:t>1</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smtClean="0">
                          <a:effectLst/>
                          <a:latin typeface="+mn-lt"/>
                          <a:ea typeface="+mn-ea"/>
                          <a:cs typeface="+mn-cs"/>
                        </a:rPr>
                        <a:t>30</a:t>
                      </a:r>
                      <a:r>
                        <a:rPr lang="en-US" sz="2000" baseline="0" dirty="0" smtClean="0">
                          <a:effectLst/>
                          <a:latin typeface="+mn-lt"/>
                          <a:ea typeface="+mn-ea"/>
                          <a:cs typeface="+mn-cs"/>
                        </a:rPr>
                        <a:t>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0.9091</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27.273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2585379777"/>
                  </a:ext>
                </a:extLst>
              </a:tr>
              <a:tr h="495409">
                <a:tc>
                  <a:txBody>
                    <a:bodyPr/>
                    <a:lstStyle/>
                    <a:p>
                      <a:pPr>
                        <a:lnSpc>
                          <a:spcPct val="115000"/>
                        </a:lnSpc>
                        <a:spcAft>
                          <a:spcPts val="0"/>
                        </a:spcAft>
                      </a:pPr>
                      <a:r>
                        <a:rPr lang="en-US" sz="2000">
                          <a:effectLst/>
                        </a:rPr>
                        <a:t>2</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kumimoji="0" lang="en-US" sz="2000" b="0" i="0" u="none" strike="noStrike" kern="1200" cap="none" spc="0" normalizeH="0" baseline="0" noProof="0" smtClean="0">
                          <a:ln>
                            <a:noFill/>
                          </a:ln>
                          <a:solidFill>
                            <a:prstClr val="black"/>
                          </a:solidFill>
                          <a:effectLst/>
                          <a:uLnTx/>
                          <a:uFillTx/>
                          <a:latin typeface="Calibri"/>
                          <a:ea typeface="+mn-ea"/>
                          <a:cs typeface="+mn-cs"/>
                        </a:rPr>
                        <a:t>30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0.8264</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24.792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1071844198"/>
                  </a:ext>
                </a:extLst>
              </a:tr>
              <a:tr h="495409">
                <a:tc>
                  <a:txBody>
                    <a:bodyPr/>
                    <a:lstStyle/>
                    <a:p>
                      <a:pPr>
                        <a:lnSpc>
                          <a:spcPct val="115000"/>
                        </a:lnSpc>
                        <a:spcAft>
                          <a:spcPts val="0"/>
                        </a:spcAft>
                      </a:pPr>
                      <a:r>
                        <a:rPr lang="en-US" sz="2000">
                          <a:effectLst/>
                        </a:rPr>
                        <a:t>3</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30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0.7513</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22.539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1068520450"/>
                  </a:ext>
                </a:extLst>
              </a:tr>
              <a:tr h="495409">
                <a:tc>
                  <a:txBody>
                    <a:bodyPr/>
                    <a:lstStyle/>
                    <a:p>
                      <a:pPr>
                        <a:lnSpc>
                          <a:spcPct val="115000"/>
                        </a:lnSpc>
                        <a:spcAft>
                          <a:spcPts val="0"/>
                        </a:spcAft>
                      </a:pPr>
                      <a:r>
                        <a:rPr lang="en-US" sz="2000">
                          <a:effectLst/>
                        </a:rPr>
                        <a:t>4</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smtClean="0">
                          <a:effectLst/>
                          <a:latin typeface="+mn-lt"/>
                          <a:ea typeface="+mn-ea"/>
                          <a:cs typeface="+mn-cs"/>
                        </a:rPr>
                        <a:t>30</a:t>
                      </a:r>
                      <a:r>
                        <a:rPr lang="en-US" sz="2000" baseline="0" dirty="0" smtClean="0">
                          <a:effectLst/>
                          <a:latin typeface="+mn-lt"/>
                          <a:ea typeface="+mn-ea"/>
                          <a:cs typeface="+mn-cs"/>
                        </a:rPr>
                        <a:t>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0.6830</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20.490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262572894"/>
                  </a:ext>
                </a:extLst>
              </a:tr>
              <a:tr h="495409">
                <a:tc>
                  <a:txBody>
                    <a:bodyPr/>
                    <a:lstStyle/>
                    <a:p>
                      <a:pPr>
                        <a:lnSpc>
                          <a:spcPct val="115000"/>
                        </a:lnSpc>
                        <a:spcAft>
                          <a:spcPts val="0"/>
                        </a:spcAft>
                      </a:pPr>
                      <a:r>
                        <a:rPr lang="en-US" sz="2000">
                          <a:effectLst/>
                        </a:rPr>
                        <a:t>5</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smtClean="0">
                          <a:effectLst/>
                        </a:rPr>
                        <a:t>75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0.6209</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46.568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4072446774"/>
                  </a:ext>
                </a:extLst>
              </a:tr>
              <a:tr h="664592">
                <a:tc>
                  <a:txBody>
                    <a:bodyPr/>
                    <a:lstStyle/>
                    <a:p>
                      <a:pPr>
                        <a:lnSpc>
                          <a:spcPct val="115000"/>
                        </a:lnSpc>
                        <a:spcBef>
                          <a:spcPts val="1000"/>
                        </a:spcBef>
                        <a:spcAft>
                          <a:spcPts val="0"/>
                        </a:spcAft>
                      </a:pPr>
                      <a:r>
                        <a:rPr lang="en-US" sz="2000" dirty="0" smtClean="0">
                          <a:effectLst/>
                        </a:rPr>
                        <a:t>Net Profit :</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Bef>
                          <a:spcPts val="1000"/>
                        </a:spcBef>
                        <a:spcAft>
                          <a:spcPts val="0"/>
                        </a:spcAft>
                      </a:pPr>
                      <a:r>
                        <a:rPr lang="en-US" sz="2000" dirty="0" smtClean="0">
                          <a:effectLst/>
                        </a:rPr>
                        <a:t>75,0000</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Bef>
                          <a:spcPts val="1000"/>
                        </a:spcBef>
                        <a:spcAft>
                          <a:spcPts val="0"/>
                        </a:spcAft>
                      </a:pPr>
                      <a:r>
                        <a:rPr lang="en-US" sz="2000">
                          <a:effectLst/>
                        </a:rPr>
                        <a:t>NPV :</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Bef>
                          <a:spcPts val="1000"/>
                        </a:spcBef>
                        <a:spcAft>
                          <a:spcPts val="0"/>
                        </a:spcAft>
                      </a:pPr>
                      <a:r>
                        <a:rPr lang="en-IN" sz="2800" b="1" dirty="0" smtClean="0">
                          <a:effectLst/>
                          <a:latin typeface="Calibri" panose="020F0502020204030204" pitchFamily="34" charset="0"/>
                          <a:ea typeface="Times New Roman" panose="02020603050405020304" pitchFamily="18" charset="0"/>
                          <a:cs typeface="Mangal"/>
                        </a:rPr>
                        <a:t>21,662</a:t>
                      </a:r>
                      <a:endParaRPr lang="en-IN" sz="2000" b="1"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757314783"/>
                  </a:ext>
                </a:extLst>
              </a:tr>
            </a:tbl>
          </a:graphicData>
        </a:graphic>
      </p:graphicFrame>
    </p:spTree>
    <p:extLst>
      <p:ext uri="{BB962C8B-B14F-4D97-AF65-F5344CB8AC3E}">
        <p14:creationId xmlns:p14="http://schemas.microsoft.com/office/powerpoint/2010/main" val="915495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8" y="304800"/>
            <a:ext cx="9293105" cy="6172200"/>
          </a:xfrm>
          <a:prstGeom prst="rect">
            <a:avLst/>
          </a:prstGeom>
        </p:spPr>
      </p:pic>
    </p:spTree>
    <p:extLst>
      <p:ext uri="{BB962C8B-B14F-4D97-AF65-F5344CB8AC3E}">
        <p14:creationId xmlns:p14="http://schemas.microsoft.com/office/powerpoint/2010/main" val="29729510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54318"/>
            <a:ext cx="8610600" cy="4596130"/>
          </a:xfrm>
          <a:prstGeom prst="rect">
            <a:avLst/>
          </a:prstGeom>
        </p:spPr>
        <p:txBody>
          <a:bodyPr wrap="square">
            <a:spAutoFit/>
          </a:bodyPr>
          <a:lstStyle/>
          <a:p>
            <a:pPr fontAlgn="base">
              <a:lnSpc>
                <a:spcPct val="115000"/>
              </a:lnSpc>
              <a:spcBef>
                <a:spcPts val="400"/>
              </a:spcBef>
              <a:spcAft>
                <a:spcPts val="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company projecting revenue of 40 lacs in first year and the revenue is going to increase @10 lacs every year for the next 3 years in succession, after which revenue decreases by 15 lacs in the fifth year and thus will be closed after 5 years. </a:t>
            </a:r>
            <a:endPar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15000"/>
              </a:lnSpc>
              <a:spcBef>
                <a:spcPts val="400"/>
              </a:spcBef>
              <a:spcAft>
                <a:spcPts val="0"/>
              </a:spcAf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fixed initial investment for the project is 150 lacs and working capital requirement is 30 lacs. </a:t>
            </a:r>
            <a:endPar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15000"/>
              </a:lnSpc>
              <a:spcBef>
                <a:spcPts val="400"/>
              </a:spcBef>
              <a:spcAft>
                <a:spcPts val="0"/>
              </a:spcAft>
            </a:pP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Compute </a:t>
            </a: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these for the project :</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Bef>
                <a:spcPts val="400"/>
              </a:spcBef>
              <a:spcAft>
                <a:spcPts val="0"/>
              </a:spcAft>
              <a:buFont typeface="+mj-lt"/>
              <a:buAutoNum type="alphaLcParenR"/>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Payback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Period</a:t>
            </a:r>
          </a:p>
          <a:p>
            <a:pPr marL="342900" lvl="0" indent="-342900" fontAlgn="base">
              <a:lnSpc>
                <a:spcPct val="115000"/>
              </a:lnSpc>
              <a:spcBef>
                <a:spcPts val="400"/>
              </a:spcBef>
              <a:spcAft>
                <a:spcPts val="0"/>
              </a:spcAft>
              <a:buFont typeface="+mj-lt"/>
              <a:buAutoNum type="alphaLcParenR"/>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ROI</a:t>
            </a:r>
          </a:p>
          <a:p>
            <a:pPr marL="342900" lvl="0" indent="-342900" fontAlgn="base">
              <a:lnSpc>
                <a:spcPct val="115000"/>
              </a:lnSpc>
              <a:spcBef>
                <a:spcPts val="400"/>
              </a:spcBef>
              <a:spcAft>
                <a:spcPts val="0"/>
              </a:spcAft>
              <a:buFont typeface="+mj-lt"/>
              <a:buAutoNum type="alphaLcParenR"/>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NPV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assuming 12.5% discount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2</a:t>
            </a:r>
            <a:endParaRPr lang="en-IN" sz="3200" b="1" dirty="0">
              <a:solidFill>
                <a:srgbClr val="C00000"/>
              </a:solidFill>
            </a:endParaRPr>
          </a:p>
        </p:txBody>
      </p:sp>
    </p:spTree>
    <p:extLst>
      <p:ext uri="{BB962C8B-B14F-4D97-AF65-F5344CB8AC3E}">
        <p14:creationId xmlns:p14="http://schemas.microsoft.com/office/powerpoint/2010/main" val="3309320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rmAutofit fontScale="90000"/>
          </a:bodyPr>
          <a:lstStyle/>
          <a:p>
            <a:r>
              <a:rPr lang="en-IN" sz="2400" dirty="0" smtClean="0"/>
              <a:t>SOLUTION</a:t>
            </a:r>
            <a:endParaRPr lang="en-IN" sz="2400" dirty="0"/>
          </a:p>
        </p:txBody>
      </p:sp>
      <p:sp>
        <p:nvSpPr>
          <p:cNvPr id="3" name="Content Placeholder 2"/>
          <p:cNvSpPr>
            <a:spLocks noGrp="1"/>
          </p:cNvSpPr>
          <p:nvPr>
            <p:ph idx="1"/>
          </p:nvPr>
        </p:nvSpPr>
        <p:spPr>
          <a:xfrm>
            <a:off x="304800" y="381000"/>
            <a:ext cx="8839200" cy="5516563"/>
          </a:xfrm>
        </p:spPr>
        <p:txBody>
          <a:bodyPr>
            <a:normAutofit/>
          </a:bodyPr>
          <a:lstStyle/>
          <a:p>
            <a:pPr marL="0" indent="0">
              <a:buNone/>
            </a:pPr>
            <a:r>
              <a:rPr lang="en-US" sz="2000" b="1" dirty="0">
                <a:solidFill>
                  <a:schemeClr val="tx1"/>
                </a:solidFill>
              </a:rPr>
              <a:t>Payback period</a:t>
            </a:r>
            <a:r>
              <a:rPr lang="en-US" sz="2000" dirty="0">
                <a:solidFill>
                  <a:schemeClr val="tx1"/>
                </a:solidFill>
              </a:rPr>
              <a:t> </a:t>
            </a:r>
            <a:endParaRPr lang="en-US" sz="2000" dirty="0" smtClean="0">
              <a:solidFill>
                <a:schemeClr val="tx1"/>
              </a:solidFill>
            </a:endParaRPr>
          </a:p>
          <a:p>
            <a:pPr marL="0" indent="0">
              <a:buNone/>
            </a:pPr>
            <a:r>
              <a:rPr lang="en-US" sz="2000" dirty="0" smtClean="0">
                <a:solidFill>
                  <a:schemeClr val="tx1"/>
                </a:solidFill>
              </a:rPr>
              <a:t>= </a:t>
            </a:r>
            <a:r>
              <a:rPr lang="en-US" sz="2000" dirty="0">
                <a:solidFill>
                  <a:schemeClr val="tx1"/>
                </a:solidFill>
              </a:rPr>
              <a:t>time taken to pay back the total investment of  180 </a:t>
            </a:r>
            <a:r>
              <a:rPr lang="en-US" sz="2000" dirty="0" smtClean="0">
                <a:solidFill>
                  <a:schemeClr val="tx1"/>
                </a:solidFill>
              </a:rPr>
              <a:t>Lac </a:t>
            </a:r>
          </a:p>
          <a:p>
            <a:pPr marL="0" indent="0">
              <a:buNone/>
            </a:pPr>
            <a:r>
              <a:rPr lang="en-US" sz="2000" dirty="0" smtClean="0">
                <a:solidFill>
                  <a:schemeClr val="tx1"/>
                </a:solidFill>
              </a:rPr>
              <a:t>=  </a:t>
            </a:r>
            <a:r>
              <a:rPr lang="en-US" sz="2000" dirty="0">
                <a:solidFill>
                  <a:schemeClr val="tx1"/>
                </a:solidFill>
              </a:rPr>
              <a:t>4 -  (</a:t>
            </a:r>
            <a:r>
              <a:rPr lang="en-US" sz="2000" dirty="0" smtClean="0">
                <a:solidFill>
                  <a:schemeClr val="tx1"/>
                </a:solidFill>
              </a:rPr>
              <a:t>40/70) years </a:t>
            </a:r>
            <a:r>
              <a:rPr lang="en-US" sz="2000" dirty="0">
                <a:solidFill>
                  <a:schemeClr val="tx1"/>
                </a:solidFill>
              </a:rPr>
              <a:t>=</a:t>
            </a:r>
            <a:r>
              <a:rPr lang="en-US" sz="2000" b="1" dirty="0">
                <a:solidFill>
                  <a:schemeClr val="tx1"/>
                </a:solidFill>
              </a:rPr>
              <a:t>  </a:t>
            </a:r>
            <a:r>
              <a:rPr lang="en-US" sz="2000" b="1" dirty="0" smtClean="0">
                <a:solidFill>
                  <a:schemeClr val="tx1"/>
                </a:solidFill>
              </a:rPr>
              <a:t>3.43 </a:t>
            </a:r>
            <a:r>
              <a:rPr lang="en-US" sz="2000" b="1" dirty="0">
                <a:solidFill>
                  <a:schemeClr val="tx1"/>
                </a:solidFill>
              </a:rPr>
              <a:t>years = 3 years </a:t>
            </a:r>
            <a:r>
              <a:rPr lang="en-US" sz="2000" b="1" dirty="0" smtClean="0">
                <a:solidFill>
                  <a:schemeClr val="tx1"/>
                </a:solidFill>
              </a:rPr>
              <a:t>5 </a:t>
            </a:r>
            <a:r>
              <a:rPr lang="en-US" sz="2000" b="1" dirty="0">
                <a:solidFill>
                  <a:schemeClr val="tx1"/>
                </a:solidFill>
              </a:rPr>
              <a:t>months </a:t>
            </a:r>
            <a:r>
              <a:rPr lang="en-US" sz="2000" b="1" dirty="0" smtClean="0">
                <a:solidFill>
                  <a:schemeClr val="tx1"/>
                </a:solidFill>
              </a:rPr>
              <a:t>4 days</a:t>
            </a:r>
          </a:p>
          <a:p>
            <a:pPr marL="0" indent="0">
              <a:buNone/>
            </a:pPr>
            <a:r>
              <a:rPr lang="en-US" sz="2000" dirty="0">
                <a:solidFill>
                  <a:schemeClr val="tx1"/>
                </a:solidFill>
              </a:rPr>
              <a:t>Average Annual Profit = Net Profit </a:t>
            </a:r>
            <a:r>
              <a:rPr lang="en-US" sz="2000" dirty="0">
                <a:solidFill>
                  <a:schemeClr val="tx1"/>
                </a:solidFill>
                <a:sym typeface="Symbol" panose="05050102010706020507" pitchFamily="18" charset="2"/>
              </a:rPr>
              <a:t></a:t>
            </a:r>
            <a:r>
              <a:rPr lang="en-US" sz="2000" dirty="0">
                <a:solidFill>
                  <a:schemeClr val="tx1"/>
                </a:solidFill>
              </a:rPr>
              <a:t>  Project duration </a:t>
            </a:r>
          </a:p>
          <a:p>
            <a:pPr marL="0" indent="0">
              <a:buNone/>
            </a:pPr>
            <a:r>
              <a:rPr lang="en-US" sz="2000" dirty="0" smtClean="0">
                <a:solidFill>
                  <a:schemeClr val="tx1"/>
                </a:solidFill>
              </a:rPr>
              <a:t>= 95 lacs </a:t>
            </a:r>
            <a:r>
              <a:rPr lang="en-US" sz="2000" dirty="0">
                <a:solidFill>
                  <a:schemeClr val="tx1"/>
                </a:solidFill>
                <a:sym typeface="Symbol" panose="05050102010706020507" pitchFamily="18" charset="2"/>
              </a:rPr>
              <a:t></a:t>
            </a:r>
            <a:r>
              <a:rPr lang="en-US" sz="2000" dirty="0" smtClean="0">
                <a:solidFill>
                  <a:schemeClr val="tx1"/>
                </a:solidFill>
              </a:rPr>
              <a:t> </a:t>
            </a:r>
            <a:r>
              <a:rPr lang="en-US" sz="2000" dirty="0">
                <a:solidFill>
                  <a:schemeClr val="tx1"/>
                </a:solidFill>
              </a:rPr>
              <a:t>5 = 19 </a:t>
            </a:r>
            <a:r>
              <a:rPr lang="en-US" sz="2000" dirty="0" smtClean="0">
                <a:solidFill>
                  <a:schemeClr val="tx1"/>
                </a:solidFill>
              </a:rPr>
              <a:t>lacs.</a:t>
            </a:r>
          </a:p>
          <a:p>
            <a:pPr marL="0" indent="0">
              <a:buNone/>
            </a:pPr>
            <a:r>
              <a:rPr lang="en-US" sz="2000" dirty="0">
                <a:solidFill>
                  <a:schemeClr val="tx1"/>
                </a:solidFill>
              </a:rPr>
              <a:t>Hence, the </a:t>
            </a:r>
            <a:r>
              <a:rPr lang="en-US" sz="2000" dirty="0" smtClean="0">
                <a:solidFill>
                  <a:schemeClr val="tx1"/>
                </a:solidFill>
              </a:rPr>
              <a:t>ROI =  </a:t>
            </a:r>
            <a:r>
              <a:rPr lang="en-US" sz="2000" dirty="0">
                <a:solidFill>
                  <a:schemeClr val="tx1"/>
                </a:solidFill>
              </a:rPr>
              <a:t>(average  annual profit /  total investment ) * </a:t>
            </a:r>
            <a:r>
              <a:rPr lang="en-US" sz="2000" dirty="0" smtClean="0">
                <a:solidFill>
                  <a:schemeClr val="tx1"/>
                </a:solidFill>
              </a:rPr>
              <a:t>100</a:t>
            </a:r>
            <a:endParaRPr lang="en-US" sz="2400" dirty="0"/>
          </a:p>
          <a:p>
            <a:pPr marL="0" indent="0">
              <a:buNone/>
            </a:pPr>
            <a:r>
              <a:rPr lang="en-US" sz="2000" dirty="0">
                <a:solidFill>
                  <a:schemeClr val="tx1"/>
                </a:solidFill>
              </a:rPr>
              <a:t> </a:t>
            </a:r>
            <a:r>
              <a:rPr lang="en-US" sz="2000" dirty="0" smtClean="0">
                <a:solidFill>
                  <a:schemeClr val="tx1"/>
                </a:solidFill>
              </a:rPr>
              <a:t>                           = </a:t>
            </a:r>
            <a:r>
              <a:rPr lang="en-US" sz="2000" dirty="0">
                <a:solidFill>
                  <a:schemeClr val="tx1"/>
                </a:solidFill>
              </a:rPr>
              <a:t>(</a:t>
            </a:r>
            <a:r>
              <a:rPr lang="en-US" sz="2000" dirty="0" smtClean="0">
                <a:solidFill>
                  <a:schemeClr val="tx1"/>
                </a:solidFill>
              </a:rPr>
              <a:t>19/180</a:t>
            </a:r>
            <a:r>
              <a:rPr lang="en-US" sz="2000" dirty="0">
                <a:solidFill>
                  <a:schemeClr val="tx1"/>
                </a:solidFill>
              </a:rPr>
              <a:t>) * 100 =  </a:t>
            </a:r>
            <a:r>
              <a:rPr lang="en-US" sz="2000" b="1" dirty="0">
                <a:solidFill>
                  <a:schemeClr val="tx1"/>
                </a:solidFill>
              </a:rPr>
              <a:t>10.55 </a:t>
            </a:r>
            <a:r>
              <a:rPr lang="en-US" sz="2000" b="1" dirty="0" smtClean="0">
                <a:solidFill>
                  <a:schemeClr val="tx1"/>
                </a:solidFill>
              </a:rPr>
              <a:t>%</a:t>
            </a:r>
          </a:p>
          <a:p>
            <a:pPr marL="0" indent="0">
              <a:buNone/>
            </a:pPr>
            <a:r>
              <a:rPr lang="en-US" sz="2000" b="1" dirty="0" smtClean="0">
                <a:solidFill>
                  <a:schemeClr val="tx1"/>
                </a:solidFill>
              </a:rPr>
              <a:t>Calculation of NPV :</a:t>
            </a:r>
          </a:p>
          <a:p>
            <a:pPr marL="0" indent="0">
              <a:buNone/>
            </a:pPr>
            <a:endParaRPr lang="en-US" sz="2000" b="1" dirty="0" smtClean="0">
              <a:solidFill>
                <a:schemeClr val="tx1"/>
              </a:solidFill>
            </a:endParaRPr>
          </a:p>
          <a:p>
            <a:pPr marL="0" indent="0">
              <a:buNone/>
            </a:pPr>
            <a:endParaRPr lang="en-IN" sz="20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59271727"/>
              </p:ext>
            </p:extLst>
          </p:nvPr>
        </p:nvGraphicFramePr>
        <p:xfrm>
          <a:off x="457200" y="3276600"/>
          <a:ext cx="8305800" cy="3154680"/>
        </p:xfrm>
        <a:graphic>
          <a:graphicData uri="http://schemas.openxmlformats.org/drawingml/2006/table">
            <a:tbl>
              <a:tblPr firstRow="1" firstCol="1" bandRow="1">
                <a:tableStyleId>{5C22544A-7EE6-4342-B048-85BDC9FD1C3A}</a:tableStyleId>
              </a:tblPr>
              <a:tblGrid>
                <a:gridCol w="1146851">
                  <a:extLst>
                    <a:ext uri="{9D8B030D-6E8A-4147-A177-3AD203B41FA5}">
                      <a16:colId xmlns:a16="http://schemas.microsoft.com/office/drawing/2014/main" val="2860979164"/>
                    </a:ext>
                  </a:extLst>
                </a:gridCol>
                <a:gridCol w="1136072">
                  <a:extLst>
                    <a:ext uri="{9D8B030D-6E8A-4147-A177-3AD203B41FA5}">
                      <a16:colId xmlns:a16="http://schemas.microsoft.com/office/drawing/2014/main" val="1431529591"/>
                    </a:ext>
                  </a:extLst>
                </a:gridCol>
                <a:gridCol w="2430912">
                  <a:extLst>
                    <a:ext uri="{9D8B030D-6E8A-4147-A177-3AD203B41FA5}">
                      <a16:colId xmlns:a16="http://schemas.microsoft.com/office/drawing/2014/main" val="384669105"/>
                    </a:ext>
                  </a:extLst>
                </a:gridCol>
                <a:gridCol w="1567053">
                  <a:extLst>
                    <a:ext uri="{9D8B030D-6E8A-4147-A177-3AD203B41FA5}">
                      <a16:colId xmlns:a16="http://schemas.microsoft.com/office/drawing/2014/main" val="862111028"/>
                    </a:ext>
                  </a:extLst>
                </a:gridCol>
                <a:gridCol w="2024912">
                  <a:extLst>
                    <a:ext uri="{9D8B030D-6E8A-4147-A177-3AD203B41FA5}">
                      <a16:colId xmlns:a16="http://schemas.microsoft.com/office/drawing/2014/main" val="1573259183"/>
                    </a:ext>
                  </a:extLst>
                </a:gridCol>
              </a:tblGrid>
              <a:tr h="602203">
                <a:tc>
                  <a:txBody>
                    <a:bodyPr/>
                    <a:lstStyle/>
                    <a:p>
                      <a:pPr>
                        <a:lnSpc>
                          <a:spcPct val="115000"/>
                        </a:lnSpc>
                        <a:spcAft>
                          <a:spcPts val="0"/>
                        </a:spcAft>
                      </a:pPr>
                      <a:r>
                        <a:rPr lang="en-US" sz="1800">
                          <a:effectLst/>
                        </a:rPr>
                        <a:t>Year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Cash flow</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Discount factor </a:t>
                      </a:r>
                      <a:endParaRPr lang="en-US" sz="1800" dirty="0" smtClean="0">
                        <a:effectLst/>
                      </a:endParaRPr>
                    </a:p>
                    <a:p>
                      <a:pPr>
                        <a:lnSpc>
                          <a:spcPct val="115000"/>
                        </a:lnSpc>
                        <a:spcAft>
                          <a:spcPts val="0"/>
                        </a:spcAft>
                      </a:pPr>
                      <a:r>
                        <a:rPr lang="en-US" sz="1800" dirty="0" smtClean="0">
                          <a:effectLst/>
                        </a:rPr>
                        <a:t>@</a:t>
                      </a:r>
                      <a:r>
                        <a:rPr lang="en-US" sz="1800" dirty="0">
                          <a:effectLst/>
                        </a:rPr>
                        <a:t>12.5%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Discounted </a:t>
                      </a:r>
                      <a:endParaRPr lang="en-US" sz="1800" dirty="0" smtClean="0">
                        <a:effectLst/>
                      </a:endParaRPr>
                    </a:p>
                    <a:p>
                      <a:pPr>
                        <a:lnSpc>
                          <a:spcPct val="115000"/>
                        </a:lnSpc>
                        <a:spcAft>
                          <a:spcPts val="0"/>
                        </a:spcAft>
                      </a:pPr>
                      <a:r>
                        <a:rPr lang="en-US" sz="1800" dirty="0" smtClean="0">
                          <a:effectLst/>
                        </a:rPr>
                        <a:t>cash </a:t>
                      </a:r>
                      <a:r>
                        <a:rPr lang="en-US" sz="1800" dirty="0">
                          <a:effectLst/>
                        </a:rPr>
                        <a:t>flow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Cumulative </a:t>
                      </a:r>
                      <a:endParaRPr lang="en-IN" sz="1600">
                        <a:effectLst/>
                      </a:endParaRPr>
                    </a:p>
                    <a:p>
                      <a:pPr>
                        <a:lnSpc>
                          <a:spcPct val="115000"/>
                        </a:lnSpc>
                        <a:spcAft>
                          <a:spcPts val="0"/>
                        </a:spcAft>
                      </a:pPr>
                      <a:r>
                        <a:rPr lang="en-US" sz="1800">
                          <a:effectLst/>
                        </a:rPr>
                        <a:t>Profit/revenue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1482269"/>
                  </a:ext>
                </a:extLst>
              </a:tr>
              <a:tr h="292017">
                <a:tc>
                  <a:txBody>
                    <a:bodyPr/>
                    <a:lstStyle/>
                    <a:p>
                      <a:pPr>
                        <a:lnSpc>
                          <a:spcPct val="115000"/>
                        </a:lnSpc>
                        <a:spcAft>
                          <a:spcPts val="0"/>
                        </a:spcAft>
                      </a:pPr>
                      <a:r>
                        <a:rPr lang="en-US" sz="1800">
                          <a:effectLst/>
                        </a:rPr>
                        <a:t>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-180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1.0000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-180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-180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2999410"/>
                  </a:ext>
                </a:extLst>
              </a:tr>
              <a:tr h="292017">
                <a:tc>
                  <a:txBody>
                    <a:bodyPr/>
                    <a:lstStyle/>
                    <a:p>
                      <a:pPr>
                        <a:lnSpc>
                          <a:spcPct val="115000"/>
                        </a:lnSpc>
                        <a:spcAft>
                          <a:spcPts val="0"/>
                        </a:spcAft>
                      </a:pPr>
                      <a:r>
                        <a:rPr lang="en-US" sz="18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40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0.8889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35.556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-140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652945"/>
                  </a:ext>
                </a:extLst>
              </a:tr>
              <a:tr h="292017">
                <a:tc>
                  <a:txBody>
                    <a:bodyPr/>
                    <a:lstStyle/>
                    <a:p>
                      <a:pPr>
                        <a:lnSpc>
                          <a:spcPct val="115000"/>
                        </a:lnSpc>
                        <a:spcAft>
                          <a:spcPts val="0"/>
                        </a:spcAft>
                      </a:pPr>
                      <a:r>
                        <a:rPr lang="en-US" sz="18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50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0.7901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39.505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-90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0548118"/>
                  </a:ext>
                </a:extLst>
              </a:tr>
              <a:tr h="292017">
                <a:tc>
                  <a:txBody>
                    <a:bodyPr/>
                    <a:lstStyle/>
                    <a:p>
                      <a:pPr>
                        <a:lnSpc>
                          <a:spcPct val="115000"/>
                        </a:lnSpc>
                        <a:spcAft>
                          <a:spcPts val="0"/>
                        </a:spcAft>
                      </a:pPr>
                      <a:r>
                        <a:rPr lang="en-US" sz="18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60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0.7023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42.138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-30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6816364"/>
                  </a:ext>
                </a:extLst>
              </a:tr>
              <a:tr h="292017">
                <a:tc>
                  <a:txBody>
                    <a:bodyPr/>
                    <a:lstStyle/>
                    <a:p>
                      <a:pPr>
                        <a:lnSpc>
                          <a:spcPct val="115000"/>
                        </a:lnSpc>
                        <a:spcAft>
                          <a:spcPts val="0"/>
                        </a:spcAft>
                      </a:pPr>
                      <a:r>
                        <a:rPr lang="en-US" sz="18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70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0.6243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43.701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40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8601260"/>
                  </a:ext>
                </a:extLst>
              </a:tr>
              <a:tr h="292017">
                <a:tc>
                  <a:txBody>
                    <a:bodyPr/>
                    <a:lstStyle/>
                    <a:p>
                      <a:pPr>
                        <a:lnSpc>
                          <a:spcPct val="115000"/>
                        </a:lnSpc>
                        <a:spcAft>
                          <a:spcPts val="0"/>
                        </a:spcAft>
                      </a:pPr>
                      <a:r>
                        <a:rPr lang="en-US" sz="18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55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0.5549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30.5195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4152113"/>
                  </a:ext>
                </a:extLst>
              </a:tr>
              <a:tr h="556312">
                <a:tc>
                  <a:txBody>
                    <a:bodyPr/>
                    <a:lstStyle/>
                    <a:p>
                      <a:pPr>
                        <a:lnSpc>
                          <a:spcPct val="115000"/>
                        </a:lnSpc>
                        <a:spcBef>
                          <a:spcPts val="1000"/>
                        </a:spcBef>
                        <a:spcAft>
                          <a:spcPts val="0"/>
                        </a:spcAft>
                      </a:pPr>
                      <a:r>
                        <a:rPr lang="en-US" sz="1800">
                          <a:effectLst/>
                        </a:rPr>
                        <a:t>Net Profit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000"/>
                        </a:spcBef>
                        <a:spcAft>
                          <a:spcPts val="0"/>
                        </a:spcAft>
                      </a:pPr>
                      <a:r>
                        <a:rPr lang="en-US" sz="1800">
                          <a:effectLst/>
                        </a:rPr>
                        <a:t>RS 95 Lacs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000"/>
                        </a:spcBef>
                        <a:spcAft>
                          <a:spcPts val="0"/>
                        </a:spcAft>
                      </a:pPr>
                      <a:r>
                        <a:rPr lang="en-US" sz="2400" b="1" dirty="0">
                          <a:effectLst/>
                        </a:rPr>
                        <a:t>NPV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15000"/>
                        </a:lnSpc>
                        <a:spcBef>
                          <a:spcPts val="1000"/>
                        </a:spcBef>
                        <a:spcAft>
                          <a:spcPts val="0"/>
                        </a:spcAft>
                      </a:pPr>
                      <a:r>
                        <a:rPr lang="en-US" sz="2400" b="1" dirty="0">
                          <a:effectLst/>
                        </a:rPr>
                        <a:t>11.4195 </a:t>
                      </a:r>
                      <a:r>
                        <a:rPr lang="en-US" sz="2400" b="1" dirty="0" smtClean="0">
                          <a:effectLst/>
                        </a:rPr>
                        <a:t>L </a:t>
                      </a:r>
                      <a:r>
                        <a:rPr lang="en-US" sz="2400" b="1" dirty="0">
                          <a:effectLst/>
                        </a:rPr>
                        <a:t>= </a:t>
                      </a:r>
                      <a:r>
                        <a:rPr lang="en-US" sz="2400" b="1" dirty="0" err="1">
                          <a:effectLst/>
                        </a:rPr>
                        <a:t>Rs</a:t>
                      </a:r>
                      <a:r>
                        <a:rPr lang="en-US" sz="2400" b="1" dirty="0">
                          <a:effectLst/>
                        </a:rPr>
                        <a:t> 11,41,950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2876822325"/>
                  </a:ext>
                </a:extLst>
              </a:tr>
            </a:tbl>
          </a:graphicData>
        </a:graphic>
      </p:graphicFrame>
    </p:spTree>
    <p:extLst>
      <p:ext uri="{BB962C8B-B14F-4D97-AF65-F5344CB8AC3E}">
        <p14:creationId xmlns:p14="http://schemas.microsoft.com/office/powerpoint/2010/main" val="12721954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IN" dirty="0" smtClean="0">
                <a:solidFill>
                  <a:srgbClr val="FF0000"/>
                </a:solidFill>
                <a:latin typeface="Arial Black" panose="020B0A04020102020204" pitchFamily="34" charset="0"/>
              </a:rPr>
              <a:t>SEPM   MCQS</a:t>
            </a:r>
            <a:br>
              <a:rPr lang="en-IN" dirty="0" smtClean="0">
                <a:solidFill>
                  <a:srgbClr val="FF0000"/>
                </a:solidFill>
                <a:latin typeface="Arial Black" panose="020B0A04020102020204" pitchFamily="34" charset="0"/>
              </a:rPr>
            </a:br>
            <a:r>
              <a:rPr lang="en-IN" dirty="0" smtClean="0">
                <a:solidFill>
                  <a:srgbClr val="FF0000"/>
                </a:solidFill>
                <a:latin typeface="Arial Black" panose="020B0A04020102020204" pitchFamily="34" charset="0"/>
              </a:rPr>
              <a:t>(FOR PRACTICE)</a:t>
            </a:r>
            <a:endParaRPr lang="en-IN" dirty="0">
              <a:solidFill>
                <a:srgbClr val="FF0000"/>
              </a:solidFill>
              <a:latin typeface="Arial Black" panose="020B0A04020102020204" pitchFamily="34" charset="0"/>
            </a:endParaRPr>
          </a:p>
        </p:txBody>
      </p:sp>
      <p:sp>
        <p:nvSpPr>
          <p:cNvPr id="3" name="Subtitle 2"/>
          <p:cNvSpPr>
            <a:spLocks noGrp="1"/>
          </p:cNvSpPr>
          <p:nvPr>
            <p:ph type="subTitle" idx="1"/>
          </p:nvPr>
        </p:nvSpPr>
        <p:spPr/>
        <p:txBody>
          <a:bodyPr/>
          <a:lstStyle/>
          <a:p>
            <a:endParaRPr lang="en-US"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4065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Question 1</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Which is not a step of requirement engineering?</a:t>
            </a:r>
          </a:p>
          <a:p>
            <a:pPr marL="971550" lvl="1" indent="-514350">
              <a:buAutoNum type="alphaLcParenR"/>
            </a:pPr>
            <a:r>
              <a:rPr lang="en-US" dirty="0" smtClean="0"/>
              <a:t>Requirements elicitation </a:t>
            </a:r>
            <a:r>
              <a:rPr lang="en-US" dirty="0"/>
              <a:t>	</a:t>
            </a:r>
            <a:endParaRPr lang="en-US" dirty="0" smtClean="0"/>
          </a:p>
          <a:p>
            <a:pPr marL="971550" lvl="1" indent="-514350">
              <a:buAutoNum type="alphaLcParenR"/>
            </a:pPr>
            <a:r>
              <a:rPr lang="en-US" dirty="0"/>
              <a:t>Requirements </a:t>
            </a:r>
            <a:r>
              <a:rPr lang="en-US" dirty="0" smtClean="0"/>
              <a:t>analysis</a:t>
            </a:r>
          </a:p>
          <a:p>
            <a:pPr marL="971550" lvl="1" indent="-514350">
              <a:buFont typeface="Arial" pitchFamily="34" charset="0"/>
              <a:buAutoNum type="alphaLcParenR"/>
            </a:pPr>
            <a:r>
              <a:rPr lang="en-US" dirty="0"/>
              <a:t>Requirements </a:t>
            </a:r>
            <a:r>
              <a:rPr lang="en-US" dirty="0" smtClean="0"/>
              <a:t>documentation</a:t>
            </a:r>
          </a:p>
          <a:p>
            <a:pPr marL="971550" lvl="1" indent="-514350">
              <a:buAutoNum type="alphaLcParenR"/>
            </a:pPr>
            <a:r>
              <a:rPr lang="en-US" dirty="0"/>
              <a:t>Requirements </a:t>
            </a:r>
            <a:r>
              <a:rPr lang="en-US" dirty="0" smtClean="0"/>
              <a:t>design</a:t>
            </a:r>
            <a:endParaRPr lang="en-US" dirty="0"/>
          </a:p>
        </p:txBody>
      </p:sp>
    </p:spTree>
    <p:extLst>
      <p:ext uri="{BB962C8B-B14F-4D97-AF65-F5344CB8AC3E}">
        <p14:creationId xmlns:p14="http://schemas.microsoft.com/office/powerpoint/2010/main" val="13058348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a:t>
            </a:r>
            <a:endParaRPr lang="en-US" dirty="0"/>
          </a:p>
        </p:txBody>
      </p:sp>
      <p:sp>
        <p:nvSpPr>
          <p:cNvPr id="3" name="Content Placeholder 2"/>
          <p:cNvSpPr>
            <a:spLocks noGrp="1"/>
          </p:cNvSpPr>
          <p:nvPr>
            <p:ph idx="1"/>
          </p:nvPr>
        </p:nvSpPr>
        <p:spPr/>
        <p:txBody>
          <a:bodyPr/>
          <a:lstStyle/>
          <a:p>
            <a:r>
              <a:rPr lang="en-US" dirty="0" smtClean="0"/>
              <a:t>SRS document is for </a:t>
            </a:r>
          </a:p>
          <a:p>
            <a:pPr marL="914400" lvl="1" indent="-457200">
              <a:buAutoNum type="alphaLcParenR"/>
            </a:pPr>
            <a:r>
              <a:rPr lang="en-US" dirty="0" smtClean="0"/>
              <a:t>“what”  of a system</a:t>
            </a:r>
          </a:p>
          <a:p>
            <a:pPr marL="914400" lvl="1" indent="-457200">
              <a:buAutoNum type="alphaLcParenR"/>
            </a:pPr>
            <a:r>
              <a:rPr lang="en-US" dirty="0" smtClean="0"/>
              <a:t>How to design the system?</a:t>
            </a:r>
          </a:p>
          <a:p>
            <a:pPr marL="914400" lvl="1" indent="-457200">
              <a:buAutoNum type="alphaLcParenR"/>
            </a:pPr>
            <a:r>
              <a:rPr lang="en-US" dirty="0" smtClean="0"/>
              <a:t>Costing and scheduling of a system</a:t>
            </a:r>
            <a:r>
              <a:rPr lang="en-US" dirty="0"/>
              <a:t>	</a:t>
            </a:r>
          </a:p>
          <a:p>
            <a:pPr marL="914400" lvl="1" indent="-457200">
              <a:buAutoNum type="alphaLcParenR"/>
            </a:pPr>
            <a:r>
              <a:rPr lang="en-US" dirty="0" smtClean="0"/>
              <a:t>System’s requirement</a:t>
            </a:r>
            <a:r>
              <a:rPr lang="en-US" dirty="0"/>
              <a:t>	</a:t>
            </a:r>
            <a:endParaRPr lang="en-US" dirty="0" smtClean="0"/>
          </a:p>
        </p:txBody>
      </p:sp>
    </p:spTree>
    <p:extLst>
      <p:ext uri="{BB962C8B-B14F-4D97-AF65-F5344CB8AC3E}">
        <p14:creationId xmlns:p14="http://schemas.microsoft.com/office/powerpoint/2010/main" val="24843795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In which step of SDLC project termination could be done? </a:t>
            </a:r>
          </a:p>
          <a:p>
            <a:pPr marL="914400" lvl="1" indent="-457200">
              <a:buAutoNum type="alphaLcParenR"/>
            </a:pPr>
            <a:r>
              <a:rPr lang="en-US" dirty="0" smtClean="0"/>
              <a:t>Design       </a:t>
            </a:r>
          </a:p>
          <a:p>
            <a:pPr marL="914400" lvl="1" indent="-457200">
              <a:buAutoNum type="alphaLcParenR"/>
            </a:pPr>
            <a:r>
              <a:rPr lang="en-US" dirty="0" smtClean="0"/>
              <a:t>Maintenance           </a:t>
            </a:r>
          </a:p>
          <a:p>
            <a:pPr marL="914400" lvl="1" indent="-457200">
              <a:buFont typeface="Arial" pitchFamily="34" charset="0"/>
              <a:buAutoNum type="alphaLcParenR"/>
            </a:pPr>
            <a:r>
              <a:rPr lang="en-US" dirty="0"/>
              <a:t>Feasibility  Study            </a:t>
            </a:r>
          </a:p>
          <a:p>
            <a:pPr marL="914400" lvl="1" indent="-457200">
              <a:buAutoNum type="alphaLcParenR"/>
            </a:pPr>
            <a:r>
              <a:rPr lang="en-US" dirty="0" smtClean="0"/>
              <a:t>Coding</a:t>
            </a:r>
            <a:endParaRPr lang="en-US" dirty="0"/>
          </a:p>
          <a:p>
            <a:pPr lvl="1"/>
            <a:endParaRPr lang="en-US" dirty="0"/>
          </a:p>
        </p:txBody>
      </p:sp>
      <p:sp>
        <p:nvSpPr>
          <p:cNvPr id="4" name="Title 1"/>
          <p:cNvSpPr>
            <a:spLocks noGrp="1"/>
          </p:cNvSpPr>
          <p:nvPr>
            <p:ph type="title"/>
          </p:nvPr>
        </p:nvSpPr>
        <p:spPr/>
        <p:txBody>
          <a:bodyPr/>
          <a:lstStyle/>
          <a:p>
            <a:r>
              <a:rPr lang="en-US" dirty="0"/>
              <a:t>Question 3</a:t>
            </a:r>
          </a:p>
        </p:txBody>
      </p:sp>
    </p:spTree>
    <p:extLst>
      <p:ext uri="{BB962C8B-B14F-4D97-AF65-F5344CB8AC3E}">
        <p14:creationId xmlns:p14="http://schemas.microsoft.com/office/powerpoint/2010/main" val="2619944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pPr lvl="0"/>
            <a:r>
              <a:rPr lang="en-US" dirty="0" smtClean="0"/>
              <a:t>Which one is not a type of requirement?</a:t>
            </a:r>
            <a:endParaRPr lang="en-US" dirty="0"/>
          </a:p>
          <a:p>
            <a:pPr marL="914400" lvl="1" indent="-457200">
              <a:buFont typeface="+mj-lt"/>
              <a:buAutoNum type="alphaLcParenR"/>
            </a:pPr>
            <a:r>
              <a:rPr lang="en-US" dirty="0" smtClean="0"/>
              <a:t>unknown </a:t>
            </a:r>
            <a:r>
              <a:rPr lang="en-US" dirty="0"/>
              <a:t>requirements </a:t>
            </a:r>
          </a:p>
          <a:p>
            <a:pPr marL="914400" lvl="1" indent="-457200">
              <a:buFont typeface="+mj-lt"/>
              <a:buAutoNum type="alphaLcParenR"/>
            </a:pPr>
            <a:r>
              <a:rPr lang="en-US" dirty="0" smtClean="0"/>
              <a:t>known </a:t>
            </a:r>
            <a:r>
              <a:rPr lang="en-US" dirty="0"/>
              <a:t>requirements </a:t>
            </a:r>
            <a:endParaRPr lang="en-US" dirty="0" smtClean="0"/>
          </a:p>
          <a:p>
            <a:pPr marL="914400" lvl="1" indent="-457200">
              <a:buFont typeface="Arial" pitchFamily="34" charset="0"/>
              <a:buAutoNum type="alphaLcParenR"/>
            </a:pPr>
            <a:r>
              <a:rPr lang="en-US" dirty="0"/>
              <a:t>Complex requirements</a:t>
            </a:r>
          </a:p>
          <a:p>
            <a:pPr marL="914400" lvl="1" indent="-457200">
              <a:buFont typeface="+mj-lt"/>
              <a:buAutoNum type="alphaLcParenR"/>
            </a:pPr>
            <a:r>
              <a:rPr lang="en-US" dirty="0" smtClean="0"/>
              <a:t>Undreamt requirements</a:t>
            </a:r>
            <a:endParaRPr lang="en-US" dirty="0"/>
          </a:p>
        </p:txBody>
      </p:sp>
    </p:spTree>
    <p:extLst>
      <p:ext uri="{BB962C8B-B14F-4D97-AF65-F5344CB8AC3E}">
        <p14:creationId xmlns:p14="http://schemas.microsoft.com/office/powerpoint/2010/main" val="23603439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5</a:t>
            </a:r>
            <a:endParaRPr lang="en-US" dirty="0"/>
          </a:p>
        </p:txBody>
      </p:sp>
      <p:sp>
        <p:nvSpPr>
          <p:cNvPr id="3" name="Content Placeholder 2"/>
          <p:cNvSpPr>
            <a:spLocks noGrp="1"/>
          </p:cNvSpPr>
          <p:nvPr>
            <p:ph idx="1"/>
          </p:nvPr>
        </p:nvSpPr>
        <p:spPr/>
        <p:txBody>
          <a:bodyPr/>
          <a:lstStyle/>
          <a:p>
            <a:pPr lvl="0"/>
            <a:r>
              <a:rPr lang="en-US" dirty="0" smtClean="0"/>
              <a:t>Which is not a characteristic of a good SRS?</a:t>
            </a:r>
            <a:endParaRPr lang="en-US" dirty="0"/>
          </a:p>
          <a:p>
            <a:pPr lvl="1"/>
            <a:r>
              <a:rPr lang="en-US" dirty="0"/>
              <a:t>a) </a:t>
            </a:r>
            <a:r>
              <a:rPr lang="en-US" dirty="0" smtClean="0"/>
              <a:t>correct</a:t>
            </a:r>
          </a:p>
          <a:p>
            <a:pPr lvl="1"/>
            <a:r>
              <a:rPr lang="en-US" dirty="0" smtClean="0"/>
              <a:t>b</a:t>
            </a:r>
            <a:r>
              <a:rPr lang="en-US" dirty="0"/>
              <a:t>) </a:t>
            </a:r>
            <a:r>
              <a:rPr lang="en-US" dirty="0" smtClean="0"/>
              <a:t>complete</a:t>
            </a:r>
          </a:p>
          <a:p>
            <a:pPr lvl="1"/>
            <a:r>
              <a:rPr lang="en-US" dirty="0" smtClean="0"/>
              <a:t>c</a:t>
            </a:r>
            <a:r>
              <a:rPr lang="en-US" dirty="0"/>
              <a:t>) </a:t>
            </a:r>
            <a:r>
              <a:rPr lang="en-US" dirty="0" smtClean="0"/>
              <a:t>consistent</a:t>
            </a:r>
          </a:p>
          <a:p>
            <a:pPr lvl="1"/>
            <a:r>
              <a:rPr lang="en-US" dirty="0"/>
              <a:t>d) </a:t>
            </a:r>
            <a:r>
              <a:rPr lang="en-US" dirty="0" smtClean="0"/>
              <a:t>brief</a:t>
            </a:r>
            <a:endParaRPr lang="en-US" dirty="0"/>
          </a:p>
        </p:txBody>
      </p:sp>
    </p:spTree>
    <p:extLst>
      <p:ext uri="{BB962C8B-B14F-4D97-AF65-F5344CB8AC3E}">
        <p14:creationId xmlns:p14="http://schemas.microsoft.com/office/powerpoint/2010/main" val="38396705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6</a:t>
            </a:r>
            <a:endParaRPr lang="en-US" dirty="0"/>
          </a:p>
        </p:txBody>
      </p:sp>
      <p:sp>
        <p:nvSpPr>
          <p:cNvPr id="3" name="Content Placeholder 2"/>
          <p:cNvSpPr>
            <a:spLocks noGrp="1"/>
          </p:cNvSpPr>
          <p:nvPr>
            <p:ph idx="1"/>
          </p:nvPr>
        </p:nvSpPr>
        <p:spPr/>
        <p:txBody>
          <a:bodyPr>
            <a:normAutofit/>
          </a:bodyPr>
          <a:lstStyle/>
          <a:p>
            <a:r>
              <a:rPr lang="en-US" dirty="0"/>
              <a:t>Which of the following is the understanding of software product limitations, learning system related problems or changes to be done in existing systems beforehand, identifying and addressing the impact of project on organization and personnel </a:t>
            </a:r>
            <a:r>
              <a:rPr lang="en-US" dirty="0" err="1"/>
              <a:t>etc</a:t>
            </a:r>
            <a:r>
              <a:rPr lang="en-US" dirty="0" smtClean="0"/>
              <a:t>?</a:t>
            </a:r>
          </a:p>
          <a:p>
            <a:pPr marL="914400" lvl="1" indent="-457200">
              <a:buAutoNum type="alphaLcParenR"/>
            </a:pPr>
            <a:r>
              <a:rPr lang="en-US" dirty="0" smtClean="0"/>
              <a:t>Software Design</a:t>
            </a:r>
          </a:p>
          <a:p>
            <a:pPr marL="914400" lvl="1" indent="-457200">
              <a:buAutoNum type="alphaLcParenR"/>
            </a:pPr>
            <a:r>
              <a:rPr lang="en-US" dirty="0" smtClean="0"/>
              <a:t>Feasibility Study</a:t>
            </a:r>
          </a:p>
          <a:p>
            <a:pPr marL="914400" lvl="1" indent="-457200">
              <a:buAutoNum type="alphaLcParenR"/>
            </a:pPr>
            <a:r>
              <a:rPr lang="en-US" dirty="0" smtClean="0"/>
              <a:t>Requirements Gathering</a:t>
            </a:r>
          </a:p>
          <a:p>
            <a:pPr marL="914400" lvl="1" indent="-457200">
              <a:buAutoNum type="alphaLcParenR"/>
            </a:pPr>
            <a:r>
              <a:rPr lang="en-US" smtClean="0"/>
              <a:t>System Analysis</a:t>
            </a:r>
            <a:endParaRPr lang="en-US" dirty="0" smtClean="0"/>
          </a:p>
        </p:txBody>
      </p:sp>
    </p:spTree>
    <p:extLst>
      <p:ext uri="{BB962C8B-B14F-4D97-AF65-F5344CB8AC3E}">
        <p14:creationId xmlns:p14="http://schemas.microsoft.com/office/powerpoint/2010/main" val="755079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7</a:t>
            </a:r>
            <a:endParaRPr lang="en-US" dirty="0"/>
          </a:p>
        </p:txBody>
      </p:sp>
      <p:sp>
        <p:nvSpPr>
          <p:cNvPr id="3" name="Content Placeholder 2"/>
          <p:cNvSpPr>
            <a:spLocks noGrp="1"/>
          </p:cNvSpPr>
          <p:nvPr>
            <p:ph idx="1"/>
          </p:nvPr>
        </p:nvSpPr>
        <p:spPr/>
        <p:txBody>
          <a:bodyPr/>
          <a:lstStyle/>
          <a:p>
            <a:r>
              <a:rPr lang="en-US" dirty="0" smtClean="0"/>
              <a:t>Which is not a non-functional requirement ?</a:t>
            </a:r>
          </a:p>
          <a:p>
            <a:pPr marL="914400" lvl="1" indent="-457200">
              <a:buFont typeface="Arial" pitchFamily="34" charset="0"/>
              <a:buAutoNum type="alphaLcParenR"/>
            </a:pPr>
            <a:r>
              <a:rPr lang="en-US" dirty="0" smtClean="0"/>
              <a:t>Efficiency</a:t>
            </a:r>
          </a:p>
          <a:p>
            <a:pPr marL="914400" lvl="1" indent="-457200">
              <a:buFont typeface="Arial" pitchFamily="34" charset="0"/>
              <a:buAutoNum type="alphaLcParenR"/>
            </a:pPr>
            <a:r>
              <a:rPr lang="en-US" dirty="0" smtClean="0"/>
              <a:t>Reliability</a:t>
            </a:r>
          </a:p>
          <a:p>
            <a:pPr marL="914400" lvl="1" indent="-457200">
              <a:buFont typeface="Arial" pitchFamily="34" charset="0"/>
              <a:buAutoNum type="alphaLcParenR"/>
            </a:pPr>
            <a:r>
              <a:rPr lang="en-US" dirty="0" smtClean="0"/>
              <a:t>Product features        </a:t>
            </a:r>
          </a:p>
          <a:p>
            <a:pPr marL="914400" lvl="1" indent="-457200">
              <a:buAutoNum type="alphaLcParenR"/>
            </a:pPr>
            <a:r>
              <a:rPr lang="en-US" dirty="0" smtClean="0"/>
              <a:t>Stability</a:t>
            </a:r>
          </a:p>
        </p:txBody>
      </p:sp>
    </p:spTree>
    <p:extLst>
      <p:ext uri="{BB962C8B-B14F-4D97-AF65-F5344CB8AC3E}">
        <p14:creationId xmlns:p14="http://schemas.microsoft.com/office/powerpoint/2010/main" val="1434559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534400" cy="5059363"/>
          </a:xfrm>
        </p:spPr>
        <p:txBody>
          <a:bodyPr>
            <a:normAutofit/>
          </a:bodyPr>
          <a:lstStyle/>
          <a:p>
            <a:r>
              <a:rPr lang="en-US" sz="2400" dirty="0"/>
              <a:t>Consider a project with the following functional units:</a:t>
            </a:r>
          </a:p>
          <a:p>
            <a:pPr marL="457200" indent="-457200">
              <a:buFont typeface="+mj-lt"/>
              <a:buAutoNum type="alphaLcParenR"/>
            </a:pPr>
            <a:r>
              <a:rPr lang="en-US" sz="2400" dirty="0">
                <a:solidFill>
                  <a:schemeClr val="tx1"/>
                </a:solidFill>
              </a:rPr>
              <a:t>Number of user inputs = 50</a:t>
            </a:r>
          </a:p>
          <a:p>
            <a:pPr marL="457200" indent="-457200">
              <a:buFont typeface="+mj-lt"/>
              <a:buAutoNum type="alphaLcParenR"/>
            </a:pPr>
            <a:r>
              <a:rPr lang="en-US" sz="2400" dirty="0">
                <a:solidFill>
                  <a:schemeClr val="tx1"/>
                </a:solidFill>
              </a:rPr>
              <a:t>Number of user outputs = 40</a:t>
            </a:r>
          </a:p>
          <a:p>
            <a:pPr marL="457200" indent="-457200">
              <a:buFont typeface="+mj-lt"/>
              <a:buAutoNum type="alphaLcParenR"/>
            </a:pPr>
            <a:r>
              <a:rPr lang="en-US" sz="2400" dirty="0">
                <a:solidFill>
                  <a:schemeClr val="tx1"/>
                </a:solidFill>
              </a:rPr>
              <a:t>Number of user enquiries = 35</a:t>
            </a:r>
          </a:p>
          <a:p>
            <a:pPr marL="457200" indent="-457200">
              <a:buFont typeface="+mj-lt"/>
              <a:buAutoNum type="alphaLcParenR"/>
            </a:pPr>
            <a:r>
              <a:rPr lang="en-US" sz="2400" dirty="0">
                <a:solidFill>
                  <a:schemeClr val="tx1"/>
                </a:solidFill>
              </a:rPr>
              <a:t>Number of user files = 06</a:t>
            </a:r>
          </a:p>
          <a:p>
            <a:pPr marL="457200" indent="-457200">
              <a:buFont typeface="+mj-lt"/>
              <a:buAutoNum type="alphaLcParenR"/>
            </a:pPr>
            <a:r>
              <a:rPr lang="en-US" sz="2400" dirty="0">
                <a:solidFill>
                  <a:schemeClr val="tx1"/>
                </a:solidFill>
              </a:rPr>
              <a:t>Number of external interfaces = 04</a:t>
            </a:r>
          </a:p>
          <a:p>
            <a:pPr marL="0" indent="0">
              <a:buNone/>
            </a:pPr>
            <a:endParaRPr lang="en-US" sz="2400" b="1" dirty="0" smtClean="0">
              <a:solidFill>
                <a:schemeClr val="tx1"/>
              </a:solidFill>
            </a:endParaRPr>
          </a:p>
          <a:p>
            <a:pPr marL="0" indent="0">
              <a:buNone/>
            </a:pPr>
            <a:r>
              <a:rPr lang="en-US" sz="2400" b="1" dirty="0" smtClean="0">
                <a:solidFill>
                  <a:schemeClr val="tx1"/>
                </a:solidFill>
              </a:rPr>
              <a:t>Assume </a:t>
            </a:r>
            <a:r>
              <a:rPr lang="en-US" sz="2400" b="1" dirty="0">
                <a:solidFill>
                  <a:schemeClr val="tx1"/>
                </a:solidFill>
              </a:rPr>
              <a:t>all complexity adjustment factors and weighting factors </a:t>
            </a:r>
            <a:r>
              <a:rPr lang="en-US" sz="2400" b="1" dirty="0" smtClean="0">
                <a:solidFill>
                  <a:schemeClr val="tx1"/>
                </a:solidFill>
              </a:rPr>
              <a:t>are average</a:t>
            </a:r>
            <a:r>
              <a:rPr lang="en-US" sz="2400" b="1" dirty="0">
                <a:solidFill>
                  <a:schemeClr val="tx1"/>
                </a:solidFill>
              </a:rPr>
              <a:t>. </a:t>
            </a:r>
            <a:endParaRPr lang="en-US" sz="2400" b="1" dirty="0" smtClean="0">
              <a:solidFill>
                <a:schemeClr val="tx1"/>
              </a:solidFill>
            </a:endParaRPr>
          </a:p>
          <a:p>
            <a:pPr marL="0" indent="0">
              <a:buNone/>
            </a:pPr>
            <a:r>
              <a:rPr lang="en-US" sz="2400" b="1" dirty="0" smtClean="0">
                <a:solidFill>
                  <a:srgbClr val="FF0000"/>
                </a:solidFill>
              </a:rPr>
              <a:t>Compute </a:t>
            </a:r>
            <a:r>
              <a:rPr lang="en-US" sz="2400" b="1" dirty="0">
                <a:solidFill>
                  <a:srgbClr val="FF0000"/>
                </a:solidFill>
              </a:rPr>
              <a:t>the </a:t>
            </a:r>
            <a:r>
              <a:rPr lang="en-US" sz="2400" b="1" dirty="0" smtClean="0">
                <a:solidFill>
                  <a:srgbClr val="FF0000"/>
                </a:solidFill>
              </a:rPr>
              <a:t>unadjusted and adjusted function </a:t>
            </a:r>
            <a:r>
              <a:rPr lang="en-US" sz="2400" b="1" dirty="0">
                <a:solidFill>
                  <a:srgbClr val="FF0000"/>
                </a:solidFill>
              </a:rPr>
              <a:t>points for </a:t>
            </a:r>
            <a:r>
              <a:rPr lang="en-US" sz="2400" b="1" dirty="0" smtClean="0">
                <a:solidFill>
                  <a:srgbClr val="FF0000"/>
                </a:solidFill>
              </a:rPr>
              <a:t>this </a:t>
            </a:r>
            <a:r>
              <a:rPr lang="en-US" sz="2400" b="1" dirty="0">
                <a:solidFill>
                  <a:srgbClr val="FF0000"/>
                </a:solidFill>
              </a:rPr>
              <a:t>project.</a:t>
            </a:r>
            <a:endParaRPr lang="en-IN" sz="2400" b="1" dirty="0">
              <a:solidFill>
                <a:srgbClr val="FF0000"/>
              </a:solidFill>
            </a:endParaRPr>
          </a:p>
        </p:txBody>
      </p:sp>
      <p:sp>
        <p:nvSpPr>
          <p:cNvPr id="5" name="Title 1"/>
          <p:cNvSpPr>
            <a:spLocks noGrp="1"/>
          </p:cNvSpPr>
          <p:nvPr>
            <p:ph type="title"/>
          </p:nvPr>
        </p:nvSpPr>
        <p:spPr>
          <a:xfrm>
            <a:off x="457200" y="0"/>
            <a:ext cx="8229600" cy="563562"/>
          </a:xfrm>
        </p:spPr>
        <p:txBody>
          <a:bodyPr>
            <a:normAutofit fontScale="90000"/>
          </a:bodyPr>
          <a:lstStyle/>
          <a:p>
            <a:r>
              <a:rPr lang="en-IN" dirty="0" smtClean="0"/>
              <a:t>Example 1</a:t>
            </a:r>
            <a:endParaRPr lang="en-IN" dirty="0"/>
          </a:p>
        </p:txBody>
      </p:sp>
    </p:spTree>
    <p:extLst>
      <p:ext uri="{BB962C8B-B14F-4D97-AF65-F5344CB8AC3E}">
        <p14:creationId xmlns:p14="http://schemas.microsoft.com/office/powerpoint/2010/main" val="3096664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8</a:t>
            </a:r>
            <a:endParaRPr lang="en-US" dirty="0"/>
          </a:p>
        </p:txBody>
      </p:sp>
      <p:sp>
        <p:nvSpPr>
          <p:cNvPr id="3" name="Content Placeholder 2"/>
          <p:cNvSpPr>
            <a:spLocks noGrp="1"/>
          </p:cNvSpPr>
          <p:nvPr>
            <p:ph idx="1"/>
          </p:nvPr>
        </p:nvSpPr>
        <p:spPr/>
        <p:txBody>
          <a:bodyPr>
            <a:normAutofit/>
          </a:bodyPr>
          <a:lstStyle/>
          <a:p>
            <a:r>
              <a:rPr lang="en-US" dirty="0"/>
              <a:t>Which of the following is not defined in a good Software Requirement Specification (SRS) document</a:t>
            </a:r>
            <a:r>
              <a:rPr lang="en-US" dirty="0" smtClean="0"/>
              <a:t>? </a:t>
            </a:r>
          </a:p>
          <a:p>
            <a:pPr marL="914400" lvl="1" indent="-457200">
              <a:buAutoNum type="alphaLcParenR"/>
            </a:pPr>
            <a:r>
              <a:rPr lang="en-US" dirty="0" smtClean="0"/>
              <a:t>Functional requirement</a:t>
            </a:r>
          </a:p>
          <a:p>
            <a:pPr marL="914400" lvl="1" indent="-457200">
              <a:buAutoNum type="alphaLcParenR"/>
            </a:pPr>
            <a:r>
              <a:rPr lang="en-US" dirty="0" smtClean="0"/>
              <a:t>NFR</a:t>
            </a:r>
          </a:p>
          <a:p>
            <a:pPr marL="914400" lvl="1" indent="-457200">
              <a:buAutoNum type="alphaLcParenR"/>
            </a:pPr>
            <a:r>
              <a:rPr lang="en-US" dirty="0" smtClean="0"/>
              <a:t>Goals of implementation</a:t>
            </a:r>
          </a:p>
          <a:p>
            <a:pPr marL="914400" lvl="1" indent="-457200">
              <a:buAutoNum type="alphaLcParenR"/>
            </a:pPr>
            <a:r>
              <a:rPr lang="en-US" dirty="0" smtClean="0"/>
              <a:t>Algorithm for software implementation Project</a:t>
            </a:r>
            <a:endParaRPr lang="en-US" dirty="0"/>
          </a:p>
        </p:txBody>
      </p:sp>
    </p:spTree>
    <p:extLst>
      <p:ext uri="{BB962C8B-B14F-4D97-AF65-F5344CB8AC3E}">
        <p14:creationId xmlns:p14="http://schemas.microsoft.com/office/powerpoint/2010/main" val="19108418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a:t>
            </a:r>
          </a:p>
        </p:txBody>
      </p:sp>
      <p:sp>
        <p:nvSpPr>
          <p:cNvPr id="3" name="Content Placeholder 2"/>
          <p:cNvSpPr>
            <a:spLocks noGrp="1"/>
          </p:cNvSpPr>
          <p:nvPr>
            <p:ph idx="1"/>
          </p:nvPr>
        </p:nvSpPr>
        <p:spPr/>
        <p:txBody>
          <a:bodyPr/>
          <a:lstStyle/>
          <a:p>
            <a:r>
              <a:rPr lang="en-US" dirty="0"/>
              <a:t>In  _________________  phase you will build the physical project deliverables and present them to your customer for </a:t>
            </a:r>
            <a:r>
              <a:rPr lang="en-US" dirty="0" smtClean="0"/>
              <a:t>signoff</a:t>
            </a:r>
          </a:p>
          <a:p>
            <a:pPr marL="914400" lvl="1" indent="-457200">
              <a:buAutoNum type="alphaLcParenR"/>
            </a:pPr>
            <a:r>
              <a:rPr lang="en-US" dirty="0" smtClean="0"/>
              <a:t>Initiation         </a:t>
            </a:r>
          </a:p>
          <a:p>
            <a:pPr marL="914400" lvl="1" indent="-457200">
              <a:buAutoNum type="alphaLcParenR"/>
            </a:pPr>
            <a:r>
              <a:rPr lang="en-US" dirty="0" smtClean="0"/>
              <a:t>Planning</a:t>
            </a:r>
            <a:r>
              <a:rPr lang="en-US" dirty="0"/>
              <a:t>	</a:t>
            </a:r>
            <a:endParaRPr lang="en-US" dirty="0" smtClean="0"/>
          </a:p>
          <a:p>
            <a:pPr marL="914400" lvl="1" indent="-457200">
              <a:buFont typeface="Arial" pitchFamily="34" charset="0"/>
              <a:buAutoNum type="alphaLcParenR"/>
            </a:pPr>
            <a:r>
              <a:rPr lang="en-US" dirty="0"/>
              <a:t>Execution		</a:t>
            </a:r>
          </a:p>
          <a:p>
            <a:pPr marL="914400" lvl="1" indent="-457200">
              <a:buAutoNum type="alphaLcParenR"/>
            </a:pPr>
            <a:r>
              <a:rPr lang="en-US" dirty="0" smtClean="0"/>
              <a:t>Termination</a:t>
            </a:r>
            <a:endParaRPr lang="en-US" dirty="0"/>
          </a:p>
          <a:p>
            <a:pPr lvl="1"/>
            <a:endParaRPr lang="en-US" dirty="0"/>
          </a:p>
        </p:txBody>
      </p:sp>
    </p:spTree>
    <p:extLst>
      <p:ext uri="{BB962C8B-B14F-4D97-AF65-F5344CB8AC3E}">
        <p14:creationId xmlns:p14="http://schemas.microsoft.com/office/powerpoint/2010/main" val="35387746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10</a:t>
            </a:r>
            <a:endParaRPr lang="en-US" dirty="0"/>
          </a:p>
        </p:txBody>
      </p:sp>
      <p:sp>
        <p:nvSpPr>
          <p:cNvPr id="3" name="Content Placeholder 2"/>
          <p:cNvSpPr>
            <a:spLocks noGrp="1"/>
          </p:cNvSpPr>
          <p:nvPr>
            <p:ph idx="1"/>
          </p:nvPr>
        </p:nvSpPr>
        <p:spPr/>
        <p:txBody>
          <a:bodyPr/>
          <a:lstStyle/>
          <a:p>
            <a:r>
              <a:rPr lang="en-US" dirty="0" smtClean="0"/>
              <a:t>Use case approach was developed by </a:t>
            </a:r>
          </a:p>
          <a:p>
            <a:pPr marL="914400" lvl="1" indent="-457200">
              <a:buAutoNum type="alphaLcParenR"/>
            </a:pPr>
            <a:r>
              <a:rPr lang="en-US" dirty="0" smtClean="0"/>
              <a:t>J.D. Musa and others</a:t>
            </a:r>
          </a:p>
          <a:p>
            <a:pPr marL="914400" lvl="1" indent="-457200">
              <a:buFont typeface="Arial" pitchFamily="34" charset="0"/>
              <a:buAutoNum type="alphaLcParenR"/>
            </a:pPr>
            <a:r>
              <a:rPr lang="en-US" dirty="0"/>
              <a:t>I. Jacobson and others</a:t>
            </a:r>
          </a:p>
          <a:p>
            <a:pPr marL="914400" lvl="1" indent="-457200">
              <a:buAutoNum type="alphaLcParenR"/>
            </a:pPr>
            <a:r>
              <a:rPr lang="en-US" dirty="0" smtClean="0"/>
              <a:t>B. </a:t>
            </a:r>
            <a:r>
              <a:rPr lang="en-US" dirty="0" err="1" smtClean="0"/>
              <a:t>Littlewood</a:t>
            </a:r>
            <a:r>
              <a:rPr lang="en-US" dirty="0" smtClean="0"/>
              <a:t> </a:t>
            </a:r>
          </a:p>
          <a:p>
            <a:pPr marL="914400" lvl="1" indent="-457200">
              <a:buAutoNum type="alphaLcParenR"/>
            </a:pPr>
            <a:r>
              <a:rPr lang="en-US" dirty="0" smtClean="0"/>
              <a:t>None of </a:t>
            </a:r>
            <a:r>
              <a:rPr lang="en-US" dirty="0"/>
              <a:t>these</a:t>
            </a:r>
          </a:p>
        </p:txBody>
      </p:sp>
    </p:spTree>
    <p:extLst>
      <p:ext uri="{BB962C8B-B14F-4D97-AF65-F5344CB8AC3E}">
        <p14:creationId xmlns:p14="http://schemas.microsoft.com/office/powerpoint/2010/main" val="33222908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11</a:t>
            </a:r>
            <a:endParaRPr lang="en-US" dirty="0"/>
          </a:p>
        </p:txBody>
      </p:sp>
      <p:sp>
        <p:nvSpPr>
          <p:cNvPr id="3" name="Content Placeholder 2"/>
          <p:cNvSpPr>
            <a:spLocks noGrp="1"/>
          </p:cNvSpPr>
          <p:nvPr>
            <p:ph idx="1"/>
          </p:nvPr>
        </p:nvSpPr>
        <p:spPr/>
        <p:txBody>
          <a:bodyPr/>
          <a:lstStyle/>
          <a:p>
            <a:r>
              <a:rPr lang="en-US" dirty="0"/>
              <a:t>The major shortcoming of waterfall model is</a:t>
            </a:r>
            <a:r>
              <a:rPr lang="en-US" dirty="0" smtClean="0"/>
              <a:t>?</a:t>
            </a:r>
          </a:p>
          <a:p>
            <a:pPr marL="914400" lvl="1" indent="-457200">
              <a:buFont typeface="Arial" pitchFamily="34" charset="0"/>
              <a:buAutoNum type="alphaLcParenR"/>
            </a:pPr>
            <a:r>
              <a:rPr lang="en-US" dirty="0"/>
              <a:t>the difficulty in accommodating changes after requirement </a:t>
            </a:r>
            <a:r>
              <a:rPr lang="en-US" dirty="0" smtClean="0"/>
              <a:t>analysis.</a:t>
            </a:r>
          </a:p>
          <a:p>
            <a:pPr marL="914400" lvl="1" indent="-457200">
              <a:buFont typeface="Arial" pitchFamily="34" charset="0"/>
              <a:buAutoNum type="alphaLcParenR"/>
            </a:pPr>
            <a:r>
              <a:rPr lang="en-US" dirty="0"/>
              <a:t>the difficult in accommodating changes after feasibility analysis</a:t>
            </a:r>
            <a:r>
              <a:rPr lang="en-US" dirty="0" smtClean="0"/>
              <a:t>.</a:t>
            </a:r>
          </a:p>
          <a:p>
            <a:pPr marL="914400" lvl="1" indent="-457200">
              <a:buFont typeface="Arial" pitchFamily="34" charset="0"/>
              <a:buAutoNum type="alphaLcParenR"/>
            </a:pPr>
            <a:r>
              <a:rPr lang="en-IN" dirty="0"/>
              <a:t>the system </a:t>
            </a:r>
            <a:r>
              <a:rPr lang="en-IN" dirty="0" smtClean="0"/>
              <a:t>testing</a:t>
            </a:r>
          </a:p>
          <a:p>
            <a:pPr marL="914400" lvl="1" indent="-457200">
              <a:buFont typeface="Arial" pitchFamily="34" charset="0"/>
              <a:buAutoNum type="alphaLcParenR"/>
            </a:pPr>
            <a:r>
              <a:rPr lang="en-US" dirty="0" smtClean="0"/>
              <a:t>Maintenance of the system</a:t>
            </a:r>
            <a:endParaRPr lang="en-US" dirty="0"/>
          </a:p>
          <a:p>
            <a:pPr lvl="1"/>
            <a:endParaRPr lang="en-US" dirty="0"/>
          </a:p>
        </p:txBody>
      </p:sp>
    </p:spTree>
    <p:extLst>
      <p:ext uri="{BB962C8B-B14F-4D97-AF65-F5344CB8AC3E}">
        <p14:creationId xmlns:p14="http://schemas.microsoft.com/office/powerpoint/2010/main" val="41574707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12</a:t>
            </a:r>
            <a:endParaRPr lang="en-US" dirty="0"/>
          </a:p>
        </p:txBody>
      </p:sp>
      <p:sp>
        <p:nvSpPr>
          <p:cNvPr id="3" name="Content Placeholder 2"/>
          <p:cNvSpPr>
            <a:spLocks noGrp="1"/>
          </p:cNvSpPr>
          <p:nvPr>
            <p:ph idx="1"/>
          </p:nvPr>
        </p:nvSpPr>
        <p:spPr/>
        <p:txBody>
          <a:bodyPr/>
          <a:lstStyle/>
          <a:p>
            <a:r>
              <a:rPr lang="en-US" dirty="0"/>
              <a:t>The quick design of a software that is visible to end users leads to </a:t>
            </a:r>
            <a:r>
              <a:rPr lang="en-US" dirty="0" smtClean="0"/>
              <a:t>............ model </a:t>
            </a:r>
            <a:endParaRPr lang="en-US" dirty="0"/>
          </a:p>
        </p:txBody>
      </p:sp>
    </p:spTree>
    <p:extLst>
      <p:ext uri="{BB962C8B-B14F-4D97-AF65-F5344CB8AC3E}">
        <p14:creationId xmlns:p14="http://schemas.microsoft.com/office/powerpoint/2010/main" val="3466172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13</a:t>
            </a:r>
            <a:endParaRPr lang="en-US" dirty="0"/>
          </a:p>
        </p:txBody>
      </p:sp>
      <p:sp>
        <p:nvSpPr>
          <p:cNvPr id="3" name="Content Placeholder 2"/>
          <p:cNvSpPr>
            <a:spLocks noGrp="1"/>
          </p:cNvSpPr>
          <p:nvPr>
            <p:ph idx="1"/>
          </p:nvPr>
        </p:nvSpPr>
        <p:spPr/>
        <p:txBody>
          <a:bodyPr/>
          <a:lstStyle/>
          <a:p>
            <a:r>
              <a:rPr lang="en-US" dirty="0"/>
              <a:t>A system being developed has the following characteristics: </a:t>
            </a:r>
            <a:br>
              <a:rPr lang="en-US" dirty="0"/>
            </a:br>
            <a:r>
              <a:rPr lang="en-US" dirty="0"/>
              <a:t>Number of user inputs		10 (simple)</a:t>
            </a:r>
            <a:br>
              <a:rPr lang="en-US" dirty="0"/>
            </a:br>
            <a:r>
              <a:rPr lang="en-US" dirty="0"/>
              <a:t>Number of user outputs	7 (simple)</a:t>
            </a:r>
            <a:br>
              <a:rPr lang="en-US" dirty="0"/>
            </a:br>
            <a:r>
              <a:rPr lang="en-US" dirty="0"/>
              <a:t>Number of user inquiries	3 (average)</a:t>
            </a:r>
            <a:br>
              <a:rPr lang="en-US" dirty="0"/>
            </a:br>
            <a:r>
              <a:rPr lang="en-US" dirty="0"/>
              <a:t>Number of files		6 (average)</a:t>
            </a:r>
            <a:br>
              <a:rPr lang="en-US" dirty="0"/>
            </a:br>
            <a:r>
              <a:rPr lang="en-US" dirty="0"/>
              <a:t>Number of external interfaces	 1 (complex)</a:t>
            </a:r>
            <a:br>
              <a:rPr lang="en-US" dirty="0"/>
            </a:br>
            <a:r>
              <a:rPr lang="en-US" dirty="0"/>
              <a:t>The function point(UFP) count for the system is</a:t>
            </a:r>
            <a:r>
              <a:rPr lang="en-US" dirty="0" smtClean="0"/>
              <a:t>:</a:t>
            </a:r>
          </a:p>
          <a:p>
            <a:pPr marL="457200" lvl="1" indent="0">
              <a:buNone/>
            </a:pPr>
            <a:r>
              <a:rPr lang="en-US" dirty="0" smtClean="0"/>
              <a:t>a)140		b) 131		c)158		d)127</a:t>
            </a:r>
            <a:endParaRPr lang="en-US" dirty="0"/>
          </a:p>
        </p:txBody>
      </p:sp>
    </p:spTree>
    <p:extLst>
      <p:ext uri="{BB962C8B-B14F-4D97-AF65-F5344CB8AC3E}">
        <p14:creationId xmlns:p14="http://schemas.microsoft.com/office/powerpoint/2010/main" val="20240981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14</a:t>
            </a:r>
            <a:endParaRPr lang="en-US" dirty="0"/>
          </a:p>
        </p:txBody>
      </p:sp>
      <p:sp>
        <p:nvSpPr>
          <p:cNvPr id="3" name="Content Placeholder 2"/>
          <p:cNvSpPr>
            <a:spLocks noGrp="1"/>
          </p:cNvSpPr>
          <p:nvPr>
            <p:ph idx="1"/>
          </p:nvPr>
        </p:nvSpPr>
        <p:spPr/>
        <p:txBody>
          <a:bodyPr/>
          <a:lstStyle/>
          <a:p>
            <a:pPr lvl="0"/>
            <a:r>
              <a:rPr lang="en-US" dirty="0"/>
              <a:t>Suppose a system requires  </a:t>
            </a:r>
            <a:br>
              <a:rPr lang="en-US" dirty="0"/>
            </a:br>
            <a:r>
              <a:rPr lang="en-US" dirty="0"/>
              <a:t> </a:t>
            </a:r>
            <a:r>
              <a:rPr lang="en-US" dirty="0" err="1"/>
              <a:t>i</a:t>
            </a:r>
            <a:r>
              <a:rPr lang="en-US" dirty="0"/>
              <a:t>. Significant data communication  ii. Performance is very critical</a:t>
            </a:r>
            <a:br>
              <a:rPr lang="en-US" dirty="0"/>
            </a:br>
            <a:r>
              <a:rPr lang="en-US" dirty="0" err="1"/>
              <a:t>iii.Designed</a:t>
            </a:r>
            <a:r>
              <a:rPr lang="en-US" dirty="0"/>
              <a:t> code may be moderately reusable</a:t>
            </a:r>
            <a:br>
              <a:rPr lang="en-US" dirty="0"/>
            </a:br>
            <a:r>
              <a:rPr lang="en-US" dirty="0"/>
              <a:t>iv. System is not designed for multiple installation in different organizations.</a:t>
            </a:r>
            <a:br>
              <a:rPr lang="en-US" dirty="0"/>
            </a:br>
            <a:r>
              <a:rPr lang="en-US" dirty="0"/>
              <a:t/>
            </a:r>
            <a:br>
              <a:rPr lang="en-US" dirty="0"/>
            </a:br>
            <a:r>
              <a:rPr lang="en-US" dirty="0"/>
              <a:t>Other complexity adjustment factors are treated as average. Compute the CAF for the project.</a:t>
            </a:r>
            <a:br>
              <a:rPr lang="en-US" dirty="0"/>
            </a:br>
            <a:r>
              <a:rPr lang="en-US" dirty="0">
                <a:solidFill>
                  <a:schemeClr val="tx1"/>
                </a:solidFill>
              </a:rPr>
              <a:t>a)  1.12     </a:t>
            </a:r>
            <a:r>
              <a:rPr lang="en-US" dirty="0" smtClean="0">
                <a:solidFill>
                  <a:schemeClr val="tx1"/>
                </a:solidFill>
              </a:rPr>
              <a:t>  b)1.06        </a:t>
            </a:r>
            <a:r>
              <a:rPr lang="en-US" dirty="0">
                <a:solidFill>
                  <a:schemeClr val="tx1"/>
                </a:solidFill>
              </a:rPr>
              <a:t>c) 1.08   </a:t>
            </a:r>
            <a:r>
              <a:rPr lang="en-US" dirty="0" smtClean="0">
                <a:solidFill>
                  <a:schemeClr val="tx1"/>
                </a:solidFill>
              </a:rPr>
              <a:t>    </a:t>
            </a:r>
            <a:r>
              <a:rPr lang="en-US" dirty="0">
                <a:solidFill>
                  <a:schemeClr val="tx1"/>
                </a:solidFill>
              </a:rPr>
              <a:t>d) </a:t>
            </a:r>
            <a:r>
              <a:rPr lang="en-US" dirty="0" smtClean="0">
                <a:solidFill>
                  <a:schemeClr val="tx1"/>
                </a:solidFill>
              </a:rPr>
              <a:t>1.09</a:t>
            </a:r>
            <a:endParaRPr lang="en-US" dirty="0">
              <a:solidFill>
                <a:schemeClr val="tx1"/>
              </a:solidFill>
            </a:endParaRPr>
          </a:p>
        </p:txBody>
      </p:sp>
    </p:spTree>
    <p:extLst>
      <p:ext uri="{BB962C8B-B14F-4D97-AF65-F5344CB8AC3E}">
        <p14:creationId xmlns:p14="http://schemas.microsoft.com/office/powerpoint/2010/main" val="40795691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15</a:t>
            </a:r>
            <a:endParaRPr lang="en-US" dirty="0"/>
          </a:p>
        </p:txBody>
      </p:sp>
      <p:sp>
        <p:nvSpPr>
          <p:cNvPr id="3" name="Content Placeholder 2"/>
          <p:cNvSpPr>
            <a:spLocks noGrp="1"/>
          </p:cNvSpPr>
          <p:nvPr>
            <p:ph idx="1"/>
          </p:nvPr>
        </p:nvSpPr>
        <p:spPr/>
        <p:txBody>
          <a:bodyPr/>
          <a:lstStyle/>
          <a:p>
            <a:pPr lvl="0"/>
            <a:r>
              <a:rPr lang="en-US" dirty="0" smtClean="0"/>
              <a:t>FAST stands for </a:t>
            </a:r>
          </a:p>
          <a:p>
            <a:pPr marL="914400" lvl="1" indent="-457200">
              <a:buAutoNum type="alphaLcParenR"/>
            </a:pPr>
            <a:r>
              <a:rPr lang="en-US" dirty="0" smtClean="0"/>
              <a:t>Functional Application Specification Technique</a:t>
            </a:r>
          </a:p>
          <a:p>
            <a:pPr marL="914400" lvl="1" indent="-457200">
              <a:buFont typeface="Arial" pitchFamily="34" charset="0"/>
              <a:buAutoNum type="alphaLcParenR"/>
            </a:pPr>
            <a:r>
              <a:rPr lang="en-US" dirty="0" smtClean="0"/>
              <a:t>Fast Application </a:t>
            </a:r>
            <a:r>
              <a:rPr lang="en-US" dirty="0"/>
              <a:t>Specification Technique</a:t>
            </a:r>
          </a:p>
          <a:p>
            <a:pPr marL="914400" lvl="1" indent="-457200">
              <a:buFont typeface="Arial" pitchFamily="34" charset="0"/>
              <a:buAutoNum type="alphaLcParenR"/>
            </a:pPr>
            <a:r>
              <a:rPr lang="en-US" dirty="0" smtClean="0"/>
              <a:t>Facilitated Application </a:t>
            </a:r>
            <a:r>
              <a:rPr lang="en-US" dirty="0"/>
              <a:t>Specification Technique</a:t>
            </a:r>
          </a:p>
          <a:p>
            <a:pPr marL="914400" lvl="1" indent="-457200">
              <a:buAutoNum type="alphaLcParenR"/>
            </a:pPr>
            <a:r>
              <a:rPr lang="en-US" dirty="0" smtClean="0"/>
              <a:t>None of these</a:t>
            </a:r>
          </a:p>
        </p:txBody>
      </p:sp>
    </p:spTree>
    <p:extLst>
      <p:ext uri="{BB962C8B-B14F-4D97-AF65-F5344CB8AC3E}">
        <p14:creationId xmlns:p14="http://schemas.microsoft.com/office/powerpoint/2010/main" val="14721535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16</a:t>
            </a:r>
            <a:endParaRPr lang="en-US" dirty="0"/>
          </a:p>
        </p:txBody>
      </p:sp>
      <p:sp>
        <p:nvSpPr>
          <p:cNvPr id="3" name="Content Placeholder 2"/>
          <p:cNvSpPr>
            <a:spLocks noGrp="1"/>
          </p:cNvSpPr>
          <p:nvPr>
            <p:ph idx="1"/>
          </p:nvPr>
        </p:nvSpPr>
        <p:spPr/>
        <p:txBody>
          <a:bodyPr/>
          <a:lstStyle/>
          <a:p>
            <a:pPr lvl="0"/>
            <a:r>
              <a:rPr lang="en-US" dirty="0" smtClean="0"/>
              <a:t>Which of these is a phase in the RAD Model?</a:t>
            </a:r>
          </a:p>
          <a:p>
            <a:pPr marL="914400" lvl="1" indent="-457200">
              <a:buAutoNum type="alphaLcParenR"/>
            </a:pPr>
            <a:r>
              <a:rPr lang="en-US" dirty="0" smtClean="0"/>
              <a:t>Cut over phase</a:t>
            </a:r>
          </a:p>
          <a:p>
            <a:pPr marL="914400" lvl="1" indent="-457200">
              <a:buAutoNum type="alphaLcParenR"/>
            </a:pPr>
            <a:r>
              <a:rPr lang="en-US" dirty="0" smtClean="0"/>
              <a:t>Testing</a:t>
            </a:r>
          </a:p>
          <a:p>
            <a:pPr marL="914400" lvl="1" indent="-457200">
              <a:buAutoNum type="alphaLcParenR"/>
            </a:pPr>
            <a:r>
              <a:rPr lang="en-US" dirty="0" smtClean="0"/>
              <a:t>Coding</a:t>
            </a:r>
          </a:p>
          <a:p>
            <a:pPr marL="914400" lvl="1" indent="-457200">
              <a:buFont typeface="Arial" pitchFamily="34" charset="0"/>
              <a:buAutoNum type="alphaLcParenR"/>
            </a:pPr>
            <a:r>
              <a:rPr lang="en-US" dirty="0" smtClean="0"/>
              <a:t>System Maintenance</a:t>
            </a:r>
            <a:endParaRPr lang="en-US" dirty="0"/>
          </a:p>
        </p:txBody>
      </p:sp>
    </p:spTree>
    <p:extLst>
      <p:ext uri="{BB962C8B-B14F-4D97-AF65-F5344CB8AC3E}">
        <p14:creationId xmlns:p14="http://schemas.microsoft.com/office/powerpoint/2010/main" val="40461348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17</a:t>
            </a:r>
            <a:endParaRPr lang="en-US" dirty="0"/>
          </a:p>
        </p:txBody>
      </p:sp>
      <p:sp>
        <p:nvSpPr>
          <p:cNvPr id="3" name="Content Placeholder 2"/>
          <p:cNvSpPr>
            <a:spLocks noGrp="1"/>
          </p:cNvSpPr>
          <p:nvPr>
            <p:ph idx="1"/>
          </p:nvPr>
        </p:nvSpPr>
        <p:spPr/>
        <p:txBody>
          <a:bodyPr/>
          <a:lstStyle/>
          <a:p>
            <a:pPr lvl="0"/>
            <a:r>
              <a:rPr lang="en-US" dirty="0" smtClean="0"/>
              <a:t>The max. % of errors is in the _________ phase</a:t>
            </a:r>
          </a:p>
          <a:p>
            <a:pPr marL="914400" lvl="1" indent="-457200">
              <a:buAutoNum type="alphaLcParenR"/>
            </a:pPr>
            <a:r>
              <a:rPr lang="en-US" dirty="0" smtClean="0"/>
              <a:t>specifications</a:t>
            </a:r>
          </a:p>
          <a:p>
            <a:pPr marL="914400" lvl="1" indent="-457200">
              <a:buFont typeface="Arial" pitchFamily="34" charset="0"/>
              <a:buAutoNum type="alphaLcParenR"/>
            </a:pPr>
            <a:r>
              <a:rPr lang="en-US" dirty="0" smtClean="0"/>
              <a:t>Coding</a:t>
            </a:r>
          </a:p>
          <a:p>
            <a:pPr marL="914400" lvl="1" indent="-457200">
              <a:buFont typeface="Arial" pitchFamily="34" charset="0"/>
              <a:buAutoNum type="alphaLcParenR"/>
            </a:pPr>
            <a:r>
              <a:rPr lang="en-US" dirty="0" smtClean="0"/>
              <a:t>Design</a:t>
            </a:r>
          </a:p>
          <a:p>
            <a:pPr marL="914400" lvl="1" indent="-457200">
              <a:buFont typeface="Arial" pitchFamily="34" charset="0"/>
              <a:buAutoNum type="alphaLcParenR"/>
            </a:pPr>
            <a:r>
              <a:rPr lang="en-US" dirty="0" smtClean="0"/>
              <a:t>Maintenance</a:t>
            </a:r>
          </a:p>
        </p:txBody>
      </p:sp>
    </p:spTree>
    <p:extLst>
      <p:ext uri="{BB962C8B-B14F-4D97-AF65-F5344CB8AC3E}">
        <p14:creationId xmlns:p14="http://schemas.microsoft.com/office/powerpoint/2010/main" val="2822425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46579"/>
            <a:ext cx="8258175" cy="3130021"/>
          </a:xfrm>
          <a:prstGeom prst="rect">
            <a:avLst/>
          </a:prstGeom>
        </p:spPr>
      </p:pic>
    </p:spTree>
    <p:extLst>
      <p:ext uri="{BB962C8B-B14F-4D97-AF65-F5344CB8AC3E}">
        <p14:creationId xmlns:p14="http://schemas.microsoft.com/office/powerpoint/2010/main" val="32178913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18</a:t>
            </a:r>
            <a:endParaRPr lang="en-US" dirty="0"/>
          </a:p>
        </p:txBody>
      </p:sp>
      <p:sp>
        <p:nvSpPr>
          <p:cNvPr id="3" name="Content Placeholder 2"/>
          <p:cNvSpPr>
            <a:spLocks noGrp="1"/>
          </p:cNvSpPr>
          <p:nvPr>
            <p:ph idx="1"/>
          </p:nvPr>
        </p:nvSpPr>
        <p:spPr/>
        <p:txBody>
          <a:bodyPr/>
          <a:lstStyle/>
          <a:p>
            <a:pPr lvl="0"/>
            <a:r>
              <a:rPr lang="en-US" dirty="0" smtClean="0"/>
              <a:t>If user participation is available ______ model is to be chosen?</a:t>
            </a:r>
          </a:p>
          <a:p>
            <a:pPr marL="914400" lvl="1" indent="-457200">
              <a:buAutoNum type="alphaLcParenR"/>
            </a:pPr>
            <a:r>
              <a:rPr lang="en-US" dirty="0" smtClean="0"/>
              <a:t>Waterfall</a:t>
            </a:r>
          </a:p>
          <a:p>
            <a:pPr marL="914400" lvl="1" indent="-457200">
              <a:buAutoNum type="alphaLcParenR"/>
            </a:pPr>
            <a:r>
              <a:rPr lang="en-US" dirty="0" smtClean="0"/>
              <a:t>Iterative</a:t>
            </a:r>
          </a:p>
          <a:p>
            <a:pPr marL="914400" lvl="1" indent="-457200">
              <a:buAutoNum type="alphaLcParenR"/>
            </a:pPr>
            <a:r>
              <a:rPr lang="en-US" dirty="0" smtClean="0"/>
              <a:t>Spiral</a:t>
            </a:r>
          </a:p>
          <a:p>
            <a:pPr marL="914400" lvl="1" indent="-457200">
              <a:buAutoNum type="alphaLcParenR"/>
            </a:pPr>
            <a:r>
              <a:rPr lang="en-US" dirty="0" smtClean="0"/>
              <a:t>RAD</a:t>
            </a:r>
          </a:p>
        </p:txBody>
      </p:sp>
    </p:spTree>
    <p:extLst>
      <p:ext uri="{BB962C8B-B14F-4D97-AF65-F5344CB8AC3E}">
        <p14:creationId xmlns:p14="http://schemas.microsoft.com/office/powerpoint/2010/main" val="3773731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81" y="1600200"/>
            <a:ext cx="8229600" cy="2362200"/>
          </a:xfrm>
        </p:spPr>
        <p:txBody>
          <a:bodyPr>
            <a:noAutofit/>
          </a:bodyPr>
          <a:lstStyle/>
          <a:p>
            <a:pPr algn="l"/>
            <a:r>
              <a:rPr lang="en-US" b="1" dirty="0" smtClean="0">
                <a:solidFill>
                  <a:srgbClr val="0000FF"/>
                </a:solidFill>
              </a:rPr>
              <a:t>Consider </a:t>
            </a:r>
            <a:r>
              <a:rPr lang="en-US" b="1" dirty="0">
                <a:solidFill>
                  <a:srgbClr val="0000FF"/>
                </a:solidFill>
              </a:rPr>
              <a:t>the following Statement: “The data set will contain an end of file character</a:t>
            </a:r>
            <a:r>
              <a:rPr lang="en-US" b="1" dirty="0" smtClean="0">
                <a:solidFill>
                  <a:srgbClr val="0000FF"/>
                </a:solidFill>
              </a:rPr>
              <a:t>.”</a:t>
            </a:r>
            <a:br>
              <a:rPr lang="en-US" b="1" dirty="0" smtClean="0">
                <a:solidFill>
                  <a:srgbClr val="0000FF"/>
                </a:solidFill>
              </a:rPr>
            </a:br>
            <a:r>
              <a:rPr lang="en-US" b="1" dirty="0" smtClean="0">
                <a:solidFill>
                  <a:srgbClr val="0000FF"/>
                </a:solidFill>
              </a:rPr>
              <a:t>What </a:t>
            </a:r>
            <a:r>
              <a:rPr lang="en-US" b="1" dirty="0">
                <a:solidFill>
                  <a:srgbClr val="0000FF"/>
                </a:solidFill>
              </a:rPr>
              <a:t>characteristic of SRS is being </a:t>
            </a:r>
            <a:r>
              <a:rPr lang="en-US" dirty="0">
                <a:solidFill>
                  <a:srgbClr val="0000FF"/>
                </a:solidFill>
              </a:rPr>
              <a:t>depicted</a:t>
            </a:r>
            <a:r>
              <a:rPr lang="en-US" b="1" dirty="0">
                <a:solidFill>
                  <a:srgbClr val="0000FF"/>
                </a:solidFill>
              </a:rPr>
              <a:t> here </a:t>
            </a:r>
            <a:r>
              <a:rPr lang="en-US" b="1" dirty="0" smtClean="0">
                <a:solidFill>
                  <a:srgbClr val="0000FF"/>
                </a:solidFill>
              </a:rPr>
              <a:t>?</a:t>
            </a:r>
            <a:endParaRPr lang="en-US" b="1" dirty="0">
              <a:solidFill>
                <a:srgbClr val="0000FF"/>
              </a:solidFill>
            </a:endParaRPr>
          </a:p>
        </p:txBody>
      </p:sp>
      <p:sp>
        <p:nvSpPr>
          <p:cNvPr id="3" name="Content Placeholder 2"/>
          <p:cNvSpPr>
            <a:spLocks noGrp="1"/>
          </p:cNvSpPr>
          <p:nvPr>
            <p:ph idx="1"/>
          </p:nvPr>
        </p:nvSpPr>
        <p:spPr>
          <a:xfrm>
            <a:off x="304800" y="4419600"/>
            <a:ext cx="8229600" cy="2087563"/>
          </a:xfrm>
        </p:spPr>
        <p:txBody>
          <a:bodyPr>
            <a:normAutofit/>
          </a:bodyPr>
          <a:lstStyle/>
          <a:p>
            <a:pPr marL="514350" indent="1588">
              <a:buFont typeface="+mj-lt"/>
              <a:buAutoNum type="alphaLcParenR"/>
            </a:pPr>
            <a:r>
              <a:rPr lang="en-US" dirty="0" smtClean="0">
                <a:solidFill>
                  <a:schemeClr val="tx1"/>
                </a:solidFill>
              </a:rPr>
              <a:t> </a:t>
            </a:r>
            <a:r>
              <a:rPr lang="en-US" dirty="0">
                <a:solidFill>
                  <a:schemeClr val="tx1"/>
                </a:solidFill>
              </a:rPr>
              <a:t>Consistent</a:t>
            </a:r>
            <a:br>
              <a:rPr lang="en-US" dirty="0">
                <a:solidFill>
                  <a:schemeClr val="tx1"/>
                </a:solidFill>
              </a:rPr>
            </a:br>
            <a:r>
              <a:rPr lang="en-US" dirty="0">
                <a:solidFill>
                  <a:schemeClr val="tx1"/>
                </a:solidFill>
              </a:rPr>
              <a:t>b) Non-verifiable</a:t>
            </a:r>
            <a:br>
              <a:rPr lang="en-US" dirty="0">
                <a:solidFill>
                  <a:schemeClr val="tx1"/>
                </a:solidFill>
              </a:rPr>
            </a:br>
            <a:r>
              <a:rPr lang="en-US" dirty="0">
                <a:solidFill>
                  <a:schemeClr val="tx1"/>
                </a:solidFill>
              </a:rPr>
              <a:t>c) Correct</a:t>
            </a:r>
            <a:br>
              <a:rPr lang="en-US" dirty="0">
                <a:solidFill>
                  <a:schemeClr val="tx1"/>
                </a:solidFill>
              </a:rPr>
            </a:br>
            <a:r>
              <a:rPr lang="en-US" dirty="0">
                <a:solidFill>
                  <a:schemeClr val="tx1"/>
                </a:solidFill>
              </a:rPr>
              <a:t>d) Ambiguous</a:t>
            </a:r>
            <a:endParaRPr lang="en-US" dirty="0" smtClean="0">
              <a:solidFill>
                <a:schemeClr val="tx1"/>
              </a:solidFill>
            </a:endParaRPr>
          </a:p>
        </p:txBody>
      </p:sp>
      <p:sp>
        <p:nvSpPr>
          <p:cNvPr id="4"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kern="1200">
                <a:solidFill>
                  <a:srgbClr val="C00000"/>
                </a:solidFill>
                <a:latin typeface="+mj-lt"/>
                <a:ea typeface="+mj-ea"/>
                <a:cs typeface="+mj-cs"/>
              </a:defRPr>
            </a:lvl1pPr>
          </a:lstStyle>
          <a:p>
            <a:r>
              <a:rPr lang="en-US" dirty="0" smtClean="0"/>
              <a:t>Question 19</a:t>
            </a:r>
            <a:endParaRPr lang="en-US" dirty="0"/>
          </a:p>
        </p:txBody>
      </p:sp>
    </p:spTree>
    <p:extLst>
      <p:ext uri="{BB962C8B-B14F-4D97-AF65-F5344CB8AC3E}">
        <p14:creationId xmlns:p14="http://schemas.microsoft.com/office/powerpoint/2010/main" val="12814317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20</a:t>
            </a:r>
            <a:endParaRPr lang="en-US" dirty="0"/>
          </a:p>
        </p:txBody>
      </p:sp>
      <p:sp>
        <p:nvSpPr>
          <p:cNvPr id="3" name="Content Placeholder 2"/>
          <p:cNvSpPr>
            <a:spLocks noGrp="1"/>
          </p:cNvSpPr>
          <p:nvPr>
            <p:ph idx="1"/>
          </p:nvPr>
        </p:nvSpPr>
        <p:spPr/>
        <p:txBody>
          <a:bodyPr/>
          <a:lstStyle/>
          <a:p>
            <a:pPr lvl="0"/>
            <a:r>
              <a:rPr lang="en-US" b="1" dirty="0"/>
              <a:t>Consider the following Statement: “The output of a program shall be given within 10secs of event X 10% of the time.”</a:t>
            </a:r>
            <a:br>
              <a:rPr lang="en-US" b="1" dirty="0"/>
            </a:br>
            <a:r>
              <a:rPr lang="en-US" b="1" dirty="0"/>
              <a:t>What characteristic of SRS is being depicted here </a:t>
            </a:r>
            <a:r>
              <a:rPr lang="en-US" b="1" dirty="0" smtClean="0"/>
              <a:t>?</a:t>
            </a:r>
          </a:p>
          <a:p>
            <a:pPr lvl="0"/>
            <a:endParaRPr lang="en-US" b="1" dirty="0" smtClean="0"/>
          </a:p>
        </p:txBody>
      </p:sp>
      <p:sp>
        <p:nvSpPr>
          <p:cNvPr id="4" name="Content Placeholder 2"/>
          <p:cNvSpPr txBox="1">
            <a:spLocks/>
          </p:cNvSpPr>
          <p:nvPr/>
        </p:nvSpPr>
        <p:spPr>
          <a:xfrm>
            <a:off x="304800" y="3886200"/>
            <a:ext cx="8229600" cy="2667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00F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1588">
              <a:buFont typeface="+mj-lt"/>
              <a:buAutoNum type="alphaLcParenR"/>
            </a:pPr>
            <a:r>
              <a:rPr lang="en-US" smtClean="0">
                <a:solidFill>
                  <a:schemeClr val="tx1"/>
                </a:solidFill>
              </a:rPr>
              <a:t> Consistent</a:t>
            </a:r>
            <a:br>
              <a:rPr lang="en-US" smtClean="0">
                <a:solidFill>
                  <a:schemeClr val="tx1"/>
                </a:solidFill>
              </a:rPr>
            </a:br>
            <a:r>
              <a:rPr lang="en-US" smtClean="0">
                <a:solidFill>
                  <a:schemeClr val="tx1"/>
                </a:solidFill>
              </a:rPr>
              <a:t>b)Verifiable</a:t>
            </a:r>
          </a:p>
          <a:p>
            <a:pPr marL="514350" indent="0">
              <a:buFont typeface="Arial" pitchFamily="34" charset="0"/>
              <a:buNone/>
            </a:pPr>
            <a:r>
              <a:rPr lang="en-US" smtClean="0">
                <a:solidFill>
                  <a:schemeClr val="tx1"/>
                </a:solidFill>
              </a:rPr>
              <a:t>c)Non-verifiable</a:t>
            </a:r>
            <a:br>
              <a:rPr lang="en-US" smtClean="0">
                <a:solidFill>
                  <a:schemeClr val="tx1"/>
                </a:solidFill>
              </a:rPr>
            </a:br>
            <a:r>
              <a:rPr lang="en-US" smtClean="0">
                <a:solidFill>
                  <a:schemeClr val="tx1"/>
                </a:solidFill>
              </a:rPr>
              <a:t>d) Correct</a:t>
            </a:r>
            <a:br>
              <a:rPr lang="en-US" smtClean="0">
                <a:solidFill>
                  <a:schemeClr val="tx1"/>
                </a:solidFill>
              </a:rPr>
            </a:br>
            <a:endParaRPr lang="en-US" dirty="0" smtClean="0">
              <a:solidFill>
                <a:schemeClr val="tx1"/>
              </a:solidFill>
            </a:endParaRPr>
          </a:p>
        </p:txBody>
      </p:sp>
    </p:spTree>
    <p:extLst>
      <p:ext uri="{BB962C8B-B14F-4D97-AF65-F5344CB8AC3E}">
        <p14:creationId xmlns:p14="http://schemas.microsoft.com/office/powerpoint/2010/main" val="19426889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21</a:t>
            </a:r>
            <a:endParaRPr lang="en-US" dirty="0"/>
          </a:p>
        </p:txBody>
      </p:sp>
      <p:sp>
        <p:nvSpPr>
          <p:cNvPr id="3" name="Content Placeholder 2"/>
          <p:cNvSpPr>
            <a:spLocks noGrp="1"/>
          </p:cNvSpPr>
          <p:nvPr>
            <p:ph idx="1"/>
          </p:nvPr>
        </p:nvSpPr>
        <p:spPr/>
        <p:txBody>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the Payback Period </a:t>
            </a:r>
          </a:p>
          <a:p>
            <a:pPr lvl="0"/>
            <a:endParaRPr lang="en-US" b="1" dirty="0" smtClean="0"/>
          </a:p>
        </p:txBody>
      </p:sp>
    </p:spTree>
    <p:extLst>
      <p:ext uri="{BB962C8B-B14F-4D97-AF65-F5344CB8AC3E}">
        <p14:creationId xmlns:p14="http://schemas.microsoft.com/office/powerpoint/2010/main" val="15475756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22</a:t>
            </a:r>
            <a:endParaRPr lang="en-US" dirty="0"/>
          </a:p>
        </p:txBody>
      </p:sp>
      <p:sp>
        <p:nvSpPr>
          <p:cNvPr id="3" name="Content Placeholder 2"/>
          <p:cNvSpPr>
            <a:spLocks noGrp="1"/>
          </p:cNvSpPr>
          <p:nvPr>
            <p:ph idx="1"/>
          </p:nvPr>
        </p:nvSpPr>
        <p:spPr/>
        <p:txBody>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the ROI</a:t>
            </a:r>
          </a:p>
          <a:p>
            <a:pPr lvl="0"/>
            <a:endParaRPr lang="en-US" b="1" dirty="0" smtClean="0"/>
          </a:p>
        </p:txBody>
      </p:sp>
    </p:spTree>
    <p:extLst>
      <p:ext uri="{BB962C8B-B14F-4D97-AF65-F5344CB8AC3E}">
        <p14:creationId xmlns:p14="http://schemas.microsoft.com/office/powerpoint/2010/main" val="19039878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23</a:t>
            </a:r>
            <a:endParaRPr lang="en-US" dirty="0"/>
          </a:p>
        </p:txBody>
      </p:sp>
      <p:sp>
        <p:nvSpPr>
          <p:cNvPr id="3" name="Content Placeholder 2"/>
          <p:cNvSpPr>
            <a:spLocks noGrp="1"/>
          </p:cNvSpPr>
          <p:nvPr>
            <p:ph idx="1"/>
          </p:nvPr>
        </p:nvSpPr>
        <p:spPr/>
        <p:txBody>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the NPV assuming 12.5% discount rate</a:t>
            </a:r>
          </a:p>
          <a:p>
            <a:pPr lvl="0"/>
            <a:endParaRPr lang="en-US" b="1" dirty="0" smtClean="0"/>
          </a:p>
        </p:txBody>
      </p:sp>
    </p:spTree>
    <p:extLst>
      <p:ext uri="{BB962C8B-B14F-4D97-AF65-F5344CB8AC3E}">
        <p14:creationId xmlns:p14="http://schemas.microsoft.com/office/powerpoint/2010/main" val="6851824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24</a:t>
            </a:r>
            <a:endParaRPr lang="en-US" dirty="0"/>
          </a:p>
        </p:txBody>
      </p:sp>
      <p:sp>
        <p:nvSpPr>
          <p:cNvPr id="3" name="Content Placeholder 2"/>
          <p:cNvSpPr>
            <a:spLocks noGrp="1"/>
          </p:cNvSpPr>
          <p:nvPr>
            <p:ph idx="1"/>
          </p:nvPr>
        </p:nvSpPr>
        <p:spPr/>
        <p:txBody>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the NPV assuming 20% discount rate</a:t>
            </a:r>
          </a:p>
          <a:p>
            <a:pPr lvl="0"/>
            <a:endParaRPr lang="en-US" b="1" dirty="0" smtClean="0"/>
          </a:p>
        </p:txBody>
      </p:sp>
    </p:spTree>
    <p:extLst>
      <p:ext uri="{BB962C8B-B14F-4D97-AF65-F5344CB8AC3E}">
        <p14:creationId xmlns:p14="http://schemas.microsoft.com/office/powerpoint/2010/main" val="17253737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25</a:t>
            </a:r>
            <a:endParaRPr lang="en-US" dirty="0"/>
          </a:p>
        </p:txBody>
      </p:sp>
      <p:sp>
        <p:nvSpPr>
          <p:cNvPr id="3" name="Content Placeholder 2"/>
          <p:cNvSpPr>
            <a:spLocks noGrp="1"/>
          </p:cNvSpPr>
          <p:nvPr>
            <p:ph idx="1"/>
          </p:nvPr>
        </p:nvSpPr>
        <p:spPr/>
        <p:txBody>
          <a:bodyPr>
            <a:normAutofit/>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discount rate for which NPV is nearly zero</a:t>
            </a:r>
          </a:p>
          <a:p>
            <a:pPr lvl="0"/>
            <a:endParaRPr lang="en-US" b="1" dirty="0" smtClean="0"/>
          </a:p>
        </p:txBody>
      </p:sp>
    </p:spTree>
    <p:extLst>
      <p:ext uri="{BB962C8B-B14F-4D97-AF65-F5344CB8AC3E}">
        <p14:creationId xmlns:p14="http://schemas.microsoft.com/office/powerpoint/2010/main" val="29943595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81"/>
            <a:ext cx="8229600" cy="432619"/>
          </a:xfrm>
        </p:spPr>
        <p:txBody>
          <a:bodyPr>
            <a:normAutofit fontScale="90000"/>
          </a:bodyPr>
          <a:lstStyle/>
          <a:p>
            <a:r>
              <a:rPr lang="en-US" dirty="0" smtClean="0"/>
              <a:t>Solutions to Test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883392"/>
              </p:ext>
            </p:extLst>
          </p:nvPr>
        </p:nvGraphicFramePr>
        <p:xfrm>
          <a:off x="152400" y="609600"/>
          <a:ext cx="8077200" cy="5885705"/>
        </p:xfrm>
        <a:graphic>
          <a:graphicData uri="http://schemas.openxmlformats.org/drawingml/2006/table">
            <a:tbl>
              <a:tblPr firstRow="1" bandRow="1">
                <a:tableStyleId>{5C22544A-7EE6-4342-B048-85BDC9FD1C3A}</a:tableStyleId>
              </a:tblPr>
              <a:tblGrid>
                <a:gridCol w="660712">
                  <a:extLst>
                    <a:ext uri="{9D8B030D-6E8A-4147-A177-3AD203B41FA5}">
                      <a16:colId xmlns:a16="http://schemas.microsoft.com/office/drawing/2014/main" val="20000"/>
                    </a:ext>
                  </a:extLst>
                </a:gridCol>
                <a:gridCol w="2690467">
                  <a:extLst>
                    <a:ext uri="{9D8B030D-6E8A-4147-A177-3AD203B41FA5}">
                      <a16:colId xmlns:a16="http://schemas.microsoft.com/office/drawing/2014/main" val="20001"/>
                    </a:ext>
                  </a:extLst>
                </a:gridCol>
                <a:gridCol w="1607520">
                  <a:extLst>
                    <a:ext uri="{9D8B030D-6E8A-4147-A177-3AD203B41FA5}">
                      <a16:colId xmlns:a16="http://schemas.microsoft.com/office/drawing/2014/main" val="20002"/>
                    </a:ext>
                  </a:extLst>
                </a:gridCol>
                <a:gridCol w="660712">
                  <a:extLst>
                    <a:ext uri="{9D8B030D-6E8A-4147-A177-3AD203B41FA5}">
                      <a16:colId xmlns:a16="http://schemas.microsoft.com/office/drawing/2014/main" val="20003"/>
                    </a:ext>
                  </a:extLst>
                </a:gridCol>
                <a:gridCol w="2457789">
                  <a:extLst>
                    <a:ext uri="{9D8B030D-6E8A-4147-A177-3AD203B41FA5}">
                      <a16:colId xmlns:a16="http://schemas.microsoft.com/office/drawing/2014/main" val="20004"/>
                    </a:ext>
                  </a:extLst>
                </a:gridCol>
              </a:tblGrid>
              <a:tr h="347458">
                <a:tc>
                  <a:txBody>
                    <a:bodyPr/>
                    <a:lstStyle/>
                    <a:p>
                      <a:r>
                        <a:rPr lang="en-US" dirty="0" smtClean="0"/>
                        <a:t>Q</a:t>
                      </a:r>
                      <a:endParaRPr lang="en-US" dirty="0"/>
                    </a:p>
                  </a:txBody>
                  <a:tcPr/>
                </a:tc>
                <a:tc>
                  <a:txBody>
                    <a:bodyPr/>
                    <a:lstStyle/>
                    <a:p>
                      <a:r>
                        <a:rPr lang="en-US" dirty="0" smtClean="0"/>
                        <a:t>Ans.</a:t>
                      </a:r>
                      <a:endParaRPr lang="en-US" dirty="0"/>
                    </a:p>
                  </a:txBody>
                  <a:tcPr/>
                </a:tc>
                <a:tc>
                  <a:txBody>
                    <a:bodyPr/>
                    <a:lstStyle/>
                    <a:p>
                      <a:endParaRPr lang="en-US" dirty="0"/>
                    </a:p>
                  </a:txBody>
                  <a:tcPr/>
                </a:tc>
                <a:tc>
                  <a:txBody>
                    <a:bodyPr/>
                    <a:lstStyle/>
                    <a:p>
                      <a:r>
                        <a:rPr lang="en-US" dirty="0" smtClean="0"/>
                        <a:t>Q.</a:t>
                      </a:r>
                      <a:endParaRPr lang="en-US" dirty="0"/>
                    </a:p>
                  </a:txBody>
                  <a:tcPr/>
                </a:tc>
                <a:tc>
                  <a:txBody>
                    <a:bodyPr/>
                    <a:lstStyle/>
                    <a:p>
                      <a:r>
                        <a:rPr lang="en-US" dirty="0" smtClean="0"/>
                        <a:t>Ans.</a:t>
                      </a:r>
                      <a:endParaRPr lang="en-US" dirty="0"/>
                    </a:p>
                  </a:txBody>
                  <a:tcPr/>
                </a:tc>
                <a:extLst>
                  <a:ext uri="{0D108BD9-81ED-4DB2-BD59-A6C34878D82A}">
                    <a16:rowId xmlns:a16="http://schemas.microsoft.com/office/drawing/2014/main" val="10000"/>
                  </a:ext>
                </a:extLst>
              </a:tr>
              <a:tr h="372938">
                <a:tc>
                  <a:txBody>
                    <a:bodyPr/>
                    <a:lstStyle/>
                    <a:p>
                      <a:r>
                        <a:rPr lang="en-US" dirty="0" smtClean="0"/>
                        <a:t>1</a:t>
                      </a:r>
                      <a:endParaRPr lang="en-US" dirty="0"/>
                    </a:p>
                  </a:txBody>
                  <a:tcPr/>
                </a:tc>
                <a:tc>
                  <a:txBody>
                    <a:bodyPr/>
                    <a:lstStyle/>
                    <a:p>
                      <a:r>
                        <a:rPr lang="en-US" dirty="0" smtClean="0"/>
                        <a:t>D</a:t>
                      </a:r>
                      <a:endParaRPr lang="en-US" dirty="0"/>
                    </a:p>
                  </a:txBody>
                  <a:tcPr/>
                </a:tc>
                <a:tc>
                  <a:txBody>
                    <a:bodyPr/>
                    <a:lstStyle/>
                    <a:p>
                      <a:endParaRPr lang="en-US" dirty="0"/>
                    </a:p>
                  </a:txBody>
                  <a:tcPr/>
                </a:tc>
                <a:tc>
                  <a:txBody>
                    <a:bodyPr/>
                    <a:lstStyle/>
                    <a:p>
                      <a:r>
                        <a:rPr lang="en-US" dirty="0" smtClean="0"/>
                        <a:t>14</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1"/>
                  </a:ext>
                </a:extLst>
              </a:tr>
              <a:tr h="372938">
                <a:tc>
                  <a:txBody>
                    <a:bodyPr/>
                    <a:lstStyle/>
                    <a:p>
                      <a:r>
                        <a:rPr lang="en-US" dirty="0" smtClean="0"/>
                        <a:t>2</a:t>
                      </a:r>
                      <a:endParaRPr lang="en-US" dirty="0"/>
                    </a:p>
                  </a:txBody>
                  <a:tcPr/>
                </a:tc>
                <a:tc>
                  <a:txBody>
                    <a:bodyPr/>
                    <a:lstStyle/>
                    <a:p>
                      <a:r>
                        <a:rPr lang="en-US" dirty="0" smtClean="0"/>
                        <a:t>A</a:t>
                      </a:r>
                      <a:endParaRPr lang="en-US" dirty="0"/>
                    </a:p>
                  </a:txBody>
                  <a:tcPr/>
                </a:tc>
                <a:tc>
                  <a:txBody>
                    <a:bodyPr/>
                    <a:lstStyle/>
                    <a:p>
                      <a:endParaRPr lang="en-US"/>
                    </a:p>
                  </a:txBody>
                  <a:tcPr/>
                </a:tc>
                <a:tc>
                  <a:txBody>
                    <a:bodyPr/>
                    <a:lstStyle/>
                    <a:p>
                      <a:r>
                        <a:rPr lang="en-US" dirty="0" smtClean="0"/>
                        <a:t>15</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2"/>
                  </a:ext>
                </a:extLst>
              </a:tr>
              <a:tr h="372938">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16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p>
                  </a:txBody>
                  <a:tcPr/>
                </a:tc>
                <a:extLst>
                  <a:ext uri="{0D108BD9-81ED-4DB2-BD59-A6C34878D82A}">
                    <a16:rowId xmlns:a16="http://schemas.microsoft.com/office/drawing/2014/main" val="10003"/>
                  </a:ext>
                </a:extLst>
              </a:tr>
              <a:tr h="372938">
                <a:tc>
                  <a:txBody>
                    <a:bodyPr/>
                    <a:lstStyle/>
                    <a:p>
                      <a:r>
                        <a:rPr lang="en-US" dirty="0" smtClean="0"/>
                        <a:t>4</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17</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10004"/>
                  </a:ext>
                </a:extLst>
              </a:tr>
              <a:tr h="372938">
                <a:tc>
                  <a:txBody>
                    <a:bodyPr/>
                    <a:lstStyle/>
                    <a:p>
                      <a:r>
                        <a:rPr lang="en-US" dirty="0" smtClean="0"/>
                        <a:t>5</a:t>
                      </a:r>
                      <a:endParaRPr lang="en-US" dirty="0"/>
                    </a:p>
                  </a:txBody>
                  <a:tcPr/>
                </a:tc>
                <a:tc>
                  <a:txBody>
                    <a:bodyPr/>
                    <a:lstStyle/>
                    <a:p>
                      <a:r>
                        <a:rPr lang="en-US" dirty="0" smtClean="0"/>
                        <a:t>D</a:t>
                      </a:r>
                      <a:endParaRPr lang="en-US" dirty="0"/>
                    </a:p>
                  </a:txBody>
                  <a:tcPr/>
                </a:tc>
                <a:tc>
                  <a:txBody>
                    <a:bodyPr/>
                    <a:lstStyle/>
                    <a:p>
                      <a:endParaRPr lang="en-US"/>
                    </a:p>
                  </a:txBody>
                  <a:tcPr/>
                </a:tc>
                <a:tc>
                  <a:txBody>
                    <a:bodyPr/>
                    <a:lstStyle/>
                    <a:p>
                      <a:r>
                        <a:rPr lang="en-US" dirty="0" smtClean="0"/>
                        <a:t>18</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005"/>
                  </a:ext>
                </a:extLst>
              </a:tr>
              <a:tr h="372938">
                <a:tc>
                  <a:txBody>
                    <a:bodyPr/>
                    <a:lstStyle/>
                    <a:p>
                      <a:r>
                        <a:rPr lang="en-US" dirty="0" smtClean="0"/>
                        <a:t>6</a:t>
                      </a:r>
                      <a:endParaRPr lang="en-US" dirty="0"/>
                    </a:p>
                  </a:txBody>
                  <a:tcPr/>
                </a:tc>
                <a:tc>
                  <a:txBody>
                    <a:bodyPr/>
                    <a:lstStyle/>
                    <a:p>
                      <a:r>
                        <a:rPr lang="en-US" dirty="0" smtClean="0"/>
                        <a:t>B</a:t>
                      </a:r>
                      <a:endParaRPr lang="en-US" dirty="0"/>
                    </a:p>
                  </a:txBody>
                  <a:tcPr/>
                </a:tc>
                <a:tc>
                  <a:txBody>
                    <a:bodyPr/>
                    <a:lstStyle/>
                    <a:p>
                      <a:endParaRPr lang="en-US"/>
                    </a:p>
                  </a:txBody>
                  <a:tcPr/>
                </a:tc>
                <a:tc>
                  <a:txBody>
                    <a:bodyPr/>
                    <a:lstStyle/>
                    <a:p>
                      <a:r>
                        <a:rPr lang="en-US" dirty="0" smtClean="0"/>
                        <a:t>19</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6"/>
                  </a:ext>
                </a:extLst>
              </a:tr>
              <a:tr h="372938">
                <a:tc>
                  <a:txBody>
                    <a:bodyPr/>
                    <a:lstStyle/>
                    <a:p>
                      <a:r>
                        <a:rPr lang="en-US" dirty="0" smtClean="0"/>
                        <a:t>7</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20</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7"/>
                  </a:ext>
                </a:extLst>
              </a:tr>
              <a:tr h="833898">
                <a:tc>
                  <a:txBody>
                    <a:bodyPr/>
                    <a:lstStyle/>
                    <a:p>
                      <a:r>
                        <a:rPr lang="en-US" dirty="0" smtClean="0"/>
                        <a:t>8</a:t>
                      </a:r>
                      <a:endParaRPr lang="en-US" dirty="0"/>
                    </a:p>
                  </a:txBody>
                  <a:tcPr/>
                </a:tc>
                <a:tc>
                  <a:txBody>
                    <a:bodyPr/>
                    <a:lstStyle/>
                    <a:p>
                      <a:r>
                        <a:rPr lang="en-US" dirty="0" smtClean="0"/>
                        <a:t>D</a:t>
                      </a:r>
                      <a:endParaRPr lang="en-US" dirty="0"/>
                    </a:p>
                  </a:txBody>
                  <a:tcPr/>
                </a:tc>
                <a:tc>
                  <a:txBody>
                    <a:bodyPr/>
                    <a:lstStyle/>
                    <a:p>
                      <a:endParaRPr lang="en-US" dirty="0"/>
                    </a:p>
                  </a:txBody>
                  <a:tcPr/>
                </a:tc>
                <a:tc>
                  <a:txBody>
                    <a:bodyPr/>
                    <a:lstStyle/>
                    <a:p>
                      <a:r>
                        <a:rPr lang="en-US" dirty="0" smtClean="0"/>
                        <a:t>21</a:t>
                      </a:r>
                      <a:endParaRPr lang="en-US" dirty="0"/>
                    </a:p>
                  </a:txBody>
                  <a:tcPr/>
                </a:tc>
                <a:tc>
                  <a:txBody>
                    <a:bodyPr/>
                    <a:lstStyle/>
                    <a:p>
                      <a:r>
                        <a:rPr lang="en-US" sz="1600" b="1" kern="1200" dirty="0" smtClean="0">
                          <a:solidFill>
                            <a:schemeClr val="dk1"/>
                          </a:solidFill>
                          <a:effectLst/>
                          <a:latin typeface="+mn-lt"/>
                          <a:ea typeface="+mn-ea"/>
                          <a:cs typeface="+mn-cs"/>
                        </a:rPr>
                        <a:t>2 years 4 months 10 days</a:t>
                      </a:r>
                      <a:endParaRPr lang="en-IN" sz="1600" dirty="0"/>
                    </a:p>
                  </a:txBody>
                  <a:tcPr/>
                </a:tc>
                <a:extLst>
                  <a:ext uri="{0D108BD9-81ED-4DB2-BD59-A6C34878D82A}">
                    <a16:rowId xmlns:a16="http://schemas.microsoft.com/office/drawing/2014/main" val="10008"/>
                  </a:ext>
                </a:extLst>
              </a:tr>
              <a:tr h="372938">
                <a:tc>
                  <a:txBody>
                    <a:bodyPr/>
                    <a:lstStyle/>
                    <a:p>
                      <a:r>
                        <a:rPr lang="en-US" dirty="0" smtClean="0"/>
                        <a:t>9</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22</a:t>
                      </a:r>
                      <a:endParaRPr lang="en-US" dirty="0"/>
                    </a:p>
                  </a:txBody>
                  <a:tcPr/>
                </a:tc>
                <a:tc>
                  <a:txBody>
                    <a:bodyPr/>
                    <a:lstStyle/>
                    <a:p>
                      <a:r>
                        <a:rPr lang="en-US" sz="1800" b="1" kern="1200" dirty="0" smtClean="0">
                          <a:solidFill>
                            <a:schemeClr val="dk1"/>
                          </a:solidFill>
                          <a:effectLst/>
                          <a:latin typeface="+mn-lt"/>
                          <a:ea typeface="+mn-ea"/>
                          <a:cs typeface="+mn-cs"/>
                        </a:rPr>
                        <a:t>32.67%</a:t>
                      </a:r>
                      <a:endParaRPr lang="en-IN" dirty="0"/>
                    </a:p>
                  </a:txBody>
                  <a:tcPr/>
                </a:tc>
                <a:extLst>
                  <a:ext uri="{0D108BD9-81ED-4DB2-BD59-A6C34878D82A}">
                    <a16:rowId xmlns:a16="http://schemas.microsoft.com/office/drawing/2014/main" val="10009"/>
                  </a:ext>
                </a:extLst>
              </a:tr>
              <a:tr h="372938">
                <a:tc>
                  <a:txBody>
                    <a:bodyPr/>
                    <a:lstStyle/>
                    <a:p>
                      <a:r>
                        <a:rPr lang="en-US" dirty="0" smtClean="0"/>
                        <a:t>10</a:t>
                      </a:r>
                      <a:endParaRPr lang="en-US" dirty="0"/>
                    </a:p>
                  </a:txBody>
                  <a:tcPr/>
                </a:tc>
                <a:tc>
                  <a:txBody>
                    <a:bodyPr/>
                    <a:lstStyle/>
                    <a:p>
                      <a:r>
                        <a:rPr lang="en-US" dirty="0" smtClean="0"/>
                        <a:t>B</a:t>
                      </a:r>
                      <a:endParaRPr lang="en-US" dirty="0"/>
                    </a:p>
                  </a:txBody>
                  <a:tcPr/>
                </a:tc>
                <a:tc>
                  <a:txBody>
                    <a:bodyPr/>
                    <a:lstStyle/>
                    <a:p>
                      <a:endParaRPr lang="en-US" dirty="0"/>
                    </a:p>
                  </a:txBody>
                  <a:tcPr/>
                </a:tc>
                <a:tc>
                  <a:txBody>
                    <a:bodyPr/>
                    <a:lstStyle/>
                    <a:p>
                      <a:r>
                        <a:rPr lang="en-US" dirty="0" smtClean="0"/>
                        <a:t>23</a:t>
                      </a:r>
                      <a:endParaRPr lang="en-US" dirty="0"/>
                    </a:p>
                  </a:txBody>
                  <a:tcPr/>
                </a:tc>
                <a:tc>
                  <a:txBody>
                    <a:bodyPr/>
                    <a:lstStyle/>
                    <a:p>
                      <a:r>
                        <a:rPr lang="en-IN" dirty="0" smtClean="0"/>
                        <a:t>146.63</a:t>
                      </a:r>
                      <a:r>
                        <a:rPr lang="en-IN" baseline="0" dirty="0" smtClean="0"/>
                        <a:t> Lacs</a:t>
                      </a:r>
                      <a:endParaRPr lang="en-IN" dirty="0"/>
                    </a:p>
                  </a:txBody>
                  <a:tcPr/>
                </a:tc>
                <a:extLst>
                  <a:ext uri="{0D108BD9-81ED-4DB2-BD59-A6C34878D82A}">
                    <a16:rowId xmlns:a16="http://schemas.microsoft.com/office/drawing/2014/main" val="10010"/>
                  </a:ext>
                </a:extLst>
              </a:tr>
              <a:tr h="372938">
                <a:tc>
                  <a:txBody>
                    <a:bodyPr/>
                    <a:lstStyle/>
                    <a:p>
                      <a:r>
                        <a:rPr lang="en-US" dirty="0" smtClean="0"/>
                        <a:t>11</a:t>
                      </a:r>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r>
                        <a:rPr lang="en-US" dirty="0" smtClean="0"/>
                        <a:t>24</a:t>
                      </a:r>
                      <a:endParaRPr lang="en-US" dirty="0"/>
                    </a:p>
                  </a:txBody>
                  <a:tcPr/>
                </a:tc>
                <a:tc>
                  <a:txBody>
                    <a:bodyPr/>
                    <a:lstStyle/>
                    <a:p>
                      <a:r>
                        <a:rPr lang="en-IN" dirty="0" smtClean="0"/>
                        <a:t>89.214</a:t>
                      </a:r>
                      <a:r>
                        <a:rPr lang="en-IN" baseline="0" dirty="0" smtClean="0"/>
                        <a:t> Lacs</a:t>
                      </a:r>
                    </a:p>
                  </a:txBody>
                  <a:tcPr/>
                </a:tc>
                <a:extLst>
                  <a:ext uri="{0D108BD9-81ED-4DB2-BD59-A6C34878D82A}">
                    <a16:rowId xmlns:a16="http://schemas.microsoft.com/office/drawing/2014/main" val="10011"/>
                  </a:ext>
                </a:extLst>
              </a:tr>
              <a:tr h="583729">
                <a:tc>
                  <a:txBody>
                    <a:bodyPr/>
                    <a:lstStyle/>
                    <a:p>
                      <a:r>
                        <a:rPr lang="en-US" dirty="0" smtClean="0"/>
                        <a:t>12</a:t>
                      </a:r>
                      <a:endParaRPr lang="en-US" dirty="0"/>
                    </a:p>
                  </a:txBody>
                  <a:tcPr/>
                </a:tc>
                <a:tc>
                  <a:txBody>
                    <a:bodyPr/>
                    <a:lstStyle/>
                    <a:p>
                      <a:r>
                        <a:rPr lang="en-US" dirty="0" smtClean="0"/>
                        <a:t>PROTOTYPING</a:t>
                      </a:r>
                      <a:r>
                        <a:rPr lang="en-US" baseline="0" dirty="0" smtClean="0"/>
                        <a:t> MODEL</a:t>
                      </a:r>
                      <a:endParaRPr lang="en-US" dirty="0"/>
                    </a:p>
                  </a:txBody>
                  <a:tcPr/>
                </a:tc>
                <a:tc>
                  <a:txBody>
                    <a:bodyPr/>
                    <a:lstStyle/>
                    <a:p>
                      <a:endParaRPr lang="en-US" dirty="0"/>
                    </a:p>
                  </a:txBody>
                  <a:tcPr/>
                </a:tc>
                <a:tc>
                  <a:txBody>
                    <a:bodyPr/>
                    <a:lstStyle/>
                    <a:p>
                      <a:r>
                        <a:rPr lang="en-US" dirty="0" smtClean="0"/>
                        <a:t>25</a:t>
                      </a:r>
                      <a:endParaRPr lang="en-US" dirty="0"/>
                    </a:p>
                  </a:txBody>
                  <a:tcPr/>
                </a:tc>
                <a:tc>
                  <a:txBody>
                    <a:bodyPr/>
                    <a:lstStyle/>
                    <a:p>
                      <a:r>
                        <a:rPr lang="en-US" dirty="0" smtClean="0"/>
                        <a:t>38.5%</a:t>
                      </a:r>
                      <a:endParaRPr lang="en-US" dirty="0"/>
                    </a:p>
                  </a:txBody>
                  <a:tcPr/>
                </a:tc>
                <a:extLst>
                  <a:ext uri="{0D108BD9-81ED-4DB2-BD59-A6C34878D82A}">
                    <a16:rowId xmlns:a16="http://schemas.microsoft.com/office/drawing/2014/main" val="10012"/>
                  </a:ext>
                </a:extLst>
              </a:tr>
              <a:tr h="372938">
                <a:tc>
                  <a:txBody>
                    <a:bodyPr/>
                    <a:lstStyle/>
                    <a:p>
                      <a:r>
                        <a:rPr lang="en-US" dirty="0" smtClean="0"/>
                        <a:t>13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15390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IN" dirty="0" smtClean="0"/>
              <a:t>Example 2</a:t>
            </a:r>
            <a:endParaRPr lang="en-IN" dirty="0"/>
          </a:p>
        </p:txBody>
      </p:sp>
      <p:sp>
        <p:nvSpPr>
          <p:cNvPr id="3" name="Content Placeholder 2"/>
          <p:cNvSpPr>
            <a:spLocks noGrp="1"/>
          </p:cNvSpPr>
          <p:nvPr>
            <p:ph idx="1"/>
          </p:nvPr>
        </p:nvSpPr>
        <p:spPr>
          <a:xfrm>
            <a:off x="838200" y="563562"/>
            <a:ext cx="7620000" cy="5562601"/>
          </a:xfrm>
        </p:spPr>
        <p:txBody>
          <a:bodyPr>
            <a:normAutofit/>
          </a:bodyPr>
          <a:lstStyle/>
          <a:p>
            <a:pPr marL="0" indent="0">
              <a:buNone/>
            </a:pPr>
            <a:r>
              <a:rPr lang="en-US" dirty="0">
                <a:solidFill>
                  <a:schemeClr val="tx1"/>
                </a:solidFill>
              </a:rPr>
              <a:t>An application has the following:</a:t>
            </a:r>
          </a:p>
          <a:p>
            <a:pPr marL="0" indent="0">
              <a:buNone/>
            </a:pPr>
            <a:r>
              <a:rPr lang="en-US" b="1" dirty="0">
                <a:solidFill>
                  <a:schemeClr val="tx1"/>
                </a:solidFill>
              </a:rPr>
              <a:t>10 low </a:t>
            </a:r>
            <a:r>
              <a:rPr lang="en-US" dirty="0">
                <a:solidFill>
                  <a:schemeClr val="tx1"/>
                </a:solidFill>
              </a:rPr>
              <a:t>external inputs, </a:t>
            </a:r>
            <a:r>
              <a:rPr lang="en-US" b="1" dirty="0">
                <a:solidFill>
                  <a:schemeClr val="tx1"/>
                </a:solidFill>
              </a:rPr>
              <a:t>12 high </a:t>
            </a:r>
            <a:r>
              <a:rPr lang="en-US" dirty="0">
                <a:solidFill>
                  <a:schemeClr val="tx1"/>
                </a:solidFill>
              </a:rPr>
              <a:t>external outputs, </a:t>
            </a:r>
            <a:r>
              <a:rPr lang="en-US" b="1" dirty="0">
                <a:solidFill>
                  <a:schemeClr val="tx1"/>
                </a:solidFill>
              </a:rPr>
              <a:t>20 </a:t>
            </a:r>
            <a:r>
              <a:rPr lang="en-US" b="1" dirty="0" smtClean="0">
                <a:solidFill>
                  <a:schemeClr val="tx1"/>
                </a:solidFill>
              </a:rPr>
              <a:t>low</a:t>
            </a:r>
            <a:r>
              <a:rPr lang="en-US" dirty="0" smtClean="0">
                <a:solidFill>
                  <a:schemeClr val="tx1"/>
                </a:solidFill>
              </a:rPr>
              <a:t> </a:t>
            </a:r>
            <a:r>
              <a:rPr lang="en-IN" dirty="0" smtClean="0">
                <a:solidFill>
                  <a:schemeClr val="tx1"/>
                </a:solidFill>
              </a:rPr>
              <a:t>internal </a:t>
            </a:r>
            <a:r>
              <a:rPr lang="en-IN" dirty="0">
                <a:solidFill>
                  <a:schemeClr val="tx1"/>
                </a:solidFill>
              </a:rPr>
              <a:t>logical files, </a:t>
            </a:r>
            <a:r>
              <a:rPr lang="en-IN" b="1" dirty="0">
                <a:solidFill>
                  <a:schemeClr val="tx1"/>
                </a:solidFill>
              </a:rPr>
              <a:t>15 high</a:t>
            </a:r>
            <a:r>
              <a:rPr lang="en-IN" dirty="0">
                <a:solidFill>
                  <a:schemeClr val="tx1"/>
                </a:solidFill>
              </a:rPr>
              <a:t> external interface files, </a:t>
            </a:r>
            <a:r>
              <a:rPr lang="en-IN" b="1" dirty="0" smtClean="0">
                <a:solidFill>
                  <a:schemeClr val="tx1"/>
                </a:solidFill>
              </a:rPr>
              <a:t>12 </a:t>
            </a:r>
            <a:r>
              <a:rPr lang="en-US" b="1" dirty="0" smtClean="0">
                <a:solidFill>
                  <a:schemeClr val="tx1"/>
                </a:solidFill>
              </a:rPr>
              <a:t>average </a:t>
            </a:r>
            <a:r>
              <a:rPr lang="en-US" dirty="0">
                <a:solidFill>
                  <a:schemeClr val="tx1"/>
                </a:solidFill>
              </a:rPr>
              <a:t>external inquiries, and a value of </a:t>
            </a:r>
            <a:r>
              <a:rPr lang="en-US" dirty="0" smtClean="0">
                <a:solidFill>
                  <a:schemeClr val="tx1"/>
                </a:solidFill>
              </a:rPr>
              <a:t>complexity </a:t>
            </a:r>
            <a:r>
              <a:rPr lang="en-IN" dirty="0" smtClean="0">
                <a:solidFill>
                  <a:schemeClr val="tx1"/>
                </a:solidFill>
              </a:rPr>
              <a:t>adjustment </a:t>
            </a:r>
            <a:r>
              <a:rPr lang="en-IN" dirty="0">
                <a:solidFill>
                  <a:schemeClr val="tx1"/>
                </a:solidFill>
              </a:rPr>
              <a:t>factor of 1.10</a:t>
            </a:r>
            <a:r>
              <a:rPr lang="en-IN" dirty="0" smtClean="0">
                <a:solidFill>
                  <a:schemeClr val="tx1"/>
                </a:solidFill>
              </a:rPr>
              <a:t>. </a:t>
            </a:r>
          </a:p>
          <a:p>
            <a:pPr marL="0" indent="0">
              <a:buNone/>
            </a:pPr>
            <a:endParaRPr lang="en-US" dirty="0" smtClean="0">
              <a:solidFill>
                <a:srgbClr val="FF0000"/>
              </a:solidFill>
            </a:endParaRPr>
          </a:p>
          <a:p>
            <a:pPr marL="0" indent="0">
              <a:buNone/>
            </a:pPr>
            <a:r>
              <a:rPr lang="en-US" dirty="0" smtClean="0">
                <a:solidFill>
                  <a:srgbClr val="FF0000"/>
                </a:solidFill>
              </a:rPr>
              <a:t>What </a:t>
            </a:r>
            <a:r>
              <a:rPr lang="en-US" dirty="0">
                <a:solidFill>
                  <a:srgbClr val="FF0000"/>
                </a:solidFill>
              </a:rPr>
              <a:t>are the unadjusted and adjusted function point counts </a:t>
            </a:r>
            <a:r>
              <a:rPr lang="en-US" dirty="0" smtClean="0">
                <a:solidFill>
                  <a:srgbClr val="FF0000"/>
                </a:solidFill>
              </a:rPr>
              <a:t>?</a:t>
            </a:r>
          </a:p>
        </p:txBody>
      </p:sp>
    </p:spTree>
    <p:extLst>
      <p:ext uri="{BB962C8B-B14F-4D97-AF65-F5344CB8AC3E}">
        <p14:creationId xmlns:p14="http://schemas.microsoft.com/office/powerpoint/2010/main" val="1583324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2057400"/>
            <a:ext cx="7904940" cy="2514600"/>
          </a:xfrm>
          <a:prstGeom prst="rect">
            <a:avLst/>
          </a:prstGeom>
        </p:spPr>
      </p:pic>
      <p:sp>
        <p:nvSpPr>
          <p:cNvPr id="5" name="Rectangle 4"/>
          <p:cNvSpPr/>
          <p:nvPr/>
        </p:nvSpPr>
        <p:spPr>
          <a:xfrm>
            <a:off x="533400" y="152400"/>
            <a:ext cx="8229600" cy="1200329"/>
          </a:xfrm>
          <a:prstGeom prst="rect">
            <a:avLst/>
          </a:prstGeom>
        </p:spPr>
        <p:txBody>
          <a:bodyPr wrap="square">
            <a:spAutoFit/>
          </a:bodyPr>
          <a:lstStyle/>
          <a:p>
            <a:r>
              <a:rPr lang="en-US" sz="2400" b="1" u="sng" dirty="0"/>
              <a:t>SOLUTION : </a:t>
            </a:r>
            <a:endParaRPr lang="en-US" sz="2400" b="1" u="sng" dirty="0" smtClean="0"/>
          </a:p>
          <a:p>
            <a:endParaRPr lang="en-US" sz="2400" dirty="0" smtClean="0"/>
          </a:p>
          <a:p>
            <a:r>
              <a:rPr lang="en-US" sz="2400" b="1" dirty="0" smtClean="0"/>
              <a:t>Unadjusted </a:t>
            </a:r>
            <a:r>
              <a:rPr lang="en-US" sz="2400" b="1" dirty="0"/>
              <a:t>function points (UFP) is calculated </a:t>
            </a:r>
            <a:r>
              <a:rPr lang="en-IN" sz="2400" b="1" dirty="0"/>
              <a:t>as:</a:t>
            </a:r>
          </a:p>
        </p:txBody>
      </p:sp>
      <p:sp>
        <p:nvSpPr>
          <p:cNvPr id="6" name="TextBox 5"/>
          <p:cNvSpPr txBox="1"/>
          <p:nvPr/>
        </p:nvSpPr>
        <p:spPr>
          <a:xfrm>
            <a:off x="1752600" y="4596825"/>
            <a:ext cx="3200400" cy="584775"/>
          </a:xfrm>
          <a:prstGeom prst="rect">
            <a:avLst/>
          </a:prstGeom>
          <a:noFill/>
        </p:spPr>
        <p:txBody>
          <a:bodyPr wrap="square" rtlCol="0">
            <a:spAutoFit/>
          </a:bodyPr>
          <a:lstStyle/>
          <a:p>
            <a:r>
              <a:rPr lang="en-IN" sz="3200" dirty="0" smtClean="0">
                <a:solidFill>
                  <a:srgbClr val="C00000"/>
                </a:solidFill>
              </a:rPr>
              <a:t>=  497 </a:t>
            </a:r>
            <a:endParaRPr lang="en-IN" sz="3200" dirty="0">
              <a:solidFill>
                <a:srgbClr val="C00000"/>
              </a:solidFill>
            </a:endParaRPr>
          </a:p>
        </p:txBody>
      </p:sp>
    </p:spTree>
    <p:extLst>
      <p:ext uri="{BB962C8B-B14F-4D97-AF65-F5344CB8AC3E}">
        <p14:creationId xmlns:p14="http://schemas.microsoft.com/office/powerpoint/2010/main" val="695973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8680</TotalTime>
  <Words>3044</Words>
  <Application>Microsoft Office PowerPoint</Application>
  <PresentationFormat>On-screen Show (4:3)</PresentationFormat>
  <Paragraphs>432</Paragraphs>
  <Slides>78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Arial</vt:lpstr>
      <vt:lpstr>Arial Black</vt:lpstr>
      <vt:lpstr>Calibri</vt:lpstr>
      <vt:lpstr>CMR10</vt:lpstr>
      <vt:lpstr>Mangal</vt:lpstr>
      <vt:lpstr>Symbol</vt:lpstr>
      <vt:lpstr>Times New Roman</vt:lpstr>
      <vt:lpstr>Wingdings</vt:lpstr>
      <vt:lpstr>Office Theme</vt:lpstr>
      <vt:lpstr>SEPM NUMERICALS (UNIT 1, 2, 3)</vt:lpstr>
      <vt:lpstr>FUNCTION POINT ANALYSIS (FPs)</vt:lpstr>
      <vt:lpstr>Special features of Function Points</vt:lpstr>
      <vt:lpstr>PowerPoint Presentation</vt:lpstr>
      <vt:lpstr>PowerPoint Presentation</vt:lpstr>
      <vt:lpstr>Example 1</vt:lpstr>
      <vt:lpstr>PowerPoint Presentation</vt:lpstr>
      <vt:lpstr>Example 2</vt:lpstr>
      <vt:lpstr>PowerPoint Presentation</vt:lpstr>
      <vt:lpstr>Example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COCOMO COST MODEL TECHNIQUES</vt:lpstr>
      <vt:lpstr>PowerPoint Presentation</vt:lpstr>
      <vt:lpstr>PowerPoint Presentation</vt:lpstr>
      <vt:lpstr>Types of Projects (to which COCOMO Model is applied)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2 - INTERMEDIATE COCOCMO MODEL</vt:lpstr>
      <vt:lpstr>Intermediate COCOMO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COST-BENEFIT EVALUATION TECHNIQUES</vt:lpstr>
      <vt:lpstr>1. NET PROFIT</vt:lpstr>
      <vt:lpstr>PowerPoint Presentation</vt:lpstr>
      <vt:lpstr>2. PAYBACK  PERIOD</vt:lpstr>
      <vt:lpstr>3. RETURN ON INVESTEMENT (ROI)/ARR</vt:lpstr>
      <vt:lpstr>4. NET PRESENT VALUE (NPV) </vt:lpstr>
      <vt:lpstr>PowerPoint Presentation</vt:lpstr>
      <vt:lpstr>PowerPoint Presentation</vt:lpstr>
      <vt:lpstr>SOLUTION</vt:lpstr>
      <vt:lpstr>SEPM   MCQS (FOR PRACTICE)</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Question 14</vt:lpstr>
      <vt:lpstr>Question 15</vt:lpstr>
      <vt:lpstr>Question 16</vt:lpstr>
      <vt:lpstr>Question 17</vt:lpstr>
      <vt:lpstr>Question 18</vt:lpstr>
      <vt:lpstr>Consider the following Statement: “The data set will contain an end of file character.” What characteristic of SRS is being depicted here ?</vt:lpstr>
      <vt:lpstr>Question 20</vt:lpstr>
      <vt:lpstr>Question 21</vt:lpstr>
      <vt:lpstr>Question 22</vt:lpstr>
      <vt:lpstr>Question 23</vt:lpstr>
      <vt:lpstr>Question 24</vt:lpstr>
      <vt:lpstr>Question 25</vt:lpstr>
      <vt:lpstr>Solutions to Test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SEPM TEST 1 (SEP 19, 2016)</dc:title>
  <dc:creator>Ravi Prakash</dc:creator>
  <cp:lastModifiedBy>Shelly .</cp:lastModifiedBy>
  <cp:revision>85</cp:revision>
  <cp:lastPrinted>2016-12-08T08:31:47Z</cp:lastPrinted>
  <dcterms:created xsi:type="dcterms:W3CDTF">2006-08-16T00:00:00Z</dcterms:created>
  <dcterms:modified xsi:type="dcterms:W3CDTF">2020-02-13T06:28:09Z</dcterms:modified>
</cp:coreProperties>
</file>