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267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Sofware Process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0AFC1-ECFB-48B2-B6B1-83D38609A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Software Development Life Cycle (SDLC)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0"/>
            <a:ext cx="1676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Requirement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057400"/>
            <a:ext cx="1676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Design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2895600"/>
            <a:ext cx="1752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Implementation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3733800"/>
            <a:ext cx="1676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Testing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4572000"/>
            <a:ext cx="1905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Deployment &amp; Maintenance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stCxn id="4" idx="3"/>
            <a:endCxn id="5" idx="0"/>
          </p:cNvCxnSpPr>
          <p:nvPr/>
        </p:nvCxnSpPr>
        <p:spPr>
          <a:xfrm>
            <a:off x="1752600" y="1447800"/>
            <a:ext cx="533400" cy="609600"/>
          </a:xfrm>
          <a:prstGeom prst="bentConnector2">
            <a:avLst/>
          </a:prstGeom>
          <a:ln w="190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3"/>
            <a:endCxn id="6" idx="0"/>
          </p:cNvCxnSpPr>
          <p:nvPr/>
        </p:nvCxnSpPr>
        <p:spPr>
          <a:xfrm>
            <a:off x="3124200" y="2362200"/>
            <a:ext cx="952500" cy="5334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6" idx="3"/>
            <a:endCxn id="7" idx="0"/>
          </p:cNvCxnSpPr>
          <p:nvPr/>
        </p:nvCxnSpPr>
        <p:spPr>
          <a:xfrm>
            <a:off x="4953000" y="3200400"/>
            <a:ext cx="914400" cy="5334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3"/>
            <a:endCxn id="8" idx="0"/>
          </p:cNvCxnSpPr>
          <p:nvPr/>
        </p:nvCxnSpPr>
        <p:spPr>
          <a:xfrm>
            <a:off x="6705600" y="4038600"/>
            <a:ext cx="10287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63201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Fig: Sequence of steps in Waterfall model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2586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Software Requirement Specification (SRS) Document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24500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Design Documents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0" y="3657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 Plans and Test Reports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74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Programs</a:t>
            </a:r>
            <a:endParaRPr lang="en-US" dirty="0"/>
          </a:p>
        </p:txBody>
      </p:sp>
      <p:cxnSp>
        <p:nvCxnSpPr>
          <p:cNvPr id="36" name="Shape 35"/>
          <p:cNvCxnSpPr>
            <a:stCxn id="8" idx="3"/>
          </p:cNvCxnSpPr>
          <p:nvPr/>
        </p:nvCxnSpPr>
        <p:spPr>
          <a:xfrm>
            <a:off x="8686800" y="4876800"/>
            <a:ext cx="1524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15200" y="56388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Manuals/ Supporting Docs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is easy to understand and reinforces the notion of “define before design” and “design before code”</a:t>
            </a:r>
          </a:p>
          <a:p>
            <a:r>
              <a:rPr lang="en-US" dirty="0" smtClean="0"/>
              <a:t>The model expects complete &amp; accurate requirements early in the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Conceptually simple, cleanly divides the problem into distinct phases that can be performed independently</a:t>
            </a:r>
          </a:p>
          <a:p>
            <a:pPr eaLnBrk="1" hangingPunct="1"/>
            <a:r>
              <a:rPr lang="en-US" dirty="0" smtClean="0"/>
              <a:t>Natural approach for problem solving</a:t>
            </a:r>
          </a:p>
          <a:p>
            <a:pPr eaLnBrk="1" hangingPunct="1"/>
            <a:r>
              <a:rPr lang="en-US" dirty="0" smtClean="0"/>
              <a:t>Easy to administer – each phase is a milestone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Sofware Process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FEFF7B-6287-417C-B441-FF9E61A0609D}" type="slidenum">
              <a:rPr lang="en-US"/>
              <a:pPr/>
              <a:t>12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Waterfall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 requirements can be specified and frozen early which is unrealistic</a:t>
            </a:r>
          </a:p>
          <a:p>
            <a:r>
              <a:rPr lang="en-US" dirty="0" smtClean="0"/>
              <a:t>not suitable for accommodating any change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May fix hardware and other technologies too early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Follows the “big bang” approach – all or nothing delivery; too risky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Very document oriented, requiring docs at the end of each phase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Real projects are rarely sequential.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Sofware</a:t>
            </a:r>
            <a:r>
              <a:rPr lang="en-US" dirty="0"/>
              <a:t> Process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09E2A7-9C30-4FC7-9BD5-D5B7A546444B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Waterfall disadvantages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Prototyping addresses the requirement specification limitation of waterfall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Instead of freezing requirements only by discussions, a prototype is built to understand the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Helps alleviate the incorrect requirements risk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small waterfall model replaces the requirements stage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6D7D1-1D7B-4FF0-B638-038AB8BF61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Prototyping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3" descr="Fig2-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12" y="1832099"/>
            <a:ext cx="7772775" cy="3824039"/>
          </a:xfrm>
        </p:spPr>
      </p:pic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E8652-62D6-4115-9974-4DFCBA481FD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Prototyping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Development of prototype</a:t>
            </a:r>
          </a:p>
          <a:p>
            <a:pPr lvl="1" eaLnBrk="1" hangingPunct="1"/>
            <a:r>
              <a:rPr lang="en-US" dirty="0" smtClean="0"/>
              <a:t>Starts with initial requirements</a:t>
            </a:r>
          </a:p>
          <a:p>
            <a:pPr lvl="1" eaLnBrk="1" hangingPunct="1"/>
            <a:r>
              <a:rPr lang="en-US" dirty="0" smtClean="0"/>
              <a:t>Only features which are unclear are included in prototype</a:t>
            </a:r>
          </a:p>
          <a:p>
            <a:pPr lvl="1" eaLnBrk="1" hangingPunct="1"/>
            <a:r>
              <a:rPr lang="en-US" dirty="0" smtClean="0"/>
              <a:t>Feedback from users taken to improve the understanding of the requirements</a:t>
            </a:r>
          </a:p>
          <a:p>
            <a:pPr lvl="1" eaLnBrk="1" hangingPunct="1"/>
            <a:r>
              <a:rPr lang="en-US" dirty="0" smtClean="0"/>
              <a:t>The code for the prototype is generally thrown away. However experience gathered helps in developing the actual system.</a:t>
            </a:r>
          </a:p>
          <a:p>
            <a:pPr lvl="1" eaLnBrk="1" hangingPunct="1"/>
            <a:endParaRPr lang="en-US" b="1" dirty="0" smtClean="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A189F-D29E-46C5-9C44-CCC88BEB4BE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Prototyping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development of a prototype </a:t>
            </a:r>
            <a:r>
              <a:rPr lang="en-US" b="1" dirty="0" smtClean="0"/>
              <a:t>might involve extra cost</a:t>
            </a:r>
            <a:r>
              <a:rPr lang="en-US" dirty="0" smtClean="0"/>
              <a:t>, but overall cost might turnout to be lower than that of an equivalent system developed using the waterfall model.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“quick and dirty” – quality not important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Things like exception handling, recovery, standards are omitted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Learning in prototype building will help in building the software, besides improved requirements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Sofware</a:t>
            </a:r>
            <a:r>
              <a:rPr lang="en-US" dirty="0" smtClean="0"/>
              <a:t> Process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1B16A-6DA4-4986-9677-6510CCE096A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flexible and unclear requirement, requirements frozen later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Experience helps in the main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 hit on cost and schedule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Applicability: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requirements are hard to elicit and confidence in requirements is low; i.e. where requirements are not well understood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2B167-21F8-473E-9A5B-05CAFA4071F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Counters the “all or nothing” drawback of the waterfall model</a:t>
            </a:r>
          </a:p>
          <a:p>
            <a:pPr eaLnBrk="1" hangingPunct="1"/>
            <a:r>
              <a:rPr lang="en-US" sz="2800" dirty="0" smtClean="0"/>
              <a:t>Combines benefit of prototyping and waterfall</a:t>
            </a:r>
          </a:p>
          <a:p>
            <a:pPr eaLnBrk="1" hangingPunct="1"/>
            <a:r>
              <a:rPr lang="en-US" sz="2800" dirty="0" smtClean="0"/>
              <a:t>Develop and deliver software in increments</a:t>
            </a:r>
          </a:p>
          <a:p>
            <a:pPr eaLnBrk="1" hangingPunct="1"/>
            <a:r>
              <a:rPr lang="en-US" sz="2800" dirty="0" smtClean="0"/>
              <a:t>Each increment is complete in itself</a:t>
            </a:r>
          </a:p>
          <a:p>
            <a:pPr eaLnBrk="1" hangingPunct="1"/>
            <a:r>
              <a:rPr lang="en-US" sz="2800" dirty="0" smtClean="0"/>
              <a:t>Can be viewed as a sequence of waterfalls</a:t>
            </a:r>
          </a:p>
          <a:p>
            <a:pPr eaLnBrk="1" hangingPunct="1"/>
            <a:r>
              <a:rPr lang="en-US" sz="2800" dirty="0" smtClean="0"/>
              <a:t>Feedback from one iteration is used in the future iterations</a:t>
            </a:r>
          </a:p>
          <a:p>
            <a:r>
              <a:rPr lang="en-US" sz="2800" dirty="0" smtClean="0"/>
              <a:t>Newer approaches like XP, rely on iterative development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212DD-A40A-477F-9A40-C1D54DE9B44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Software Engineering is to provide models and processes that lead to the production of well-documented maintainable software</a:t>
            </a:r>
          </a:p>
          <a:p>
            <a:r>
              <a:rPr lang="en-US" dirty="0" smtClean="0"/>
              <a:t>Software engineering is defined as the systematic approach for development of (industrial strength) software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3" descr="Fig2-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63" y="2057400"/>
            <a:ext cx="7522237" cy="2819399"/>
          </a:xfrm>
        </p:spPr>
      </p:pic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97FF7-E725-493F-AD00-52CC686EB70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Enhancement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Get-as-you-pay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feedback for improvement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Architecture/design may not be optimal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rework may increase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total cost may be more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Applicability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response time is important, risk of long projects cannot be taken, all requirements not known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F7B24-14E8-402C-A41B-170A3BFECDF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Iterative Development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first iteration does the requirements and architecture (Design) in the waterfall way</a:t>
            </a:r>
          </a:p>
          <a:p>
            <a:pPr eaLnBrk="1" hangingPunct="1"/>
            <a:r>
              <a:rPr lang="en-US" dirty="0" smtClean="0"/>
              <a:t>The development and delivery is done incrementally in iterations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C2060E-5428-4151-91F1-899F00C2183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Form of Iterative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 descr="Iterative-deliver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2286000"/>
            <a:ext cx="4810125" cy="3486150"/>
          </a:xfrm>
        </p:spPr>
      </p:pic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D4CA4-4B90-49FF-9226-49F8581E26D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form of Iteration…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Iterative is linear sequence of iterations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iteration is a mini waterfall – decide the specifications, then plan the iteration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Time boxing – fix an iteration’s duration, then determine the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IN" dirty="0" smtClean="0"/>
              <a:t>Pipelined Iterations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Divide iteration in a few equal stages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pipelining concepts to execute iterations in parallel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F751E-384E-48CC-969A-9BA353E06FD5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Timeboxing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iterations executing in parallel</a:t>
            </a:r>
          </a:p>
          <a:p>
            <a:pPr eaLnBrk="1" hangingPunct="1"/>
            <a:r>
              <a:rPr lang="en-US" dirty="0" smtClean="0"/>
              <a:t>Can reduce the average completion time by exploiting parallelism</a:t>
            </a:r>
          </a:p>
          <a:p>
            <a:pPr eaLnBrk="1" hangingPunct="1"/>
            <a:r>
              <a:rPr lang="en-US" dirty="0" smtClean="0"/>
              <a:t>For parallel execution, can borrow pipelining concepts from hardware</a:t>
            </a:r>
          </a:p>
          <a:p>
            <a:pPr eaLnBrk="1" hangingPunct="1"/>
            <a:r>
              <a:rPr lang="en-US" dirty="0" smtClean="0"/>
              <a:t>This leads to </a:t>
            </a:r>
            <a:r>
              <a:rPr lang="en-US" dirty="0" err="1" smtClean="0"/>
              <a:t>Timeboxing</a:t>
            </a:r>
            <a:r>
              <a:rPr lang="en-US" dirty="0" smtClean="0"/>
              <a:t> Process Model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8A652-B108-4C8C-8589-F9F8D86ACF7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Timeboxing – Taking Time Boxed Iterations Further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Development is done iteratively in fixed duration time boxes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time box is divided in fixed stages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stage performs a clearly defined task that can be done independently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stage is approximately equal in duration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 is a dedicated team for each stage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one stage team finishes, it hands over the project to the next team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EC79B-FB38-4FC0-A394-890FC4FE68B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Timeboxing Model –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this type of time boxes, can use pipelining to reduce cycle time</a:t>
            </a:r>
          </a:p>
          <a:p>
            <a:pPr eaLnBrk="1" hangingPunct="1"/>
            <a:r>
              <a:rPr lang="en-US" smtClean="0"/>
              <a:t>Like hardware pipelining – view each iteration as an instruction</a:t>
            </a:r>
          </a:p>
          <a:p>
            <a:pPr eaLnBrk="1" hangingPunct="1"/>
            <a:r>
              <a:rPr lang="en-US" smtClean="0"/>
              <a:t>As stages have dedicated teams, simultaneous execution of different iterations is possible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261AF-F8A5-4CD1-B899-AD700C0AC50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Timeboxing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iteration with three stages – Analysis, Build, Deploy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These stages are appx equal in many situations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adjust durations by determining the boudaries suitably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adjust duration by adjusting the team size for each stage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Have separate teams for A, B, and D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2940F-14FC-4FDF-AECB-F0F7A087388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 starts executing it-1</a:t>
            </a:r>
          </a:p>
          <a:p>
            <a:pPr eaLnBrk="1" hangingPunct="1"/>
            <a:r>
              <a:rPr lang="en-US" smtClean="0"/>
              <a:t>AT finishes, hands over it-1 to BT, starts executing it-2</a:t>
            </a:r>
          </a:p>
          <a:p>
            <a:pPr eaLnBrk="1" hangingPunct="1"/>
            <a:r>
              <a:rPr lang="en-US" smtClean="0"/>
              <a:t>AT finishes it-2, hands over to BT; BT finishes it-1, hands over to DT; AT starts it-3, BT starts it-2 (and DT, it-1)</a:t>
            </a:r>
          </a:p>
          <a:p>
            <a:pPr eaLnBrk="1" hangingPunct="1"/>
            <a:r>
              <a:rPr lang="en-US" smtClean="0"/>
              <a:t>…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8CD8F-CE2F-4BDA-8EDF-CADBE1F6E12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Pipelined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Process: A sequence of steps performed to achieve some goal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Software Process: The sequence of steps performed to produce software with high quality, within budget and schedule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Many types of activities performed by diff people in a software project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Better to view software process as comprising of many component processes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7718"/>
            <a:ext cx="8229600" cy="3192802"/>
          </a:xfrm>
          <a:noFill/>
        </p:spPr>
      </p:pic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250D1-00D5-4701-87DA-18E6309FC32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Timeboxing Execution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First iteration finishes at time 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Second finishes at T+T/3; third at T+2 T/3, and so 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steady state, delivery every T/3 time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T is 3 weeks, first delivery after 3 wks, 2</a:t>
            </a:r>
            <a:r>
              <a:rPr lang="en-US" baseline="30000" smtClean="0"/>
              <a:t>nd</a:t>
            </a:r>
            <a:r>
              <a:rPr lang="en-US" smtClean="0"/>
              <a:t> after 4 wks, 3</a:t>
            </a:r>
            <a:r>
              <a:rPr lang="en-US" baseline="30000" smtClean="0"/>
              <a:t>rd</a:t>
            </a:r>
            <a:r>
              <a:rPr lang="en-US" smtClean="0"/>
              <a:t> after 5 wks,…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linear execution, delivery times will be 3 wks, 6 wks, 9 wks,…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1B4CF-0188-4039-A159-0B025E6D55A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Timeboxing execution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Duration of each iteration still the same</a:t>
            </a:r>
          </a:p>
          <a:p>
            <a:pPr eaLnBrk="1" hangingPunct="1"/>
            <a:r>
              <a:rPr lang="en-US" smtClean="0"/>
              <a:t>Total work done in a time box is also the same</a:t>
            </a:r>
          </a:p>
          <a:p>
            <a:pPr eaLnBrk="1" hangingPunct="1"/>
            <a:r>
              <a:rPr lang="en-US" smtClean="0"/>
              <a:t>Productivity of a time box is same</a:t>
            </a:r>
          </a:p>
          <a:p>
            <a:pPr eaLnBrk="1" hangingPunct="1"/>
            <a:r>
              <a:rPr lang="en-US" smtClean="0"/>
              <a:t>Yet, average cycle time or delivery time has reduced to a third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A53FC-DC4E-4FED-8A0E-B9417697A30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Timeboxing execution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linear execution of iterations, the same team performs all stages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each stage has a team of S, in linear execution the team size is 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pipelined execution, the team size is three times (one for each stage)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I.e. the total team size in timeboxing is larger; and this reduces cycle time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31CCE-D3A6-43B3-9896-DBB5C387E45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Size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Merely by increasing the team size we cannot reduce cycle time - Brook’s law</a:t>
            </a:r>
          </a:p>
          <a:p>
            <a:pPr eaLnBrk="1" hangingPunct="1"/>
            <a:r>
              <a:rPr lang="en-US" smtClean="0"/>
              <a:t>Timeboxing allows structured way to add manpower to reduce cycle time</a:t>
            </a:r>
          </a:p>
          <a:p>
            <a:pPr eaLnBrk="1" hangingPunct="1"/>
            <a:r>
              <a:rPr lang="en-US" smtClean="0"/>
              <a:t>Note that we cannot change the time of an iteration – Brook’s law still holds</a:t>
            </a:r>
          </a:p>
          <a:p>
            <a:pPr eaLnBrk="1" hangingPunct="1"/>
            <a:r>
              <a:rPr lang="en-US" smtClean="0"/>
              <a:t>Work allocation different to allow larger team to function properly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238071-0BC6-4329-ADC4-ECF51CE8AF9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Size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3200400"/>
            <a:ext cx="8305800" cy="3048000"/>
          </a:xfrm>
          <a:noFill/>
        </p:spPr>
      </p:pic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26A91B-8C40-4535-B2A9-9A3B9A07A08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 Allocation of Teams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Shortened delivery times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advantages of iterative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distributed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Larger teams, project management is harder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 synchronization needed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Applicability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delivery time is short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architecture is stable; flexibility in feature grouping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258E9-CDC0-459C-AE56-2392165ECE4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Timeboxing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Agile approaches developed in 90s as a reaction to document driven approaches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 agile approaches have some common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Working software is the measure of progress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Software should be delivered in small increments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Even late changes should be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Prefer face to face communication over 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Continuous feedback and customer involvement is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Prefer simple </a:t>
            </a:r>
            <a:r>
              <a:rPr lang="en-US" sz="2000" dirty="0" smtClean="0"/>
              <a:t>design</a:t>
            </a:r>
            <a:endParaRPr lang="en-US" sz="2000" dirty="0" smtClean="0"/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0E639-9120-4553-B0BF-83C1F393C01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Agile Process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Many agile methodologies have been proposed; extreme programming (XP) is one of the most popular</a:t>
            </a:r>
          </a:p>
          <a:p>
            <a:r>
              <a:rPr lang="en-IN" dirty="0" smtClean="0"/>
              <a:t>Other agile methodologies are </a:t>
            </a:r>
            <a:r>
              <a:rPr lang="en-US" b="1" dirty="0" smtClean="0"/>
              <a:t>Scrum, Lean, </a:t>
            </a:r>
            <a:r>
              <a:rPr lang="en-US" b="1" dirty="0" err="1" smtClean="0"/>
              <a:t>Kanban</a:t>
            </a:r>
            <a:r>
              <a:rPr lang="en-US" b="1" dirty="0" smtClean="0"/>
              <a:t>, Crystal, Dynamic Systems Development Method (DSDM), Feature-Driven Development (FDD)</a:t>
            </a:r>
            <a:endParaRPr lang="en-US" dirty="0" smtClean="0"/>
          </a:p>
          <a:p>
            <a:pPr eaLnBrk="1" hangingPunct="1"/>
            <a:r>
              <a:rPr lang="en-US" dirty="0" smtClean="0"/>
              <a:t>An XP project starts with user stories, which are short descriptions of user needs</a:t>
            </a:r>
          </a:p>
          <a:p>
            <a:pPr lvl="1" eaLnBrk="1" hangingPunct="1"/>
            <a:r>
              <a:rPr lang="en-US" dirty="0" smtClean="0"/>
              <a:t>Details are </a:t>
            </a:r>
            <a:r>
              <a:rPr lang="en-US" b="1" i="1" dirty="0" smtClean="0"/>
              <a:t>not</a:t>
            </a:r>
            <a:r>
              <a:rPr lang="en-US" dirty="0" smtClean="0"/>
              <a:t> included</a:t>
            </a:r>
          </a:p>
          <a:p>
            <a:pPr lvl="1" eaLnBrk="1" hangingPunct="1"/>
            <a:r>
              <a:rPr lang="en-US" dirty="0" smtClean="0"/>
              <a:t>User stories can be combined in different ways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873C8-F3E1-4967-90D6-97184689B1A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Extreme Programming (XP)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Team estimates how long it will take to implement a user story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Estimates are rough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Release planning is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Defines which stories are to be built in which release, and dates for release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Frequent and small releases encouraged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Acceptance tests also built from user stories; used to test before release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Bugs found in AT are fixed in next release</a:t>
            </a: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D7774-36D9-44A4-9DC4-0B2E04D0097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major processes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Development – focuses on development and quality steps needed to engineer the software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Project management – focuses on planning and controlling the development process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Development process is the heart of software process; other processes revolve around it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These are executed by different people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developers execute engineering process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project managers execute management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Software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1" name="Picture 5" descr="XP-overal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3103563"/>
            <a:ext cx="7731125" cy="2382837"/>
          </a:xfrm>
        </p:spPr>
      </p:pic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D5A8F1-4BF0-4615-84EC-89AC3AA8987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 – Overall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5" descr="XP-iteratio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438400"/>
            <a:ext cx="8776796" cy="2296319"/>
          </a:xfrm>
        </p:spPr>
      </p:pic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F16CC7-6306-4161-B482-8FA5EF7B8A5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Iteration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Well suited for situations where volume and pace of requirements is high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Customer is willing to engage heavily with the team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team is collocated and is not too large (less than 20 or so)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Requires strong capability in team members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72CB47-44EF-4FD4-9F7D-9B395BF606E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 - Summary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4BC82-596E-434F-A33E-59F1D9A0287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– waterfall</a:t>
            </a:r>
          </a:p>
        </p:txBody>
      </p:sp>
      <p:graphicFrame>
        <p:nvGraphicFramePr>
          <p:cNvPr id="155651" name="Group 3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7772400" cy="430688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1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Easy to execute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Intuitive and logical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 or nothing – too risky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frozen early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Disallows changes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feedback from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Well understood problems, automation of existing manual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2BD7C9-01D8-4C2F-AEFB-D3F69B035A1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– Prototyping</a:t>
            </a:r>
          </a:p>
        </p:txBody>
      </p:sp>
      <p:graphicFrame>
        <p:nvGraphicFramePr>
          <p:cNvPr id="156675" name="Group 3"/>
          <p:cNvGraphicFramePr>
            <a:graphicFrameLocks noGrp="1"/>
          </p:cNvGraphicFramePr>
          <p:nvPr>
            <p:ph idx="1"/>
          </p:nvPr>
        </p:nvGraphicFramePr>
        <p:xfrm>
          <a:off x="685800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Helps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clarification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Reduces risk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Better and more stable final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Possibly higher cost and schedule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Encourages requirement modification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Disallows later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Systems with novice users; or areas with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uncertainity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D711A7-8EA6-4683-B476-8C8C8567F55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– Iterative</a:t>
            </a:r>
          </a:p>
        </p:txBody>
      </p:sp>
      <p:graphicFrame>
        <p:nvGraphicFramePr>
          <p:cNvPr id="157699" name="Group 3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Regular deliveries, leading to business benefit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Can accommodate changes naturally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Allows user feedback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Avoids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bloating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Naturally prioritizes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Reduces risks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Overhead of planning each iteration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 cost may increase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 arch and design may suffer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Rework may increase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 businesses where time is imp; risk of long projects cannot be taken;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2FAF2-C216-4B51-B034-AB6DC46D788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– Timeboxing</a:t>
            </a:r>
          </a:p>
        </p:txBody>
      </p:sp>
      <p:graphicFrame>
        <p:nvGraphicFramePr>
          <p:cNvPr id="158723" name="Group 3"/>
          <p:cNvGraphicFramePr>
            <a:graphicFrameLocks noGrp="1"/>
          </p:cNvGraphicFramePr>
          <p:nvPr>
            <p:ph idx="1"/>
          </p:nvPr>
        </p:nvGraphicFramePr>
        <p:xfrm>
          <a:off x="838200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All benefits of iterative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Planning for iterations somewhat easier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Very short delivery times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 Management becomes more complex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Team size is larger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Complicated – lapses can lead to losses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Where very short delivery times are very important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Projects which can afford high costing (Multiple teams)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Sofware Process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EBF4C-E04D-490F-9563-C017CE209A9A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– XP</a:t>
            </a:r>
          </a:p>
        </p:txBody>
      </p:sp>
      <p:graphicFrame>
        <p:nvGraphicFramePr>
          <p:cNvPr id="202755" name="Group 3"/>
          <p:cNvGraphicFramePr>
            <a:graphicFrameLocks noGrp="1"/>
          </p:cNvGraphicFramePr>
          <p:nvPr>
            <p:ph idx="1"/>
          </p:nvPr>
        </p:nvGraphicFramePr>
        <p:xfrm>
          <a:off x="609600" y="2017713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Agile and responsive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 delivery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 feedback can lead to better acceptance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Reduced documentation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Can tend to become ad-hoc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Lack of documentation can be an 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 code change is 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Where requirements are changing a lot, customer is deeply engaged in development, and where the size of the project is not too large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Prototype based SDLC model</a:t>
            </a:r>
          </a:p>
          <a:p>
            <a:r>
              <a:rPr lang="en-US" dirty="0" smtClean="0"/>
              <a:t>Encouragement of code reuse, which means less manual coding, less room for errors, and shorter testing times</a:t>
            </a:r>
          </a:p>
          <a:p>
            <a:r>
              <a:rPr lang="en-IN" dirty="0" smtClean="0"/>
              <a:t>High level of client engagement like other agile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Rapid Application Development (RAD)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Steps of RAD</a:t>
            </a:r>
          </a:p>
          <a:p>
            <a:pPr lvl="1"/>
            <a:r>
              <a:rPr lang="en-IN" dirty="0" smtClean="0"/>
              <a:t>Requirements (Flexible) Analysis </a:t>
            </a:r>
          </a:p>
          <a:p>
            <a:pPr lvl="1"/>
            <a:r>
              <a:rPr lang="en-IN" dirty="0" smtClean="0"/>
              <a:t>Design</a:t>
            </a:r>
          </a:p>
          <a:p>
            <a:pPr lvl="1"/>
            <a:r>
              <a:rPr lang="en-IN" dirty="0" smtClean="0"/>
              <a:t>Build a </a:t>
            </a:r>
            <a:r>
              <a:rPr lang="en-IN" dirty="0" err="1" smtClean="0"/>
              <a:t>prototyope</a:t>
            </a:r>
            <a:r>
              <a:rPr lang="en-IN" dirty="0" smtClean="0"/>
              <a:t> (Demonstrate to user and keep refining it as per user satisfaction)</a:t>
            </a:r>
          </a:p>
          <a:p>
            <a:pPr lvl="1"/>
            <a:r>
              <a:rPr lang="en-IN" dirty="0" smtClean="0"/>
              <a:t>Testing</a:t>
            </a:r>
          </a:p>
          <a:p>
            <a:pPr lvl="1"/>
            <a:r>
              <a:rPr lang="en-IN" dirty="0" smtClean="0"/>
              <a:t>Deployment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Rapid Application Development (RAD) Model</a:t>
            </a:r>
            <a:endParaRPr lang="en-US" dirty="0"/>
          </a:p>
        </p:txBody>
      </p:sp>
      <p:pic>
        <p:nvPicPr>
          <p:cNvPr id="1026" name="Picture 2" descr="Phases or steps in R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266832"/>
            <a:ext cx="6248400" cy="2381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77200" cy="4800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Process is generally a set of phases</a:t>
            </a:r>
          </a:p>
          <a:p>
            <a:r>
              <a:rPr lang="en-US" sz="2800" dirty="0" smtClean="0"/>
              <a:t>Why have phases</a:t>
            </a:r>
          </a:p>
          <a:p>
            <a:pPr lvl="1"/>
            <a:r>
              <a:rPr lang="en-US" sz="2400" dirty="0" smtClean="0"/>
              <a:t>To employ divide and conquer</a:t>
            </a:r>
          </a:p>
          <a:p>
            <a:pPr lvl="1"/>
            <a:r>
              <a:rPr lang="en-US" sz="2400" dirty="0" smtClean="0"/>
              <a:t>each phase handles a different part of the problem</a:t>
            </a:r>
          </a:p>
          <a:p>
            <a:pPr lvl="1"/>
            <a:r>
              <a:rPr lang="en-US" sz="2400" dirty="0" smtClean="0"/>
              <a:t>helps in continuous validation  </a:t>
            </a:r>
          </a:p>
          <a:p>
            <a:pPr eaLnBrk="1" hangingPunct="1"/>
            <a:r>
              <a:rPr lang="en-US" dirty="0" smtClean="0"/>
              <a:t>Each phase performs a well defined task and generally produces an output</a:t>
            </a:r>
          </a:p>
          <a:p>
            <a:pPr eaLnBrk="1" hangingPunct="1"/>
            <a:r>
              <a:rPr lang="en-US" dirty="0" smtClean="0"/>
              <a:t>Intermediate outputs – </a:t>
            </a:r>
            <a:r>
              <a:rPr lang="en-US" i="1" dirty="0" smtClean="0"/>
              <a:t>work products</a:t>
            </a:r>
          </a:p>
          <a:p>
            <a:pPr eaLnBrk="1" hangingPunct="1"/>
            <a:r>
              <a:rPr lang="en-US" dirty="0" smtClean="0"/>
              <a:t>At top level, typically few phases in a process</a:t>
            </a:r>
          </a:p>
          <a:p>
            <a:pPr eaLnBrk="1" hangingPunct="1"/>
            <a:r>
              <a:rPr lang="en-US" dirty="0" smtClean="0"/>
              <a:t>Methodologies (How to execute) of particular phases may be well defined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Sofware Process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E2770-43AF-4613-BD16-D53B7714F9CA}" type="slidenum">
              <a:rPr lang="en-US"/>
              <a:pPr/>
              <a:t>5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990600"/>
          </a:xfrm>
        </p:spPr>
        <p:txBody>
          <a:bodyPr/>
          <a:lstStyle/>
          <a:p>
            <a:pPr eaLnBrk="1" hangingPunct="1"/>
            <a:r>
              <a:rPr lang="en-US" smtClean="0"/>
              <a:t>Process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ETVX approach to specify a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Entry criteria: what conditions must be satisfied for initiating this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Task: what is to be done in this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Verification: the checks done on the outputs of this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eXit</a:t>
            </a:r>
            <a:r>
              <a:rPr lang="en-US" dirty="0" smtClean="0"/>
              <a:t> criteria: when can this phase be considered done successfully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phase also produces information for management 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Sofware Process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C23EF-F798-432B-A6CC-9A7E86B92EC9}" type="slidenum">
              <a:rPr lang="en-US"/>
              <a:pPr/>
              <a:t>6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ETVX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Fig2-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62" y="2252488"/>
            <a:ext cx="5160038" cy="2548112"/>
          </a:xfrm>
        </p:spPr>
      </p:pic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Sofware Process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BF9A0F-1A3C-4FAF-A46B-0C0D56AEB8D5}" type="slidenum">
              <a:rPr lang="en-US"/>
              <a:pPr/>
              <a:t>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ETVX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Software development process commonly has these activities:</a:t>
            </a:r>
          </a:p>
          <a:p>
            <a:pPr lvl="1"/>
            <a:r>
              <a:rPr lang="en-US" dirty="0" smtClean="0"/>
              <a:t>Requirements analysis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Delivery</a:t>
            </a:r>
          </a:p>
          <a:p>
            <a:pPr eaLnBrk="1" hangingPunct="1"/>
            <a:r>
              <a:rPr lang="en-US" dirty="0" smtClean="0"/>
              <a:t>Different models perform them in different manner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Sofware Process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5894-529F-4331-BC17-D8B2707ADF01}" type="slidenum">
              <a:rPr lang="en-US"/>
              <a:pPr/>
              <a:t>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General S/W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sequence of stages/phases</a:t>
            </a:r>
          </a:p>
          <a:p>
            <a:pPr eaLnBrk="1" hangingPunct="1"/>
            <a:r>
              <a:rPr lang="en-US" dirty="0" smtClean="0"/>
              <a:t>Requirements – Design– Code – Test – Deploy</a:t>
            </a:r>
          </a:p>
          <a:p>
            <a:pPr eaLnBrk="1" hangingPunct="1"/>
            <a:r>
              <a:rPr lang="en-US" dirty="0" smtClean="0"/>
              <a:t>A phase starts only when the previous has completed; no feedback</a:t>
            </a:r>
          </a:p>
          <a:p>
            <a:pPr eaLnBrk="1" hangingPunct="1"/>
            <a:r>
              <a:rPr lang="en-US" dirty="0" smtClean="0"/>
              <a:t>The phases partition the project, each addressing a separate concern</a:t>
            </a:r>
          </a:p>
          <a:p>
            <a:pPr eaLnBrk="1" hangingPunct="1"/>
            <a:r>
              <a:rPr lang="en-IN" dirty="0" smtClean="0"/>
              <a:t>Each phase has </a:t>
            </a:r>
            <a:r>
              <a:rPr lang="en-IN" dirty="0" smtClean="0"/>
              <a:t>output </a:t>
            </a:r>
            <a:r>
              <a:rPr lang="en-IN" dirty="0" smtClean="0"/>
              <a:t>in the form of specific documents</a:t>
            </a:r>
            <a:endParaRPr lang="en-US" dirty="0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Sofware</a:t>
            </a:r>
            <a:r>
              <a:rPr lang="en-US" dirty="0"/>
              <a:t> Process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A377A-43F6-427D-B1D6-7F8C126BDCE4}" type="slidenum">
              <a:rPr lang="en-US"/>
              <a:pPr/>
              <a:t>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Waterfall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2124</Words>
  <Application>Microsoft Office PowerPoint</Application>
  <PresentationFormat>On-screen Show (4:3)</PresentationFormat>
  <Paragraphs>376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Concourse</vt:lpstr>
      <vt:lpstr>1_Concourse</vt:lpstr>
      <vt:lpstr>Software Development Life Cycle (SDLC) Models</vt:lpstr>
      <vt:lpstr>Software Engineering</vt:lpstr>
      <vt:lpstr>Software Process</vt:lpstr>
      <vt:lpstr>Components of Software Process</vt:lpstr>
      <vt:lpstr>Process Specification</vt:lpstr>
      <vt:lpstr>ETVX Specification</vt:lpstr>
      <vt:lpstr>ETVX approach</vt:lpstr>
      <vt:lpstr>General S/W Development Process</vt:lpstr>
      <vt:lpstr>Waterfall Model</vt:lpstr>
      <vt:lpstr>Waterfall Model</vt:lpstr>
      <vt:lpstr>Waterfall Model</vt:lpstr>
      <vt:lpstr>Waterfall Advantages</vt:lpstr>
      <vt:lpstr>Waterfall disadvantages</vt:lpstr>
      <vt:lpstr>Prototyping</vt:lpstr>
      <vt:lpstr>Prototyping</vt:lpstr>
      <vt:lpstr>Prototyping </vt:lpstr>
      <vt:lpstr>Prototyping</vt:lpstr>
      <vt:lpstr>Prototyping</vt:lpstr>
      <vt:lpstr>Iterative Development</vt:lpstr>
      <vt:lpstr>Iterative Enhancement</vt:lpstr>
      <vt:lpstr>Iterative Development</vt:lpstr>
      <vt:lpstr>Another Form of Iterative</vt:lpstr>
      <vt:lpstr>Another form of Iteration…</vt:lpstr>
      <vt:lpstr>Timeboxing</vt:lpstr>
      <vt:lpstr>Timeboxing – Taking Time Boxed Iterations Further</vt:lpstr>
      <vt:lpstr>Timeboxing Model – Basics</vt:lpstr>
      <vt:lpstr>Timeboxing</vt:lpstr>
      <vt:lpstr>Example</vt:lpstr>
      <vt:lpstr>Pipelined Execution</vt:lpstr>
      <vt:lpstr>Timeboxing Execution</vt:lpstr>
      <vt:lpstr>Timeboxing execution</vt:lpstr>
      <vt:lpstr>Timeboxing execution</vt:lpstr>
      <vt:lpstr>Team Size</vt:lpstr>
      <vt:lpstr>Team Size</vt:lpstr>
      <vt:lpstr>Work Allocation of Teams</vt:lpstr>
      <vt:lpstr>Timeboxing</vt:lpstr>
      <vt:lpstr>Agile Process Model</vt:lpstr>
      <vt:lpstr>Extreme Programming (XP)</vt:lpstr>
      <vt:lpstr>Overall Process</vt:lpstr>
      <vt:lpstr>XP – Overall Process</vt:lpstr>
      <vt:lpstr>An Iteration</vt:lpstr>
      <vt:lpstr>XP - Summary</vt:lpstr>
      <vt:lpstr>Summary – waterfall</vt:lpstr>
      <vt:lpstr>Summary – Prototyping</vt:lpstr>
      <vt:lpstr>Summary – Iterative</vt:lpstr>
      <vt:lpstr>Summary – Timeboxing</vt:lpstr>
      <vt:lpstr>Summary – XP</vt:lpstr>
      <vt:lpstr>Rapid Application Development (RAD) Model</vt:lpstr>
      <vt:lpstr>Rapid Application Development (RAD)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 Models</dc:title>
  <dc:creator>Jitendra</dc:creator>
  <cp:lastModifiedBy>Windows User</cp:lastModifiedBy>
  <cp:revision>38</cp:revision>
  <dcterms:created xsi:type="dcterms:W3CDTF">2006-08-16T00:00:00Z</dcterms:created>
  <dcterms:modified xsi:type="dcterms:W3CDTF">2020-04-20T21:12:55Z</dcterms:modified>
</cp:coreProperties>
</file>