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Data Flow Diagrams</a:t>
            </a:r>
          </a:p>
        </p:txBody>
      </p:sp>
      <p:sp>
        <p:nvSpPr>
          <p:cNvPr id="53250" name="Rectangle 1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Requirements</a:t>
            </a:r>
          </a:p>
        </p:txBody>
      </p:sp>
      <p:sp>
        <p:nvSpPr>
          <p:cNvPr id="53251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ADE1A1D-DC6F-4DEC-B4B9-E26CD42D0D13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Requirements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8C716B-59F0-403C-8174-AD4B973D118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Leveled DFDs</a:t>
            </a:r>
            <a:endParaRPr lang="en-US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513" y="2305050"/>
            <a:ext cx="475297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9" name="Picture 3" descr="Fig3-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62000" y="1981200"/>
            <a:ext cx="7543800" cy="4419600"/>
          </a:xfrm>
        </p:spPr>
      </p:pic>
      <p:sp>
        <p:nvSpPr>
          <p:cNvPr id="573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Requirements</a:t>
            </a:r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C28E725-493A-4463-8242-F7B43960157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DFD Example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52600"/>
            <a:ext cx="7924800" cy="49530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In a DFD arrows are labeled with data items </a:t>
            </a:r>
          </a:p>
          <a:p>
            <a:pPr eaLnBrk="1" hangingPunct="1"/>
            <a:r>
              <a:rPr lang="en-US" altLang="en-US" sz="2800" smtClean="0"/>
              <a:t>Data dictionary defines data flows in a DFD </a:t>
            </a:r>
          </a:p>
          <a:p>
            <a:pPr eaLnBrk="1" hangingPunct="1"/>
            <a:r>
              <a:rPr lang="en-US" altLang="en-US" sz="2800" smtClean="0"/>
              <a:t>Shows structure of data; structure becomes more visible when exploding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2800" smtClean="0"/>
              <a:t>Can use regular expressions to express the structure of data</a:t>
            </a:r>
          </a:p>
          <a:p>
            <a:pPr eaLnBrk="1" hangingPunct="1">
              <a:buClr>
                <a:schemeClr val="tx1"/>
              </a:buClr>
              <a:buFontTx/>
              <a:buChar char=" "/>
            </a:pPr>
            <a:endParaRPr lang="en-US" altLang="en-US" sz="2800" u="sng" smtClean="0"/>
          </a:p>
        </p:txBody>
      </p:sp>
      <p:sp>
        <p:nvSpPr>
          <p:cNvPr id="645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Requirements</a:t>
            </a:r>
          </a:p>
        </p:txBody>
      </p:sp>
      <p:sp>
        <p:nvSpPr>
          <p:cNvPr id="645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5637A4E-F899-4C3E-9234-4C0D4A76D676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Data Dictionary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Requirements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8C716B-59F0-403C-8174-AD4B973D118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 Dictionary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1524000"/>
          <a:ext cx="7848600" cy="4301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887"/>
                <a:gridCol w="6216713"/>
              </a:tblGrid>
              <a:tr h="28738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Meaning</a:t>
                      </a:r>
                      <a:endParaRPr lang="en-US" sz="2400" dirty="0"/>
                    </a:p>
                  </a:txBody>
                  <a:tcPr/>
                </a:tc>
              </a:tr>
              <a:tr h="515268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x=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 consists of data element a &amp; b</a:t>
                      </a:r>
                      <a:endParaRPr lang="en-US" sz="2400" dirty="0"/>
                    </a:p>
                  </a:txBody>
                  <a:tcPr/>
                </a:tc>
              </a:tr>
              <a:tr h="515268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x={a/b}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 consists of either a or b</a:t>
                      </a:r>
                      <a:endParaRPr lang="en-US" sz="2400" dirty="0"/>
                    </a:p>
                  </a:txBody>
                  <a:tcPr/>
                </a:tc>
              </a:tr>
              <a:tr h="737871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x=(a)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 consists of an optional data element a</a:t>
                      </a:r>
                      <a:endParaRPr lang="en-US" sz="2400" dirty="0" smtClean="0"/>
                    </a:p>
                  </a:txBody>
                  <a:tcPr/>
                </a:tc>
              </a:tr>
              <a:tr h="515268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x= y{a}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 consists of y or more occurrences of a</a:t>
                      </a:r>
                      <a:endParaRPr lang="en-US" sz="2400" dirty="0"/>
                    </a:p>
                  </a:txBody>
                  <a:tcPr/>
                </a:tc>
              </a:tr>
              <a:tr h="737871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x={a}z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 consists of z or fewer occurrences of a</a:t>
                      </a:r>
                      <a:endParaRPr lang="en-US" sz="2400" dirty="0"/>
                    </a:p>
                  </a:txBody>
                  <a:tcPr/>
                </a:tc>
              </a:tr>
              <a:tr h="737871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x=y{a}z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 consists of between y &amp; z occurrences of a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Requirements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8C716B-59F0-403C-8174-AD4B973D118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414713"/>
            <a:ext cx="7793037" cy="1462087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DFD Example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US" dirty="0" smtClean="0"/>
              <a:t>Book Ordering System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Requirements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8C716B-59F0-403C-8174-AD4B973D118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Level 0 (Context Diagram)</a:t>
            </a:r>
            <a:endParaRPr lang="en-US" dirty="0"/>
          </a:p>
        </p:txBody>
      </p:sp>
      <p:pic>
        <p:nvPicPr>
          <p:cNvPr id="75778" name="Picture 2" descr="First Level DF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048000"/>
            <a:ext cx="7214306" cy="190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Requirements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8C716B-59F0-403C-8174-AD4B973D118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Level 1</a:t>
            </a:r>
            <a:endParaRPr lang="en-US" dirty="0"/>
          </a:p>
        </p:txBody>
      </p:sp>
      <p:pic>
        <p:nvPicPr>
          <p:cNvPr id="91138" name="Picture 2" descr="Second Level DFD - Showing Order Verification &amp; credit che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514600"/>
            <a:ext cx="6934200" cy="32350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Requirements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8C716B-59F0-403C-8174-AD4B973D118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Level 2</a:t>
            </a:r>
            <a:endParaRPr lang="en-US" dirty="0"/>
          </a:p>
        </p:txBody>
      </p:sp>
      <p:pic>
        <p:nvPicPr>
          <p:cNvPr id="92162" name="Picture 2" descr="Third Level DFD - Elaborating an order processing &amp; shipp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026833"/>
            <a:ext cx="7086600" cy="42977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Requirements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8C716B-59F0-403C-8174-AD4B973D118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0738" y="3352800"/>
            <a:ext cx="2125662" cy="1462087"/>
          </a:xfrm>
        </p:spPr>
        <p:txBody>
          <a:bodyPr/>
          <a:lstStyle/>
          <a:p>
            <a:r>
              <a:rPr lang="en-IN" dirty="0" smtClean="0"/>
              <a:t>Level 3</a:t>
            </a:r>
            <a:endParaRPr lang="en-US" dirty="0"/>
          </a:p>
        </p:txBody>
      </p:sp>
      <p:pic>
        <p:nvPicPr>
          <p:cNvPr id="93186" name="Picture 2" descr="Fourth level DFD : Completed DFD, Showing Account Receivable Routine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9" y="152400"/>
            <a:ext cx="6942237" cy="63246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848600" cy="3124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Widely used; focuses on functions performed in the system</a:t>
            </a:r>
          </a:p>
          <a:p>
            <a:pPr eaLnBrk="1" hangingPunct="1"/>
            <a:r>
              <a:rPr lang="en-US" altLang="en-US" dirty="0" smtClean="0"/>
              <a:t>Views a system as a network of data transforms through which the data flows</a:t>
            </a:r>
          </a:p>
          <a:p>
            <a:pPr eaLnBrk="1" hangingPunct="1"/>
            <a:r>
              <a:rPr lang="en-US" altLang="en-US" dirty="0" smtClean="0"/>
              <a:t>Uses data flow diagrams (DFDs) and functional decomposition in modeling</a:t>
            </a:r>
          </a:p>
        </p:txBody>
      </p:sp>
      <p:sp>
        <p:nvSpPr>
          <p:cNvPr id="542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Requirements</a:t>
            </a:r>
          </a:p>
        </p:txBody>
      </p:sp>
      <p:sp>
        <p:nvSpPr>
          <p:cNvPr id="542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88330B5-53EC-4C29-BD29-5FA3C84EA690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858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Data Flow Modeling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05000"/>
            <a:ext cx="7772400" cy="4419600"/>
          </a:xfrm>
        </p:spPr>
        <p:txBody>
          <a:bodyPr/>
          <a:lstStyle/>
          <a:p>
            <a:pPr eaLnBrk="1" hangingPunct="1"/>
            <a:r>
              <a:rPr lang="en-US" altLang="en-US" smtClean="0"/>
              <a:t>A DFD shows flow of data through the system</a:t>
            </a:r>
          </a:p>
          <a:p>
            <a:pPr lvl="1" eaLnBrk="1" hangingPunct="1"/>
            <a:r>
              <a:rPr lang="en-US" altLang="en-US" smtClean="0"/>
              <a:t>Views system as transforming inputs to outputs</a:t>
            </a:r>
          </a:p>
          <a:p>
            <a:pPr lvl="1" eaLnBrk="1" hangingPunct="1"/>
            <a:r>
              <a:rPr lang="en-US" altLang="en-US" smtClean="0"/>
              <a:t>Transformation done through transforms</a:t>
            </a:r>
          </a:p>
          <a:p>
            <a:pPr lvl="1" eaLnBrk="1" hangingPunct="1"/>
            <a:r>
              <a:rPr lang="en-US" altLang="en-US" smtClean="0"/>
              <a:t>DFD captures how transformation occurs from input to output as data moves through the transforms</a:t>
            </a:r>
          </a:p>
          <a:p>
            <a:pPr lvl="1" eaLnBrk="1" hangingPunct="1"/>
            <a:r>
              <a:rPr lang="en-US" altLang="en-US" smtClean="0"/>
              <a:t>Not limited to software</a:t>
            </a:r>
          </a:p>
        </p:txBody>
      </p:sp>
      <p:sp>
        <p:nvSpPr>
          <p:cNvPr id="552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Requirements</a:t>
            </a:r>
          </a:p>
        </p:txBody>
      </p:sp>
      <p:sp>
        <p:nvSpPr>
          <p:cNvPr id="552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8CA8DA8-2A60-4036-9A25-687CEF135A50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Data flow diagrams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DFD</a:t>
            </a:r>
          </a:p>
          <a:p>
            <a:pPr lvl="1" eaLnBrk="1" hangingPunct="1"/>
            <a:r>
              <a:rPr lang="en-US" altLang="en-US" smtClean="0"/>
              <a:t>Transforms represented by named  circles/bubbles</a:t>
            </a:r>
          </a:p>
          <a:p>
            <a:pPr lvl="1" eaLnBrk="1" hangingPunct="1"/>
            <a:r>
              <a:rPr lang="en-US" altLang="en-US" smtClean="0"/>
              <a:t>Bubbles connected by arrows on which named data travels</a:t>
            </a:r>
          </a:p>
          <a:p>
            <a:pPr lvl="1" eaLnBrk="1" hangingPunct="1"/>
            <a:r>
              <a:rPr lang="en-US" altLang="en-US" smtClean="0"/>
              <a:t>A rectangle represents a source or sink and is originator/consumer of data (often outside the system)</a:t>
            </a:r>
          </a:p>
        </p:txBody>
      </p:sp>
      <p:sp>
        <p:nvSpPr>
          <p:cNvPr id="563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Requirements</a:t>
            </a:r>
          </a:p>
        </p:txBody>
      </p:sp>
      <p:sp>
        <p:nvSpPr>
          <p:cNvPr id="563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A34B290-EBE2-41E3-9932-14F488DA0A53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flow diagrams…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External files shown as labeled straight lines</a:t>
            </a:r>
          </a:p>
          <a:p>
            <a:pPr eaLnBrk="1" hangingPunct="1"/>
            <a:r>
              <a:rPr lang="en-US" altLang="en-US" sz="2800" smtClean="0"/>
              <a:t>Need for multiple data flows by a process represented by * (means and)</a:t>
            </a:r>
          </a:p>
          <a:p>
            <a:pPr eaLnBrk="1" hangingPunct="1"/>
            <a:r>
              <a:rPr lang="en-US" altLang="en-US" sz="2800" smtClean="0"/>
              <a:t>OR relationship represented by +</a:t>
            </a:r>
          </a:p>
          <a:p>
            <a:pPr eaLnBrk="1" hangingPunct="1"/>
            <a:r>
              <a:rPr lang="en-US" altLang="en-US" sz="2800" smtClean="0"/>
              <a:t>All processes and arrows should be named</a:t>
            </a:r>
          </a:p>
          <a:p>
            <a:pPr eaLnBrk="1" hangingPunct="1"/>
            <a:r>
              <a:rPr lang="en-US" altLang="en-US" sz="2800" smtClean="0"/>
              <a:t>Processes should represent transforms, arrows should represent some data</a:t>
            </a:r>
          </a:p>
        </p:txBody>
      </p:sp>
      <p:sp>
        <p:nvSpPr>
          <p:cNvPr id="583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Requirements</a:t>
            </a:r>
          </a:p>
        </p:txBody>
      </p:sp>
      <p:sp>
        <p:nvSpPr>
          <p:cNvPr id="583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5983B72-E585-45A6-B500-E6182CA715F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DFD Conventions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7848600" cy="4724400"/>
          </a:xfrm>
        </p:spPr>
        <p:txBody>
          <a:bodyPr/>
          <a:lstStyle/>
          <a:p>
            <a:pPr eaLnBrk="1" hangingPunct="1"/>
            <a:r>
              <a:rPr lang="en-US" altLang="en-US" smtClean="0"/>
              <a:t>Focus on what transforms happen , how they are done is not important</a:t>
            </a:r>
          </a:p>
          <a:p>
            <a:pPr eaLnBrk="1" hangingPunct="1"/>
            <a:r>
              <a:rPr lang="en-US" altLang="en-US" smtClean="0"/>
              <a:t>Usually major inputs/outputs shown, minor are ignored in this modeling</a:t>
            </a:r>
          </a:p>
          <a:p>
            <a:pPr eaLnBrk="1" hangingPunct="1"/>
            <a:r>
              <a:rPr lang="en-US" altLang="en-US" smtClean="0"/>
              <a:t>No loops , conditional thinking , …</a:t>
            </a:r>
          </a:p>
          <a:p>
            <a:pPr eaLnBrk="1" hangingPunct="1"/>
            <a:r>
              <a:rPr lang="en-US" altLang="en-US" smtClean="0"/>
              <a:t>DFD is NOT a control chart, no algorithmic design/thinking</a:t>
            </a:r>
          </a:p>
          <a:p>
            <a:pPr eaLnBrk="1" hangingPunct="1"/>
            <a:r>
              <a:rPr lang="en-US" altLang="en-US" smtClean="0"/>
              <a:t>Sink/Source , external files</a:t>
            </a:r>
          </a:p>
        </p:txBody>
      </p:sp>
      <p:sp>
        <p:nvSpPr>
          <p:cNvPr id="593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Requirements</a:t>
            </a:r>
          </a:p>
        </p:txBody>
      </p:sp>
      <p:sp>
        <p:nvSpPr>
          <p:cNvPr id="593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0DB798F-F6CC-4262-B06C-25709F3046E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924800" cy="9906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Data flow diagrams…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Identify inputs, outputs, sources, sinks for the system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Work your way consistently from inputs to outputs, and identify a few high-level transforms to capture full transformation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When high-level transforms defined, then refine each transform with more detailed transformations</a:t>
            </a:r>
          </a:p>
        </p:txBody>
      </p:sp>
      <p:sp>
        <p:nvSpPr>
          <p:cNvPr id="614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Requirements</a:t>
            </a:r>
          </a:p>
        </p:txBody>
      </p:sp>
      <p:sp>
        <p:nvSpPr>
          <p:cNvPr id="614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BC40444-F4DA-4467-B79F-5FCA19C351D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Drawing a DFD for a system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Never show control logic</a:t>
            </a:r>
          </a:p>
          <a:p>
            <a:pPr eaLnBrk="1" hangingPunct="1"/>
            <a:r>
              <a:rPr lang="en-US" altLang="en-US" dirty="0" smtClean="0"/>
              <a:t>Label each arrows and bubbles; carefully identify inputs and outputs of each transform</a:t>
            </a:r>
          </a:p>
          <a:p>
            <a:pPr eaLnBrk="1" hangingPunct="1"/>
            <a:r>
              <a:rPr lang="en-US" altLang="en-US" dirty="0" smtClean="0"/>
              <a:t>Make use of +  &amp;  *</a:t>
            </a:r>
          </a:p>
          <a:p>
            <a:pPr eaLnBrk="1" hangingPunct="1"/>
            <a:r>
              <a:rPr lang="en-US" altLang="en-US" dirty="0" smtClean="0"/>
              <a:t>Try drawing alternate DFDs</a:t>
            </a:r>
          </a:p>
        </p:txBody>
      </p:sp>
      <p:sp>
        <p:nvSpPr>
          <p:cNvPr id="624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Requirements</a:t>
            </a:r>
          </a:p>
        </p:txBody>
      </p:sp>
      <p:sp>
        <p:nvSpPr>
          <p:cNvPr id="624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D582C56-FBCE-42AC-AC13-EB5A87F216C3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Drawing a DFD for a system..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sz="2800" smtClean="0"/>
              <a:t>DFD of  a system may be very large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sz="2800" smtClean="0"/>
              <a:t>Can organize it hierarchically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sz="2800" smtClean="0"/>
              <a:t>Start with a top level DFD with a few bubbles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sz="2800" smtClean="0"/>
              <a:t>then draw DFD for each bubble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sz="2800" smtClean="0"/>
              <a:t>Preserve I/O when “ exploding” a bubble so consistency preserved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sz="2800" smtClean="0"/>
              <a:t>Makes drawing the leveled DFD a top-down refinement process, and allows modeling of large and complex systems</a:t>
            </a:r>
          </a:p>
        </p:txBody>
      </p:sp>
      <p:sp>
        <p:nvSpPr>
          <p:cNvPr id="634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Requirements</a:t>
            </a:r>
          </a:p>
        </p:txBody>
      </p:sp>
      <p:sp>
        <p:nvSpPr>
          <p:cNvPr id="634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CD5EB7C-F310-4E95-B5EB-8A00AFB2406C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Leveled DFDs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39</TotalTime>
  <Words>527</Words>
  <Application>Microsoft Office PowerPoint</Application>
  <PresentationFormat>On-screen Show (4:3)</PresentationFormat>
  <Paragraphs>107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Data Flow Diagrams</vt:lpstr>
      <vt:lpstr>Data Flow Modeling</vt:lpstr>
      <vt:lpstr>Data flow diagrams</vt:lpstr>
      <vt:lpstr>Data flow diagrams…</vt:lpstr>
      <vt:lpstr>DFD Conventions</vt:lpstr>
      <vt:lpstr>Data flow diagrams…</vt:lpstr>
      <vt:lpstr>Drawing a DFD for a system</vt:lpstr>
      <vt:lpstr>Drawing a DFD for a system..</vt:lpstr>
      <vt:lpstr>Leveled DFDs</vt:lpstr>
      <vt:lpstr>Leveled DFDs</vt:lpstr>
      <vt:lpstr>DFD Example</vt:lpstr>
      <vt:lpstr>Data Dictionary</vt:lpstr>
      <vt:lpstr>Data Dictionary</vt:lpstr>
      <vt:lpstr>DFD Example  Book Ordering System</vt:lpstr>
      <vt:lpstr>Level 0 (Context Diagram)</vt:lpstr>
      <vt:lpstr>Level 1</vt:lpstr>
      <vt:lpstr>Level 2</vt:lpstr>
      <vt:lpstr>Level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Flow Diagrams</dc:title>
  <dc:creator>Jitendra</dc:creator>
  <cp:lastModifiedBy>Windows User</cp:lastModifiedBy>
  <cp:revision>4</cp:revision>
  <dcterms:created xsi:type="dcterms:W3CDTF">2006-08-16T00:00:00Z</dcterms:created>
  <dcterms:modified xsi:type="dcterms:W3CDTF">2020-02-13T18:45:20Z</dcterms:modified>
</cp:coreProperties>
</file>