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914400" y="2592704"/>
            <a:ext cx="7725103" cy="639971"/>
          </a:xfrm>
          <a:prstGeom prst="rect">
            <a:avLst/>
          </a:prstGeom>
        </p:spPr>
        <p:txBody>
          <a:bodyPr vert="horz" wrap="square" lIns="0" tIns="8942" rIns="0" bIns="0" rtlCol="0" anchor="ctr">
            <a:spAutoFit/>
          </a:bodyPr>
          <a:lstStyle/>
          <a:p>
            <a:pPr marL="9413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142" normalizeH="0" baseline="0" noProof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Software </a:t>
            </a:r>
            <a:r>
              <a:rPr kumimoji="0" lang="en-US" sz="4100" b="1" i="0" u="none" strike="noStrike" kern="1200" cap="none" spc="105" normalizeH="0" baseline="0" noProof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4100" b="1" i="0" u="none" strike="noStrike" kern="1200" cap="none" spc="-344" normalizeH="0" baseline="0" noProof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86" normalizeH="0" baseline="0" noProof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Planning</a:t>
            </a:r>
            <a:endParaRPr kumimoji="0" lang="en-US" sz="4100" b="1" i="0" u="none" strike="noStrike" kern="1200" cap="none" spc="86" normalizeH="0" baseline="0" noProof="0" dirty="0">
              <a:ln>
                <a:noFill/>
              </a:ln>
              <a:solidFill>
                <a:srgbClr val="323299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272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30621" y="1767844"/>
            <a:ext cx="7819696" cy="4620548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9413">
              <a:spcBef>
                <a:spcPts val="70"/>
              </a:spcBef>
            </a:pPr>
            <a:r>
              <a:rPr sz="2800" spc="-4" dirty="0">
                <a:latin typeface="Times New Roman"/>
                <a:cs typeface="Times New Roman"/>
              </a:rPr>
              <a:t>The five functional units are divided in </a:t>
            </a:r>
            <a:r>
              <a:rPr sz="2800" spc="-8" dirty="0">
                <a:latin typeface="Times New Roman"/>
                <a:cs typeface="Times New Roman"/>
              </a:rPr>
              <a:t>two</a:t>
            </a:r>
            <a:r>
              <a:rPr sz="2800" spc="8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categories: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37"/>
              </a:spcBef>
            </a:pPr>
            <a:endParaRPr sz="2000">
              <a:latin typeface="Times New Roman"/>
              <a:cs typeface="Times New Roman"/>
            </a:endParaRPr>
          </a:p>
          <a:p>
            <a:pPr marL="65421"/>
            <a:r>
              <a:rPr sz="2800" spc="-4" dirty="0">
                <a:latin typeface="Times New Roman"/>
                <a:cs typeface="Times New Roman"/>
              </a:rPr>
              <a:t>(i) </a:t>
            </a:r>
            <a:r>
              <a:rPr sz="2800" spc="-8" dirty="0">
                <a:latin typeface="Times New Roman"/>
                <a:cs typeface="Times New Roman"/>
              </a:rPr>
              <a:t>Data </a:t>
            </a:r>
            <a:r>
              <a:rPr sz="2800" spc="-4" dirty="0">
                <a:latin typeface="Times New Roman"/>
                <a:cs typeface="Times New Roman"/>
              </a:rPr>
              <a:t>function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types</a:t>
            </a:r>
            <a:endParaRPr sz="28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262158" marR="3766" indent="-253215" algn="just">
              <a:buFont typeface="MS Gothic"/>
              <a:buChar char="▪"/>
              <a:tabLst>
                <a:tab pos="262630" algn="l"/>
              </a:tabLst>
            </a:pPr>
            <a:r>
              <a:rPr sz="2400" spc="-4" dirty="0">
                <a:latin typeface="Times New Roman"/>
                <a:cs typeface="Times New Roman"/>
              </a:rPr>
              <a:t>Internal Logical Files </a:t>
            </a:r>
            <a:r>
              <a:rPr sz="2400" dirty="0">
                <a:latin typeface="Times New Roman"/>
                <a:cs typeface="Times New Roman"/>
              </a:rPr>
              <a:t>(ILF): A </a:t>
            </a:r>
            <a:r>
              <a:rPr sz="2400" spc="-4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identifiable </a:t>
            </a:r>
            <a:r>
              <a:rPr sz="2400" spc="-4" dirty="0">
                <a:latin typeface="Times New Roman"/>
                <a:cs typeface="Times New Roman"/>
              </a:rPr>
              <a:t>group </a:t>
            </a:r>
            <a:r>
              <a:rPr sz="2400" dirty="0">
                <a:latin typeface="Times New Roman"/>
                <a:cs typeface="Times New Roman"/>
              </a:rPr>
              <a:t>of  logical </a:t>
            </a:r>
            <a:r>
              <a:rPr sz="2400" spc="-4" dirty="0">
                <a:latin typeface="Times New Roman"/>
                <a:cs typeface="Times New Roman"/>
              </a:rPr>
              <a:t>related </a:t>
            </a:r>
            <a:r>
              <a:rPr sz="2400" dirty="0">
                <a:latin typeface="Times New Roman"/>
                <a:cs typeface="Times New Roman"/>
              </a:rPr>
              <a:t>data or </a:t>
            </a:r>
            <a:r>
              <a:rPr sz="2400" spc="-4" dirty="0">
                <a:latin typeface="Times New Roman"/>
                <a:cs typeface="Times New Roman"/>
              </a:rPr>
              <a:t>control </a:t>
            </a:r>
            <a:r>
              <a:rPr sz="2400" dirty="0">
                <a:latin typeface="Times New Roman"/>
                <a:cs typeface="Times New Roman"/>
              </a:rPr>
              <a:t>information </a:t>
            </a:r>
            <a:r>
              <a:rPr sz="2400" spc="-4" dirty="0">
                <a:latin typeface="Times New Roman"/>
                <a:cs typeface="Times New Roman"/>
              </a:rPr>
              <a:t>maintained  </a:t>
            </a:r>
            <a:r>
              <a:rPr sz="2400" dirty="0">
                <a:latin typeface="Times New Roman"/>
                <a:cs typeface="Times New Roman"/>
              </a:rPr>
              <a:t>within the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262158" marR="3766" indent="-253215" algn="just">
              <a:lnSpc>
                <a:spcPct val="100200"/>
              </a:lnSpc>
              <a:spcBef>
                <a:spcPts val="1394"/>
              </a:spcBef>
              <a:buFont typeface="MS Gothic"/>
              <a:buChar char="▪"/>
              <a:tabLst>
                <a:tab pos="262630" algn="l"/>
              </a:tabLst>
            </a:pPr>
            <a:r>
              <a:rPr sz="2400" spc="-4" dirty="0">
                <a:latin typeface="Times New Roman"/>
                <a:cs typeface="Times New Roman"/>
              </a:rPr>
              <a:t>External Interface files </a:t>
            </a:r>
            <a:r>
              <a:rPr sz="2400" dirty="0">
                <a:latin typeface="Times New Roman"/>
                <a:cs typeface="Times New Roman"/>
              </a:rPr>
              <a:t>(EIF): A user </a:t>
            </a:r>
            <a:r>
              <a:rPr sz="2400" spc="-4" dirty="0">
                <a:latin typeface="Times New Roman"/>
                <a:cs typeface="Times New Roman"/>
              </a:rPr>
              <a:t>identifiable group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4" dirty="0">
                <a:latin typeface="Times New Roman"/>
                <a:cs typeface="Times New Roman"/>
              </a:rPr>
              <a:t>logically related </a:t>
            </a:r>
            <a:r>
              <a:rPr sz="2400" dirty="0">
                <a:latin typeface="Times New Roman"/>
                <a:cs typeface="Times New Roman"/>
              </a:rPr>
              <a:t>data or </a:t>
            </a:r>
            <a:r>
              <a:rPr sz="2400" spc="-4" dirty="0">
                <a:latin typeface="Times New Roman"/>
                <a:cs typeface="Times New Roman"/>
              </a:rPr>
              <a:t>control information referenced </a:t>
            </a:r>
            <a:r>
              <a:rPr sz="2400" dirty="0">
                <a:latin typeface="Times New Roman"/>
                <a:cs typeface="Times New Roman"/>
              </a:rPr>
              <a:t>by  the </a:t>
            </a:r>
            <a:r>
              <a:rPr sz="2400" spc="-4" dirty="0">
                <a:latin typeface="Times New Roman"/>
                <a:cs typeface="Times New Roman"/>
              </a:rPr>
              <a:t>system, </a:t>
            </a:r>
            <a:r>
              <a:rPr sz="2400" spc="4" dirty="0">
                <a:latin typeface="Times New Roman"/>
                <a:cs typeface="Times New Roman"/>
              </a:rPr>
              <a:t>but </a:t>
            </a:r>
            <a:r>
              <a:rPr sz="2400" spc="-4" dirty="0">
                <a:latin typeface="Times New Roman"/>
                <a:cs typeface="Times New Roman"/>
              </a:rPr>
              <a:t>maintained within another system. </a:t>
            </a:r>
            <a:r>
              <a:rPr sz="2400" dirty="0">
                <a:latin typeface="Times New Roman"/>
                <a:cs typeface="Times New Roman"/>
              </a:rPr>
              <a:t>This  </a:t>
            </a:r>
            <a:r>
              <a:rPr sz="2400" spc="-4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that EIF </a:t>
            </a:r>
            <a:r>
              <a:rPr sz="2400" spc="-4" dirty="0">
                <a:latin typeface="Times New Roman"/>
                <a:cs typeface="Times New Roman"/>
              </a:rPr>
              <a:t>counted for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4" dirty="0">
                <a:latin typeface="Times New Roman"/>
                <a:cs typeface="Times New Roman"/>
              </a:rPr>
              <a:t>system, may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8" dirty="0">
                <a:latin typeface="Times New Roman"/>
                <a:cs typeface="Times New Roman"/>
              </a:rPr>
              <a:t>an </a:t>
            </a:r>
            <a:r>
              <a:rPr sz="2400" spc="-4" dirty="0">
                <a:latin typeface="Times New Roman"/>
                <a:cs typeface="Times New Roman"/>
              </a:rPr>
              <a:t>ILF </a:t>
            </a:r>
            <a:r>
              <a:rPr sz="2400" spc="-8" dirty="0">
                <a:latin typeface="Times New Roman"/>
                <a:cs typeface="Times New Roman"/>
              </a:rPr>
              <a:t>in  </a:t>
            </a:r>
            <a:r>
              <a:rPr sz="2400" spc="-4" dirty="0">
                <a:latin typeface="Times New Roman"/>
                <a:cs typeface="Times New Roman"/>
              </a:rPr>
              <a:t>another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42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9413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142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Software </a:t>
            </a:r>
            <a:r>
              <a:rPr kumimoji="0" lang="en-US" sz="4100" b="1" i="0" u="none" strike="noStrike" kern="1200" cap="none" spc="105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4100" b="1" i="0" u="none" strike="noStrike" kern="1200" cap="none" spc="-344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86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Planning</a:t>
            </a:r>
            <a:endParaRPr kumimoji="0" lang="en-US" sz="4100" b="1" i="0" u="none" strike="noStrike" kern="1200" cap="none" spc="86" normalizeH="0" baseline="0" noProof="0" dirty="0">
              <a:ln>
                <a:noFill/>
              </a:ln>
              <a:solidFill>
                <a:srgbClr val="323299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462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089" y="1377518"/>
            <a:ext cx="8198069" cy="4778137"/>
          </a:xfrm>
          <a:prstGeom prst="rect">
            <a:avLst/>
          </a:prstGeom>
        </p:spPr>
        <p:txBody>
          <a:bodyPr vert="horz" wrap="square" lIns="0" tIns="167547" rIns="0" bIns="0" rtlCol="0">
            <a:spAutoFit/>
          </a:bodyPr>
          <a:lstStyle/>
          <a:p>
            <a:pPr marL="397710" indent="-388767" algn="just">
              <a:spcBef>
                <a:spcPts val="1320"/>
              </a:spcBef>
              <a:buAutoNum type="romanLcParenBoth" startAt="2"/>
              <a:tabLst>
                <a:tab pos="398180" algn="l"/>
              </a:tabLst>
            </a:pPr>
            <a:r>
              <a:rPr sz="3200" spc="-4" dirty="0">
                <a:latin typeface="Times New Roman"/>
                <a:cs typeface="Times New Roman"/>
              </a:rPr>
              <a:t>Transactional function types</a:t>
            </a:r>
            <a:endParaRPr sz="3200">
              <a:latin typeface="Times New Roman"/>
              <a:cs typeface="Times New Roman"/>
            </a:endParaRPr>
          </a:p>
          <a:p>
            <a:pPr marL="318637" marR="3766" lvl="1" indent="-253215" algn="just">
              <a:lnSpc>
                <a:spcPct val="99900"/>
              </a:lnSpc>
              <a:spcBef>
                <a:spcPts val="1071"/>
              </a:spcBef>
              <a:buFont typeface="MS Gothic"/>
              <a:buChar char="▪"/>
              <a:tabLst>
                <a:tab pos="319109" algn="l"/>
              </a:tabLst>
            </a:pPr>
            <a:r>
              <a:rPr sz="2400" spc="-4" dirty="0">
                <a:latin typeface="Times New Roman"/>
                <a:cs typeface="Times New Roman"/>
              </a:rPr>
              <a:t>External Input (EI): An EI processes data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4" dirty="0">
                <a:latin typeface="Times New Roman"/>
                <a:cs typeface="Times New Roman"/>
              </a:rPr>
              <a:t>control information  that comes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4" dirty="0">
                <a:latin typeface="Times New Roman"/>
                <a:cs typeface="Times New Roman"/>
              </a:rPr>
              <a:t>outside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8" dirty="0">
                <a:latin typeface="Times New Roman"/>
                <a:cs typeface="Times New Roman"/>
              </a:rPr>
              <a:t>system. </a:t>
            </a:r>
            <a:r>
              <a:rPr sz="2400" spc="-4" dirty="0">
                <a:latin typeface="Times New Roman"/>
                <a:cs typeface="Times New Roman"/>
              </a:rPr>
              <a:t>The EI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sz="2400" spc="-4" dirty="0">
                <a:latin typeface="Times New Roman"/>
                <a:cs typeface="Times New Roman"/>
              </a:rPr>
              <a:t>elementary </a:t>
            </a:r>
            <a:r>
              <a:rPr sz="2400" spc="43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process, </a:t>
            </a:r>
            <a:r>
              <a:rPr sz="2400" spc="-4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4" dirty="0">
                <a:latin typeface="Times New Roman"/>
                <a:cs typeface="Times New Roman"/>
              </a:rPr>
              <a:t>smallest unit </a:t>
            </a:r>
            <a:r>
              <a:rPr sz="2400" spc="-8" dirty="0">
                <a:latin typeface="Times New Roman"/>
                <a:cs typeface="Times New Roman"/>
              </a:rPr>
              <a:t>of </a:t>
            </a:r>
            <a:r>
              <a:rPr sz="2400" spc="-4" dirty="0">
                <a:latin typeface="Times New Roman"/>
                <a:cs typeface="Times New Roman"/>
              </a:rPr>
              <a:t>activity that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4" dirty="0">
                <a:latin typeface="Times New Roman"/>
                <a:cs typeface="Times New Roman"/>
              </a:rPr>
              <a:t>meaningful  </a:t>
            </a:r>
            <a:r>
              <a:rPr sz="2400" dirty="0">
                <a:latin typeface="Times New Roman"/>
                <a:cs typeface="Times New Roman"/>
              </a:rPr>
              <a:t>to the end user in </a:t>
            </a:r>
            <a:r>
              <a:rPr sz="2400" spc="-4" dirty="0">
                <a:latin typeface="Times New Roman"/>
                <a:cs typeface="Times New Roman"/>
              </a:rPr>
              <a:t>the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business.</a:t>
            </a:r>
            <a:endParaRPr sz="2400">
              <a:latin typeface="Times New Roman"/>
              <a:cs typeface="Times New Roman"/>
            </a:endParaRPr>
          </a:p>
          <a:p>
            <a:pPr marL="318637" marR="3766" lvl="1" indent="-253215" algn="just">
              <a:lnSpc>
                <a:spcPct val="99800"/>
              </a:lnSpc>
              <a:spcBef>
                <a:spcPts val="1064"/>
              </a:spcBef>
              <a:buFont typeface="MS Gothic"/>
              <a:buChar char="▪"/>
              <a:tabLst>
                <a:tab pos="319109" algn="l"/>
              </a:tabLst>
            </a:pPr>
            <a:r>
              <a:rPr sz="2400" spc="-4" dirty="0">
                <a:latin typeface="Times New Roman"/>
                <a:cs typeface="Times New Roman"/>
              </a:rPr>
              <a:t>External Output (EO): An </a:t>
            </a:r>
            <a:r>
              <a:rPr sz="2400" dirty="0">
                <a:latin typeface="Times New Roman"/>
                <a:cs typeface="Times New Roman"/>
              </a:rPr>
              <a:t>EO is an </a:t>
            </a:r>
            <a:r>
              <a:rPr sz="2400" spc="-4" dirty="0">
                <a:latin typeface="Times New Roman"/>
                <a:cs typeface="Times New Roman"/>
              </a:rPr>
              <a:t>elementary process </a:t>
            </a:r>
            <a:r>
              <a:rPr sz="2400" spc="-4">
                <a:latin typeface="Times New Roman"/>
                <a:cs typeface="Times New Roman"/>
              </a:rPr>
              <a:t>that  </a:t>
            </a:r>
            <a:r>
              <a:rPr sz="2400" spc="-4" smtClean="0">
                <a:latin typeface="Times New Roman"/>
                <a:cs typeface="Times New Roman"/>
              </a:rPr>
              <a:t>generate</a:t>
            </a:r>
            <a:r>
              <a:rPr lang="en-IN" sz="2400" spc="-4" dirty="0" smtClean="0">
                <a:latin typeface="Times New Roman"/>
                <a:cs typeface="Times New Roman"/>
              </a:rPr>
              <a:t>s</a:t>
            </a:r>
            <a:r>
              <a:rPr sz="2400" spc="-4" smtClean="0">
                <a:latin typeface="Times New Roman"/>
                <a:cs typeface="Times New Roman"/>
              </a:rPr>
              <a:t> </a:t>
            </a:r>
            <a:r>
              <a:rPr sz="2400" spc="-8" dirty="0">
                <a:latin typeface="Times New Roman"/>
                <a:cs typeface="Times New Roman"/>
              </a:rPr>
              <a:t>data or </a:t>
            </a:r>
            <a:r>
              <a:rPr sz="2400" spc="-4" dirty="0">
                <a:latin typeface="Times New Roman"/>
                <a:cs typeface="Times New Roman"/>
              </a:rPr>
              <a:t>control information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8" dirty="0">
                <a:latin typeface="Times New Roman"/>
                <a:cs typeface="Times New Roman"/>
              </a:rPr>
              <a:t>be </a:t>
            </a:r>
            <a:r>
              <a:rPr sz="2400" spc="-4" dirty="0">
                <a:latin typeface="Times New Roman"/>
                <a:cs typeface="Times New Roman"/>
              </a:rPr>
              <a:t>sent outside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4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18637" marR="3766" lvl="1" indent="-253215" algn="just">
              <a:spcBef>
                <a:spcPts val="1056"/>
              </a:spcBef>
              <a:buFont typeface="MS Gothic"/>
              <a:buChar char="▪"/>
              <a:tabLst>
                <a:tab pos="319109" algn="l"/>
              </a:tabLst>
            </a:pPr>
            <a:r>
              <a:rPr sz="2400" spc="-4" dirty="0">
                <a:latin typeface="Times New Roman"/>
                <a:cs typeface="Times New Roman"/>
              </a:rPr>
              <a:t>External Inquiry (EQ): An </a:t>
            </a:r>
            <a:r>
              <a:rPr sz="2400" dirty="0">
                <a:latin typeface="Times New Roman"/>
                <a:cs typeface="Times New Roman"/>
              </a:rPr>
              <a:t>EQ is an </a:t>
            </a:r>
            <a:r>
              <a:rPr sz="2400" spc="-4" dirty="0">
                <a:latin typeface="Times New Roman"/>
                <a:cs typeface="Times New Roman"/>
              </a:rPr>
              <a:t>elementary </a:t>
            </a:r>
            <a:r>
              <a:rPr sz="2400" dirty="0">
                <a:latin typeface="Times New Roman"/>
                <a:cs typeface="Times New Roman"/>
              </a:rPr>
              <a:t>process </a:t>
            </a:r>
            <a:r>
              <a:rPr sz="2400" spc="-4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4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up to an </a:t>
            </a:r>
            <a:r>
              <a:rPr sz="2400" spc="-4" dirty="0">
                <a:latin typeface="Times New Roman"/>
                <a:cs typeface="Times New Roman"/>
              </a:rPr>
              <a:t>input-output combination </a:t>
            </a:r>
            <a:r>
              <a:rPr sz="2400" spc="-8" dirty="0">
                <a:latin typeface="Times New Roman"/>
                <a:cs typeface="Times New Roman"/>
              </a:rPr>
              <a:t>that </a:t>
            </a:r>
            <a:r>
              <a:rPr sz="2400" spc="-4" dirty="0">
                <a:latin typeface="Times New Roman"/>
                <a:cs typeface="Times New Roman"/>
              </a:rPr>
              <a:t>results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4" dirty="0">
                <a:latin typeface="Times New Roman"/>
                <a:cs typeface="Times New Roman"/>
              </a:rPr>
              <a:t>data  retrieval.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42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9413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142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Software </a:t>
            </a:r>
            <a:r>
              <a:rPr kumimoji="0" lang="en-US" sz="4100" b="1" i="0" u="none" strike="noStrike" kern="1200" cap="none" spc="105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4100" b="1" i="0" u="none" strike="noStrike" kern="1200" cap="none" spc="-344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86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Planning</a:t>
            </a:r>
            <a:endParaRPr kumimoji="0" lang="en-US" sz="4100" b="1" i="0" u="none" strike="noStrike" kern="1200" cap="none" spc="86" normalizeH="0" baseline="0" noProof="0" dirty="0">
              <a:ln>
                <a:noFill/>
              </a:ln>
              <a:solidFill>
                <a:srgbClr val="323299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923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88731" y="1633369"/>
            <a:ext cx="8245366" cy="5303262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z="3600" u="heavy" spc="-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Special</a:t>
            </a:r>
            <a:r>
              <a:rPr sz="3600" u="heavy" spc="-1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u="heavy" spc="-4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features</a:t>
            </a:r>
            <a:r>
              <a:rPr lang="en-IN" sz="3600" u="heavy" spc="-4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of function point analysis</a:t>
            </a:r>
            <a:endParaRPr sz="3600">
              <a:latin typeface="Times New Roman"/>
              <a:cs typeface="Times New Roman"/>
            </a:endParaRPr>
          </a:p>
          <a:p>
            <a:pPr>
              <a:spcBef>
                <a:spcPts val="37"/>
              </a:spcBef>
            </a:pPr>
            <a:endParaRPr sz="2400">
              <a:latin typeface="Times New Roman"/>
              <a:cs typeface="Times New Roman"/>
            </a:endParaRPr>
          </a:p>
          <a:p>
            <a:pPr marL="347818" marR="4237" indent="-338876" algn="just">
              <a:lnSpc>
                <a:spcPct val="100099"/>
              </a:lnSpc>
              <a:buFont typeface="MS Gothic"/>
              <a:buChar char="➢"/>
              <a:tabLst>
                <a:tab pos="348289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I</a:t>
            </a:r>
            <a:r>
              <a:rPr sz="2400" smtClean="0">
                <a:latin typeface="Times New Roman"/>
                <a:cs typeface="Times New Roman"/>
              </a:rPr>
              <a:t>ndependent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" dirty="0">
                <a:latin typeface="Times New Roman"/>
                <a:cs typeface="Times New Roman"/>
              </a:rPr>
              <a:t>the language,  </a:t>
            </a:r>
            <a:r>
              <a:rPr sz="2400" dirty="0">
                <a:latin typeface="Times New Roman"/>
                <a:cs typeface="Times New Roman"/>
              </a:rPr>
              <a:t>tools, or </a:t>
            </a:r>
            <a:r>
              <a:rPr sz="2400" spc="-4" dirty="0">
                <a:latin typeface="Times New Roman"/>
                <a:cs typeface="Times New Roman"/>
              </a:rPr>
              <a:t>methodologies </a:t>
            </a:r>
            <a:r>
              <a:rPr sz="2400" dirty="0">
                <a:latin typeface="Times New Roman"/>
                <a:cs typeface="Times New Roman"/>
              </a:rPr>
              <a:t>used for implementation; </a:t>
            </a:r>
            <a:r>
              <a:rPr sz="2400" spc="-4" dirty="0">
                <a:latin typeface="Times New Roman"/>
                <a:cs typeface="Times New Roman"/>
              </a:rPr>
              <a:t>i.e</a:t>
            </a:r>
            <a:r>
              <a:rPr sz="2400" spc="-4">
                <a:latin typeface="Times New Roman"/>
                <a:cs typeface="Times New Roman"/>
              </a:rPr>
              <a:t>. </a:t>
            </a:r>
            <a:r>
              <a:rPr sz="2400" spc="-4" smtClean="0">
                <a:latin typeface="Times New Roman"/>
                <a:cs typeface="Times New Roman"/>
              </a:rPr>
              <a:t>programming </a:t>
            </a:r>
            <a:r>
              <a:rPr sz="2400" spc="-4" dirty="0">
                <a:latin typeface="Times New Roman"/>
                <a:cs typeface="Times New Roman"/>
              </a:rPr>
              <a:t>languages</a:t>
            </a:r>
            <a:r>
              <a:rPr sz="2400" spc="-4">
                <a:latin typeface="Times New Roman"/>
                <a:cs typeface="Times New Roman"/>
              </a:rPr>
              <a:t>,  </a:t>
            </a:r>
            <a:r>
              <a:rPr lang="en-IN" sz="2400" spc="-4" dirty="0" smtClean="0">
                <a:latin typeface="Times New Roman"/>
                <a:cs typeface="Times New Roman"/>
              </a:rPr>
              <a:t>DBMS etc</a:t>
            </a:r>
            <a:endParaRPr sz="2400">
              <a:latin typeface="Times New Roman"/>
              <a:cs typeface="Times New Roman"/>
            </a:endParaRPr>
          </a:p>
          <a:p>
            <a:pPr marL="347818" marR="3766" indent="-338876" algn="just">
              <a:lnSpc>
                <a:spcPct val="100099"/>
              </a:lnSpc>
              <a:spcBef>
                <a:spcPts val="638"/>
              </a:spcBef>
              <a:buFont typeface="MS Gothic"/>
              <a:buChar char="➢"/>
              <a:tabLst>
                <a:tab pos="348289" algn="l"/>
              </a:tabLst>
            </a:pPr>
            <a:r>
              <a:rPr lang="en-IN" sz="2400" spc="-4" dirty="0" smtClean="0">
                <a:latin typeface="Times New Roman"/>
                <a:cs typeface="Times New Roman"/>
              </a:rPr>
              <a:t>C</a:t>
            </a:r>
            <a:r>
              <a:rPr sz="2400" spc="-4" smtClean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4" dirty="0">
                <a:latin typeface="Times New Roman"/>
                <a:cs typeface="Times New Roman"/>
              </a:rPr>
              <a:t>estimated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b="1" spc="-4" dirty="0">
                <a:latin typeface="Times New Roman"/>
                <a:cs typeface="Times New Roman"/>
              </a:rPr>
              <a:t>requirement  specification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b="1" dirty="0">
                <a:latin typeface="Times New Roman"/>
                <a:cs typeface="Times New Roman"/>
              </a:rPr>
              <a:t>design </a:t>
            </a:r>
            <a:r>
              <a:rPr sz="2400" b="1" spc="-4" dirty="0">
                <a:latin typeface="Times New Roman"/>
                <a:cs typeface="Times New Roman"/>
              </a:rPr>
              <a:t>specification</a:t>
            </a:r>
            <a:r>
              <a:rPr sz="2400" spc="-4" dirty="0">
                <a:latin typeface="Times New Roman"/>
                <a:cs typeface="Times New Roman"/>
              </a:rPr>
              <a:t>, thus </a:t>
            </a:r>
            <a:r>
              <a:rPr sz="2400" dirty="0">
                <a:latin typeface="Times New Roman"/>
                <a:cs typeface="Times New Roman"/>
              </a:rPr>
              <a:t>making </a:t>
            </a:r>
            <a:r>
              <a:rPr sz="2400" spc="-4" dirty="0">
                <a:latin typeface="Times New Roman"/>
                <a:cs typeface="Times New Roman"/>
              </a:rPr>
              <a:t>it  </a:t>
            </a:r>
            <a:r>
              <a:rPr sz="2400" dirty="0">
                <a:latin typeface="Times New Roman"/>
                <a:cs typeface="Times New Roman"/>
              </a:rPr>
              <a:t>possible </a:t>
            </a:r>
            <a:r>
              <a:rPr sz="2400" spc="-4" dirty="0">
                <a:latin typeface="Times New Roman"/>
                <a:cs typeface="Times New Roman"/>
              </a:rPr>
              <a:t>to estimate </a:t>
            </a:r>
            <a:r>
              <a:rPr sz="2400" dirty="0">
                <a:latin typeface="Times New Roman"/>
                <a:cs typeface="Times New Roman"/>
              </a:rPr>
              <a:t>development </a:t>
            </a:r>
            <a:r>
              <a:rPr sz="2400" spc="-4" dirty="0">
                <a:latin typeface="Times New Roman"/>
                <a:cs typeface="Times New Roman"/>
              </a:rPr>
              <a:t>efforts in early phases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4">
                <a:latin typeface="Times New Roman"/>
                <a:cs typeface="Times New Roman"/>
              </a:rPr>
              <a:t>development</a:t>
            </a:r>
            <a:r>
              <a:rPr sz="2400" spc="-4" smtClean="0">
                <a:latin typeface="Times New Roman"/>
                <a:cs typeface="Times New Roman"/>
              </a:rPr>
              <a:t>.</a:t>
            </a:r>
            <a:endParaRPr lang="en-IN" sz="2400" spc="-4" dirty="0" smtClean="0">
              <a:latin typeface="Times New Roman"/>
              <a:cs typeface="Times New Roman"/>
            </a:endParaRPr>
          </a:p>
          <a:p>
            <a:pPr marL="430655" marR="4705" indent="-421713" algn="just">
              <a:lnSpc>
                <a:spcPct val="100200"/>
              </a:lnSpc>
              <a:spcBef>
                <a:spcPts val="66"/>
              </a:spcBef>
              <a:buFont typeface="MS Gothic"/>
              <a:buChar char="➢"/>
              <a:tabLst>
                <a:tab pos="431126" algn="l"/>
              </a:tabLst>
            </a:pPr>
            <a:r>
              <a:rPr lang="en-US" sz="2400" spc="-4" dirty="0" smtClean="0">
                <a:latin typeface="Times New Roman"/>
                <a:cs typeface="Times New Roman"/>
              </a:rPr>
              <a:t>Are directly </a:t>
            </a:r>
            <a:r>
              <a:rPr lang="en-US" sz="2400" spc="-8" dirty="0" smtClean="0">
                <a:latin typeface="Times New Roman"/>
                <a:cs typeface="Times New Roman"/>
              </a:rPr>
              <a:t>linked </a:t>
            </a:r>
            <a:r>
              <a:rPr lang="en-US" sz="2400" spc="-4" dirty="0" smtClean="0">
                <a:latin typeface="Times New Roman"/>
                <a:cs typeface="Times New Roman"/>
              </a:rPr>
              <a:t>to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8" dirty="0" smtClean="0">
                <a:latin typeface="Times New Roman"/>
                <a:cs typeface="Times New Roman"/>
              </a:rPr>
              <a:t>statement </a:t>
            </a:r>
            <a:r>
              <a:rPr lang="en-US" sz="2400" dirty="0" smtClean="0">
                <a:latin typeface="Times New Roman"/>
                <a:cs typeface="Times New Roman"/>
              </a:rPr>
              <a:t>of  </a:t>
            </a:r>
            <a:r>
              <a:rPr lang="en-US" sz="2400" spc="-4" dirty="0" smtClean="0">
                <a:latin typeface="Times New Roman"/>
                <a:cs typeface="Times New Roman"/>
              </a:rPr>
              <a:t>requirements; any change </a:t>
            </a:r>
            <a:r>
              <a:rPr lang="en-US" sz="2400" dirty="0" smtClean="0">
                <a:latin typeface="Times New Roman"/>
                <a:cs typeface="Times New Roman"/>
              </a:rPr>
              <a:t>of </a:t>
            </a:r>
            <a:r>
              <a:rPr lang="en-US" sz="2400" spc="-8" dirty="0" smtClean="0">
                <a:latin typeface="Times New Roman"/>
                <a:cs typeface="Times New Roman"/>
              </a:rPr>
              <a:t>requirements can easily  </a:t>
            </a:r>
            <a:r>
              <a:rPr lang="en-US" sz="2400" dirty="0" smtClean="0">
                <a:latin typeface="Times New Roman"/>
                <a:cs typeface="Times New Roman"/>
              </a:rPr>
              <a:t>be </a:t>
            </a:r>
            <a:r>
              <a:rPr lang="en-US" sz="2400" spc="-4" dirty="0" smtClean="0">
                <a:latin typeface="Times New Roman"/>
                <a:cs typeface="Times New Roman"/>
              </a:rPr>
              <a:t>followed </a:t>
            </a:r>
            <a:r>
              <a:rPr lang="en-US" sz="2400" dirty="0" smtClean="0">
                <a:latin typeface="Times New Roman"/>
                <a:cs typeface="Times New Roman"/>
              </a:rPr>
              <a:t>by </a:t>
            </a:r>
            <a:r>
              <a:rPr lang="en-US" sz="2400" spc="-4" dirty="0" smtClean="0">
                <a:latin typeface="Times New Roman"/>
                <a:cs typeface="Times New Roman"/>
              </a:rPr>
              <a:t>a</a:t>
            </a:r>
            <a:r>
              <a:rPr lang="en-US" sz="2400" spc="-16" dirty="0" smtClean="0">
                <a:latin typeface="Times New Roman"/>
                <a:cs typeface="Times New Roman"/>
              </a:rPr>
              <a:t> </a:t>
            </a:r>
            <a:r>
              <a:rPr lang="en-US" sz="2400" spc="-8" dirty="0" smtClean="0">
                <a:latin typeface="Times New Roman"/>
                <a:cs typeface="Times New Roman"/>
              </a:rPr>
              <a:t>re-estimate.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430655" marR="3766" indent="-421713" algn="just">
              <a:lnSpc>
                <a:spcPct val="100099"/>
              </a:lnSpc>
              <a:spcBef>
                <a:spcPts val="1134"/>
              </a:spcBef>
              <a:buFont typeface="MS Gothic"/>
              <a:buChar char="➢"/>
              <a:tabLst>
                <a:tab pos="431126" algn="l"/>
              </a:tabLst>
            </a:pPr>
            <a:r>
              <a:rPr lang="en-US" sz="2400" spc="-4" dirty="0" smtClean="0">
                <a:latin typeface="Times New Roman"/>
                <a:cs typeface="Times New Roman"/>
              </a:rPr>
              <a:t>Based </a:t>
            </a:r>
            <a:r>
              <a:rPr lang="en-US" sz="2400" spc="-8" dirty="0" smtClean="0">
                <a:latin typeface="Times New Roman"/>
                <a:cs typeface="Times New Roman"/>
              </a:rPr>
              <a:t>on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8" dirty="0" smtClean="0">
                <a:latin typeface="Times New Roman"/>
                <a:cs typeface="Times New Roman"/>
              </a:rPr>
              <a:t>system </a:t>
            </a:r>
            <a:r>
              <a:rPr lang="en-US" sz="2400" dirty="0" smtClean="0">
                <a:latin typeface="Times New Roman"/>
                <a:cs typeface="Times New Roman"/>
              </a:rPr>
              <a:t>user’s  </a:t>
            </a:r>
            <a:r>
              <a:rPr lang="en-US" sz="2400" spc="-4" dirty="0" smtClean="0">
                <a:latin typeface="Times New Roman"/>
                <a:cs typeface="Times New Roman"/>
              </a:rPr>
              <a:t>external </a:t>
            </a:r>
            <a:r>
              <a:rPr lang="en-US" sz="2400" spc="-8" dirty="0" smtClean="0">
                <a:latin typeface="Times New Roman"/>
                <a:cs typeface="Times New Roman"/>
              </a:rPr>
              <a:t>view </a:t>
            </a:r>
            <a:r>
              <a:rPr lang="en-US" sz="2400" dirty="0" smtClean="0">
                <a:latin typeface="Times New Roman"/>
                <a:cs typeface="Times New Roman"/>
              </a:rPr>
              <a:t>of the </a:t>
            </a:r>
            <a:r>
              <a:rPr lang="en-US" sz="2400" spc="-8" dirty="0" smtClean="0">
                <a:latin typeface="Times New Roman"/>
                <a:cs typeface="Times New Roman"/>
              </a:rPr>
              <a:t>system, </a:t>
            </a:r>
            <a:r>
              <a:rPr lang="en-US" sz="2400" spc="-4" dirty="0" smtClean="0">
                <a:latin typeface="Times New Roman"/>
                <a:cs typeface="Times New Roman"/>
              </a:rPr>
              <a:t>non-technical users </a:t>
            </a:r>
            <a:r>
              <a:rPr lang="en-US" sz="2400" spc="-8" dirty="0" smtClean="0">
                <a:latin typeface="Times New Roman"/>
                <a:cs typeface="Times New Roman"/>
              </a:rPr>
              <a:t>of 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4" dirty="0" smtClean="0">
                <a:latin typeface="Times New Roman"/>
                <a:cs typeface="Times New Roman"/>
              </a:rPr>
              <a:t>software system have a </a:t>
            </a:r>
            <a:r>
              <a:rPr lang="en-US" sz="2400" spc="-8" dirty="0" smtClean="0">
                <a:latin typeface="Times New Roman"/>
                <a:cs typeface="Times New Roman"/>
              </a:rPr>
              <a:t>better </a:t>
            </a:r>
            <a:r>
              <a:rPr lang="en-US" sz="2400" spc="-4" dirty="0" smtClean="0">
                <a:latin typeface="Times New Roman"/>
                <a:cs typeface="Times New Roman"/>
              </a:rPr>
              <a:t>understanding </a:t>
            </a:r>
            <a:r>
              <a:rPr lang="en-US" sz="2400" dirty="0" smtClean="0">
                <a:latin typeface="Times New Roman"/>
                <a:cs typeface="Times New Roman"/>
              </a:rPr>
              <a:t>of  </a:t>
            </a:r>
            <a:r>
              <a:rPr lang="en-US" sz="2400" spc="-4" dirty="0" smtClean="0">
                <a:latin typeface="Times New Roman"/>
                <a:cs typeface="Times New Roman"/>
              </a:rPr>
              <a:t>what function points are</a:t>
            </a:r>
            <a:r>
              <a:rPr lang="en-US" sz="2400" spc="-8" dirty="0" smtClean="0">
                <a:latin typeface="Times New Roman"/>
                <a:cs typeface="Times New Roman"/>
              </a:rPr>
              <a:t> </a:t>
            </a:r>
            <a:r>
              <a:rPr lang="en-US" sz="2400" spc="-4" dirty="0" smtClean="0">
                <a:latin typeface="Times New Roman"/>
                <a:cs typeface="Times New Roman"/>
              </a:rPr>
              <a:t>measuring.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47818" marR="3766" indent="-338876" algn="just">
              <a:lnSpc>
                <a:spcPct val="100099"/>
              </a:lnSpc>
              <a:spcBef>
                <a:spcPts val="638"/>
              </a:spcBef>
              <a:buFont typeface="MS Gothic"/>
              <a:buChar char="➢"/>
              <a:tabLst>
                <a:tab pos="348289" algn="l"/>
              </a:tabLst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42" dirty="0" smtClean="0">
                <a:solidFill>
                  <a:srgbClr val="323299"/>
                </a:solidFill>
              </a:rPr>
              <a:t>Software </a:t>
            </a:r>
            <a:r>
              <a:rPr lang="en-US" spc="105" dirty="0" smtClean="0">
                <a:solidFill>
                  <a:srgbClr val="323299"/>
                </a:solidFill>
              </a:rPr>
              <a:t>Project</a:t>
            </a:r>
            <a:r>
              <a:rPr lang="en-US" spc="-344" dirty="0" smtClean="0">
                <a:solidFill>
                  <a:srgbClr val="323299"/>
                </a:solidFill>
              </a:rPr>
              <a:t> </a:t>
            </a:r>
            <a:r>
              <a:rPr lang="en-US" spc="86" dirty="0" smtClean="0">
                <a:solidFill>
                  <a:srgbClr val="323299"/>
                </a:solidFill>
              </a:rPr>
              <a:t>Planning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51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42" y="1686695"/>
            <a:ext cx="4036896" cy="332195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9413">
              <a:spcBef>
                <a:spcPts val="70"/>
              </a:spcBef>
            </a:pPr>
            <a:r>
              <a:rPr sz="2100" b="1" u="sng" spc="-4" dirty="0">
                <a:latin typeface="Times New Roman"/>
                <a:cs typeface="Times New Roman"/>
              </a:rPr>
              <a:t>Counting function </a:t>
            </a:r>
            <a:r>
              <a:rPr sz="2100" b="1" u="sng" dirty="0">
                <a:latin typeface="Times New Roman"/>
                <a:cs typeface="Times New Roman"/>
              </a:rPr>
              <a:t>points</a:t>
            </a:r>
            <a:endParaRPr sz="2100" u="sng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5931" y="2216493"/>
          <a:ext cx="6716111" cy="267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60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7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92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34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1186">
                <a:tc rowSpan="2">
                  <a:txBody>
                    <a:bodyPr/>
                    <a:lstStyle/>
                    <a:p>
                      <a:pPr marL="886460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Functional Units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252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Weighting factors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1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3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Low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Average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High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External Inputs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(EI)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6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External Output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(EO)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7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External Inquiries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(EQ)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6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2000" spc="-5" dirty="0" smtClean="0">
                          <a:latin typeface="Arial"/>
                          <a:cs typeface="Arial"/>
                        </a:rPr>
                        <a:t>Internal</a:t>
                      </a:r>
                      <a:r>
                        <a:rPr sz="2000" spc="-5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logical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(ILF)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7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10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15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11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External Interface files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(EIF)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dirty="0">
                          <a:latin typeface="Arial"/>
                          <a:cs typeface="Arial"/>
                        </a:rPr>
                        <a:t>7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300" spc="-5" dirty="0">
                          <a:latin typeface="Arial"/>
                          <a:cs typeface="Arial"/>
                        </a:rPr>
                        <a:t>10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31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81960" y="5552953"/>
            <a:ext cx="6416566" cy="532725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 algn="ctr">
              <a:spcBef>
                <a:spcPts val="74"/>
              </a:spcBef>
            </a:pPr>
            <a:r>
              <a:rPr sz="1700" spc="-4" dirty="0">
                <a:latin typeface="Times New Roman"/>
                <a:cs typeface="Times New Roman"/>
              </a:rPr>
              <a:t>Table </a:t>
            </a:r>
            <a:r>
              <a:rPr sz="1700" dirty="0">
                <a:latin typeface="Times New Roman"/>
                <a:cs typeface="Times New Roman"/>
              </a:rPr>
              <a:t>1 </a:t>
            </a:r>
            <a:r>
              <a:rPr sz="1700">
                <a:latin typeface="Times New Roman"/>
                <a:cs typeface="Times New Roman"/>
              </a:rPr>
              <a:t>: </a:t>
            </a:r>
            <a:r>
              <a:rPr lang="en-IN" sz="1700" dirty="0" smtClean="0">
                <a:latin typeface="Times New Roman"/>
                <a:cs typeface="Times New Roman"/>
              </a:rPr>
              <a:t>Predefined values for </a:t>
            </a:r>
            <a:r>
              <a:rPr sz="1700" spc="-4" smtClean="0">
                <a:latin typeface="Times New Roman"/>
                <a:cs typeface="Times New Roman"/>
              </a:rPr>
              <a:t>weighting</a:t>
            </a:r>
            <a:r>
              <a:rPr sz="1700" spc="4" smtClean="0">
                <a:latin typeface="Times New Roman"/>
                <a:cs typeface="Times New Roman"/>
              </a:rPr>
              <a:t> </a:t>
            </a:r>
            <a:r>
              <a:rPr sz="1700" spc="-4" smtClean="0">
                <a:latin typeface="Times New Roman"/>
                <a:cs typeface="Times New Roman"/>
              </a:rPr>
              <a:t>factors</a:t>
            </a:r>
            <a:r>
              <a:rPr lang="en-IN" sz="1700" spc="-4" dirty="0" smtClean="0">
                <a:latin typeface="Times New Roman"/>
                <a:cs typeface="Times New Roman"/>
              </a:rPr>
              <a:t> for calculating Unadjusted Function Point (UFP) Count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8113" y="1417320"/>
            <a:ext cx="5698191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42" dirty="0" smtClean="0">
                <a:solidFill>
                  <a:srgbClr val="323299"/>
                </a:solidFill>
              </a:rPr>
              <a:t>Software </a:t>
            </a:r>
            <a:r>
              <a:rPr lang="en-US" spc="105" dirty="0" smtClean="0">
                <a:solidFill>
                  <a:srgbClr val="323299"/>
                </a:solidFill>
              </a:rPr>
              <a:t>Project</a:t>
            </a:r>
            <a:r>
              <a:rPr lang="en-US" spc="-344" dirty="0" smtClean="0">
                <a:solidFill>
                  <a:srgbClr val="323299"/>
                </a:solidFill>
              </a:rPr>
              <a:t> </a:t>
            </a:r>
            <a:r>
              <a:rPr lang="en-US" spc="86" dirty="0" smtClean="0">
                <a:solidFill>
                  <a:srgbClr val="323299"/>
                </a:solidFill>
              </a:rPr>
              <a:t>Planning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36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42" dirty="0" smtClean="0">
                <a:solidFill>
                  <a:srgbClr val="323299"/>
                </a:solidFill>
              </a:rPr>
              <a:t>Software </a:t>
            </a:r>
            <a:r>
              <a:rPr lang="en-US" spc="105" dirty="0" smtClean="0">
                <a:solidFill>
                  <a:srgbClr val="323299"/>
                </a:solidFill>
              </a:rPr>
              <a:t>Project</a:t>
            </a:r>
            <a:r>
              <a:rPr lang="en-US" spc="-344" dirty="0" smtClean="0">
                <a:solidFill>
                  <a:srgbClr val="323299"/>
                </a:solidFill>
              </a:rPr>
              <a:t> </a:t>
            </a:r>
            <a:r>
              <a:rPr lang="en-US" spc="86" dirty="0" smtClean="0">
                <a:solidFill>
                  <a:srgbClr val="323299"/>
                </a:solidFill>
              </a:rPr>
              <a:t>Planning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665" y="1258935"/>
            <a:ext cx="7392412" cy="495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80593" y="6337738"/>
            <a:ext cx="4808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Table to calculate UFP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028" y="1633376"/>
            <a:ext cx="7945820" cy="5090383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109664" marR="147788">
              <a:spcBef>
                <a:spcPts val="74"/>
              </a:spcBef>
              <a:tabLst>
                <a:tab pos="601977" algn="l"/>
                <a:tab pos="1691086" algn="l"/>
                <a:tab pos="2088795" algn="l"/>
                <a:tab pos="2499684" algn="l"/>
                <a:tab pos="3685750" algn="l"/>
                <a:tab pos="4002034" algn="l"/>
                <a:tab pos="4564944" algn="l"/>
                <a:tab pos="4868521" algn="l"/>
              </a:tabLst>
            </a:pPr>
            <a:r>
              <a:rPr sz="2800" spc="4" smtClean="0">
                <a:latin typeface="Times New Roman"/>
                <a:cs typeface="Times New Roman"/>
              </a:rPr>
              <a:t>T</a:t>
            </a:r>
            <a:r>
              <a:rPr sz="2800" spc="-8" smtClean="0">
                <a:latin typeface="Times New Roman"/>
                <a:cs typeface="Times New Roman"/>
              </a:rPr>
              <a:t>h</a:t>
            </a:r>
            <a:r>
              <a:rPr sz="2800" smtClean="0">
                <a:latin typeface="Times New Roman"/>
                <a:cs typeface="Times New Roman"/>
              </a:rPr>
              <a:t>e</a:t>
            </a:r>
            <a:r>
              <a:rPr lang="en-IN" sz="2800" dirty="0" smtClean="0">
                <a:latin typeface="Times New Roman"/>
                <a:cs typeface="Times New Roman"/>
              </a:rPr>
              <a:t> </a:t>
            </a:r>
            <a:r>
              <a:rPr sz="2800" spc="4" smtClean="0">
                <a:latin typeface="Times New Roman"/>
                <a:cs typeface="Times New Roman"/>
              </a:rPr>
              <a:t>p</a:t>
            </a:r>
            <a:r>
              <a:rPr sz="2800" spc="-16" smtClean="0">
                <a:latin typeface="Times New Roman"/>
                <a:cs typeface="Times New Roman"/>
              </a:rPr>
              <a:t>r</a:t>
            </a:r>
            <a:r>
              <a:rPr sz="2800" spc="4" smtClean="0">
                <a:latin typeface="Times New Roman"/>
                <a:cs typeface="Times New Roman"/>
              </a:rPr>
              <a:t>o</a:t>
            </a:r>
            <a:r>
              <a:rPr sz="2800" spc="-4" smtClean="0">
                <a:latin typeface="Times New Roman"/>
                <a:cs typeface="Times New Roman"/>
              </a:rPr>
              <a:t>c</a:t>
            </a:r>
            <a:r>
              <a:rPr sz="2800" spc="-16" smtClean="0">
                <a:latin typeface="Times New Roman"/>
                <a:cs typeface="Times New Roman"/>
              </a:rPr>
              <a:t>e</a:t>
            </a:r>
            <a:r>
              <a:rPr sz="2800" spc="4" smtClean="0">
                <a:latin typeface="Times New Roman"/>
                <a:cs typeface="Times New Roman"/>
              </a:rPr>
              <a:t>du</a:t>
            </a:r>
            <a:r>
              <a:rPr sz="2800" spc="-16" smtClean="0">
                <a:latin typeface="Times New Roman"/>
                <a:cs typeface="Times New Roman"/>
              </a:rPr>
              <a:t>r</a:t>
            </a:r>
            <a:r>
              <a:rPr sz="2800" smtClean="0">
                <a:latin typeface="Times New Roman"/>
                <a:cs typeface="Times New Roman"/>
              </a:rPr>
              <a:t>e</a:t>
            </a:r>
            <a:r>
              <a:rPr lang="en-IN" sz="2800" dirty="0" smtClean="0">
                <a:latin typeface="Times New Roman"/>
                <a:cs typeface="Times New Roman"/>
              </a:rPr>
              <a:t> </a:t>
            </a:r>
            <a:r>
              <a:rPr sz="2800" spc="-4" smtClean="0">
                <a:latin typeface="Times New Roman"/>
                <a:cs typeface="Times New Roman"/>
              </a:rPr>
              <a:t>f</a:t>
            </a:r>
            <a:r>
              <a:rPr sz="2800" spc="-8" smtClean="0">
                <a:latin typeface="Times New Roman"/>
                <a:cs typeface="Times New Roman"/>
              </a:rPr>
              <a:t>o</a:t>
            </a:r>
            <a:r>
              <a:rPr sz="2800" smtClean="0">
                <a:latin typeface="Times New Roman"/>
                <a:cs typeface="Times New Roman"/>
              </a:rPr>
              <a:t>r</a:t>
            </a:r>
            <a:r>
              <a:rPr lang="en-IN" sz="2800" dirty="0" smtClean="0">
                <a:latin typeface="Times New Roman"/>
                <a:cs typeface="Times New Roman"/>
              </a:rPr>
              <a:t> </a:t>
            </a:r>
            <a:r>
              <a:rPr sz="2800" spc="-4" smtClean="0">
                <a:latin typeface="Times New Roman"/>
                <a:cs typeface="Times New Roman"/>
              </a:rPr>
              <a:t>t</a:t>
            </a:r>
            <a:r>
              <a:rPr sz="2800" spc="-8" smtClean="0">
                <a:latin typeface="Times New Roman"/>
                <a:cs typeface="Times New Roman"/>
              </a:rPr>
              <a:t>h</a:t>
            </a:r>
            <a:r>
              <a:rPr sz="2800" smtClean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4" dirty="0">
                <a:latin typeface="Times New Roman"/>
                <a:cs typeface="Times New Roman"/>
              </a:rPr>
              <a:t>calc</a:t>
            </a:r>
            <a:r>
              <a:rPr sz="2800" spc="4" dirty="0">
                <a:latin typeface="Times New Roman"/>
                <a:cs typeface="Times New Roman"/>
              </a:rPr>
              <a:t>u</a:t>
            </a:r>
            <a:r>
              <a:rPr sz="2800" spc="-4" dirty="0">
                <a:latin typeface="Times New Roman"/>
                <a:cs typeface="Times New Roman"/>
              </a:rPr>
              <a:t>lati</a:t>
            </a:r>
            <a:r>
              <a:rPr sz="2800" spc="4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	</a:t>
            </a:r>
            <a:r>
              <a:rPr sz="2800" spc="4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	UFP	</a:t>
            </a:r>
            <a:r>
              <a:rPr sz="2800" spc="-4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	</a:t>
            </a:r>
            <a:r>
              <a:rPr sz="2800" spc="-8">
                <a:latin typeface="Times New Roman"/>
                <a:cs typeface="Times New Roman"/>
              </a:rPr>
              <a:t>m</a:t>
            </a:r>
            <a:r>
              <a:rPr sz="2800" spc="-4">
                <a:latin typeface="Times New Roman"/>
                <a:cs typeface="Times New Roman"/>
              </a:rPr>
              <a:t>at</a:t>
            </a:r>
            <a:r>
              <a:rPr sz="2800" spc="4">
                <a:latin typeface="Times New Roman"/>
                <a:cs typeface="Times New Roman"/>
              </a:rPr>
              <a:t>h</a:t>
            </a:r>
            <a:r>
              <a:rPr sz="2800" spc="-4">
                <a:latin typeface="Times New Roman"/>
                <a:cs typeface="Times New Roman"/>
              </a:rPr>
              <a:t>e</a:t>
            </a:r>
            <a:r>
              <a:rPr sz="2800" spc="-8">
                <a:latin typeface="Times New Roman"/>
                <a:cs typeface="Times New Roman"/>
              </a:rPr>
              <a:t>m</a:t>
            </a:r>
            <a:r>
              <a:rPr sz="2800" spc="-4">
                <a:latin typeface="Times New Roman"/>
                <a:cs typeface="Times New Roman"/>
              </a:rPr>
              <a:t>atica</a:t>
            </a:r>
            <a:r>
              <a:rPr sz="2800">
                <a:latin typeface="Times New Roman"/>
                <a:cs typeface="Times New Roman"/>
              </a:rPr>
              <a:t>l  </a:t>
            </a:r>
            <a:r>
              <a:rPr sz="2800" smtClean="0">
                <a:latin typeface="Times New Roman"/>
                <a:cs typeface="Times New Roman"/>
              </a:rPr>
              <a:t>form</a:t>
            </a:r>
            <a:endParaRPr sz="2800">
              <a:latin typeface="Times New Roman"/>
              <a:cs typeface="Times New Roman"/>
            </a:endParaRPr>
          </a:p>
          <a:p>
            <a:pPr marR="481015" algn="ctr">
              <a:lnSpc>
                <a:spcPts val="1326"/>
              </a:lnSpc>
              <a:spcBef>
                <a:spcPts val="1194"/>
              </a:spcBef>
              <a:tabLst>
                <a:tab pos="506903" algn="l"/>
              </a:tabLst>
            </a:pPr>
            <a:r>
              <a:rPr sz="2800" spc="4" dirty="0">
                <a:latin typeface="Times New Roman"/>
                <a:cs typeface="Times New Roman"/>
              </a:rPr>
              <a:t>5	3</a:t>
            </a:r>
            <a:endParaRPr sz="2800">
              <a:latin typeface="Times New Roman"/>
              <a:cs typeface="Times New Roman"/>
            </a:endParaRPr>
          </a:p>
          <a:p>
            <a:pPr marR="834953" algn="ctr">
              <a:lnSpc>
                <a:spcPts val="4972"/>
              </a:lnSpc>
            </a:pPr>
            <a:r>
              <a:rPr sz="4400" i="1" spc="16" dirty="0">
                <a:latin typeface="Times New Roman"/>
                <a:cs typeface="Times New Roman"/>
              </a:rPr>
              <a:t>UFP</a:t>
            </a:r>
            <a:r>
              <a:rPr sz="4400" i="1" spc="-12" dirty="0">
                <a:latin typeface="Times New Roman"/>
                <a:cs typeface="Times New Roman"/>
              </a:rPr>
              <a:t> </a:t>
            </a:r>
            <a:r>
              <a:rPr sz="4400" spc="16" dirty="0">
                <a:latin typeface="Symbol"/>
                <a:cs typeface="Symbol"/>
              </a:rPr>
              <a:t></a:t>
            </a:r>
            <a:r>
              <a:rPr sz="4400" spc="-86" dirty="0">
                <a:latin typeface="Times New Roman"/>
                <a:cs typeface="Times New Roman"/>
              </a:rPr>
              <a:t> </a:t>
            </a:r>
            <a:r>
              <a:rPr sz="9600" spc="239" baseline="-8706" dirty="0">
                <a:latin typeface="Verdana"/>
                <a:cs typeface="Verdana"/>
              </a:rPr>
              <a:t>∑∑</a:t>
            </a:r>
            <a:r>
              <a:rPr sz="9600" spc="-1872" baseline="-8706" dirty="0">
                <a:latin typeface="Verdana"/>
                <a:cs typeface="Verdana"/>
              </a:rPr>
              <a:t> </a:t>
            </a:r>
            <a:r>
              <a:rPr sz="4400" i="1" spc="62" dirty="0">
                <a:latin typeface="Times New Roman"/>
                <a:cs typeface="Times New Roman"/>
              </a:rPr>
              <a:t>Z</a:t>
            </a:r>
            <a:r>
              <a:rPr sz="4000" i="1" spc="93" baseline="-23504" dirty="0">
                <a:latin typeface="Times New Roman"/>
                <a:cs typeface="Times New Roman"/>
              </a:rPr>
              <a:t>ij</a:t>
            </a:r>
            <a:r>
              <a:rPr sz="4000" i="1" spc="-245" baseline="-23504" dirty="0">
                <a:latin typeface="Times New Roman"/>
                <a:cs typeface="Times New Roman"/>
              </a:rPr>
              <a:t> </a:t>
            </a:r>
            <a:r>
              <a:rPr sz="4400" i="1" spc="-45" dirty="0">
                <a:latin typeface="Times New Roman"/>
                <a:cs typeface="Times New Roman"/>
              </a:rPr>
              <a:t>w</a:t>
            </a:r>
            <a:r>
              <a:rPr sz="4000" i="1" spc="-66" baseline="-23504" dirty="0">
                <a:latin typeface="Times New Roman"/>
                <a:cs typeface="Times New Roman"/>
              </a:rPr>
              <a:t>ij</a:t>
            </a:r>
            <a:endParaRPr sz="4000" baseline="-23504">
              <a:latin typeface="Times New Roman"/>
              <a:cs typeface="Times New Roman"/>
            </a:endParaRPr>
          </a:p>
          <a:p>
            <a:pPr marR="425477" algn="ctr">
              <a:spcBef>
                <a:spcPts val="255"/>
              </a:spcBef>
              <a:tabLst>
                <a:tab pos="481015" algn="l"/>
              </a:tabLst>
            </a:pPr>
            <a:r>
              <a:rPr sz="2800" i="1" spc="19" dirty="0">
                <a:latin typeface="Times New Roman"/>
                <a:cs typeface="Times New Roman"/>
              </a:rPr>
              <a:t>i</a:t>
            </a:r>
            <a:r>
              <a:rPr sz="2800" spc="19" dirty="0">
                <a:latin typeface="Symbol"/>
                <a:cs typeface="Symbol"/>
              </a:rPr>
              <a:t></a:t>
            </a:r>
            <a:r>
              <a:rPr sz="2800" spc="19" dirty="0">
                <a:latin typeface="Times New Roman"/>
                <a:cs typeface="Times New Roman"/>
              </a:rPr>
              <a:t>1	</a:t>
            </a:r>
            <a:r>
              <a:rPr sz="2800" i="1" spc="4" dirty="0">
                <a:latin typeface="Times New Roman"/>
                <a:cs typeface="Times New Roman"/>
              </a:rPr>
              <a:t>J</a:t>
            </a:r>
            <a:r>
              <a:rPr sz="2800" i="1" spc="-142" dirty="0">
                <a:latin typeface="Times New Roman"/>
                <a:cs typeface="Times New Roman"/>
              </a:rPr>
              <a:t> </a:t>
            </a:r>
            <a:r>
              <a:rPr sz="2800" spc="-49" dirty="0">
                <a:latin typeface="Symbol"/>
                <a:cs typeface="Symbol"/>
              </a:rPr>
              <a:t></a:t>
            </a:r>
            <a:r>
              <a:rPr sz="2800" spc="-49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53185">
              <a:spcBef>
                <a:spcPts val="1320"/>
              </a:spcBef>
            </a:pPr>
            <a:r>
              <a:rPr sz="2800" spc="-4" dirty="0">
                <a:latin typeface="Times New Roman"/>
                <a:cs typeface="Times New Roman"/>
              </a:rPr>
              <a:t>Where i </a:t>
            </a:r>
            <a:r>
              <a:rPr sz="2800" dirty="0">
                <a:latin typeface="Times New Roman"/>
                <a:cs typeface="Times New Roman"/>
              </a:rPr>
              <a:t>indicate the </a:t>
            </a:r>
            <a:r>
              <a:rPr sz="2800" spc="-4" dirty="0">
                <a:latin typeface="Times New Roman"/>
                <a:cs typeface="Times New Roman"/>
              </a:rPr>
              <a:t>row and j </a:t>
            </a:r>
            <a:r>
              <a:rPr sz="2800" dirty="0">
                <a:latin typeface="Times New Roman"/>
                <a:cs typeface="Times New Roman"/>
              </a:rPr>
              <a:t>indicates the </a:t>
            </a:r>
            <a:r>
              <a:rPr sz="2800" spc="-4" dirty="0">
                <a:latin typeface="Times New Roman"/>
                <a:cs typeface="Times New Roman"/>
              </a:rPr>
              <a:t>column </a:t>
            </a:r>
            <a:r>
              <a:rPr sz="2800" dirty="0">
                <a:latin typeface="Times New Roman"/>
                <a:cs typeface="Times New Roman"/>
              </a:rPr>
              <a:t>of Table</a:t>
            </a:r>
            <a:r>
              <a:rPr sz="2800" spc="21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7653">
              <a:spcBef>
                <a:spcPts val="1149"/>
              </a:spcBef>
            </a:pPr>
            <a:r>
              <a:rPr sz="2400" spc="-8" dirty="0">
                <a:latin typeface="Times New Roman"/>
                <a:cs typeface="Times New Roman"/>
              </a:rPr>
              <a:t>W</a:t>
            </a:r>
            <a:r>
              <a:rPr sz="3200" spc="-12" baseline="-21164" dirty="0">
                <a:latin typeface="Times New Roman"/>
                <a:cs typeface="Times New Roman"/>
              </a:rPr>
              <a:t>ij </a:t>
            </a:r>
            <a:r>
              <a:rPr sz="2400" dirty="0">
                <a:latin typeface="Times New Roman"/>
                <a:cs typeface="Times New Roman"/>
              </a:rPr>
              <a:t>: It is </a:t>
            </a:r>
            <a:r>
              <a:rPr sz="2400" spc="-4" dirty="0">
                <a:latin typeface="Times New Roman"/>
                <a:cs typeface="Times New Roman"/>
              </a:rPr>
              <a:t>the entry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" dirty="0">
                <a:latin typeface="Times New Roman"/>
                <a:cs typeface="Times New Roman"/>
              </a:rPr>
              <a:t>the i</a:t>
            </a:r>
            <a:r>
              <a:rPr sz="3200" spc="-6" baseline="23391" dirty="0">
                <a:latin typeface="Times New Roman"/>
                <a:cs typeface="Times New Roman"/>
              </a:rPr>
              <a:t>th </a:t>
            </a:r>
            <a:r>
              <a:rPr sz="2400" spc="-4" dirty="0">
                <a:latin typeface="Times New Roman"/>
                <a:cs typeface="Times New Roman"/>
              </a:rPr>
              <a:t>row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4" dirty="0">
                <a:latin typeface="Times New Roman"/>
                <a:cs typeface="Times New Roman"/>
              </a:rPr>
              <a:t>j</a:t>
            </a:r>
            <a:r>
              <a:rPr sz="3200" spc="-6" baseline="23391" dirty="0">
                <a:latin typeface="Times New Roman"/>
                <a:cs typeface="Times New Roman"/>
              </a:rPr>
              <a:t>th </a:t>
            </a:r>
            <a:r>
              <a:rPr sz="2400" spc="-8" dirty="0">
                <a:latin typeface="Times New Roman"/>
                <a:cs typeface="Times New Roman"/>
              </a:rPr>
              <a:t>column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4" dirty="0">
                <a:latin typeface="Times New Roman"/>
                <a:cs typeface="Times New Roman"/>
              </a:rPr>
              <a:t>table</a:t>
            </a:r>
            <a:r>
              <a:rPr sz="2400" spc="2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7653" marR="32005" algn="just">
              <a:spcBef>
                <a:spcPts val="1060"/>
              </a:spcBef>
            </a:pPr>
            <a:r>
              <a:rPr sz="2400" spc="-4" dirty="0">
                <a:latin typeface="Times New Roman"/>
                <a:cs typeface="Times New Roman"/>
              </a:rPr>
              <a:t>Zij </a:t>
            </a:r>
            <a:r>
              <a:rPr sz="2400" dirty="0">
                <a:latin typeface="Times New Roman"/>
                <a:cs typeface="Times New Roman"/>
              </a:rPr>
              <a:t>: It is </a:t>
            </a:r>
            <a:r>
              <a:rPr sz="2400" spc="-4" dirty="0">
                <a:latin typeface="Times New Roman"/>
                <a:cs typeface="Times New Roman"/>
              </a:rPr>
              <a:t>the count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" dirty="0">
                <a:latin typeface="Times New Roman"/>
                <a:cs typeface="Times New Roman"/>
              </a:rPr>
              <a:t>the 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" dirty="0">
                <a:latin typeface="Times New Roman"/>
                <a:cs typeface="Times New Roman"/>
              </a:rPr>
              <a:t>functional units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" dirty="0">
                <a:latin typeface="Times New Roman"/>
                <a:cs typeface="Times New Roman"/>
              </a:rPr>
              <a:t>Type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spc="-4" dirty="0">
                <a:latin typeface="Times New Roman"/>
                <a:cs typeface="Times New Roman"/>
              </a:rPr>
              <a:t>that  </a:t>
            </a:r>
            <a:r>
              <a:rPr sz="2400" dirty="0">
                <a:latin typeface="Times New Roman"/>
                <a:cs typeface="Times New Roman"/>
              </a:rPr>
              <a:t>have been </a:t>
            </a:r>
            <a:r>
              <a:rPr sz="2400" spc="-4" dirty="0">
                <a:latin typeface="Times New Roman"/>
                <a:cs typeface="Times New Roman"/>
              </a:rPr>
              <a:t>classified as </a:t>
            </a:r>
            <a:r>
              <a:rPr sz="2400" dirty="0">
                <a:latin typeface="Times New Roman"/>
                <a:cs typeface="Times New Roman"/>
              </a:rPr>
              <a:t>having </a:t>
            </a:r>
            <a:r>
              <a:rPr sz="2400" spc="-4" dirty="0">
                <a:latin typeface="Times New Roman"/>
                <a:cs typeface="Times New Roman"/>
              </a:rPr>
              <a:t>the complexity corresponding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4" dirty="0">
                <a:latin typeface="Times New Roman"/>
                <a:cs typeface="Times New Roman"/>
              </a:rPr>
              <a:t>column </a:t>
            </a:r>
            <a:r>
              <a:rPr sz="2400" i="1">
                <a:latin typeface="Times New Roman"/>
                <a:cs typeface="Times New Roman"/>
              </a:rPr>
              <a:t>j</a:t>
            </a:r>
            <a:r>
              <a:rPr sz="240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42" dirty="0" smtClean="0">
                <a:solidFill>
                  <a:srgbClr val="323299"/>
                </a:solidFill>
              </a:rPr>
              <a:t>Software </a:t>
            </a:r>
            <a:r>
              <a:rPr lang="en-US" spc="105" dirty="0" smtClean="0">
                <a:solidFill>
                  <a:srgbClr val="323299"/>
                </a:solidFill>
              </a:rPr>
              <a:t>Project</a:t>
            </a:r>
            <a:r>
              <a:rPr lang="en-US" spc="-344" dirty="0" smtClean="0">
                <a:solidFill>
                  <a:srgbClr val="323299"/>
                </a:solidFill>
              </a:rPr>
              <a:t> </a:t>
            </a:r>
            <a:r>
              <a:rPr lang="en-US" spc="86" dirty="0" smtClean="0">
                <a:solidFill>
                  <a:srgbClr val="323299"/>
                </a:solidFill>
              </a:rPr>
              <a:t>Planning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760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372" y="2078471"/>
            <a:ext cx="8324194" cy="3271936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37183" marR="13179" algn="just">
              <a:lnSpc>
                <a:spcPct val="99900"/>
              </a:lnSpc>
              <a:spcBef>
                <a:spcPts val="74"/>
              </a:spcBef>
            </a:pPr>
            <a:r>
              <a:rPr lang="en-IN" sz="2500" spc="-4" dirty="0" smtClean="0">
                <a:latin typeface="Times New Roman"/>
                <a:cs typeface="Times New Roman"/>
              </a:rPr>
              <a:t>Adjusted Function points are calculated as below:</a:t>
            </a:r>
            <a:endParaRPr sz="2500">
              <a:latin typeface="Times New Roman"/>
              <a:cs typeface="Times New Roman"/>
            </a:endParaRPr>
          </a:p>
          <a:p>
            <a:pPr>
              <a:spcBef>
                <a:spcPts val="37"/>
              </a:spcBef>
            </a:pPr>
            <a:endParaRPr sz="2500">
              <a:latin typeface="Times New Roman"/>
              <a:cs typeface="Times New Roman"/>
            </a:endParaRPr>
          </a:p>
          <a:p>
            <a:pPr marR="146847" algn="ctr"/>
            <a:r>
              <a:rPr sz="3200" b="1" spc="-4" dirty="0">
                <a:latin typeface="Times New Roman"/>
                <a:cs typeface="Times New Roman"/>
              </a:rPr>
              <a:t>FP </a:t>
            </a:r>
            <a:r>
              <a:rPr sz="3200" b="1" dirty="0">
                <a:latin typeface="Times New Roman"/>
                <a:cs typeface="Times New Roman"/>
              </a:rPr>
              <a:t>= </a:t>
            </a:r>
            <a:r>
              <a:rPr sz="3200" b="1" spc="-4" dirty="0">
                <a:latin typeface="Times New Roman"/>
                <a:cs typeface="Times New Roman"/>
              </a:rPr>
              <a:t>UFP </a:t>
            </a:r>
            <a:r>
              <a:rPr sz="3200" b="1" dirty="0">
                <a:latin typeface="Times New Roman"/>
                <a:cs typeface="Times New Roman"/>
              </a:rPr>
              <a:t>* </a:t>
            </a:r>
            <a:r>
              <a:rPr sz="3200" b="1" spc="-4" dirty="0">
                <a:latin typeface="Times New Roman"/>
                <a:cs typeface="Times New Roman"/>
              </a:rPr>
              <a:t>CAF</a:t>
            </a:r>
            <a:endParaRPr sz="3200" b="1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2500">
              <a:latin typeface="Times New Roman"/>
              <a:cs typeface="Times New Roman"/>
            </a:endParaRPr>
          </a:p>
          <a:p>
            <a:pPr marL="37653" algn="just">
              <a:lnSpc>
                <a:spcPts val="2131"/>
              </a:lnSpc>
            </a:pPr>
            <a:r>
              <a:rPr sz="2500" spc="-4" dirty="0">
                <a:latin typeface="Times New Roman"/>
                <a:cs typeface="Times New Roman"/>
              </a:rPr>
              <a:t>Where</a:t>
            </a:r>
            <a:r>
              <a:rPr sz="2500" spc="66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CAF</a:t>
            </a:r>
            <a:r>
              <a:rPr sz="2500" spc="78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b="1" spc="-4" dirty="0">
                <a:latin typeface="Times New Roman"/>
                <a:cs typeface="Times New Roman"/>
              </a:rPr>
              <a:t>complexity</a:t>
            </a:r>
            <a:r>
              <a:rPr sz="2500" b="1" spc="70" dirty="0">
                <a:latin typeface="Times New Roman"/>
                <a:cs typeface="Times New Roman"/>
              </a:rPr>
              <a:t> </a:t>
            </a:r>
            <a:r>
              <a:rPr sz="2500" b="1" spc="-4" dirty="0">
                <a:latin typeface="Times New Roman"/>
                <a:cs typeface="Times New Roman"/>
              </a:rPr>
              <a:t>adjustment</a:t>
            </a:r>
            <a:r>
              <a:rPr sz="2500" b="1" spc="74" dirty="0">
                <a:latin typeface="Times New Roman"/>
                <a:cs typeface="Times New Roman"/>
              </a:rPr>
              <a:t> </a:t>
            </a:r>
            <a:r>
              <a:rPr sz="2500" b="1" spc="-4" dirty="0">
                <a:latin typeface="Times New Roman"/>
                <a:cs typeface="Times New Roman"/>
              </a:rPr>
              <a:t>factor</a:t>
            </a:r>
            <a:r>
              <a:rPr sz="2500" spc="74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and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82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equal</a:t>
            </a:r>
            <a:r>
              <a:rPr sz="2500" spc="78" dirty="0">
                <a:latin typeface="Times New Roman"/>
                <a:cs typeface="Times New Roman"/>
              </a:rPr>
              <a:t> </a:t>
            </a:r>
            <a:r>
              <a:rPr sz="2500">
                <a:latin typeface="Times New Roman"/>
                <a:cs typeface="Times New Roman"/>
              </a:rPr>
              <a:t>to</a:t>
            </a:r>
            <a:r>
              <a:rPr sz="2500" spc="70">
                <a:latin typeface="Times New Roman"/>
                <a:cs typeface="Times New Roman"/>
              </a:rPr>
              <a:t> </a:t>
            </a:r>
            <a:endParaRPr lang="en-IN" sz="2500" spc="70" dirty="0" smtClean="0">
              <a:latin typeface="Times New Roman"/>
              <a:cs typeface="Times New Roman"/>
            </a:endParaRPr>
          </a:p>
          <a:p>
            <a:pPr marL="37653" algn="just">
              <a:lnSpc>
                <a:spcPts val="2131"/>
              </a:lnSpc>
            </a:pPr>
            <a:endParaRPr lang="en-IN" sz="2500" spc="70" dirty="0" smtClean="0">
              <a:latin typeface="Times New Roman"/>
              <a:cs typeface="Times New Roman"/>
            </a:endParaRPr>
          </a:p>
          <a:p>
            <a:pPr marL="37653" algn="ctr">
              <a:lnSpc>
                <a:spcPts val="2131"/>
              </a:lnSpc>
            </a:pPr>
            <a:r>
              <a:rPr lang="en-IN" sz="2500" b="1" spc="70" dirty="0" smtClean="0">
                <a:latin typeface="Times New Roman"/>
                <a:cs typeface="Times New Roman"/>
              </a:rPr>
              <a:t>CAF = </a:t>
            </a:r>
            <a:r>
              <a:rPr sz="2500" b="1" spc="-4" smtClean="0">
                <a:latin typeface="Times New Roman"/>
                <a:cs typeface="Times New Roman"/>
              </a:rPr>
              <a:t>[0.65</a:t>
            </a:r>
            <a:r>
              <a:rPr sz="2500" b="1" spc="78" smtClean="0">
                <a:latin typeface="Times New Roman"/>
                <a:cs typeface="Times New Roman"/>
              </a:rPr>
              <a:t> </a:t>
            </a:r>
            <a:r>
              <a:rPr sz="2500" b="1" smtClean="0">
                <a:latin typeface="Times New Roman"/>
                <a:cs typeface="Times New Roman"/>
              </a:rPr>
              <a:t>+0.01 </a:t>
            </a:r>
            <a:r>
              <a:rPr sz="2500" b="1">
                <a:latin typeface="Times New Roman"/>
                <a:cs typeface="Times New Roman"/>
              </a:rPr>
              <a:t>x </a:t>
            </a:r>
            <a:r>
              <a:rPr sz="2500" b="1" spc="-4" smtClean="0">
                <a:latin typeface="Times New Roman"/>
                <a:cs typeface="Times New Roman"/>
              </a:rPr>
              <a:t>Σ</a:t>
            </a:r>
            <a:r>
              <a:rPr lang="en-US" sz="2500" b="1" spc="-4" dirty="0" smtClean="0">
                <a:latin typeface="Times New Roman"/>
                <a:cs typeface="Times New Roman"/>
              </a:rPr>
              <a:t>f</a:t>
            </a:r>
            <a:r>
              <a:rPr sz="2500" b="1" spc="-6" baseline="-20833" smtClean="0">
                <a:latin typeface="Times New Roman"/>
                <a:cs typeface="Times New Roman"/>
              </a:rPr>
              <a:t>i</a:t>
            </a:r>
            <a:r>
              <a:rPr sz="2500" b="1" spc="-4" smtClean="0">
                <a:latin typeface="Times New Roman"/>
                <a:cs typeface="Times New Roman"/>
              </a:rPr>
              <a:t>]</a:t>
            </a:r>
            <a:endParaRPr lang="en-IN" sz="2500" b="1" spc="-4" dirty="0" smtClean="0">
              <a:latin typeface="Times New Roman"/>
              <a:cs typeface="Times New Roman"/>
            </a:endParaRPr>
          </a:p>
          <a:p>
            <a:pPr marL="37653" algn="just">
              <a:lnSpc>
                <a:spcPts val="2131"/>
              </a:lnSpc>
            </a:pPr>
            <a:endParaRPr lang="en-IN" sz="2500" spc="-4" dirty="0" smtClean="0">
              <a:latin typeface="Times New Roman"/>
              <a:cs typeface="Times New Roman"/>
            </a:endParaRPr>
          </a:p>
          <a:p>
            <a:pPr marL="37653" algn="just">
              <a:lnSpc>
                <a:spcPts val="2131"/>
              </a:lnSpc>
            </a:pPr>
            <a:r>
              <a:rPr sz="2500" spc="-4" smtClean="0">
                <a:latin typeface="Times New Roman"/>
                <a:cs typeface="Times New Roman"/>
              </a:rPr>
              <a:t>The </a:t>
            </a:r>
            <a:r>
              <a:rPr sz="2500" spc="-4" dirty="0">
                <a:latin typeface="Times New Roman"/>
                <a:cs typeface="Times New Roman"/>
              </a:rPr>
              <a:t>F</a:t>
            </a:r>
            <a:r>
              <a:rPr sz="2500" spc="-6" baseline="-20467" dirty="0">
                <a:latin typeface="Times New Roman"/>
                <a:cs typeface="Times New Roman"/>
              </a:rPr>
              <a:t>i </a:t>
            </a:r>
            <a:r>
              <a:rPr sz="2500" spc="-4" dirty="0">
                <a:latin typeface="Times New Roman"/>
                <a:cs typeface="Times New Roman"/>
              </a:rPr>
              <a:t>(</a:t>
            </a:r>
            <a:r>
              <a:rPr sz="2500" i="1" spc="-4" dirty="0">
                <a:latin typeface="Times New Roman"/>
                <a:cs typeface="Times New Roman"/>
              </a:rPr>
              <a:t>i</a:t>
            </a:r>
            <a:r>
              <a:rPr sz="2500" spc="-4" dirty="0">
                <a:latin typeface="Times New Roman"/>
                <a:cs typeface="Times New Roman"/>
              </a:rPr>
              <a:t>=1 </a:t>
            </a:r>
            <a:r>
              <a:rPr sz="2500" dirty="0">
                <a:latin typeface="Times New Roman"/>
                <a:cs typeface="Times New Roman"/>
              </a:rPr>
              <a:t>to </a:t>
            </a:r>
            <a:r>
              <a:rPr sz="2500" spc="-4" dirty="0">
                <a:latin typeface="Times New Roman"/>
                <a:cs typeface="Times New Roman"/>
              </a:rPr>
              <a:t>14) are </a:t>
            </a:r>
            <a:r>
              <a:rPr sz="2500" spc="-4">
                <a:latin typeface="Times New Roman"/>
                <a:cs typeface="Times New Roman"/>
              </a:rPr>
              <a:t>the </a:t>
            </a:r>
            <a:r>
              <a:rPr sz="2500" spc="-4" smtClean="0">
                <a:latin typeface="Times New Roman"/>
                <a:cs typeface="Times New Roman"/>
              </a:rPr>
              <a:t>degree</a:t>
            </a:r>
            <a:r>
              <a:rPr lang="en-IN" sz="2500" spc="-4" dirty="0" smtClean="0">
                <a:latin typeface="Times New Roman"/>
                <a:cs typeface="Times New Roman"/>
              </a:rPr>
              <a:t>s</a:t>
            </a:r>
            <a:r>
              <a:rPr sz="2500" spc="-4" smtClean="0">
                <a:latin typeface="Times New Roman"/>
                <a:cs typeface="Times New Roman"/>
              </a:rPr>
              <a:t> </a:t>
            </a:r>
            <a:r>
              <a:rPr sz="2500" spc="-8" dirty="0">
                <a:latin typeface="Times New Roman"/>
                <a:cs typeface="Times New Roman"/>
              </a:rPr>
              <a:t>of </a:t>
            </a:r>
            <a:r>
              <a:rPr sz="2500" spc="-4" dirty="0">
                <a:latin typeface="Times New Roman"/>
                <a:cs typeface="Times New Roman"/>
              </a:rPr>
              <a:t>influence </a:t>
            </a:r>
            <a:r>
              <a:rPr sz="2500" dirty="0">
                <a:latin typeface="Times New Roman"/>
                <a:cs typeface="Times New Roman"/>
              </a:rPr>
              <a:t>and </a:t>
            </a:r>
            <a:r>
              <a:rPr sz="2500" spc="-4" dirty="0">
                <a:latin typeface="Times New Roman"/>
                <a:cs typeface="Times New Roman"/>
              </a:rPr>
              <a:t>are  </a:t>
            </a:r>
            <a:r>
              <a:rPr sz="2500" dirty="0">
                <a:latin typeface="Times New Roman"/>
                <a:cs typeface="Times New Roman"/>
              </a:rPr>
              <a:t>based on </a:t>
            </a:r>
            <a:r>
              <a:rPr sz="2500" spc="-4" dirty="0">
                <a:latin typeface="Times New Roman"/>
                <a:cs typeface="Times New Roman"/>
              </a:rPr>
              <a:t>responses </a:t>
            </a:r>
            <a:r>
              <a:rPr sz="2500" dirty="0">
                <a:latin typeface="Times New Roman"/>
                <a:cs typeface="Times New Roman"/>
              </a:rPr>
              <a:t>to </a:t>
            </a:r>
            <a:r>
              <a:rPr sz="2500" spc="-4">
                <a:latin typeface="Times New Roman"/>
                <a:cs typeface="Times New Roman"/>
              </a:rPr>
              <a:t>questions </a:t>
            </a:r>
            <a:r>
              <a:rPr lang="en-IN" sz="2500" spc="-4" dirty="0" smtClean="0">
                <a:latin typeface="Times New Roman"/>
                <a:cs typeface="Times New Roman"/>
              </a:rPr>
              <a:t>provided in the next table</a:t>
            </a:r>
            <a:r>
              <a:rPr sz="2500" smtClean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7340"/>
            <a:ext cx="8229600" cy="1143000"/>
          </a:xfrm>
        </p:spPr>
        <p:txBody>
          <a:bodyPr/>
          <a:lstStyle/>
          <a:p>
            <a:r>
              <a:rPr lang="en-US" spc="142" dirty="0" smtClean="0">
                <a:solidFill>
                  <a:srgbClr val="323299"/>
                </a:solidFill>
              </a:rPr>
              <a:t>Software </a:t>
            </a:r>
            <a:r>
              <a:rPr lang="en-US" spc="105" dirty="0" smtClean="0">
                <a:solidFill>
                  <a:srgbClr val="323299"/>
                </a:solidFill>
              </a:rPr>
              <a:t>Project</a:t>
            </a:r>
            <a:r>
              <a:rPr lang="en-US" spc="-344" dirty="0" smtClean="0">
                <a:solidFill>
                  <a:srgbClr val="323299"/>
                </a:solidFill>
              </a:rPr>
              <a:t> </a:t>
            </a:r>
            <a:r>
              <a:rPr lang="en-US" spc="86" dirty="0" smtClean="0">
                <a:solidFill>
                  <a:srgbClr val="323299"/>
                </a:solidFill>
              </a:rPr>
              <a:t>Planning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507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36480" y="2158547"/>
            <a:ext cx="8734094" cy="4433317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67303">
              <a:spcBef>
                <a:spcPts val="70"/>
              </a:spcBef>
            </a:pPr>
            <a:r>
              <a:rPr sz="1600" b="1" u="sng" spc="-4" dirty="0">
                <a:latin typeface="Times New Roman"/>
                <a:cs typeface="Times New Roman"/>
              </a:rPr>
              <a:t>Number </a:t>
            </a:r>
            <a:r>
              <a:rPr sz="1600" b="1" u="sng" dirty="0">
                <a:latin typeface="Times New Roman"/>
                <a:cs typeface="Times New Roman"/>
              </a:rPr>
              <a:t>of </a:t>
            </a:r>
            <a:r>
              <a:rPr sz="1600" b="1" u="sng" spc="-4" dirty="0">
                <a:latin typeface="Times New Roman"/>
                <a:cs typeface="Times New Roman"/>
              </a:rPr>
              <a:t>factors considered ( F</a:t>
            </a:r>
            <a:r>
              <a:rPr sz="1600" b="1" i="1" u="sng" spc="-6" baseline="-21367" dirty="0">
                <a:latin typeface="Times New Roman"/>
                <a:cs typeface="Times New Roman"/>
              </a:rPr>
              <a:t>i</a:t>
            </a:r>
            <a:r>
              <a:rPr sz="1600" b="1" i="1" u="sng" spc="60" baseline="-21367" dirty="0">
                <a:latin typeface="Times New Roman"/>
                <a:cs typeface="Times New Roman"/>
              </a:rPr>
              <a:t> </a:t>
            </a:r>
            <a:r>
              <a:rPr sz="1600" b="1" u="sng" spc="-4" dirty="0">
                <a:latin typeface="Times New Roman"/>
                <a:cs typeface="Times New Roman"/>
              </a:rPr>
              <a:t>)</a:t>
            </a:r>
            <a:endParaRPr sz="1600" b="1" u="sng">
              <a:latin typeface="Times New Roman"/>
              <a:cs typeface="Times New Roman"/>
            </a:endParaRPr>
          </a:p>
          <a:p>
            <a:pPr marL="216505" indent="-187794">
              <a:spcBef>
                <a:spcPts val="879"/>
              </a:spcBef>
              <a:buAutoNum type="arabicPeriod"/>
              <a:tabLst>
                <a:tab pos="216505" algn="l"/>
              </a:tabLst>
            </a:pPr>
            <a:r>
              <a:rPr sz="1600" spc="-4" dirty="0">
                <a:latin typeface="Times New Roman"/>
                <a:cs typeface="Times New Roman"/>
              </a:rPr>
              <a:t>Does </a:t>
            </a:r>
            <a:r>
              <a:rPr sz="1600" dirty="0">
                <a:latin typeface="Times New Roman"/>
                <a:cs typeface="Times New Roman"/>
              </a:rPr>
              <a:t>the system require reliable </a:t>
            </a:r>
            <a:r>
              <a:rPr sz="1600" spc="-4" dirty="0">
                <a:latin typeface="Times New Roman"/>
                <a:cs typeface="Times New Roman"/>
              </a:rPr>
              <a:t>backup and recovery</a:t>
            </a:r>
            <a:r>
              <a:rPr sz="1600" spc="12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16505" indent="-187794">
              <a:spcBef>
                <a:spcPts val="266"/>
              </a:spcBef>
              <a:buAutoNum type="arabicPeriod"/>
              <a:tabLst>
                <a:tab pos="216505" algn="l"/>
              </a:tabLst>
            </a:pPr>
            <a:r>
              <a:rPr sz="1600" dirty="0">
                <a:latin typeface="Times New Roman"/>
                <a:cs typeface="Times New Roman"/>
              </a:rPr>
              <a:t>Is data communication </a:t>
            </a:r>
            <a:r>
              <a:rPr sz="1600" spc="-4" dirty="0">
                <a:latin typeface="Times New Roman"/>
                <a:cs typeface="Times New Roman"/>
              </a:rPr>
              <a:t>required ?</a:t>
            </a:r>
            <a:endParaRPr sz="1600">
              <a:latin typeface="Times New Roman"/>
              <a:cs typeface="Times New Roman"/>
            </a:endParaRPr>
          </a:p>
          <a:p>
            <a:pPr marL="216505" indent="-187794">
              <a:spcBef>
                <a:spcPts val="356"/>
              </a:spcBef>
              <a:buAutoNum type="arabicPeriod"/>
              <a:tabLst>
                <a:tab pos="216505" algn="l"/>
              </a:tabLst>
            </a:pPr>
            <a:r>
              <a:rPr sz="1600" spc="-4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there distributed </a:t>
            </a:r>
            <a:r>
              <a:rPr sz="1600" spc="-4" dirty="0">
                <a:latin typeface="Times New Roman"/>
                <a:cs typeface="Times New Roman"/>
              </a:rPr>
              <a:t>processing </a:t>
            </a:r>
            <a:r>
              <a:rPr sz="1600" dirty="0">
                <a:latin typeface="Times New Roman"/>
                <a:cs typeface="Times New Roman"/>
              </a:rPr>
              <a:t>functions</a:t>
            </a:r>
            <a:r>
              <a:rPr sz="1600" spc="-8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16505" indent="-187794">
              <a:spcBef>
                <a:spcPts val="356"/>
              </a:spcBef>
              <a:buAutoNum type="arabicPeriod"/>
              <a:tabLst>
                <a:tab pos="216505" algn="l"/>
              </a:tabLst>
            </a:pPr>
            <a:r>
              <a:rPr sz="1600" dirty="0">
                <a:latin typeface="Times New Roman"/>
                <a:cs typeface="Times New Roman"/>
              </a:rPr>
              <a:t>Is performance critical</a:t>
            </a:r>
            <a:r>
              <a:rPr sz="1600" spc="-8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17446" indent="-189206">
              <a:spcBef>
                <a:spcPts val="356"/>
              </a:spcBef>
              <a:buAutoNum type="arabicPeriod"/>
              <a:tabLst>
                <a:tab pos="217917" algn="l"/>
              </a:tabLst>
            </a:pPr>
            <a:r>
              <a:rPr sz="1600" spc="-4" dirty="0">
                <a:latin typeface="Times New Roman"/>
                <a:cs typeface="Times New Roman"/>
              </a:rPr>
              <a:t>Will </a:t>
            </a:r>
            <a:r>
              <a:rPr sz="1600" dirty="0">
                <a:latin typeface="Times New Roman"/>
                <a:cs typeface="Times New Roman"/>
              </a:rPr>
              <a:t>the system </a:t>
            </a:r>
            <a:r>
              <a:rPr sz="1600" spc="-4" dirty="0">
                <a:latin typeface="Times New Roman"/>
                <a:cs typeface="Times New Roman"/>
              </a:rPr>
              <a:t>run in an </a:t>
            </a:r>
            <a:r>
              <a:rPr sz="1600" dirty="0">
                <a:latin typeface="Times New Roman"/>
                <a:cs typeface="Times New Roman"/>
              </a:rPr>
              <a:t>existing </a:t>
            </a:r>
            <a:r>
              <a:rPr sz="1600" spc="-4" dirty="0">
                <a:latin typeface="Times New Roman"/>
                <a:cs typeface="Times New Roman"/>
              </a:rPr>
              <a:t>heavily </a:t>
            </a:r>
            <a:r>
              <a:rPr sz="1600" dirty="0">
                <a:latin typeface="Times New Roman"/>
                <a:cs typeface="Times New Roman"/>
              </a:rPr>
              <a:t>utilized operational environment</a:t>
            </a:r>
            <a:r>
              <a:rPr sz="1600" spc="16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16505" indent="-187794">
              <a:spcBef>
                <a:spcPts val="356"/>
              </a:spcBef>
              <a:buAutoNum type="arabicPeriod"/>
              <a:tabLst>
                <a:tab pos="216505" algn="l"/>
              </a:tabLst>
            </a:pPr>
            <a:r>
              <a:rPr sz="1600" spc="-4" dirty="0">
                <a:latin typeface="Times New Roman"/>
                <a:cs typeface="Times New Roman"/>
              </a:rPr>
              <a:t>Does </a:t>
            </a:r>
            <a:r>
              <a:rPr sz="1600" dirty="0">
                <a:latin typeface="Times New Roman"/>
                <a:cs typeface="Times New Roman"/>
              </a:rPr>
              <a:t>the system require on line data entry</a:t>
            </a:r>
            <a:r>
              <a:rPr sz="1600" spc="-19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16505" indent="-187794">
              <a:spcBef>
                <a:spcPts val="356"/>
              </a:spcBef>
              <a:buAutoNum type="arabicPeriod"/>
              <a:tabLst>
                <a:tab pos="216505" algn="l"/>
              </a:tabLst>
            </a:pPr>
            <a:r>
              <a:rPr sz="1600" spc="-4" dirty="0">
                <a:latin typeface="Times New Roman"/>
                <a:cs typeface="Times New Roman"/>
              </a:rPr>
              <a:t>Does </a:t>
            </a:r>
            <a:r>
              <a:rPr sz="1600" dirty="0">
                <a:latin typeface="Times New Roman"/>
                <a:cs typeface="Times New Roman"/>
              </a:rPr>
              <a:t>the on line data entry require the input transaction </a:t>
            </a:r>
            <a:r>
              <a:rPr sz="1600" spc="-4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built over </a:t>
            </a:r>
            <a:r>
              <a:rPr sz="1600" spc="-4" dirty="0">
                <a:latin typeface="Times New Roman"/>
                <a:cs typeface="Times New Roman"/>
              </a:rPr>
              <a:t>multiple </a:t>
            </a:r>
            <a:r>
              <a:rPr sz="1600" dirty="0">
                <a:latin typeface="Times New Roman"/>
                <a:cs typeface="Times New Roman"/>
              </a:rPr>
              <a:t>screens or operations</a:t>
            </a:r>
            <a:r>
              <a:rPr sz="1600" spc="29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16505" indent="-187794">
              <a:spcBef>
                <a:spcPts val="259"/>
              </a:spcBef>
              <a:buAutoNum type="arabicPeriod"/>
              <a:tabLst>
                <a:tab pos="216505" algn="l"/>
              </a:tabLst>
            </a:pPr>
            <a:r>
              <a:rPr sz="1600" spc="-4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4" dirty="0">
                <a:latin typeface="Times New Roman"/>
                <a:cs typeface="Times New Roman"/>
              </a:rPr>
              <a:t>master files updated </a:t>
            </a:r>
            <a:r>
              <a:rPr sz="1600" dirty="0">
                <a:latin typeface="Times New Roman"/>
                <a:cs typeface="Times New Roman"/>
              </a:rPr>
              <a:t>on line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16505" indent="-187794">
              <a:spcBef>
                <a:spcPts val="356"/>
              </a:spcBef>
              <a:buAutoNum type="arabicPeriod"/>
              <a:tabLst>
                <a:tab pos="216505" algn="l"/>
              </a:tabLst>
            </a:pPr>
            <a:r>
              <a:rPr sz="1600" dirty="0">
                <a:latin typeface="Times New Roman"/>
                <a:cs typeface="Times New Roman"/>
              </a:rPr>
              <a:t>Is the inputs, outputs, files, or inquiries </a:t>
            </a:r>
            <a:r>
              <a:rPr sz="1600" spc="-4" dirty="0">
                <a:latin typeface="Times New Roman"/>
                <a:cs typeface="Times New Roman"/>
              </a:rPr>
              <a:t>complex</a:t>
            </a:r>
            <a:r>
              <a:rPr sz="1600" spc="-19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81926" indent="-263569">
              <a:spcBef>
                <a:spcPts val="356"/>
              </a:spcBef>
              <a:buAutoNum type="arabicPeriod"/>
              <a:tabLst>
                <a:tab pos="282397" algn="l"/>
              </a:tabLst>
            </a:pPr>
            <a:r>
              <a:rPr sz="1600" spc="-4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the internal </a:t>
            </a:r>
            <a:r>
              <a:rPr sz="1600" spc="-4" dirty="0">
                <a:latin typeface="Times New Roman"/>
                <a:cs typeface="Times New Roman"/>
              </a:rPr>
              <a:t>processing </a:t>
            </a:r>
            <a:r>
              <a:rPr sz="1600" dirty="0">
                <a:latin typeface="Times New Roman"/>
                <a:cs typeface="Times New Roman"/>
              </a:rPr>
              <a:t>complex</a:t>
            </a:r>
            <a:r>
              <a:rPr sz="1600" spc="12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91810" indent="-263569">
              <a:spcBef>
                <a:spcPts val="266"/>
              </a:spcBef>
              <a:buAutoNum type="arabicPeriod"/>
              <a:tabLst>
                <a:tab pos="292280" algn="l"/>
              </a:tabLst>
            </a:pPr>
            <a:r>
              <a:rPr sz="1600" spc="-4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4" dirty="0">
                <a:latin typeface="Times New Roman"/>
                <a:cs typeface="Times New Roman"/>
              </a:rPr>
              <a:t>code </a:t>
            </a:r>
            <a:r>
              <a:rPr sz="1600" dirty="0">
                <a:latin typeface="Times New Roman"/>
                <a:cs typeface="Times New Roman"/>
              </a:rPr>
              <a:t>designed </a:t>
            </a:r>
            <a:r>
              <a:rPr sz="1600" spc="-4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4" dirty="0">
                <a:latin typeface="Times New Roman"/>
                <a:cs typeface="Times New Roman"/>
              </a:rPr>
              <a:t>reusable</a:t>
            </a:r>
            <a:r>
              <a:rPr sz="1600" spc="16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91810" indent="-263569">
              <a:spcBef>
                <a:spcPts val="266"/>
              </a:spcBef>
              <a:buAutoNum type="arabicPeriod"/>
              <a:tabLst>
                <a:tab pos="292280" algn="l"/>
              </a:tabLst>
            </a:pPr>
            <a:r>
              <a:rPr sz="1600" spc="-8" dirty="0">
                <a:latin typeface="Times New Roman"/>
                <a:cs typeface="Times New Roman"/>
              </a:rPr>
              <a:t>Are </a:t>
            </a:r>
            <a:r>
              <a:rPr sz="1600" dirty="0">
                <a:latin typeface="Times New Roman"/>
                <a:cs typeface="Times New Roman"/>
              </a:rPr>
              <a:t>conversion </a:t>
            </a:r>
            <a:r>
              <a:rPr sz="1600" spc="-4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installation included </a:t>
            </a:r>
            <a:r>
              <a:rPr sz="1600" spc="-4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the design</a:t>
            </a:r>
            <a:r>
              <a:rPr sz="1600" spc="12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91810" indent="-263569">
              <a:spcBef>
                <a:spcPts val="356"/>
              </a:spcBef>
              <a:buAutoNum type="arabicPeriod"/>
              <a:tabLst>
                <a:tab pos="292280" algn="l"/>
              </a:tabLst>
            </a:pPr>
            <a:r>
              <a:rPr sz="1600" spc="-4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the system </a:t>
            </a:r>
            <a:r>
              <a:rPr sz="1600" spc="-4" dirty="0">
                <a:latin typeface="Times New Roman"/>
                <a:cs typeface="Times New Roman"/>
              </a:rPr>
              <a:t>designed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4" dirty="0">
                <a:latin typeface="Times New Roman"/>
                <a:cs typeface="Times New Roman"/>
              </a:rPr>
              <a:t>multiple </a:t>
            </a:r>
            <a:r>
              <a:rPr sz="1600" dirty="0">
                <a:latin typeface="Times New Roman"/>
                <a:cs typeface="Times New Roman"/>
              </a:rPr>
              <a:t>installations </a:t>
            </a:r>
            <a:r>
              <a:rPr sz="1600" spc="-4" dirty="0">
                <a:latin typeface="Times New Roman"/>
                <a:cs typeface="Times New Roman"/>
              </a:rPr>
              <a:t>in different </a:t>
            </a:r>
            <a:r>
              <a:rPr sz="1600" dirty="0">
                <a:latin typeface="Times New Roman"/>
                <a:cs typeface="Times New Roman"/>
              </a:rPr>
              <a:t>organizations</a:t>
            </a:r>
            <a:r>
              <a:rPr sz="1600" spc="119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291810" indent="-263569">
              <a:spcBef>
                <a:spcPts val="356"/>
              </a:spcBef>
              <a:buAutoNum type="arabicPeriod"/>
              <a:tabLst>
                <a:tab pos="292280" algn="l"/>
              </a:tabLst>
            </a:pPr>
            <a:r>
              <a:rPr sz="1600" spc="-4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the application </a:t>
            </a:r>
            <a:r>
              <a:rPr sz="1600" spc="-4" dirty="0">
                <a:latin typeface="Times New Roman"/>
                <a:cs typeface="Times New Roman"/>
              </a:rPr>
              <a:t>designed to </a:t>
            </a:r>
            <a:r>
              <a:rPr sz="1600" dirty="0">
                <a:latin typeface="Times New Roman"/>
                <a:cs typeface="Times New Roman"/>
              </a:rPr>
              <a:t>facilitate </a:t>
            </a:r>
            <a:r>
              <a:rPr sz="1600" spc="-4" dirty="0">
                <a:latin typeface="Times New Roman"/>
                <a:cs typeface="Times New Roman"/>
              </a:rPr>
              <a:t>change and ease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4" dirty="0">
                <a:latin typeface="Times New Roman"/>
                <a:cs typeface="Times New Roman"/>
              </a:rPr>
              <a:t>use </a:t>
            </a:r>
            <a:r>
              <a:rPr sz="1600" spc="4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the user</a:t>
            </a:r>
            <a:r>
              <a:rPr sz="1600" spc="66" dirty="0">
                <a:latin typeface="Times New Roman"/>
                <a:cs typeface="Times New Roman"/>
              </a:rPr>
              <a:t> </a:t>
            </a:r>
            <a:r>
              <a:rPr sz="1600" spc="-4" dirty="0"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46842" y="0"/>
            <a:ext cx="8229600" cy="1143000"/>
          </a:xfrm>
        </p:spPr>
        <p:txBody>
          <a:bodyPr/>
          <a:lstStyle/>
          <a:p>
            <a:r>
              <a:rPr lang="en-US" spc="142" dirty="0" smtClean="0">
                <a:solidFill>
                  <a:srgbClr val="323299"/>
                </a:solidFill>
              </a:rPr>
              <a:t>Software </a:t>
            </a:r>
            <a:r>
              <a:rPr lang="en-US" spc="105" dirty="0" smtClean="0">
                <a:solidFill>
                  <a:srgbClr val="323299"/>
                </a:solidFill>
              </a:rPr>
              <a:t>Project</a:t>
            </a:r>
            <a:r>
              <a:rPr lang="en-US" spc="-344" dirty="0" smtClean="0">
                <a:solidFill>
                  <a:srgbClr val="323299"/>
                </a:solidFill>
              </a:rPr>
              <a:t> </a:t>
            </a:r>
            <a:r>
              <a:rPr lang="en-US" spc="86" dirty="0" smtClean="0">
                <a:solidFill>
                  <a:srgbClr val="323299"/>
                </a:solidFill>
              </a:rPr>
              <a:t>Planning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266" y="867101"/>
            <a:ext cx="8095744" cy="127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7559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372" y="1038022"/>
            <a:ext cx="8560676" cy="932835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z="3000" spc="-4" dirty="0">
                <a:latin typeface="Times New Roman"/>
                <a:cs typeface="Times New Roman"/>
              </a:rPr>
              <a:t>Functions points </a:t>
            </a:r>
            <a:r>
              <a:rPr sz="3000" spc="-8" dirty="0">
                <a:latin typeface="Times New Roman"/>
                <a:cs typeface="Times New Roman"/>
              </a:rPr>
              <a:t>may </a:t>
            </a:r>
            <a:r>
              <a:rPr sz="3000" spc="-4" dirty="0">
                <a:latin typeface="Times New Roman"/>
                <a:cs typeface="Times New Roman"/>
              </a:rPr>
              <a:t>compute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4" dirty="0">
                <a:latin typeface="Times New Roman"/>
                <a:cs typeface="Times New Roman"/>
              </a:rPr>
              <a:t>following important</a:t>
            </a:r>
            <a:r>
              <a:rPr sz="3000" spc="41" dirty="0">
                <a:latin typeface="Times New Roman"/>
                <a:cs typeface="Times New Roman"/>
              </a:rPr>
              <a:t> </a:t>
            </a:r>
            <a:r>
              <a:rPr sz="3000" spc="-8" dirty="0">
                <a:latin typeface="Times New Roman"/>
                <a:cs typeface="Times New Roman"/>
              </a:rPr>
              <a:t>metrics:</a:t>
            </a:r>
            <a:endParaRPr sz="3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29709" y="2034700"/>
          <a:ext cx="6611702" cy="248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8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76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60740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Productivity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Quality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2305"/>
                        </a:lnSpc>
                      </a:pPr>
                      <a:r>
                        <a:rPr sz="23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096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3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2305"/>
                        </a:lnSpc>
                      </a:pP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FP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persons-months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Defects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FP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Rupees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FP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0380">
                <a:tc>
                  <a:txBody>
                    <a:bodyPr/>
                    <a:lstStyle/>
                    <a:p>
                      <a:pPr marL="31750">
                        <a:lnSpc>
                          <a:spcPts val="2875"/>
                        </a:lnSpc>
                        <a:spcBef>
                          <a:spcPts val="95"/>
                        </a:spcBef>
                      </a:pP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Documentation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0643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ts val="2875"/>
                        </a:lnSpc>
                        <a:spcBef>
                          <a:spcPts val="95"/>
                        </a:spcBef>
                      </a:pPr>
                      <a:r>
                        <a:rPr sz="23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0643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2875"/>
                        </a:lnSpc>
                        <a:spcBef>
                          <a:spcPts val="95"/>
                        </a:spcBef>
                      </a:pP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Pages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documentation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2300" b="1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FP</a:t>
                      </a:r>
                      <a:endParaRPr sz="23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0643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9544" y="4987713"/>
            <a:ext cx="8592207" cy="748643"/>
          </a:xfrm>
          <a:prstGeom prst="rect">
            <a:avLst/>
          </a:prstGeom>
        </p:spPr>
        <p:txBody>
          <a:bodyPr vert="horz" wrap="square" lIns="0" tIns="9883" rIns="0" bIns="0" rtlCol="0">
            <a:spAutoFit/>
          </a:bodyPr>
          <a:lstStyle/>
          <a:p>
            <a:pPr marL="9413" marR="3766" algn="just">
              <a:lnSpc>
                <a:spcPct val="99800"/>
              </a:lnSpc>
              <a:spcBef>
                <a:spcPts val="78"/>
              </a:spcBef>
            </a:pPr>
            <a:r>
              <a:rPr sz="2400" spc="-4" dirty="0">
                <a:latin typeface="Times New Roman"/>
                <a:cs typeface="Times New Roman"/>
              </a:rPr>
              <a:t>These </a:t>
            </a:r>
            <a:r>
              <a:rPr sz="2400" spc="-8" dirty="0">
                <a:latin typeface="Times New Roman"/>
                <a:cs typeface="Times New Roman"/>
              </a:rPr>
              <a:t>metrics </a:t>
            </a:r>
            <a:r>
              <a:rPr sz="2400" spc="-4" dirty="0">
                <a:latin typeface="Times New Roman"/>
                <a:cs typeface="Times New Roman"/>
              </a:rPr>
              <a:t>are controversial </a:t>
            </a:r>
            <a:r>
              <a:rPr sz="2400" dirty="0">
                <a:latin typeface="Times New Roman"/>
                <a:cs typeface="Times New Roman"/>
              </a:rPr>
              <a:t>and are </a:t>
            </a:r>
            <a:r>
              <a:rPr sz="2400" spc="-4" dirty="0">
                <a:latin typeface="Times New Roman"/>
                <a:cs typeface="Times New Roman"/>
              </a:rPr>
              <a:t>not </a:t>
            </a:r>
            <a:r>
              <a:rPr sz="2400" spc="-4">
                <a:latin typeface="Times New Roman"/>
                <a:cs typeface="Times New Roman"/>
              </a:rPr>
              <a:t>universally </a:t>
            </a:r>
            <a:r>
              <a:rPr sz="2400" spc="-4" smtClean="0">
                <a:latin typeface="Times New Roman"/>
                <a:cs typeface="Times New Roman"/>
              </a:rPr>
              <a:t>acceptable. </a:t>
            </a:r>
            <a:r>
              <a:rPr sz="2400" spc="-4" dirty="0">
                <a:latin typeface="Times New Roman"/>
                <a:cs typeface="Times New Roman"/>
              </a:rPr>
              <a:t>An ISO </a:t>
            </a:r>
            <a:r>
              <a:rPr sz="2400" dirty="0">
                <a:latin typeface="Times New Roman"/>
                <a:cs typeface="Times New Roman"/>
              </a:rPr>
              <a:t>standard </a:t>
            </a:r>
            <a:r>
              <a:rPr sz="2400" spc="-4" dirty="0">
                <a:latin typeface="Times New Roman"/>
                <a:cs typeface="Times New Roman"/>
              </a:rPr>
              <a:t>for function point method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4" dirty="0">
                <a:latin typeface="Times New Roman"/>
                <a:cs typeface="Times New Roman"/>
              </a:rPr>
              <a:t>also being  developed.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5311" y="0"/>
            <a:ext cx="8229600" cy="1143000"/>
          </a:xfrm>
        </p:spPr>
        <p:txBody>
          <a:bodyPr/>
          <a:lstStyle/>
          <a:p>
            <a:r>
              <a:rPr lang="en-US" spc="142" dirty="0" smtClean="0">
                <a:solidFill>
                  <a:schemeClr val="tx1"/>
                </a:solidFill>
              </a:rPr>
              <a:t>Software </a:t>
            </a:r>
            <a:r>
              <a:rPr lang="en-US" spc="105" dirty="0" smtClean="0">
                <a:solidFill>
                  <a:schemeClr val="tx1"/>
                </a:solidFill>
              </a:rPr>
              <a:t>Project</a:t>
            </a:r>
            <a:r>
              <a:rPr lang="en-US" spc="-344" dirty="0" smtClean="0">
                <a:solidFill>
                  <a:schemeClr val="tx1"/>
                </a:solidFill>
              </a:rPr>
              <a:t> </a:t>
            </a:r>
            <a:r>
              <a:rPr lang="en-US" spc="86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680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5311" y="0"/>
            <a:ext cx="8229600" cy="1143000"/>
          </a:xfrm>
        </p:spPr>
        <p:txBody>
          <a:bodyPr/>
          <a:lstStyle/>
          <a:p>
            <a:r>
              <a:rPr lang="en-US" spc="142" dirty="0" smtClean="0">
                <a:solidFill>
                  <a:schemeClr val="tx1"/>
                </a:solidFill>
              </a:rPr>
              <a:t>Software </a:t>
            </a:r>
            <a:r>
              <a:rPr lang="en-US" spc="105" dirty="0" smtClean="0">
                <a:solidFill>
                  <a:schemeClr val="tx1"/>
                </a:solidFill>
              </a:rPr>
              <a:t>Project</a:t>
            </a:r>
            <a:r>
              <a:rPr lang="en-US" spc="-344" dirty="0" smtClean="0">
                <a:solidFill>
                  <a:schemeClr val="tx1"/>
                </a:solidFill>
              </a:rPr>
              <a:t> </a:t>
            </a:r>
            <a:r>
              <a:rPr lang="en-US" spc="86" dirty="0" smtClean="0">
                <a:solidFill>
                  <a:schemeClr val="tx1"/>
                </a:solidFill>
              </a:rPr>
              <a:t>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138" y="1271872"/>
            <a:ext cx="83399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Example: </a:t>
            </a:r>
            <a:r>
              <a:rPr lang="en-US" sz="2000" dirty="0" smtClean="0"/>
              <a:t>Consider a project with the following functional units: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Number of user inputs = 50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Number of user outputs = 40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Number of user enquiries = 35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Number of user files = 06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Number of external interfaces = 04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Assume all complexity adjustment factors and weighting factors are average. Compute the function points for the project.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81680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97" y="227876"/>
            <a:ext cx="7567448" cy="639971"/>
          </a:xfrm>
          <a:prstGeom prst="rect">
            <a:avLst/>
          </a:prstGeom>
        </p:spPr>
        <p:txBody>
          <a:bodyPr vert="horz" wrap="square" lIns="0" tIns="8942" rIns="0" bIns="0" rtlCol="0" anchor="ctr">
            <a:spAutoFit/>
          </a:bodyPr>
          <a:lstStyle/>
          <a:p>
            <a:pPr marL="9413">
              <a:spcBef>
                <a:spcPts val="70"/>
              </a:spcBef>
            </a:pPr>
            <a:r>
              <a:rPr spc="142" dirty="0">
                <a:solidFill>
                  <a:srgbClr val="323299"/>
                </a:solidFill>
              </a:rPr>
              <a:t>Software </a:t>
            </a:r>
            <a:r>
              <a:rPr spc="105" dirty="0">
                <a:solidFill>
                  <a:srgbClr val="323299"/>
                </a:solidFill>
              </a:rPr>
              <a:t>Project</a:t>
            </a:r>
            <a:r>
              <a:rPr spc="-344" dirty="0">
                <a:solidFill>
                  <a:srgbClr val="323299"/>
                </a:solidFill>
              </a:rPr>
              <a:t> </a:t>
            </a:r>
            <a:r>
              <a:rPr spc="86" dirty="0">
                <a:solidFill>
                  <a:srgbClr val="323299"/>
                </a:solidFill>
              </a:rPr>
              <a:t>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247" y="1870410"/>
            <a:ext cx="8529145" cy="2620000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9413" marR="3766" algn="just">
              <a:spcBef>
                <a:spcPts val="70"/>
              </a:spcBef>
              <a:tabLst>
                <a:tab pos="739879" algn="l"/>
                <a:tab pos="1066519" algn="l"/>
                <a:tab pos="1236897" algn="l"/>
                <a:tab pos="1722622" algn="l"/>
                <a:tab pos="2328363" algn="l"/>
                <a:tab pos="2610759" algn="l"/>
                <a:tab pos="2890802" algn="l"/>
                <a:tab pos="3006114" algn="l"/>
                <a:tab pos="3715402" algn="l"/>
                <a:tab pos="4196418" algn="l"/>
                <a:tab pos="4431276" algn="l"/>
              </a:tabLst>
            </a:pPr>
            <a:r>
              <a:rPr sz="2800" spc="-4" dirty="0">
                <a:latin typeface="Times New Roman"/>
                <a:cs typeface="Times New Roman"/>
              </a:rPr>
              <a:t>After</a:t>
            </a:r>
            <a:r>
              <a:rPr sz="2800" spc="-4">
                <a:latin typeface="Times New Roman"/>
                <a:cs typeface="Times New Roman"/>
              </a:rPr>
              <a:t>	</a:t>
            </a:r>
            <a:r>
              <a:rPr sz="2800" smtClean="0">
                <a:latin typeface="Times New Roman"/>
                <a:cs typeface="Times New Roman"/>
              </a:rPr>
              <a:t>the</a:t>
            </a:r>
            <a:r>
              <a:rPr lang="en-IN" sz="2800" dirty="0" smtClean="0">
                <a:latin typeface="Times New Roman"/>
                <a:cs typeface="Times New Roman"/>
              </a:rPr>
              <a:t> </a:t>
            </a:r>
            <a:r>
              <a:rPr sz="2800" spc="-4" smtClean="0">
                <a:latin typeface="Times New Roman"/>
                <a:cs typeface="Times New Roman"/>
              </a:rPr>
              <a:t>finalization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of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4" smtClean="0">
                <a:latin typeface="Times New Roman"/>
                <a:cs typeface="Times New Roman"/>
              </a:rPr>
              <a:t>SRS</a:t>
            </a:r>
            <a:r>
              <a:rPr sz="2800" spc="-4" dirty="0">
                <a:latin typeface="Times New Roman"/>
                <a:cs typeface="Times New Roman"/>
              </a:rPr>
              <a:t>,</a:t>
            </a:r>
            <a:r>
              <a:rPr sz="2800" spc="-4">
                <a:latin typeface="Times New Roman"/>
                <a:cs typeface="Times New Roman"/>
              </a:rPr>
              <a:t>	</a:t>
            </a:r>
            <a:r>
              <a:rPr sz="2800" spc="-4" smtClean="0">
                <a:latin typeface="Times New Roman"/>
                <a:cs typeface="Times New Roman"/>
              </a:rPr>
              <a:t>we</a:t>
            </a:r>
            <a:r>
              <a:rPr lang="en-IN" sz="2800" spc="-4" dirty="0" smtClean="0">
                <a:latin typeface="Times New Roman"/>
                <a:cs typeface="Times New Roman"/>
              </a:rPr>
              <a:t> would </a:t>
            </a:r>
            <a:r>
              <a:rPr lang="en-US" sz="2800" spc="-4" dirty="0" smtClean="0">
                <a:latin typeface="Times New Roman"/>
                <a:cs typeface="Times New Roman"/>
              </a:rPr>
              <a:t>l</a:t>
            </a:r>
            <a:r>
              <a:rPr lang="en-US" sz="2800" spc="-12" dirty="0" smtClean="0">
                <a:latin typeface="Times New Roman"/>
                <a:cs typeface="Times New Roman"/>
              </a:rPr>
              <a:t>ik</a:t>
            </a:r>
            <a:r>
              <a:rPr lang="en-US" sz="2800" spc="-4" dirty="0" smtClean="0">
                <a:latin typeface="Times New Roman"/>
                <a:cs typeface="Times New Roman"/>
              </a:rPr>
              <a:t>e to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pc="-12" smtClean="0">
                <a:latin typeface="Times New Roman"/>
                <a:cs typeface="Times New Roman"/>
              </a:rPr>
              <a:t>e</a:t>
            </a:r>
            <a:r>
              <a:rPr sz="2800" spc="-4" smtClean="0">
                <a:latin typeface="Times New Roman"/>
                <a:cs typeface="Times New Roman"/>
              </a:rPr>
              <a:t>sti</a:t>
            </a:r>
            <a:r>
              <a:rPr sz="2800" spc="-19" smtClean="0">
                <a:latin typeface="Times New Roman"/>
                <a:cs typeface="Times New Roman"/>
              </a:rPr>
              <a:t>m</a:t>
            </a:r>
            <a:r>
              <a:rPr sz="2800" spc="-12" smtClean="0">
                <a:latin typeface="Times New Roman"/>
                <a:cs typeface="Times New Roman"/>
              </a:rPr>
              <a:t>a</a:t>
            </a:r>
            <a:r>
              <a:rPr sz="2800" spc="-4" smtClean="0">
                <a:latin typeface="Times New Roman"/>
                <a:cs typeface="Times New Roman"/>
              </a:rPr>
              <a:t>te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lang="en-IN" sz="2800" dirty="0" smtClean="0">
                <a:latin typeface="Times New Roman"/>
                <a:cs typeface="Times New Roman"/>
              </a:rPr>
              <a:t> </a:t>
            </a:r>
            <a:r>
              <a:rPr sz="2800" spc="-4" smtClean="0">
                <a:latin typeface="Times New Roman"/>
                <a:cs typeface="Times New Roman"/>
              </a:rPr>
              <a:t>si</a:t>
            </a:r>
            <a:r>
              <a:rPr sz="2800" spc="-12" smtClean="0">
                <a:latin typeface="Times New Roman"/>
                <a:cs typeface="Times New Roman"/>
              </a:rPr>
              <a:t>ze</a:t>
            </a:r>
            <a:r>
              <a:rPr sz="2800" spc="-4" smtClean="0">
                <a:latin typeface="Times New Roman"/>
                <a:cs typeface="Times New Roman"/>
              </a:rPr>
              <a:t>,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pc="-12" smtClean="0">
                <a:latin typeface="Times New Roman"/>
                <a:cs typeface="Times New Roman"/>
              </a:rPr>
              <a:t>c</a:t>
            </a:r>
            <a:r>
              <a:rPr sz="2800" smtClean="0">
                <a:latin typeface="Times New Roman"/>
                <a:cs typeface="Times New Roman"/>
              </a:rPr>
              <a:t>o</a:t>
            </a:r>
            <a:r>
              <a:rPr sz="2800" spc="-4" smtClean="0">
                <a:latin typeface="Times New Roman"/>
                <a:cs typeface="Times New Roman"/>
              </a:rPr>
              <a:t>st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pc="-12" smtClean="0">
                <a:latin typeface="Times New Roman"/>
                <a:cs typeface="Times New Roman"/>
              </a:rPr>
              <a:t>a</a:t>
            </a:r>
            <a:r>
              <a:rPr sz="2800" smtClean="0">
                <a:latin typeface="Times New Roman"/>
                <a:cs typeface="Times New Roman"/>
              </a:rPr>
              <a:t>n</a:t>
            </a:r>
            <a:r>
              <a:rPr sz="2800" spc="-4" smtClean="0">
                <a:latin typeface="Times New Roman"/>
                <a:cs typeface="Times New Roman"/>
              </a:rPr>
              <a:t>d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d</a:t>
            </a:r>
            <a:r>
              <a:rPr sz="2800" spc="-12" smtClean="0">
                <a:latin typeface="Times New Roman"/>
                <a:cs typeface="Times New Roman"/>
              </a:rPr>
              <a:t>e</a:t>
            </a:r>
            <a:r>
              <a:rPr sz="2800" smtClean="0">
                <a:latin typeface="Times New Roman"/>
                <a:cs typeface="Times New Roman"/>
              </a:rPr>
              <a:t>v</a:t>
            </a:r>
            <a:r>
              <a:rPr sz="2800" spc="-12" smtClean="0">
                <a:latin typeface="Times New Roman"/>
                <a:cs typeface="Times New Roman"/>
              </a:rPr>
              <a:t>e</a:t>
            </a:r>
            <a:r>
              <a:rPr sz="2800" spc="-4" smtClean="0">
                <a:latin typeface="Times New Roman"/>
                <a:cs typeface="Times New Roman"/>
              </a:rPr>
              <a:t>l</a:t>
            </a:r>
            <a:r>
              <a:rPr sz="2800" smtClean="0">
                <a:latin typeface="Times New Roman"/>
                <a:cs typeface="Times New Roman"/>
              </a:rPr>
              <a:t>op</a:t>
            </a:r>
            <a:r>
              <a:rPr sz="2800" spc="-19" smtClean="0">
                <a:latin typeface="Times New Roman"/>
                <a:cs typeface="Times New Roman"/>
              </a:rPr>
              <a:t>m</a:t>
            </a:r>
            <a:r>
              <a:rPr sz="2800" spc="-12" smtClean="0">
                <a:latin typeface="Times New Roman"/>
                <a:cs typeface="Times New Roman"/>
              </a:rPr>
              <a:t>e</a:t>
            </a:r>
            <a:r>
              <a:rPr sz="2800" smtClean="0">
                <a:latin typeface="Times New Roman"/>
                <a:cs typeface="Times New Roman"/>
              </a:rPr>
              <a:t>n</a:t>
            </a:r>
            <a:r>
              <a:rPr sz="2800" spc="-4" smtClean="0">
                <a:latin typeface="Times New Roman"/>
                <a:cs typeface="Times New Roman"/>
              </a:rPr>
              <a:t>t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lang="en-IN" sz="2800" dirty="0" smtClean="0">
                <a:latin typeface="Times New Roman"/>
                <a:cs typeface="Times New Roman"/>
              </a:rPr>
              <a:t> </a:t>
            </a:r>
            <a:r>
              <a:rPr sz="2800" spc="-4" smtClean="0">
                <a:latin typeface="Times New Roman"/>
                <a:cs typeface="Times New Roman"/>
              </a:rPr>
              <a:t>ti</a:t>
            </a:r>
            <a:r>
              <a:rPr sz="2800" spc="-19" smtClean="0">
                <a:latin typeface="Times New Roman"/>
                <a:cs typeface="Times New Roman"/>
              </a:rPr>
              <a:t>m</a:t>
            </a:r>
            <a:r>
              <a:rPr sz="2800" spc="-4" smtClean="0">
                <a:latin typeface="Times New Roman"/>
                <a:cs typeface="Times New Roman"/>
              </a:rPr>
              <a:t>e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o</a:t>
            </a:r>
            <a:r>
              <a:rPr lang="en-US" sz="2800" spc="-4" dirty="0" smtClean="0">
                <a:latin typeface="Times New Roman"/>
                <a:cs typeface="Times New Roman"/>
              </a:rPr>
              <a:t>f t</a:t>
            </a:r>
            <a:r>
              <a:rPr lang="en-US" sz="2800" dirty="0" smtClean="0">
                <a:latin typeface="Times New Roman"/>
                <a:cs typeface="Times New Roman"/>
              </a:rPr>
              <a:t>h</a:t>
            </a:r>
            <a:r>
              <a:rPr lang="en-US" sz="2800" spc="-4" dirty="0" smtClean="0">
                <a:latin typeface="Times New Roman"/>
                <a:cs typeface="Times New Roman"/>
              </a:rPr>
              <a:t>e project. Also, in many </a:t>
            </a:r>
            <a:r>
              <a:rPr lang="en-US" sz="2800" spc="-8" dirty="0" smtClean="0">
                <a:latin typeface="Times New Roman"/>
                <a:cs typeface="Times New Roman"/>
              </a:rPr>
              <a:t>cases,  customer </a:t>
            </a:r>
            <a:r>
              <a:rPr lang="en-US" sz="2800" spc="-12" dirty="0" smtClean="0">
                <a:latin typeface="Times New Roman"/>
                <a:cs typeface="Times New Roman"/>
              </a:rPr>
              <a:t>may </a:t>
            </a:r>
            <a:r>
              <a:rPr lang="en-US" sz="2800" dirty="0" smtClean="0">
                <a:latin typeface="Times New Roman"/>
                <a:cs typeface="Times New Roman"/>
              </a:rPr>
              <a:t>like </a:t>
            </a:r>
            <a:r>
              <a:rPr lang="en-US" sz="2800" spc="-4" dirty="0" smtClean="0">
                <a:latin typeface="Times New Roman"/>
                <a:cs typeface="Times New Roman"/>
              </a:rPr>
              <a:t>to  </a:t>
            </a:r>
            <a:r>
              <a:rPr lang="en-US" sz="2800" dirty="0" smtClean="0">
                <a:latin typeface="Times New Roman"/>
                <a:cs typeface="Times New Roman"/>
              </a:rPr>
              <a:t>know the </a:t>
            </a:r>
            <a:r>
              <a:rPr lang="en-US" sz="2800" spc="-4" dirty="0" smtClean="0">
                <a:latin typeface="Times New Roman"/>
                <a:cs typeface="Times New Roman"/>
              </a:rPr>
              <a:t>cost and </a:t>
            </a:r>
            <a:r>
              <a:rPr lang="en-US" sz="2800" spc="-8" dirty="0" smtClean="0">
                <a:latin typeface="Times New Roman"/>
                <a:cs typeface="Times New Roman"/>
              </a:rPr>
              <a:t>development </a:t>
            </a:r>
            <a:r>
              <a:rPr lang="en-US" sz="2800" spc="-4" dirty="0" smtClean="0">
                <a:latin typeface="Times New Roman"/>
                <a:cs typeface="Times New Roman"/>
              </a:rPr>
              <a:t>time </a:t>
            </a:r>
            <a:r>
              <a:rPr lang="en-US" sz="2800" spc="-8" dirty="0" smtClean="0">
                <a:latin typeface="Times New Roman"/>
                <a:cs typeface="Times New Roman"/>
              </a:rPr>
              <a:t>even </a:t>
            </a:r>
            <a:r>
              <a:rPr lang="en-US" sz="2800" dirty="0" smtClean="0">
                <a:latin typeface="Times New Roman"/>
                <a:cs typeface="Times New Roman"/>
              </a:rPr>
              <a:t>prior</a:t>
            </a:r>
            <a:r>
              <a:rPr lang="en-US" sz="2800" spc="441" dirty="0" smtClean="0">
                <a:latin typeface="Times New Roman"/>
                <a:cs typeface="Times New Roman"/>
              </a:rPr>
              <a:t> </a:t>
            </a:r>
            <a:r>
              <a:rPr lang="en-US" sz="2800" spc="-4" dirty="0" smtClean="0">
                <a:latin typeface="Times New Roman"/>
                <a:cs typeface="Times New Roman"/>
              </a:rPr>
              <a:t>to  finalization </a:t>
            </a:r>
            <a:r>
              <a:rPr lang="en-US" sz="2800" dirty="0" smtClean="0">
                <a:latin typeface="Times New Roman"/>
                <a:cs typeface="Times New Roman"/>
              </a:rPr>
              <a:t>of the</a:t>
            </a:r>
            <a:r>
              <a:rPr lang="en-US" sz="2800" spc="-8" dirty="0" smtClean="0">
                <a:latin typeface="Times New Roman"/>
                <a:cs typeface="Times New Roman"/>
              </a:rPr>
              <a:t> </a:t>
            </a:r>
            <a:r>
              <a:rPr lang="en-US" sz="2800" spc="-4" dirty="0" smtClean="0">
                <a:latin typeface="Times New Roman"/>
                <a:cs typeface="Times New Roman"/>
              </a:rPr>
              <a:t>SRS.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9413" marR="3766" algn="just">
              <a:spcBef>
                <a:spcPts val="70"/>
              </a:spcBef>
              <a:tabLst>
                <a:tab pos="739879" algn="l"/>
                <a:tab pos="1066519" algn="l"/>
                <a:tab pos="1236897" algn="l"/>
                <a:tab pos="1722622" algn="l"/>
                <a:tab pos="2328363" algn="l"/>
                <a:tab pos="2610759" algn="l"/>
                <a:tab pos="2890802" algn="l"/>
                <a:tab pos="3006114" algn="l"/>
                <a:tab pos="3715402" algn="l"/>
                <a:tab pos="4196418" algn="l"/>
                <a:tab pos="4431276" algn="l"/>
              </a:tabLst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9413" marR="3766" algn="just">
              <a:spcBef>
                <a:spcPts val="70"/>
              </a:spcBef>
              <a:tabLst>
                <a:tab pos="739879" algn="l"/>
                <a:tab pos="1066519" algn="l"/>
                <a:tab pos="1236897" algn="l"/>
                <a:tab pos="1722622" algn="l"/>
                <a:tab pos="2328363" algn="l"/>
                <a:tab pos="2610759" algn="l"/>
                <a:tab pos="2890802" algn="l"/>
                <a:tab pos="3006114" algn="l"/>
                <a:tab pos="3715402" algn="l"/>
                <a:tab pos="4196418" algn="l"/>
                <a:tab pos="4431276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44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42" dirty="0" smtClean="0">
                <a:solidFill>
                  <a:schemeClr val="tx1"/>
                </a:solidFill>
              </a:rPr>
              <a:t>Software </a:t>
            </a:r>
            <a:r>
              <a:rPr lang="en-US" spc="105" dirty="0" smtClean="0">
                <a:solidFill>
                  <a:schemeClr val="tx1"/>
                </a:solidFill>
              </a:rPr>
              <a:t>Project</a:t>
            </a:r>
            <a:r>
              <a:rPr lang="en-US" spc="-344" dirty="0" smtClean="0">
                <a:solidFill>
                  <a:schemeClr val="tx1"/>
                </a:solidFill>
              </a:rPr>
              <a:t> </a:t>
            </a:r>
            <a:r>
              <a:rPr lang="en-US" spc="86" dirty="0" smtClean="0">
                <a:solidFill>
                  <a:schemeClr val="tx1"/>
                </a:solidFill>
              </a:rPr>
              <a:t>Planning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310" y="1410726"/>
            <a:ext cx="88286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 smtClean="0"/>
              <a:t>Example: </a:t>
            </a:r>
            <a:r>
              <a:rPr lang="en-US" sz="2200" dirty="0" smtClean="0"/>
              <a:t>An application has the following: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10 low external inputs, 12 high external outputs, 20 low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internal logical files, 15 high external interface files, 12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average external inquiries, and a value of complexity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adjustment factor of 1.10.</a:t>
            </a:r>
          </a:p>
          <a:p>
            <a:pPr>
              <a:lnSpc>
                <a:spcPct val="200000"/>
              </a:lnSpc>
            </a:pPr>
            <a:r>
              <a:rPr lang="en-US" sz="2200" dirty="0" smtClean="0"/>
              <a:t>What are the unadjusted and adjusted function point counts ?</a:t>
            </a: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744" y="1670203"/>
            <a:ext cx="6621517" cy="3916093"/>
          </a:xfrm>
          <a:prstGeom prst="rect">
            <a:avLst/>
          </a:prstGeom>
        </p:spPr>
        <p:txBody>
          <a:bodyPr vert="horz" wrap="square" lIns="0" tIns="62124" rIns="0" bIns="0" rtlCol="0">
            <a:spAutoFit/>
          </a:bodyPr>
          <a:lstStyle/>
          <a:p>
            <a:pPr marL="9413">
              <a:spcBef>
                <a:spcPts val="488"/>
              </a:spcBef>
            </a:pPr>
            <a:r>
              <a:rPr sz="1700" u="heavy" spc="-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1700" u="heavy" spc="-4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9413">
              <a:spcBef>
                <a:spcPts val="420"/>
              </a:spcBef>
            </a:pPr>
            <a:r>
              <a:rPr sz="1700" spc="-4" dirty="0">
                <a:latin typeface="Times New Roman"/>
                <a:cs typeface="Times New Roman"/>
              </a:rPr>
              <a:t>Consider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4" dirty="0">
                <a:latin typeface="Times New Roman"/>
                <a:cs typeface="Times New Roman"/>
              </a:rPr>
              <a:t>project with the following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Times New Roman"/>
                <a:cs typeface="Times New Roman"/>
              </a:rPr>
              <a:t>parameters.</a:t>
            </a:r>
            <a:endParaRPr sz="1700">
              <a:latin typeface="Times New Roman"/>
              <a:cs typeface="Times New Roman"/>
            </a:endParaRPr>
          </a:p>
          <a:p>
            <a:pPr marL="687167" indent="-402415">
              <a:spcBef>
                <a:spcPts val="426"/>
              </a:spcBef>
              <a:buAutoNum type="romanLcParenBoth"/>
              <a:tabLst>
                <a:tab pos="686696" algn="l"/>
                <a:tab pos="687167" algn="l"/>
              </a:tabLst>
            </a:pPr>
            <a:r>
              <a:rPr sz="1700" spc="-4" dirty="0">
                <a:latin typeface="Times New Roman"/>
                <a:cs typeface="Times New Roman"/>
              </a:rPr>
              <a:t>External Inputs:</a:t>
            </a:r>
            <a:endParaRPr sz="1700">
              <a:latin typeface="Times New Roman"/>
              <a:cs typeface="Times New Roman"/>
            </a:endParaRPr>
          </a:p>
          <a:p>
            <a:pPr marL="687167" marR="1018982" lvl="1">
              <a:lnSpc>
                <a:spcPts val="2349"/>
              </a:lnSpc>
              <a:spcBef>
                <a:spcPts val="105"/>
              </a:spcBef>
              <a:buAutoNum type="alphaLcParenBoth"/>
              <a:tabLst>
                <a:tab pos="962974" algn="l"/>
              </a:tabLst>
            </a:pPr>
            <a:r>
              <a:rPr sz="1700" dirty="0">
                <a:solidFill>
                  <a:srgbClr val="653200"/>
                </a:solidFill>
                <a:latin typeface="Times New Roman"/>
                <a:cs typeface="Times New Roman"/>
              </a:rPr>
              <a:t>10 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with </a:t>
            </a:r>
            <a:r>
              <a:rPr sz="1700" dirty="0">
                <a:solidFill>
                  <a:srgbClr val="653200"/>
                </a:solidFill>
                <a:latin typeface="Times New Roman"/>
                <a:cs typeface="Times New Roman"/>
              </a:rPr>
              <a:t>low 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complexity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1700" spc="16" dirty="0">
                <a:solidFill>
                  <a:srgbClr val="CC6500"/>
                </a:solidFill>
                <a:latin typeface="Times New Roman"/>
                <a:cs typeface="Times New Roman"/>
              </a:rPr>
              <a:t>(b)15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with average</a:t>
            </a:r>
            <a:r>
              <a:rPr sz="1700" spc="-45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complexity</a:t>
            </a:r>
            <a:endParaRPr sz="1700">
              <a:latin typeface="Times New Roman"/>
              <a:cs typeface="Times New Roman"/>
            </a:endParaRPr>
          </a:p>
          <a:p>
            <a:pPr marL="687167">
              <a:spcBef>
                <a:spcPts val="99"/>
              </a:spcBef>
            </a:pPr>
            <a:r>
              <a:rPr sz="1700" dirty="0">
                <a:solidFill>
                  <a:srgbClr val="326500"/>
                </a:solidFill>
                <a:latin typeface="Times New Roman"/>
                <a:cs typeface="Times New Roman"/>
              </a:rPr>
              <a:t>(c) 17 </a:t>
            </a:r>
            <a:r>
              <a:rPr sz="1700" spc="-4" dirty="0">
                <a:solidFill>
                  <a:srgbClr val="326500"/>
                </a:solidFill>
                <a:latin typeface="Times New Roman"/>
                <a:cs typeface="Times New Roman"/>
              </a:rPr>
              <a:t>with high</a:t>
            </a:r>
            <a:r>
              <a:rPr sz="1700" spc="-270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326500"/>
                </a:solidFill>
                <a:latin typeface="Times New Roman"/>
                <a:cs typeface="Times New Roman"/>
              </a:rPr>
              <a:t>complexity</a:t>
            </a:r>
            <a:endParaRPr sz="1700">
              <a:latin typeface="Times New Roman"/>
              <a:cs typeface="Times New Roman"/>
            </a:endParaRPr>
          </a:p>
          <a:p>
            <a:pPr marL="687167" indent="-402415">
              <a:spcBef>
                <a:spcPts val="420"/>
              </a:spcBef>
              <a:buAutoNum type="romanLcParenBoth" startAt="2"/>
              <a:tabLst>
                <a:tab pos="686696" algn="l"/>
                <a:tab pos="687167" algn="l"/>
              </a:tabLst>
            </a:pPr>
            <a:r>
              <a:rPr sz="1700" spc="-4" dirty="0">
                <a:latin typeface="Times New Roman"/>
                <a:cs typeface="Times New Roman"/>
              </a:rPr>
              <a:t>External Outputs:</a:t>
            </a:r>
            <a:endParaRPr sz="1700">
              <a:latin typeface="Times New Roman"/>
              <a:cs typeface="Times New Roman"/>
            </a:endParaRPr>
          </a:p>
          <a:p>
            <a:pPr marL="687167" marR="1319264" lvl="1">
              <a:lnSpc>
                <a:spcPct val="109600"/>
              </a:lnSpc>
              <a:spcBef>
                <a:spcPts val="8"/>
              </a:spcBef>
              <a:buAutoNum type="alphaLcParenBoth"/>
              <a:tabLst>
                <a:tab pos="962974" algn="l"/>
              </a:tabLst>
            </a:pPr>
            <a:r>
              <a:rPr sz="1700" dirty="0">
                <a:solidFill>
                  <a:srgbClr val="653200"/>
                </a:solidFill>
                <a:latin typeface="Times New Roman"/>
                <a:cs typeface="Times New Roman"/>
              </a:rPr>
              <a:t>6 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with </a:t>
            </a:r>
            <a:r>
              <a:rPr sz="1700" dirty="0">
                <a:solidFill>
                  <a:srgbClr val="653200"/>
                </a:solidFill>
                <a:latin typeface="Times New Roman"/>
                <a:cs typeface="Times New Roman"/>
              </a:rPr>
              <a:t>low 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complexity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1700" spc="16" dirty="0">
                <a:solidFill>
                  <a:srgbClr val="CC6500"/>
                </a:solidFill>
                <a:latin typeface="Times New Roman"/>
                <a:cs typeface="Times New Roman"/>
              </a:rPr>
              <a:t>(b)13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with high</a:t>
            </a:r>
            <a:r>
              <a:rPr sz="1700" spc="-52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complexity</a:t>
            </a:r>
            <a:endParaRPr sz="1700">
              <a:latin typeface="Times New Roman"/>
              <a:cs typeface="Times New Roman"/>
            </a:endParaRPr>
          </a:p>
          <a:p>
            <a:pPr marL="687167" indent="-402415">
              <a:spcBef>
                <a:spcPts val="426"/>
              </a:spcBef>
              <a:buAutoNum type="romanLcParenBoth" startAt="2"/>
              <a:tabLst>
                <a:tab pos="687167" algn="l"/>
              </a:tabLst>
            </a:pPr>
            <a:r>
              <a:rPr sz="1700" spc="-4" dirty="0">
                <a:latin typeface="Times New Roman"/>
                <a:cs typeface="Times New Roman"/>
              </a:rPr>
              <a:t>External Inquiries:</a:t>
            </a:r>
            <a:endParaRPr sz="1700">
              <a:latin typeface="Times New Roman"/>
              <a:cs typeface="Times New Roman"/>
            </a:endParaRPr>
          </a:p>
          <a:p>
            <a:pPr marL="995449" lvl="1" indent="-308753">
              <a:spcBef>
                <a:spcPts val="420"/>
              </a:spcBef>
              <a:buAutoNum type="alphaLcParenBoth"/>
              <a:tabLst>
                <a:tab pos="995920" algn="l"/>
              </a:tabLst>
            </a:pPr>
            <a:r>
              <a:rPr sz="1700" dirty="0">
                <a:solidFill>
                  <a:srgbClr val="326500"/>
                </a:solidFill>
                <a:latin typeface="Times New Roman"/>
                <a:cs typeface="Times New Roman"/>
              </a:rPr>
              <a:t>3 </a:t>
            </a:r>
            <a:r>
              <a:rPr sz="1700" spc="-4" dirty="0">
                <a:solidFill>
                  <a:srgbClr val="326500"/>
                </a:solidFill>
                <a:latin typeface="Times New Roman"/>
                <a:cs typeface="Times New Roman"/>
              </a:rPr>
              <a:t>with </a:t>
            </a:r>
            <a:r>
              <a:rPr sz="1700" dirty="0">
                <a:solidFill>
                  <a:srgbClr val="326500"/>
                </a:solidFill>
                <a:latin typeface="Times New Roman"/>
                <a:cs typeface="Times New Roman"/>
              </a:rPr>
              <a:t>low</a:t>
            </a:r>
            <a:r>
              <a:rPr sz="1700" spc="-29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326500"/>
                </a:solidFill>
                <a:latin typeface="Times New Roman"/>
                <a:cs typeface="Times New Roman"/>
              </a:rPr>
              <a:t>complexity</a:t>
            </a:r>
            <a:endParaRPr sz="1700">
              <a:latin typeface="Times New Roman"/>
              <a:cs typeface="Times New Roman"/>
            </a:endParaRPr>
          </a:p>
          <a:p>
            <a:pPr marL="1007687" lvl="1" indent="-320991">
              <a:spcBef>
                <a:spcPts val="216"/>
              </a:spcBef>
              <a:buAutoNum type="alphaLcParenBoth"/>
              <a:tabLst>
                <a:tab pos="1008156" algn="l"/>
              </a:tabLst>
            </a:pPr>
            <a:r>
              <a:rPr sz="1700" dirty="0">
                <a:solidFill>
                  <a:srgbClr val="CC6500"/>
                </a:solidFill>
                <a:latin typeface="Times New Roman"/>
                <a:cs typeface="Times New Roman"/>
              </a:rPr>
              <a:t>4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with average</a:t>
            </a:r>
            <a:r>
              <a:rPr sz="1700" spc="-16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complexity</a:t>
            </a:r>
            <a:endParaRPr sz="1700">
              <a:latin typeface="Times New Roman"/>
              <a:cs typeface="Times New Roman"/>
            </a:endParaRPr>
          </a:p>
          <a:p>
            <a:pPr marL="995449" lvl="1" indent="-308753">
              <a:spcBef>
                <a:spcPts val="204"/>
              </a:spcBef>
              <a:buAutoNum type="alphaLcParenBoth"/>
              <a:tabLst>
                <a:tab pos="995920" algn="l"/>
                <a:tab pos="1221367" algn="l"/>
              </a:tabLst>
            </a:pPr>
            <a:r>
              <a:rPr sz="1700" dirty="0">
                <a:solidFill>
                  <a:srgbClr val="653200"/>
                </a:solidFill>
                <a:latin typeface="Times New Roman"/>
                <a:cs typeface="Times New Roman"/>
              </a:rPr>
              <a:t>2	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high complexity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8113" y="1375635"/>
            <a:ext cx="5698191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42" dirty="0" smtClean="0">
                <a:solidFill>
                  <a:schemeClr val="tx1"/>
                </a:solidFill>
              </a:rPr>
              <a:t>Software </a:t>
            </a:r>
            <a:r>
              <a:rPr lang="en-US" spc="105" dirty="0" smtClean="0">
                <a:solidFill>
                  <a:schemeClr val="tx1"/>
                </a:solidFill>
              </a:rPr>
              <a:t>Project</a:t>
            </a:r>
            <a:r>
              <a:rPr lang="en-US" spc="-344" dirty="0" smtClean="0">
                <a:solidFill>
                  <a:schemeClr val="tx1"/>
                </a:solidFill>
              </a:rPr>
              <a:t> </a:t>
            </a:r>
            <a:r>
              <a:rPr lang="en-US" spc="86" dirty="0" smtClean="0">
                <a:solidFill>
                  <a:schemeClr val="tx1"/>
                </a:solidFill>
              </a:rPr>
              <a:t>Planning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17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346841" y="1610846"/>
            <a:ext cx="8410559" cy="3311337"/>
          </a:xfrm>
          <a:prstGeom prst="rect">
            <a:avLst/>
          </a:prstGeom>
        </p:spPr>
        <p:txBody>
          <a:bodyPr vert="horz" wrap="square" lIns="0" tIns="36240" rIns="0" bIns="0" rtlCol="0">
            <a:spAutoFit/>
          </a:bodyPr>
          <a:lstStyle/>
          <a:p>
            <a:pPr marL="687167" indent="-402415">
              <a:spcBef>
                <a:spcPts val="286"/>
              </a:spcBef>
              <a:buAutoNum type="romanLcParenBoth" startAt="4"/>
              <a:tabLst>
                <a:tab pos="687167" algn="l"/>
              </a:tabLst>
            </a:pP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Internal logical</a:t>
            </a:r>
            <a:r>
              <a:rPr sz="1700" spc="-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files:</a:t>
            </a:r>
            <a:endParaRPr sz="1700">
              <a:latin typeface="Times New Roman"/>
              <a:cs typeface="Times New Roman"/>
            </a:endParaRPr>
          </a:p>
          <a:p>
            <a:pPr marL="687167" marR="2953400" lvl="1">
              <a:lnSpc>
                <a:spcPct val="109600"/>
              </a:lnSpc>
              <a:spcBef>
                <a:spcPts val="12"/>
              </a:spcBef>
              <a:buAutoNum type="alphaLcParenBoth"/>
              <a:tabLst>
                <a:tab pos="962974" algn="l"/>
              </a:tabLst>
            </a:pPr>
            <a:r>
              <a:rPr sz="1700" dirty="0">
                <a:solidFill>
                  <a:srgbClr val="653200"/>
                </a:solidFill>
                <a:latin typeface="Times New Roman"/>
                <a:cs typeface="Times New Roman"/>
              </a:rPr>
              <a:t>2 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with average</a:t>
            </a:r>
            <a:r>
              <a:rPr sz="1700" spc="-52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complexity </a:t>
            </a:r>
            <a:r>
              <a:rPr sz="1700" spc="-4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1700" spc="21" dirty="0">
                <a:solidFill>
                  <a:srgbClr val="326500"/>
                </a:solidFill>
                <a:latin typeface="Times New Roman"/>
                <a:cs typeface="Times New Roman"/>
              </a:rPr>
              <a:t>(b)1 </a:t>
            </a:r>
            <a:r>
              <a:rPr sz="1700" spc="-4" dirty="0">
                <a:solidFill>
                  <a:srgbClr val="326500"/>
                </a:solidFill>
                <a:latin typeface="Times New Roman"/>
                <a:cs typeface="Times New Roman"/>
              </a:rPr>
              <a:t>with high</a:t>
            </a:r>
            <a:r>
              <a:rPr sz="1700" spc="-49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326500"/>
                </a:solidFill>
                <a:latin typeface="Times New Roman"/>
                <a:cs typeface="Times New Roman"/>
              </a:rPr>
              <a:t>complexity</a:t>
            </a:r>
            <a:endParaRPr sz="1700">
              <a:latin typeface="Times New Roman"/>
              <a:cs typeface="Times New Roman"/>
            </a:endParaRPr>
          </a:p>
          <a:p>
            <a:pPr marL="687167" indent="-402415">
              <a:spcBef>
                <a:spcPts val="426"/>
              </a:spcBef>
              <a:buAutoNum type="romanLcParenBoth" startAt="4"/>
              <a:tabLst>
                <a:tab pos="686696" algn="l"/>
                <a:tab pos="687167" algn="l"/>
              </a:tabLst>
            </a:pP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External Interface</a:t>
            </a:r>
            <a:r>
              <a:rPr sz="17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files:</a:t>
            </a:r>
            <a:endParaRPr sz="1700">
              <a:latin typeface="Times New Roman"/>
              <a:cs typeface="Times New Roman"/>
            </a:endParaRPr>
          </a:p>
          <a:p>
            <a:pPr marL="962503" lvl="1" indent="-275807">
              <a:spcBef>
                <a:spcPts val="204"/>
              </a:spcBef>
              <a:buAutoNum type="alphaLcParenBoth"/>
              <a:tabLst>
                <a:tab pos="962974" algn="l"/>
              </a:tabLst>
            </a:pPr>
            <a:r>
              <a:rPr sz="1700" dirty="0">
                <a:solidFill>
                  <a:srgbClr val="653200"/>
                </a:solidFill>
                <a:latin typeface="Times New Roman"/>
                <a:cs typeface="Times New Roman"/>
              </a:rPr>
              <a:t>9 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with </a:t>
            </a:r>
            <a:r>
              <a:rPr sz="1700" dirty="0">
                <a:solidFill>
                  <a:srgbClr val="653200"/>
                </a:solidFill>
                <a:latin typeface="Times New Roman"/>
                <a:cs typeface="Times New Roman"/>
              </a:rPr>
              <a:t>low</a:t>
            </a:r>
            <a:r>
              <a:rPr sz="1700" spc="-16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complexity</a:t>
            </a:r>
            <a:endParaRPr sz="1700">
              <a:latin typeface="Times New Roman"/>
              <a:cs typeface="Times New Roman"/>
            </a:endParaRPr>
          </a:p>
          <a:p>
            <a:pPr marL="9413">
              <a:spcBef>
                <a:spcPts val="134"/>
              </a:spcBef>
            </a:pPr>
            <a:r>
              <a:rPr sz="170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addition to </a:t>
            </a:r>
            <a:r>
              <a:rPr sz="1700" dirty="0">
                <a:solidFill>
                  <a:srgbClr val="000000"/>
                </a:solidFill>
                <a:latin typeface="Times New Roman"/>
                <a:cs typeface="Times New Roman"/>
              </a:rPr>
              <a:t>above, </a:t>
            </a: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sz="1700" spc="-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requires</a:t>
            </a:r>
            <a:endParaRPr sz="1700">
              <a:latin typeface="Times New Roman"/>
              <a:cs typeface="Times New Roman"/>
            </a:endParaRPr>
          </a:p>
          <a:p>
            <a:pPr marL="623625" indent="-276278">
              <a:spcBef>
                <a:spcPts val="420"/>
              </a:spcBef>
              <a:buAutoNum type="romanLcPeriod"/>
              <a:tabLst>
                <a:tab pos="623625" algn="l"/>
                <a:tab pos="624098" algn="l"/>
              </a:tabLst>
            </a:pP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Significant data</a:t>
            </a:r>
            <a:r>
              <a:rPr sz="1700" spc="-8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653200"/>
                </a:solidFill>
                <a:latin typeface="Times New Roman"/>
                <a:cs typeface="Times New Roman"/>
              </a:rPr>
              <a:t>communication</a:t>
            </a:r>
            <a:endParaRPr sz="1700">
              <a:latin typeface="Times New Roman"/>
              <a:cs typeface="Times New Roman"/>
            </a:endParaRPr>
          </a:p>
          <a:p>
            <a:pPr marL="623625" indent="-276278">
              <a:spcBef>
                <a:spcPts val="426"/>
              </a:spcBef>
              <a:buAutoNum type="romanLcPeriod"/>
              <a:tabLst>
                <a:tab pos="624098" algn="l"/>
              </a:tabLst>
            </a:pPr>
            <a:r>
              <a:rPr sz="1700" spc="-4" dirty="0">
                <a:solidFill>
                  <a:srgbClr val="326500"/>
                </a:solidFill>
                <a:latin typeface="Times New Roman"/>
                <a:cs typeface="Times New Roman"/>
              </a:rPr>
              <a:t>Performance </a:t>
            </a:r>
            <a:r>
              <a:rPr sz="1700" dirty="0">
                <a:solidFill>
                  <a:srgbClr val="326500"/>
                </a:solidFill>
                <a:latin typeface="Times New Roman"/>
                <a:cs typeface="Times New Roman"/>
              </a:rPr>
              <a:t>is very</a:t>
            </a:r>
            <a:r>
              <a:rPr sz="1700" spc="-12" dirty="0">
                <a:solidFill>
                  <a:srgbClr val="326500"/>
                </a:solidFill>
                <a:latin typeface="Times New Roman"/>
                <a:cs typeface="Times New Roman"/>
              </a:rPr>
              <a:t> </a:t>
            </a:r>
            <a:r>
              <a:rPr sz="1700" spc="-8" dirty="0">
                <a:solidFill>
                  <a:srgbClr val="326500"/>
                </a:solidFill>
                <a:latin typeface="Times New Roman"/>
                <a:cs typeface="Times New Roman"/>
              </a:rPr>
              <a:t>critical</a:t>
            </a:r>
            <a:endParaRPr sz="1700">
              <a:latin typeface="Times New Roman"/>
              <a:cs typeface="Times New Roman"/>
            </a:endParaRPr>
          </a:p>
          <a:p>
            <a:pPr marL="623625" indent="-276278">
              <a:spcBef>
                <a:spcPts val="420"/>
              </a:spcBef>
              <a:buAutoNum type="romanLcPeriod"/>
              <a:tabLst>
                <a:tab pos="624098" algn="l"/>
              </a:tabLst>
            </a:pP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Designed code </a:t>
            </a:r>
            <a:r>
              <a:rPr sz="1700" spc="-8" dirty="0">
                <a:solidFill>
                  <a:srgbClr val="CC6500"/>
                </a:solidFill>
                <a:latin typeface="Times New Roman"/>
                <a:cs typeface="Times New Roman"/>
              </a:rPr>
              <a:t>may </a:t>
            </a:r>
            <a:r>
              <a:rPr sz="1700" dirty="0">
                <a:solidFill>
                  <a:srgbClr val="CC6500"/>
                </a:solidFill>
                <a:latin typeface="Times New Roman"/>
                <a:cs typeface="Times New Roman"/>
              </a:rPr>
              <a:t>be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moderately</a:t>
            </a:r>
            <a:r>
              <a:rPr sz="1700" spc="12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CC6500"/>
                </a:solidFill>
                <a:latin typeface="Times New Roman"/>
                <a:cs typeface="Times New Roman"/>
              </a:rPr>
              <a:t>reusable</a:t>
            </a:r>
            <a:endParaRPr sz="1700">
              <a:latin typeface="Times New Roman"/>
              <a:cs typeface="Times New Roman"/>
            </a:endParaRPr>
          </a:p>
          <a:p>
            <a:pPr marL="623625" marR="3766" indent="-275807">
              <a:lnSpc>
                <a:spcPct val="79600"/>
              </a:lnSpc>
              <a:spcBef>
                <a:spcPts val="863"/>
              </a:spcBef>
              <a:buAutoNum type="romanLcPeriod"/>
              <a:tabLst>
                <a:tab pos="624098" algn="l"/>
                <a:tab pos="1389392" algn="l"/>
                <a:tab pos="1642608" algn="l"/>
                <a:tab pos="2032316" algn="l"/>
                <a:tab pos="2934574" algn="l"/>
                <a:tab pos="3300747" algn="l"/>
                <a:tab pos="4153586" algn="l"/>
                <a:tab pos="5258229" algn="l"/>
                <a:tab pos="5536389" algn="l"/>
              </a:tabLst>
            </a:pPr>
            <a:r>
              <a:rPr sz="1700" spc="-8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1700" spc="-4" dirty="0">
                <a:solidFill>
                  <a:srgbClr val="323299"/>
                </a:solidFill>
                <a:latin typeface="Times New Roman"/>
                <a:cs typeface="Times New Roman"/>
              </a:rPr>
              <a:t>ys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tem	i</a:t>
            </a:r>
            <a:r>
              <a:rPr sz="1700" spc="-4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	</a:t>
            </a:r>
            <a:r>
              <a:rPr sz="1700" spc="-12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ot	</a:t>
            </a:r>
            <a:r>
              <a:rPr sz="1700" spc="-12" dirty="0">
                <a:solidFill>
                  <a:srgbClr val="323299"/>
                </a:solidFill>
                <a:latin typeface="Times New Roman"/>
                <a:cs typeface="Times New Roman"/>
              </a:rPr>
              <a:t>d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1700" spc="-4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ig</a:t>
            </a:r>
            <a:r>
              <a:rPr sz="1700" spc="-12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ed	</a:t>
            </a:r>
            <a:r>
              <a:rPr sz="1700" spc="-8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or	</a:t>
            </a:r>
            <a:r>
              <a:rPr sz="1700" spc="-16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ul</a:t>
            </a:r>
            <a:r>
              <a:rPr sz="1700" spc="-8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ip</a:t>
            </a:r>
            <a:r>
              <a:rPr sz="1700" spc="-8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e	i</a:t>
            </a:r>
            <a:r>
              <a:rPr sz="1700" spc="-4" dirty="0">
                <a:solidFill>
                  <a:srgbClr val="323299"/>
                </a:solidFill>
                <a:latin typeface="Times New Roman"/>
                <a:cs typeface="Times New Roman"/>
              </a:rPr>
              <a:t>ns</a:t>
            </a:r>
            <a:r>
              <a:rPr sz="1700" spc="-8" dirty="0">
                <a:solidFill>
                  <a:srgbClr val="323299"/>
                </a:solidFill>
                <a:latin typeface="Times New Roman"/>
                <a:cs typeface="Times New Roman"/>
              </a:rPr>
              <a:t>ta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l</a:t>
            </a:r>
            <a:r>
              <a:rPr sz="1700" spc="-8" dirty="0">
                <a:solidFill>
                  <a:srgbClr val="323299"/>
                </a:solidFill>
                <a:latin typeface="Times New Roman"/>
                <a:cs typeface="Times New Roman"/>
              </a:rPr>
              <a:t>la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ti</a:t>
            </a:r>
            <a:r>
              <a:rPr sz="1700" spc="-12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n	in	di</a:t>
            </a:r>
            <a:r>
              <a:rPr sz="1700" spc="-8" dirty="0">
                <a:solidFill>
                  <a:srgbClr val="323299"/>
                </a:solidFill>
                <a:latin typeface="Times New Roman"/>
                <a:cs typeface="Times New Roman"/>
              </a:rPr>
              <a:t>ff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er</a:t>
            </a:r>
            <a:r>
              <a:rPr sz="1700" spc="-8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1700" spc="-12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1700" dirty="0">
                <a:solidFill>
                  <a:srgbClr val="323299"/>
                </a:solidFill>
                <a:latin typeface="Times New Roman"/>
                <a:cs typeface="Times New Roman"/>
              </a:rPr>
              <a:t>t  </a:t>
            </a:r>
            <a:r>
              <a:rPr sz="1700" spc="-4" dirty="0">
                <a:solidFill>
                  <a:srgbClr val="323299"/>
                </a:solidFill>
                <a:latin typeface="Times New Roman"/>
                <a:cs typeface="Times New Roman"/>
              </a:rPr>
              <a:t>organizations.</a:t>
            </a:r>
            <a:endParaRPr sz="1700">
              <a:latin typeface="Times New Roman"/>
              <a:cs typeface="Times New Roman"/>
            </a:endParaRPr>
          </a:p>
          <a:p>
            <a:pPr marL="9413" marR="4237">
              <a:spcBef>
                <a:spcPts val="471"/>
              </a:spcBef>
            </a:pP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Other complexity </a:t>
            </a:r>
            <a:r>
              <a:rPr sz="1700" spc="-8" dirty="0">
                <a:solidFill>
                  <a:srgbClr val="000000"/>
                </a:solidFill>
                <a:latin typeface="Times New Roman"/>
                <a:cs typeface="Times New Roman"/>
              </a:rPr>
              <a:t>adjustment </a:t>
            </a: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factors </a:t>
            </a:r>
            <a:r>
              <a:rPr sz="1700" dirty="0">
                <a:solidFill>
                  <a:srgbClr val="000000"/>
                </a:solidFill>
                <a:latin typeface="Times New Roman"/>
                <a:cs typeface="Times New Roman"/>
              </a:rPr>
              <a:t>are </a:t>
            </a: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treated </a:t>
            </a:r>
            <a:r>
              <a:rPr sz="1700" dirty="0">
                <a:solidFill>
                  <a:srgbClr val="000000"/>
                </a:solidFill>
                <a:latin typeface="Times New Roman"/>
                <a:cs typeface="Times New Roman"/>
              </a:rPr>
              <a:t>as </a:t>
            </a: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average. Compute  </a:t>
            </a:r>
            <a:r>
              <a:rPr sz="170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1700" spc="-4" dirty="0">
                <a:solidFill>
                  <a:srgbClr val="000000"/>
                </a:solidFill>
                <a:latin typeface="Times New Roman"/>
                <a:cs typeface="Times New Roman"/>
              </a:rPr>
              <a:t>function points for the project.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42" dirty="0" smtClean="0">
                <a:solidFill>
                  <a:schemeClr val="tx1"/>
                </a:solidFill>
              </a:rPr>
              <a:t>Software </a:t>
            </a:r>
            <a:r>
              <a:rPr lang="en-US" spc="105" dirty="0" smtClean="0">
                <a:solidFill>
                  <a:schemeClr val="tx1"/>
                </a:solidFill>
              </a:rPr>
              <a:t>Project</a:t>
            </a:r>
            <a:r>
              <a:rPr lang="en-US" spc="-344" dirty="0" smtClean="0">
                <a:solidFill>
                  <a:schemeClr val="tx1"/>
                </a:solidFill>
              </a:rPr>
              <a:t> </a:t>
            </a:r>
            <a:r>
              <a:rPr lang="en-US" spc="86" dirty="0" smtClean="0">
                <a:solidFill>
                  <a:schemeClr val="tx1"/>
                </a:solidFill>
              </a:rPr>
              <a:t>Planning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748113" y="1163168"/>
            <a:ext cx="5698191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</p:spTree>
    <p:extLst>
      <p:ext uri="{BB962C8B-B14F-4D97-AF65-F5344CB8AC3E}">
        <p14:creationId xmlns="" xmlns:p14="http://schemas.microsoft.com/office/powerpoint/2010/main" val="312123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92" y="227876"/>
            <a:ext cx="7866993" cy="639971"/>
          </a:xfrm>
          <a:prstGeom prst="rect">
            <a:avLst/>
          </a:prstGeom>
        </p:spPr>
        <p:txBody>
          <a:bodyPr vert="horz" wrap="square" lIns="0" tIns="8942" rIns="0" bIns="0" rtlCol="0" anchor="ctr">
            <a:spAutoFit/>
          </a:bodyPr>
          <a:lstStyle/>
          <a:p>
            <a:pPr marL="9413">
              <a:spcBef>
                <a:spcPts val="70"/>
              </a:spcBef>
            </a:pPr>
            <a:r>
              <a:rPr spc="142" dirty="0">
                <a:solidFill>
                  <a:srgbClr val="323299"/>
                </a:solidFill>
              </a:rPr>
              <a:t>Software </a:t>
            </a:r>
            <a:r>
              <a:rPr spc="105" dirty="0">
                <a:solidFill>
                  <a:srgbClr val="323299"/>
                </a:solidFill>
              </a:rPr>
              <a:t>Project</a:t>
            </a:r>
            <a:r>
              <a:rPr spc="-344" dirty="0">
                <a:solidFill>
                  <a:srgbClr val="323299"/>
                </a:solidFill>
              </a:rPr>
              <a:t> </a:t>
            </a:r>
            <a:r>
              <a:rPr spc="86" dirty="0">
                <a:solidFill>
                  <a:srgbClr val="323299"/>
                </a:solidFill>
              </a:rPr>
              <a:t>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147" y="1372714"/>
            <a:ext cx="7646276" cy="3997301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9413" marR="3766">
              <a:spcBef>
                <a:spcPts val="70"/>
              </a:spcBef>
              <a:tabLst>
                <a:tab pos="359115" algn="l"/>
                <a:tab pos="1047221" algn="l"/>
                <a:tab pos="1383744" algn="l"/>
                <a:tab pos="2348600" algn="l"/>
                <a:tab pos="2595698" algn="l"/>
                <a:tab pos="3811417" algn="l"/>
                <a:tab pos="4848284" algn="l"/>
                <a:tab pos="5776898" algn="l"/>
              </a:tabLst>
            </a:pPr>
            <a:r>
              <a:rPr sz="2800" spc="-4" dirty="0">
                <a:latin typeface="Times New Roman"/>
                <a:cs typeface="Times New Roman"/>
              </a:rPr>
              <a:t>In	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4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2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r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4" smtClean="0">
                <a:latin typeface="Times New Roman"/>
                <a:cs typeface="Times New Roman"/>
              </a:rPr>
              <a:t>to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pc="-12" smtClean="0">
                <a:latin typeface="Times New Roman"/>
                <a:cs typeface="Times New Roman"/>
              </a:rPr>
              <a:t>c</a:t>
            </a:r>
            <a:r>
              <a:rPr sz="2800" smtClean="0">
                <a:latin typeface="Times New Roman"/>
                <a:cs typeface="Times New Roman"/>
              </a:rPr>
              <a:t>ondu</a:t>
            </a:r>
            <a:r>
              <a:rPr sz="2800" spc="-12" smtClean="0">
                <a:latin typeface="Times New Roman"/>
                <a:cs typeface="Times New Roman"/>
              </a:rPr>
              <a:t>c</a:t>
            </a:r>
            <a:r>
              <a:rPr sz="2800" spc="-4" smtClean="0">
                <a:latin typeface="Times New Roman"/>
                <a:cs typeface="Times New Roman"/>
              </a:rPr>
              <a:t>t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pc="-4" smtClean="0">
                <a:latin typeface="Times New Roman"/>
                <a:cs typeface="Times New Roman"/>
              </a:rPr>
              <a:t>a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pc="-4" smtClean="0">
                <a:latin typeface="Times New Roman"/>
                <a:cs typeface="Times New Roman"/>
              </a:rPr>
              <a:t>s</a:t>
            </a:r>
            <a:r>
              <a:rPr sz="2800" smtClean="0">
                <a:latin typeface="Times New Roman"/>
                <a:cs typeface="Times New Roman"/>
              </a:rPr>
              <a:t>u</a:t>
            </a:r>
            <a:r>
              <a:rPr sz="2800" spc="-12" smtClean="0">
                <a:latin typeface="Times New Roman"/>
                <a:cs typeface="Times New Roman"/>
              </a:rPr>
              <a:t>cce</a:t>
            </a:r>
            <a:r>
              <a:rPr sz="2800" spc="8" smtClean="0">
                <a:latin typeface="Times New Roman"/>
                <a:cs typeface="Times New Roman"/>
              </a:rPr>
              <a:t>s</a:t>
            </a:r>
            <a:r>
              <a:rPr sz="2800" spc="-4" smtClean="0">
                <a:latin typeface="Times New Roman"/>
                <a:cs typeface="Times New Roman"/>
              </a:rPr>
              <a:t>sf</a:t>
            </a:r>
            <a:r>
              <a:rPr sz="2800" smtClean="0">
                <a:latin typeface="Times New Roman"/>
                <a:cs typeface="Times New Roman"/>
              </a:rPr>
              <a:t>u</a:t>
            </a:r>
            <a:r>
              <a:rPr sz="2800" spc="-4" smtClean="0">
                <a:latin typeface="Times New Roman"/>
                <a:cs typeface="Times New Roman"/>
              </a:rPr>
              <a:t>l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pc="-4" smtClean="0">
                <a:latin typeface="Times New Roman"/>
                <a:cs typeface="Times New Roman"/>
              </a:rPr>
              <a:t>s</a:t>
            </a:r>
            <a:r>
              <a:rPr sz="2800" smtClean="0">
                <a:latin typeface="Times New Roman"/>
                <a:cs typeface="Times New Roman"/>
              </a:rPr>
              <a:t>o</a:t>
            </a:r>
            <a:r>
              <a:rPr sz="2800" spc="-4" smtClean="0">
                <a:latin typeface="Times New Roman"/>
                <a:cs typeface="Times New Roman"/>
              </a:rPr>
              <a:t>ft</a:t>
            </a:r>
            <a:r>
              <a:rPr sz="2800" spc="-16" smtClean="0">
                <a:latin typeface="Times New Roman"/>
                <a:cs typeface="Times New Roman"/>
              </a:rPr>
              <a:t>w</a:t>
            </a:r>
            <a:r>
              <a:rPr sz="2800" spc="-12" smtClean="0">
                <a:latin typeface="Times New Roman"/>
                <a:cs typeface="Times New Roman"/>
              </a:rPr>
              <a:t>a</a:t>
            </a:r>
            <a:r>
              <a:rPr sz="2800" spc="-4" smtClean="0">
                <a:latin typeface="Times New Roman"/>
                <a:cs typeface="Times New Roman"/>
              </a:rPr>
              <a:t>re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p</a:t>
            </a:r>
            <a:r>
              <a:rPr sz="2800" spc="-4" smtClean="0">
                <a:latin typeface="Times New Roman"/>
                <a:cs typeface="Times New Roman"/>
              </a:rPr>
              <a:t>r</a:t>
            </a:r>
            <a:r>
              <a:rPr sz="2800" smtClean="0">
                <a:latin typeface="Times New Roman"/>
                <a:cs typeface="Times New Roman"/>
              </a:rPr>
              <a:t>o</a:t>
            </a:r>
            <a:r>
              <a:rPr sz="2800" spc="-4" smtClean="0">
                <a:latin typeface="Times New Roman"/>
                <a:cs typeface="Times New Roman"/>
              </a:rPr>
              <a:t>j</a:t>
            </a:r>
            <a:r>
              <a:rPr sz="2800" spc="-12" smtClean="0">
                <a:latin typeface="Times New Roman"/>
                <a:cs typeface="Times New Roman"/>
              </a:rPr>
              <a:t>ec</a:t>
            </a:r>
            <a:r>
              <a:rPr sz="2800" spc="-4" smtClean="0">
                <a:latin typeface="Times New Roman"/>
                <a:cs typeface="Times New Roman"/>
              </a:rPr>
              <a:t>t,</a:t>
            </a:r>
            <a:r>
              <a:rPr lang="en-IN" sz="2800" spc="-4" dirty="0" smtClean="0">
                <a:latin typeface="Times New Roman"/>
                <a:cs typeface="Times New Roman"/>
              </a:rPr>
              <a:t> </a:t>
            </a:r>
            <a:r>
              <a:rPr sz="2800" spc="-8" smtClean="0">
                <a:latin typeface="Times New Roman"/>
                <a:cs typeface="Times New Roman"/>
              </a:rPr>
              <a:t>w</a:t>
            </a:r>
            <a:r>
              <a:rPr sz="2800" spc="-4" smtClean="0">
                <a:latin typeface="Times New Roman"/>
                <a:cs typeface="Times New Roman"/>
              </a:rPr>
              <a:t>e  </a:t>
            </a:r>
            <a:r>
              <a:rPr sz="2800" spc="-8" dirty="0">
                <a:latin typeface="Times New Roman"/>
                <a:cs typeface="Times New Roman"/>
              </a:rPr>
              <a:t>must </a:t>
            </a:r>
            <a:r>
              <a:rPr sz="2800" spc="-4" dirty="0">
                <a:latin typeface="Times New Roman"/>
                <a:cs typeface="Times New Roman"/>
              </a:rPr>
              <a:t>understand:</a:t>
            </a:r>
            <a:endParaRPr sz="2800">
              <a:latin typeface="Times New Roman"/>
              <a:cs typeface="Times New Roman"/>
            </a:endParaRPr>
          </a:p>
          <a:p>
            <a:pPr marL="501725" indent="-421713">
              <a:spcBef>
                <a:spcPts val="1241"/>
              </a:spcBef>
              <a:buFont typeface="MS Gothic"/>
              <a:buChar char="▪"/>
              <a:tabLst>
                <a:tab pos="501725" algn="l"/>
                <a:tab pos="502196" algn="l"/>
              </a:tabLst>
            </a:pPr>
            <a:r>
              <a:rPr sz="2400" dirty="0">
                <a:latin typeface="Times New Roman"/>
                <a:cs typeface="Times New Roman"/>
              </a:rPr>
              <a:t>Scope of </a:t>
            </a:r>
            <a:r>
              <a:rPr sz="2400" spc="-4" dirty="0">
                <a:latin typeface="Times New Roman"/>
                <a:cs typeface="Times New Roman"/>
              </a:rPr>
              <a:t>work </a:t>
            </a:r>
            <a:r>
              <a:rPr sz="2400" spc="-8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done</a:t>
            </a:r>
            <a:endParaRPr sz="2400">
              <a:latin typeface="Times New Roman"/>
              <a:cs typeface="Times New Roman"/>
            </a:endParaRPr>
          </a:p>
          <a:p>
            <a:pPr marL="501725" indent="-421713">
              <a:spcBef>
                <a:spcPts val="1174"/>
              </a:spcBef>
              <a:buFont typeface="MS Gothic"/>
              <a:buChar char="▪"/>
              <a:tabLst>
                <a:tab pos="501725" algn="l"/>
                <a:tab pos="502196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risk to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incurred</a:t>
            </a:r>
            <a:endParaRPr sz="2400">
              <a:latin typeface="Times New Roman"/>
              <a:cs typeface="Times New Roman"/>
            </a:endParaRPr>
          </a:p>
          <a:p>
            <a:pPr marL="501725" indent="-421713">
              <a:spcBef>
                <a:spcPts val="1157"/>
              </a:spcBef>
              <a:buFont typeface="MS Gothic"/>
              <a:buChar char="▪"/>
              <a:tabLst>
                <a:tab pos="501725" algn="l"/>
                <a:tab pos="502196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resources</a:t>
            </a:r>
            <a:r>
              <a:rPr sz="2400" spc="-6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required</a:t>
            </a:r>
            <a:endParaRPr sz="2400">
              <a:latin typeface="Times New Roman"/>
              <a:cs typeface="Times New Roman"/>
            </a:endParaRPr>
          </a:p>
          <a:p>
            <a:pPr marL="501725" indent="-421713">
              <a:spcBef>
                <a:spcPts val="1163"/>
              </a:spcBef>
              <a:buFont typeface="MS Gothic"/>
              <a:buChar char="▪"/>
              <a:tabLst>
                <a:tab pos="501725" algn="l"/>
                <a:tab pos="502196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task to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accomplished</a:t>
            </a:r>
            <a:endParaRPr sz="2400">
              <a:latin typeface="Times New Roman"/>
              <a:cs typeface="Times New Roman"/>
            </a:endParaRPr>
          </a:p>
          <a:p>
            <a:pPr marL="501725" indent="-421713">
              <a:spcBef>
                <a:spcPts val="990"/>
              </a:spcBef>
              <a:buFont typeface="MS Gothic"/>
              <a:buChar char="▪"/>
              <a:tabLst>
                <a:tab pos="501725" algn="l"/>
                <a:tab pos="502196" algn="l"/>
              </a:tabLst>
            </a:pPr>
            <a:r>
              <a:rPr sz="2400" dirty="0">
                <a:latin typeface="Times New Roman"/>
                <a:cs typeface="Times New Roman"/>
              </a:rPr>
              <a:t>The cost </a:t>
            </a:r>
            <a:r>
              <a:rPr sz="2400" spc="-4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expended</a:t>
            </a:r>
            <a:endParaRPr sz="2400">
              <a:latin typeface="Times New Roman"/>
              <a:cs typeface="Times New Roman"/>
            </a:endParaRPr>
          </a:p>
          <a:p>
            <a:pPr marL="501725" indent="-421713">
              <a:spcBef>
                <a:spcPts val="1334"/>
              </a:spcBef>
              <a:buFont typeface="MS Gothic"/>
              <a:buChar char="▪"/>
              <a:tabLst>
                <a:tab pos="501725" algn="l"/>
                <a:tab pos="502196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schedule to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followed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69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138" y="1406115"/>
            <a:ext cx="8276896" cy="1117975"/>
          </a:xfrm>
          <a:prstGeom prst="rect">
            <a:avLst/>
          </a:prstGeom>
        </p:spPr>
        <p:txBody>
          <a:bodyPr vert="horz" wrap="square" lIns="0" tIns="9883" rIns="0" bIns="0" rtlCol="0">
            <a:spAutoFit/>
          </a:bodyPr>
          <a:lstStyle/>
          <a:p>
            <a:pPr marL="9413" marR="3766" algn="just">
              <a:lnSpc>
                <a:spcPct val="99800"/>
              </a:lnSpc>
              <a:spcBef>
                <a:spcPts val="78"/>
              </a:spcBef>
            </a:pPr>
            <a:r>
              <a:rPr sz="2400" spc="-4" dirty="0">
                <a:latin typeface="Times New Roman"/>
                <a:cs typeface="Times New Roman"/>
              </a:rPr>
              <a:t>Software planning begins before technical work starts, continues </a:t>
            </a:r>
            <a:r>
              <a:rPr sz="2400" dirty="0">
                <a:latin typeface="Times New Roman"/>
                <a:cs typeface="Times New Roman"/>
              </a:rPr>
              <a:t>as  the </a:t>
            </a:r>
            <a:r>
              <a:rPr sz="2400" spc="-4" dirty="0">
                <a:latin typeface="Times New Roman"/>
                <a:cs typeface="Times New Roman"/>
              </a:rPr>
              <a:t>software evolves from </a:t>
            </a:r>
            <a:r>
              <a:rPr sz="2400" dirty="0">
                <a:latin typeface="Times New Roman"/>
                <a:cs typeface="Times New Roman"/>
              </a:rPr>
              <a:t>concept </a:t>
            </a:r>
            <a:r>
              <a:rPr sz="2400" spc="-4" dirty="0">
                <a:latin typeface="Times New Roman"/>
                <a:cs typeface="Times New Roman"/>
              </a:rPr>
              <a:t>to reality, and culminates </a:t>
            </a:r>
            <a:r>
              <a:rPr sz="2400" dirty="0">
                <a:latin typeface="Times New Roman"/>
                <a:cs typeface="Times New Roman"/>
              </a:rPr>
              <a:t>only  </a:t>
            </a:r>
            <a:r>
              <a:rPr sz="2400" spc="-4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" dirty="0">
                <a:latin typeface="Times New Roman"/>
                <a:cs typeface="Times New Roman"/>
              </a:rPr>
              <a:t> retired.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34" y="2314285"/>
            <a:ext cx="1895756" cy="452721"/>
          </a:xfrm>
          <a:prstGeom prst="rect">
            <a:avLst/>
          </a:prstGeom>
          <a:solidFill>
            <a:srgbClr val="00FF00"/>
          </a:solidFill>
          <a:ln w="38099">
            <a:solidFill>
              <a:srgbClr val="000000"/>
            </a:solidFill>
          </a:ln>
        </p:spPr>
        <p:txBody>
          <a:bodyPr vert="horz" wrap="square" lIns="0" tIns="143543" rIns="0" bIns="0" rtlCol="0">
            <a:spAutoFit/>
          </a:bodyPr>
          <a:lstStyle/>
          <a:p>
            <a:pPr marL="39065">
              <a:spcBef>
                <a:spcPts val="1130"/>
              </a:spcBef>
            </a:pPr>
            <a:r>
              <a:rPr sz="2000" dirty="0">
                <a:latin typeface="Arial"/>
                <a:cs typeface="Arial"/>
              </a:rPr>
              <a:t>Size</a:t>
            </a:r>
            <a:r>
              <a:rPr sz="2000" spc="-3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estimation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3677" y="3391350"/>
            <a:ext cx="1949012" cy="452721"/>
          </a:xfrm>
          <a:prstGeom prst="rect">
            <a:avLst/>
          </a:prstGeom>
          <a:solidFill>
            <a:srgbClr val="00FF00"/>
          </a:solidFill>
          <a:ln w="38099">
            <a:solidFill>
              <a:srgbClr val="000000"/>
            </a:solidFill>
          </a:ln>
        </p:spPr>
        <p:txBody>
          <a:bodyPr vert="horz" wrap="square" lIns="0" tIns="143543" rIns="0" bIns="0" rtlCol="0" anchor="ctr">
            <a:spAutoFit/>
          </a:bodyPr>
          <a:lstStyle/>
          <a:p>
            <a:pPr marL="29182">
              <a:spcBef>
                <a:spcPts val="1130"/>
              </a:spcBef>
            </a:pPr>
            <a:r>
              <a:rPr sz="2000" dirty="0">
                <a:latin typeface="Arial"/>
                <a:cs typeface="Arial"/>
              </a:rPr>
              <a:t>Cost</a:t>
            </a:r>
            <a:r>
              <a:rPr sz="2000" spc="-5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estimation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6634" y="3330973"/>
            <a:ext cx="2214776" cy="452721"/>
          </a:xfrm>
          <a:prstGeom prst="rect">
            <a:avLst/>
          </a:prstGeom>
          <a:solidFill>
            <a:srgbClr val="00FF00"/>
          </a:solidFill>
          <a:ln w="38099">
            <a:solidFill>
              <a:srgbClr val="000000"/>
            </a:solidFill>
          </a:ln>
        </p:spPr>
        <p:txBody>
          <a:bodyPr vert="horz" wrap="square" lIns="0" tIns="143543" rIns="0" bIns="0" rtlCol="0">
            <a:spAutoFit/>
          </a:bodyPr>
          <a:lstStyle/>
          <a:p>
            <a:pPr marL="32475">
              <a:spcBef>
                <a:spcPts val="1130"/>
              </a:spcBef>
            </a:pPr>
            <a:r>
              <a:rPr sz="2000" spc="-4" dirty="0">
                <a:latin typeface="Arial"/>
                <a:cs typeface="Arial"/>
              </a:rPr>
              <a:t>Development</a:t>
            </a:r>
            <a:r>
              <a:rPr sz="2000" spc="-4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9415" y="4642581"/>
            <a:ext cx="2057680" cy="432693"/>
          </a:xfrm>
          <a:prstGeom prst="rect">
            <a:avLst/>
          </a:prstGeom>
          <a:solidFill>
            <a:srgbClr val="00FF00"/>
          </a:solidFill>
          <a:ln w="38099">
            <a:solidFill>
              <a:srgbClr val="000000"/>
            </a:solidFill>
          </a:ln>
        </p:spPr>
        <p:txBody>
          <a:bodyPr vert="horz" wrap="square" lIns="0" tIns="15059" rIns="0" bIns="0" rtlCol="0">
            <a:spAutoFit/>
          </a:bodyPr>
          <a:lstStyle/>
          <a:p>
            <a:pPr marL="128490" marR="122371" indent="97897">
              <a:lnSpc>
                <a:spcPts val="1608"/>
              </a:lnSpc>
              <a:spcBef>
                <a:spcPts val="119"/>
              </a:spcBef>
            </a:pPr>
            <a:r>
              <a:rPr sz="2000" spc="-4" dirty="0">
                <a:latin typeface="Arial"/>
                <a:cs typeface="Arial"/>
              </a:rPr>
              <a:t>Resources 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12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2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6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8169" y="5791791"/>
            <a:ext cx="1678727" cy="426052"/>
          </a:xfrm>
          <a:prstGeom prst="rect">
            <a:avLst/>
          </a:prstGeom>
          <a:solidFill>
            <a:srgbClr val="00FF00"/>
          </a:solidFill>
          <a:ln w="38099">
            <a:solidFill>
              <a:srgbClr val="000000"/>
            </a:solidFill>
          </a:ln>
        </p:spPr>
        <p:txBody>
          <a:bodyPr vert="horz" wrap="square" lIns="0" tIns="15532" rIns="0" bIns="0" rtlCol="0">
            <a:spAutoFit/>
          </a:bodyPr>
          <a:lstStyle/>
          <a:p>
            <a:pPr marL="226859" marR="221210" indent="156730">
              <a:lnSpc>
                <a:spcPts val="1600"/>
              </a:lnSpc>
              <a:spcBef>
                <a:spcPts val="122"/>
              </a:spcBef>
            </a:pPr>
            <a:r>
              <a:rPr sz="2000" dirty="0">
                <a:latin typeface="Arial"/>
                <a:cs typeface="Arial"/>
              </a:rPr>
              <a:t>Project  </a:t>
            </a:r>
            <a:r>
              <a:rPr sz="2000" spc="4" dirty="0">
                <a:latin typeface="Arial"/>
                <a:cs typeface="Arial"/>
              </a:rPr>
              <a:t>s</a:t>
            </a:r>
            <a:r>
              <a:rPr sz="2000" spc="-8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2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4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461" y="5050778"/>
            <a:ext cx="2731854" cy="557619"/>
          </a:xfrm>
          <a:prstGeom prst="rect">
            <a:avLst/>
          </a:prstGeom>
        </p:spPr>
        <p:txBody>
          <a:bodyPr vert="horz" wrap="square" lIns="0" tIns="18826" rIns="0" bIns="0" rtlCol="0">
            <a:spAutoFit/>
          </a:bodyPr>
          <a:lstStyle/>
          <a:p>
            <a:pPr marL="9413" marR="3766">
              <a:lnSpc>
                <a:spcPts val="2127"/>
              </a:lnSpc>
              <a:spcBef>
                <a:spcPts val="148"/>
              </a:spcBef>
            </a:pPr>
            <a:r>
              <a:rPr sz="1700" spc="-4" dirty="0">
                <a:latin typeface="Times New Roman"/>
                <a:cs typeface="Times New Roman"/>
              </a:rPr>
              <a:t>Fig</a:t>
            </a:r>
            <a:r>
              <a:rPr sz="1700" spc="-4">
                <a:latin typeface="Times New Roman"/>
                <a:cs typeface="Times New Roman"/>
              </a:rPr>
              <a:t>. </a:t>
            </a:r>
            <a:r>
              <a:rPr sz="1700" smtClean="0">
                <a:latin typeface="Times New Roman"/>
                <a:cs typeface="Times New Roman"/>
              </a:rPr>
              <a:t>: </a:t>
            </a:r>
            <a:r>
              <a:rPr sz="1700" spc="-4" dirty="0">
                <a:latin typeface="Times New Roman"/>
                <a:cs typeface="Times New Roman"/>
              </a:rPr>
              <a:t>Activities during Software  Project Planning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42" rIns="0" bIns="0" rtlCol="0" anchor="ctr">
            <a:spAutoFit/>
          </a:bodyPr>
          <a:lstStyle/>
          <a:p>
            <a:pPr marL="9413">
              <a:spcBef>
                <a:spcPts val="70"/>
              </a:spcBef>
            </a:pPr>
            <a:r>
              <a:rPr spc="142" dirty="0">
                <a:solidFill>
                  <a:srgbClr val="323299"/>
                </a:solidFill>
              </a:rPr>
              <a:t>Software </a:t>
            </a:r>
            <a:r>
              <a:rPr spc="105" dirty="0">
                <a:solidFill>
                  <a:srgbClr val="323299"/>
                </a:solidFill>
              </a:rPr>
              <a:t>Project</a:t>
            </a:r>
            <a:r>
              <a:rPr spc="-344" dirty="0">
                <a:solidFill>
                  <a:srgbClr val="323299"/>
                </a:solidFill>
              </a:rPr>
              <a:t> </a:t>
            </a:r>
            <a:r>
              <a:rPr spc="86" dirty="0">
                <a:solidFill>
                  <a:srgbClr val="323299"/>
                </a:solidFill>
              </a:rPr>
              <a:t>Planning</a:t>
            </a:r>
          </a:p>
        </p:txBody>
      </p: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 rot="5400000">
            <a:off x="4107626" y="2077564"/>
            <a:ext cx="624344" cy="20032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rot="16200000" flipH="1">
            <a:off x="6328798" y="1859620"/>
            <a:ext cx="563967" cy="2378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</p:cNvCxnSpPr>
          <p:nvPr/>
        </p:nvCxnSpPr>
        <p:spPr>
          <a:xfrm rot="16200000" flipH="1">
            <a:off x="3867620" y="3394634"/>
            <a:ext cx="775227" cy="1674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 rot="5400000">
            <a:off x="6584018" y="4575655"/>
            <a:ext cx="2069652" cy="3626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</p:cNvCxnSpPr>
          <p:nvPr/>
        </p:nvCxnSpPr>
        <p:spPr>
          <a:xfrm rot="16200000" flipH="1">
            <a:off x="5811044" y="4502484"/>
            <a:ext cx="679142" cy="182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5470655" y="3720661"/>
            <a:ext cx="2175642" cy="898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062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"/>
          <p:cNvSpPr txBox="1">
            <a:spLocks noGrp="1"/>
          </p:cNvSpPr>
          <p:nvPr>
            <p:ph idx="1"/>
          </p:nvPr>
        </p:nvSpPr>
        <p:spPr>
          <a:xfrm>
            <a:off x="432358" y="1711705"/>
            <a:ext cx="3761269" cy="4439840"/>
          </a:xfrm>
          <a:prstGeom prst="rect">
            <a:avLst/>
          </a:prstGeom>
        </p:spPr>
        <p:txBody>
          <a:bodyPr vert="horz" wrap="square" lIns="0" tIns="119542" rIns="0" bIns="0" rtlCol="0">
            <a:spAutoFit/>
          </a:bodyPr>
          <a:lstStyle/>
          <a:p>
            <a:pPr marL="9413" algn="just">
              <a:spcBef>
                <a:spcPts val="941"/>
              </a:spcBef>
            </a:pPr>
            <a:r>
              <a:rPr sz="3200" spc="-4" dirty="0"/>
              <a:t>Size</a:t>
            </a:r>
            <a:r>
              <a:rPr sz="3200" spc="-12" dirty="0"/>
              <a:t> </a:t>
            </a:r>
            <a:r>
              <a:rPr sz="3200" dirty="0"/>
              <a:t>Estimation</a:t>
            </a:r>
          </a:p>
          <a:p>
            <a:pPr marL="32946" algn="just">
              <a:spcBef>
                <a:spcPts val="797"/>
              </a:spcBef>
            </a:pPr>
            <a:r>
              <a:rPr sz="2000" b="1" spc="-4" dirty="0"/>
              <a:t>Lines </a:t>
            </a:r>
            <a:r>
              <a:rPr sz="2000" b="1" dirty="0"/>
              <a:t>of </a:t>
            </a:r>
            <a:r>
              <a:rPr sz="2000" b="1" spc="-4" dirty="0"/>
              <a:t>Code</a:t>
            </a:r>
            <a:r>
              <a:rPr sz="2000" b="1" spc="-8" dirty="0"/>
              <a:t> </a:t>
            </a:r>
            <a:r>
              <a:rPr sz="2000" b="1" spc="-4" dirty="0"/>
              <a:t>(</a:t>
            </a:r>
            <a:r>
              <a:rPr sz="2000" b="1" spc="-4"/>
              <a:t>LOC</a:t>
            </a:r>
            <a:r>
              <a:rPr sz="2000" b="1" spc="-4" smtClean="0"/>
              <a:t>)</a:t>
            </a:r>
            <a:endParaRPr sz="2000" b="1"/>
          </a:p>
          <a:p>
            <a:pPr>
              <a:spcBef>
                <a:spcPts val="16"/>
              </a:spcBef>
            </a:pPr>
            <a:endParaRPr sz="3200"/>
          </a:p>
          <a:p>
            <a:pPr marL="41888" marR="3766" algn="just">
              <a:lnSpc>
                <a:spcPct val="99900"/>
              </a:lnSpc>
            </a:pPr>
            <a:r>
              <a:rPr sz="2000" b="0" dirty="0"/>
              <a:t>If </a:t>
            </a:r>
            <a:r>
              <a:rPr sz="2000" b="0" spc="-4" dirty="0"/>
              <a:t>LOC </a:t>
            </a:r>
            <a:r>
              <a:rPr sz="2000" b="0" dirty="0"/>
              <a:t>is </a:t>
            </a:r>
            <a:r>
              <a:rPr sz="2000" b="0" spc="-4" dirty="0"/>
              <a:t>simply </a:t>
            </a:r>
            <a:r>
              <a:rPr sz="2000" b="0" dirty="0"/>
              <a:t>a </a:t>
            </a:r>
            <a:r>
              <a:rPr sz="2000" b="0" spc="-4" dirty="0"/>
              <a:t>count </a:t>
            </a:r>
            <a:r>
              <a:rPr sz="2000" b="0" dirty="0"/>
              <a:t>of  the </a:t>
            </a:r>
            <a:r>
              <a:rPr sz="2000" b="0" spc="-4" dirty="0"/>
              <a:t>number </a:t>
            </a:r>
            <a:r>
              <a:rPr sz="2000" b="0" dirty="0"/>
              <a:t>of lines </a:t>
            </a:r>
            <a:r>
              <a:rPr sz="2000" b="0" spc="-4" dirty="0"/>
              <a:t>then  </a:t>
            </a:r>
            <a:r>
              <a:rPr sz="2000" b="0" spc="-4"/>
              <a:t>figure </a:t>
            </a:r>
            <a:r>
              <a:rPr sz="2000" b="0" spc="-4" smtClean="0"/>
              <a:t>shown</a:t>
            </a:r>
            <a:r>
              <a:rPr sz="2000" b="0" smtClean="0"/>
              <a:t> </a:t>
            </a:r>
            <a:r>
              <a:rPr sz="2000" b="0" spc="-4" dirty="0"/>
              <a:t>contains  </a:t>
            </a:r>
            <a:r>
              <a:rPr sz="2000" b="0" dirty="0"/>
              <a:t>18 </a:t>
            </a:r>
            <a:r>
              <a:rPr sz="2000" b="0" spc="-4" dirty="0"/>
              <a:t>LOC</a:t>
            </a:r>
            <a:r>
              <a:rPr sz="2000" b="0" spc="-12" dirty="0"/>
              <a:t> </a:t>
            </a:r>
            <a:r>
              <a:rPr sz="2000" b="0" dirty="0"/>
              <a:t>.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 marL="41888" marR="55538" algn="just">
              <a:lnSpc>
                <a:spcPct val="99900"/>
              </a:lnSpc>
            </a:pPr>
            <a:r>
              <a:rPr sz="2000" b="0" spc="-4" dirty="0"/>
              <a:t>When comments </a:t>
            </a:r>
            <a:r>
              <a:rPr sz="2000" b="0" dirty="0"/>
              <a:t>and </a:t>
            </a:r>
            <a:r>
              <a:rPr sz="2000" b="0" spc="-4" dirty="0"/>
              <a:t>blank  lines </a:t>
            </a:r>
            <a:r>
              <a:rPr sz="2000" b="0" dirty="0"/>
              <a:t>are </a:t>
            </a:r>
            <a:r>
              <a:rPr sz="2000" b="0" spc="-4" dirty="0"/>
              <a:t>ignored, the  </a:t>
            </a:r>
            <a:r>
              <a:rPr sz="2000" b="0" dirty="0"/>
              <a:t>program in </a:t>
            </a:r>
            <a:r>
              <a:rPr sz="2000" b="0" spc="-4" dirty="0"/>
              <a:t>figure </a:t>
            </a:r>
            <a:r>
              <a:rPr sz="2000" b="0" dirty="0"/>
              <a:t>2</a:t>
            </a:r>
            <a:r>
              <a:rPr sz="2000" b="0" spc="381" dirty="0"/>
              <a:t> </a:t>
            </a:r>
            <a:r>
              <a:rPr sz="2000" b="0" spc="-4" dirty="0"/>
              <a:t>shown  </a:t>
            </a:r>
            <a:r>
              <a:rPr sz="2000" b="0" dirty="0"/>
              <a:t>below </a:t>
            </a:r>
            <a:r>
              <a:rPr sz="2000" b="0" spc="-4" dirty="0"/>
              <a:t>contains </a:t>
            </a:r>
            <a:r>
              <a:rPr sz="2000" b="0" dirty="0"/>
              <a:t>17</a:t>
            </a:r>
            <a:r>
              <a:rPr sz="2000" b="0" spc="-19" dirty="0"/>
              <a:t> </a:t>
            </a:r>
            <a:r>
              <a:rPr sz="2000" b="0" spc="-4" dirty="0"/>
              <a:t>LOC.</a:t>
            </a:r>
            <a:endParaRPr sz="2000"/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42" rIns="0" bIns="0" rtlCol="0" anchor="ctr">
            <a:spAutoFit/>
          </a:bodyPr>
          <a:lstStyle/>
          <a:p>
            <a:pPr marL="9413">
              <a:spcBef>
                <a:spcPts val="70"/>
              </a:spcBef>
            </a:pPr>
            <a:r>
              <a:rPr spc="142" dirty="0">
                <a:solidFill>
                  <a:srgbClr val="323299"/>
                </a:solidFill>
              </a:rPr>
              <a:t>Software </a:t>
            </a:r>
            <a:r>
              <a:rPr spc="105" dirty="0">
                <a:solidFill>
                  <a:srgbClr val="323299"/>
                </a:solidFill>
              </a:rPr>
              <a:t>Project</a:t>
            </a:r>
            <a:r>
              <a:rPr spc="-344" dirty="0">
                <a:solidFill>
                  <a:srgbClr val="323299"/>
                </a:solidFill>
              </a:rPr>
              <a:t> </a:t>
            </a:r>
            <a:r>
              <a:rPr spc="86" dirty="0">
                <a:solidFill>
                  <a:srgbClr val="323299"/>
                </a:solidFill>
              </a:rPr>
              <a:t>Planning</a:t>
            </a:r>
          </a:p>
        </p:txBody>
      </p:sp>
      <p:graphicFrame>
        <p:nvGraphicFramePr>
          <p:cNvPr id="16" name="object 2"/>
          <p:cNvGraphicFramePr>
            <a:graphicFrameLocks noGrp="1"/>
          </p:cNvGraphicFramePr>
          <p:nvPr/>
        </p:nvGraphicFramePr>
        <p:xfrm>
          <a:off x="4477407" y="1881853"/>
          <a:ext cx="4335517" cy="469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9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57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57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int.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sort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(int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x[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],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{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3.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i,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j, save,</a:t>
                      </a:r>
                      <a:r>
                        <a:rPr sz="15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im1;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4.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/*This function sorts array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x in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ascending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order</a:t>
                      </a:r>
                      <a:r>
                        <a:rPr sz="15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*/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5.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(n&lt;2)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1;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6.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for (i=2;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i&lt;=n;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i++)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7.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{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8.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im1=i-1;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9.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for (j=1; j&lt;=im;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j++)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10.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(x[i]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x[j])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11.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{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12.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lang="en-IN" sz="1500" spc="-1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500" spc="-10" smtClean="0">
                          <a:latin typeface="Arial"/>
                          <a:cs typeface="Arial"/>
                        </a:rPr>
                        <a:t>ave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x[i];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13.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x[i]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x[j];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14.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x[j]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save;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15.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}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16.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}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17.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2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0;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18.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ts val="16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}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5" name="object 6"/>
          <p:cNvSpPr txBox="1"/>
          <p:nvPr/>
        </p:nvSpPr>
        <p:spPr>
          <a:xfrm>
            <a:off x="4346762" y="1431660"/>
            <a:ext cx="3267983" cy="271115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z="1700" spc="-4" dirty="0">
                <a:latin typeface="Times New Roman"/>
                <a:cs typeface="Times New Roman"/>
              </a:rPr>
              <a:t>Fig</a:t>
            </a:r>
            <a:r>
              <a:rPr sz="1700" spc="-4">
                <a:latin typeface="Times New Roman"/>
                <a:cs typeface="Times New Roman"/>
              </a:rPr>
              <a:t>. </a:t>
            </a:r>
            <a:r>
              <a:rPr sz="1700" smtClean="0">
                <a:latin typeface="Times New Roman"/>
                <a:cs typeface="Times New Roman"/>
              </a:rPr>
              <a:t>: </a:t>
            </a:r>
            <a:r>
              <a:rPr sz="1700" spc="-4" dirty="0">
                <a:latin typeface="Times New Roman"/>
                <a:cs typeface="Times New Roman"/>
              </a:rPr>
              <a:t>Function for sorting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2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Times New Roman"/>
                <a:cs typeface="Times New Roman"/>
              </a:rPr>
              <a:t>array</a:t>
            </a:r>
            <a:endParaRPr sz="17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062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46" y="1274923"/>
            <a:ext cx="8355723" cy="5817837"/>
          </a:xfrm>
          <a:prstGeom prst="rect">
            <a:avLst/>
          </a:prstGeom>
        </p:spPr>
        <p:txBody>
          <a:bodyPr vert="horz" wrap="square" lIns="0" tIns="8472" rIns="0" bIns="0" rtlCol="0">
            <a:spAutoFit/>
          </a:bodyPr>
          <a:lstStyle/>
          <a:p>
            <a:pPr marL="9413" marR="3766" algn="just">
              <a:lnSpc>
                <a:spcPct val="100099"/>
              </a:lnSpc>
              <a:spcBef>
                <a:spcPts val="66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sz="2400" spc="-4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executable </a:t>
            </a:r>
            <a:r>
              <a:rPr sz="2400" spc="-8" dirty="0">
                <a:latin typeface="Times New Roman" pitchFamily="18" charset="0"/>
                <a:cs typeface="Times New Roman" pitchFamily="18" charset="0"/>
              </a:rPr>
              <a:t>statements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sz="2400" spc="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shown</a:t>
            </a:r>
            <a:r>
              <a:rPr sz="2400" spc="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sz="2400" spc="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lines</a:t>
            </a:r>
            <a:r>
              <a:rPr sz="2400" spc="9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5-17</a:t>
            </a:r>
            <a:r>
              <a:rPr sz="2400" spc="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leading</a:t>
            </a:r>
            <a:r>
              <a:rPr sz="2400" spc="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count</a:t>
            </a:r>
            <a:r>
              <a:rPr sz="2400" spc="111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of13.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413" marR="3766" algn="just">
              <a:lnSpc>
                <a:spcPct val="100099"/>
              </a:lnSpc>
              <a:spcBef>
                <a:spcPts val="66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sz="2400" spc="-4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differences in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counts are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18 </a:t>
            </a:r>
            <a:r>
              <a:rPr sz="2400" spc="-8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17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8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sz="2400" spc="-8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spc="-8" dirty="0" smtClean="0">
              <a:latin typeface="Times New Roman" pitchFamily="18" charset="0"/>
              <a:cs typeface="Times New Roman" pitchFamily="18" charset="0"/>
            </a:endParaRPr>
          </a:p>
          <a:p>
            <a:pPr marL="9413" marR="3766" algn="just">
              <a:lnSpc>
                <a:spcPct val="100099"/>
              </a:lnSpc>
              <a:spcBef>
                <a:spcPts val="66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400" spc="-8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-4" smtClean="0">
                <a:latin typeface="Times New Roman" pitchFamily="18" charset="0"/>
                <a:cs typeface="Times New Roman" pitchFamily="18" charset="0"/>
              </a:rPr>
              <a:t>otential 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sz="2400" spc="-8" dirty="0">
                <a:latin typeface="Times New Roman" pitchFamily="18" charset="0"/>
                <a:cs typeface="Times New Roman" pitchFamily="18" charset="0"/>
              </a:rPr>
              <a:t>major  </a:t>
            </a:r>
            <a:r>
              <a:rPr sz="2400" spc="-4">
                <a:latin typeface="Times New Roman" pitchFamily="18" charset="0"/>
                <a:cs typeface="Times New Roman" pitchFamily="18" charset="0"/>
              </a:rPr>
              <a:t>discrepancies</a:t>
            </a:r>
            <a:r>
              <a:rPr sz="2400" spc="336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" smtClean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sz="2400" spc="-8" dirty="0">
                <a:latin typeface="Times New Roman" pitchFamily="18" charset="0"/>
                <a:cs typeface="Times New Roman" pitchFamily="18" charset="0"/>
              </a:rPr>
              <a:t>programs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400" spc="-8" dirty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programs written  in language that </a:t>
            </a:r>
            <a:r>
              <a:rPr sz="2400" spc="-8" dirty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a large number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descriptive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but  </a:t>
            </a:r>
            <a:r>
              <a:rPr sz="2400" spc="-4">
                <a:latin typeface="Times New Roman" pitchFamily="18" charset="0"/>
                <a:cs typeface="Times New Roman" pitchFamily="18" charset="0"/>
              </a:rPr>
              <a:t>non-executable </a:t>
            </a:r>
            <a:r>
              <a:rPr sz="2400" spc="-8" smtClean="0">
                <a:latin typeface="Times New Roman" pitchFamily="18" charset="0"/>
                <a:cs typeface="Times New Roman" pitchFamily="18" charset="0"/>
              </a:rPr>
              <a:t>statement.</a:t>
            </a:r>
            <a:endParaRPr lang="en-IN" sz="2400" spc="-8" dirty="0" smtClean="0">
              <a:latin typeface="Times New Roman" pitchFamily="18" charset="0"/>
              <a:cs typeface="Times New Roman" pitchFamily="18" charset="0"/>
            </a:endParaRPr>
          </a:p>
          <a:p>
            <a:pPr marL="9413" marR="3766" algn="just">
              <a:lnSpc>
                <a:spcPct val="100099"/>
              </a:lnSpc>
              <a:spcBef>
                <a:spcPts val="66"/>
              </a:spcBef>
              <a:buFont typeface="Wingdings" pitchFamily="2" charset="2"/>
              <a:buChar char="Ø"/>
            </a:pPr>
            <a:r>
              <a:rPr sz="2400" spc="-4" smtClean="0">
                <a:latin typeface="Times New Roman" pitchFamily="18" charset="0"/>
                <a:cs typeface="Times New Roman" pitchFamily="18" charset="0"/>
              </a:rPr>
              <a:t>Conte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400" spc="-8" dirty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lines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4" dirty="0">
                <a:latin typeface="Times New Roman" pitchFamily="18" charset="0"/>
                <a:cs typeface="Times New Roman" pitchFamily="18" charset="0"/>
              </a:rPr>
              <a:t>code  </a:t>
            </a:r>
            <a:r>
              <a:rPr sz="2400" spc="-4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-4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400" spc="-4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“A line of code is any line of program text that is not a comment or blank line, regardless of the number of statements or fragments of statements on the line. This specifically includes all lines containing program header, declaration, and executable and non-executable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statements”.</a:t>
            </a:r>
          </a:p>
          <a:p>
            <a:pPr>
              <a:buFont typeface="Wingdings" pitchFamily="2" charset="2"/>
              <a:buChar char="Ø"/>
            </a:pPr>
            <a:r>
              <a:rPr lang="en-US" sz="2400" spc="-4" dirty="0" smtClean="0">
                <a:latin typeface="Times New Roman"/>
                <a:cs typeface="Times New Roman"/>
              </a:rPr>
              <a:t>This is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4" dirty="0" smtClean="0">
                <a:latin typeface="Times New Roman"/>
                <a:cs typeface="Times New Roman"/>
              </a:rPr>
              <a:t>predominant definition </a:t>
            </a:r>
            <a:r>
              <a:rPr lang="en-US" sz="2400" dirty="0" smtClean="0">
                <a:latin typeface="Times New Roman"/>
                <a:cs typeface="Times New Roman"/>
              </a:rPr>
              <a:t>for </a:t>
            </a:r>
            <a:r>
              <a:rPr lang="en-US" sz="2400" spc="-8" dirty="0" smtClean="0">
                <a:latin typeface="Times New Roman"/>
                <a:cs typeface="Times New Roman"/>
              </a:rPr>
              <a:t>lines </a:t>
            </a:r>
            <a:r>
              <a:rPr lang="en-US" sz="2400" dirty="0" smtClean="0">
                <a:latin typeface="Times New Roman"/>
                <a:cs typeface="Times New Roman"/>
              </a:rPr>
              <a:t>of </a:t>
            </a:r>
            <a:r>
              <a:rPr lang="en-US" sz="2400" spc="-4" dirty="0" smtClean="0">
                <a:latin typeface="Times New Roman"/>
                <a:cs typeface="Times New Roman"/>
              </a:rPr>
              <a:t>code </a:t>
            </a:r>
            <a:r>
              <a:rPr lang="en-US" sz="2400" spc="-8" dirty="0" smtClean="0">
                <a:latin typeface="Times New Roman"/>
                <a:cs typeface="Times New Roman"/>
              </a:rPr>
              <a:t>used  </a:t>
            </a:r>
            <a:r>
              <a:rPr lang="en-US" sz="2400" dirty="0" smtClean="0">
                <a:latin typeface="Times New Roman"/>
                <a:cs typeface="Times New Roman"/>
              </a:rPr>
              <a:t>by </a:t>
            </a:r>
            <a:r>
              <a:rPr lang="en-US" sz="2400" spc="-8" dirty="0" smtClean="0">
                <a:latin typeface="Times New Roman"/>
                <a:cs typeface="Times New Roman"/>
              </a:rPr>
              <a:t>researchers. </a:t>
            </a:r>
            <a:r>
              <a:rPr lang="en-US" sz="2400" spc="-4" dirty="0" smtClean="0">
                <a:latin typeface="Times New Roman"/>
                <a:cs typeface="Times New Roman"/>
              </a:rPr>
              <a:t>By this definition, </a:t>
            </a:r>
            <a:r>
              <a:rPr lang="en-US" sz="2400" dirty="0" smtClean="0">
                <a:latin typeface="Times New Roman"/>
                <a:cs typeface="Times New Roman"/>
              </a:rPr>
              <a:t>figure </a:t>
            </a:r>
            <a:r>
              <a:rPr lang="en-US" sz="2400" spc="-4" dirty="0" smtClean="0">
                <a:latin typeface="Times New Roman"/>
                <a:cs typeface="Times New Roman"/>
              </a:rPr>
              <a:t>shown above  has </a:t>
            </a:r>
            <a:r>
              <a:rPr lang="en-US" sz="2400" dirty="0" smtClean="0">
                <a:latin typeface="Times New Roman"/>
                <a:cs typeface="Times New Roman"/>
              </a:rPr>
              <a:t>17 </a:t>
            </a:r>
            <a:r>
              <a:rPr lang="en-US" sz="2400" spc="-4" dirty="0" smtClean="0">
                <a:latin typeface="Times New Roman"/>
                <a:cs typeface="Times New Roman"/>
              </a:rPr>
              <a:t>LOC.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457200" y="211574"/>
            <a:ext cx="8229600" cy="1143000"/>
          </a:xfrm>
          <a:prstGeom prst="rect">
            <a:avLst/>
          </a:prstGeom>
        </p:spPr>
        <p:txBody>
          <a:bodyPr vert="horz" wrap="square" lIns="0" tIns="8942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9413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142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Software </a:t>
            </a:r>
            <a:r>
              <a:rPr kumimoji="0" lang="en-US" sz="4100" b="1" i="0" u="none" strike="noStrike" kern="1200" cap="none" spc="105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4100" b="1" i="0" u="none" strike="noStrike" kern="1200" cap="none" spc="-344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86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Planning</a:t>
            </a:r>
            <a:endParaRPr kumimoji="0" lang="en-US" sz="4100" b="1" i="0" u="none" strike="noStrike" kern="1200" cap="none" spc="86" normalizeH="0" baseline="0" noProof="0" dirty="0">
              <a:ln>
                <a:noFill/>
              </a:ln>
              <a:solidFill>
                <a:srgbClr val="323299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66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138" y="1477511"/>
            <a:ext cx="7803931" cy="4814504"/>
          </a:xfrm>
          <a:prstGeom prst="rect">
            <a:avLst/>
          </a:prstGeom>
        </p:spPr>
        <p:txBody>
          <a:bodyPr vert="horz" wrap="square" lIns="0" tIns="142602" rIns="0" bIns="0" rtlCol="0">
            <a:spAutoFit/>
          </a:bodyPr>
          <a:lstStyle/>
          <a:p>
            <a:pPr marL="9413" algn="just">
              <a:spcBef>
                <a:spcPts val="1124"/>
              </a:spcBef>
            </a:pPr>
            <a:r>
              <a:rPr sz="2400" b="1" spc="-4" dirty="0">
                <a:latin typeface="Arial"/>
                <a:cs typeface="Arial"/>
              </a:rPr>
              <a:t>Function</a:t>
            </a:r>
            <a:r>
              <a:rPr sz="2400" b="1" spc="-12" dirty="0">
                <a:latin typeface="Arial"/>
                <a:cs typeface="Arial"/>
              </a:rPr>
              <a:t> </a:t>
            </a:r>
            <a:r>
              <a:rPr sz="2400" b="1" spc="-4" dirty="0">
                <a:latin typeface="Arial"/>
                <a:cs typeface="Arial"/>
              </a:rPr>
              <a:t>Count</a:t>
            </a:r>
            <a:endParaRPr sz="2400">
              <a:latin typeface="Arial"/>
              <a:cs typeface="Arial"/>
            </a:endParaRPr>
          </a:p>
          <a:p>
            <a:pPr marL="41888" marR="3766" algn="just">
              <a:lnSpc>
                <a:spcPct val="100099"/>
              </a:lnSpc>
              <a:spcBef>
                <a:spcPts val="1124"/>
              </a:spcBef>
            </a:pPr>
            <a:r>
              <a:rPr sz="2800" spc="-8" dirty="0">
                <a:latin typeface="Times New Roman"/>
                <a:cs typeface="Times New Roman"/>
              </a:rPr>
              <a:t>Alan </a:t>
            </a:r>
            <a:r>
              <a:rPr sz="2800" spc="-4" dirty="0">
                <a:latin typeface="Times New Roman"/>
                <a:cs typeface="Times New Roman"/>
              </a:rPr>
              <a:t>Albrecht while working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4" dirty="0">
                <a:latin typeface="Times New Roman"/>
                <a:cs typeface="Times New Roman"/>
              </a:rPr>
              <a:t>IBM, recognized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4" dirty="0">
                <a:latin typeface="Times New Roman"/>
                <a:cs typeface="Times New Roman"/>
              </a:rPr>
              <a:t>problem in </a:t>
            </a:r>
            <a:r>
              <a:rPr sz="2800" spc="-8" dirty="0">
                <a:latin typeface="Times New Roman"/>
                <a:cs typeface="Times New Roman"/>
              </a:rPr>
              <a:t>size measurement </a:t>
            </a:r>
            <a:r>
              <a:rPr sz="2800" spc="-4" dirty="0">
                <a:latin typeface="Times New Roman"/>
                <a:cs typeface="Times New Roman"/>
              </a:rPr>
              <a:t>in the 1970s, and  developed a technique (which </a:t>
            </a:r>
            <a:r>
              <a:rPr sz="2800" dirty="0">
                <a:latin typeface="Times New Roman"/>
                <a:cs typeface="Times New Roman"/>
              </a:rPr>
              <a:t>he </a:t>
            </a:r>
            <a:r>
              <a:rPr sz="2800" spc="-8" dirty="0">
                <a:latin typeface="Times New Roman"/>
                <a:cs typeface="Times New Roman"/>
              </a:rPr>
              <a:t>called </a:t>
            </a:r>
            <a:r>
              <a:rPr sz="2800" spc="-4" dirty="0">
                <a:latin typeface="Times New Roman"/>
                <a:cs typeface="Times New Roman"/>
              </a:rPr>
              <a:t>Function Point  Analysis), which </a:t>
            </a:r>
            <a:r>
              <a:rPr sz="2800" spc="-8" dirty="0">
                <a:latin typeface="Times New Roman"/>
                <a:cs typeface="Times New Roman"/>
              </a:rPr>
              <a:t>appeared </a:t>
            </a:r>
            <a:r>
              <a:rPr sz="2800" spc="-4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4" dirty="0">
                <a:latin typeface="Times New Roman"/>
                <a:cs typeface="Times New Roman"/>
              </a:rPr>
              <a:t>a solution </a:t>
            </a:r>
            <a:r>
              <a:rPr sz="2800" spc="-8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4" dirty="0">
                <a:latin typeface="Times New Roman"/>
                <a:cs typeface="Times New Roman"/>
              </a:rPr>
              <a:t>size  </a:t>
            </a:r>
            <a:r>
              <a:rPr sz="2800" spc="-8" dirty="0">
                <a:latin typeface="Times New Roman"/>
                <a:cs typeface="Times New Roman"/>
              </a:rPr>
              <a:t>measurement </a:t>
            </a:r>
            <a:r>
              <a:rPr sz="2800" spc="-4">
                <a:latin typeface="Times New Roman"/>
                <a:cs typeface="Times New Roman"/>
              </a:rPr>
              <a:t>problem</a:t>
            </a:r>
            <a:r>
              <a:rPr sz="2800" spc="-4" smtClean="0">
                <a:latin typeface="Times New Roman"/>
                <a:cs typeface="Times New Roman"/>
              </a:rPr>
              <a:t>.</a:t>
            </a:r>
            <a:endParaRPr lang="en-IN" sz="2800" spc="-4" dirty="0" smtClean="0">
              <a:latin typeface="Times New Roman"/>
              <a:cs typeface="Times New Roman"/>
            </a:endParaRPr>
          </a:p>
          <a:p>
            <a:pPr marL="41888" marR="3766" algn="just">
              <a:lnSpc>
                <a:spcPct val="100099"/>
              </a:lnSpc>
              <a:spcBef>
                <a:spcPts val="1124"/>
              </a:spcBef>
            </a:pPr>
            <a:r>
              <a:rPr lang="en-IN" sz="2800" spc="-4" dirty="0" smtClean="0">
                <a:latin typeface="Times New Roman"/>
                <a:cs typeface="Times New Roman"/>
              </a:rPr>
              <a:t>This approach deals the software in terms of number of functions it delivers to the user and not by its size in terms of LOC and files.</a:t>
            </a:r>
          </a:p>
          <a:p>
            <a:pPr marL="41888" marR="3766" algn="just">
              <a:lnSpc>
                <a:spcPct val="100099"/>
              </a:lnSpc>
              <a:spcBef>
                <a:spcPts val="1124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457200" y="211574"/>
            <a:ext cx="8229600" cy="1143000"/>
          </a:xfrm>
          <a:prstGeom prst="rect">
            <a:avLst/>
          </a:prstGeom>
        </p:spPr>
        <p:txBody>
          <a:bodyPr vert="horz" wrap="square" lIns="0" tIns="8942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9413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142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Software </a:t>
            </a:r>
            <a:r>
              <a:rPr kumimoji="0" lang="en-US" sz="4100" b="1" i="0" u="none" strike="noStrike" kern="1200" cap="none" spc="105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4100" b="1" i="0" u="none" strike="noStrike" kern="1200" cap="none" spc="-344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86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Planning</a:t>
            </a:r>
            <a:endParaRPr kumimoji="0" lang="en-US" sz="4100" b="1" i="0" u="none" strike="noStrike" kern="1200" cap="none" spc="86" normalizeH="0" baseline="0" noProof="0" dirty="0">
              <a:ln>
                <a:noFill/>
              </a:ln>
              <a:solidFill>
                <a:srgbClr val="323299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671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786" y="1448350"/>
            <a:ext cx="7472855" cy="746268"/>
          </a:xfrm>
          <a:prstGeom prst="rect">
            <a:avLst/>
          </a:prstGeom>
        </p:spPr>
        <p:txBody>
          <a:bodyPr vert="horz" wrap="square" lIns="0" tIns="7531" rIns="0" bIns="0" rtlCol="0">
            <a:spAutoFit/>
          </a:bodyPr>
          <a:lstStyle/>
          <a:p>
            <a:pPr marL="9413" marR="3766">
              <a:lnSpc>
                <a:spcPct val="100400"/>
              </a:lnSpc>
              <a:spcBef>
                <a:spcPts val="60"/>
              </a:spcBef>
            </a:pPr>
            <a:r>
              <a:rPr sz="2400" spc="-4" dirty="0">
                <a:latin typeface="Times New Roman"/>
                <a:cs typeface="Times New Roman"/>
              </a:rPr>
              <a:t>The principle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4" dirty="0">
                <a:latin typeface="Times New Roman"/>
                <a:cs typeface="Times New Roman"/>
              </a:rPr>
              <a:t>Albrecht’s function point analysis (FPA)  is that a system is decomposed into functional</a:t>
            </a:r>
            <a:r>
              <a:rPr sz="2400" spc="-1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units.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697" y="2727424"/>
            <a:ext cx="1790743" cy="1161809"/>
          </a:xfrm>
          <a:prstGeom prst="rect">
            <a:avLst/>
          </a:prstGeom>
        </p:spPr>
        <p:txBody>
          <a:bodyPr vert="horz" wrap="square" lIns="0" tIns="83773" rIns="0" bIns="0" rtlCol="0">
            <a:spAutoFit/>
          </a:bodyPr>
          <a:lstStyle/>
          <a:p>
            <a:pPr marL="262158" indent="-253215">
              <a:spcBef>
                <a:spcPts val="659"/>
              </a:spcBef>
              <a:buFont typeface="MS Gothic"/>
              <a:buChar char="▪"/>
              <a:tabLst>
                <a:tab pos="262158" algn="l"/>
                <a:tab pos="262630" algn="l"/>
              </a:tabLst>
            </a:pPr>
            <a:r>
              <a:rPr sz="2000" dirty="0">
                <a:latin typeface="Times New Roman"/>
                <a:cs typeface="Times New Roman"/>
              </a:rPr>
              <a:t>Inputs</a:t>
            </a:r>
            <a:endParaRPr sz="2000">
              <a:latin typeface="Times New Roman"/>
              <a:cs typeface="Times New Roman"/>
            </a:endParaRPr>
          </a:p>
          <a:p>
            <a:pPr marL="262158" indent="-253215">
              <a:spcBef>
                <a:spcPts val="589"/>
              </a:spcBef>
              <a:buFont typeface="MS Gothic"/>
              <a:buChar char="▪"/>
              <a:tabLst>
                <a:tab pos="262158" algn="l"/>
                <a:tab pos="262630" algn="l"/>
              </a:tabLst>
            </a:pPr>
            <a:r>
              <a:rPr sz="2000" spc="-4" dirty="0">
                <a:latin typeface="Times New Roman"/>
                <a:cs typeface="Times New Roman"/>
              </a:rPr>
              <a:t>Outputs</a:t>
            </a:r>
            <a:endParaRPr sz="2000">
              <a:latin typeface="Times New Roman"/>
              <a:cs typeface="Times New Roman"/>
            </a:endParaRPr>
          </a:p>
          <a:p>
            <a:pPr marL="262158" indent="-253215">
              <a:spcBef>
                <a:spcPts val="593"/>
              </a:spcBef>
              <a:buFont typeface="MS Gothic"/>
              <a:buChar char="▪"/>
              <a:tabLst>
                <a:tab pos="262158" algn="l"/>
                <a:tab pos="262630" algn="l"/>
              </a:tabLst>
            </a:pPr>
            <a:r>
              <a:rPr sz="2000" spc="-4" smtClean="0">
                <a:latin typeface="Times New Roman"/>
                <a:cs typeface="Times New Roman"/>
              </a:rPr>
              <a:t>Enquiries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0691" y="2727424"/>
            <a:ext cx="68496" cy="1161809"/>
          </a:xfrm>
          <a:prstGeom prst="rect">
            <a:avLst/>
          </a:prstGeom>
        </p:spPr>
        <p:txBody>
          <a:bodyPr vert="horz" wrap="square" lIns="0" tIns="83773" rIns="0" bIns="0" rtlCol="0">
            <a:spAutoFit/>
          </a:bodyPr>
          <a:lstStyle/>
          <a:p>
            <a:pPr marL="9413">
              <a:spcBef>
                <a:spcPts val="659"/>
              </a:spcBef>
            </a:pPr>
            <a:r>
              <a:rPr sz="2000" spc="-4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413">
              <a:spcBef>
                <a:spcPts val="589"/>
              </a:spcBef>
            </a:pPr>
            <a:r>
              <a:rPr sz="2000" spc="-4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413">
              <a:spcBef>
                <a:spcPts val="593"/>
              </a:spcBef>
            </a:pPr>
            <a:r>
              <a:rPr sz="2000" spc="-4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166" y="4208486"/>
            <a:ext cx="2601785" cy="316806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262158" indent="-253215">
              <a:spcBef>
                <a:spcPts val="70"/>
              </a:spcBef>
              <a:buFont typeface="MS Gothic"/>
              <a:buChar char="▪"/>
              <a:tabLst>
                <a:tab pos="262158" algn="l"/>
                <a:tab pos="262630" algn="l"/>
              </a:tabLst>
            </a:pPr>
            <a:r>
              <a:rPr sz="2000" spc="-4" dirty="0">
                <a:latin typeface="Times New Roman"/>
                <a:cs typeface="Times New Roman"/>
              </a:rPr>
              <a:t>Internal </a:t>
            </a:r>
            <a:r>
              <a:rPr sz="2000" spc="-4">
                <a:latin typeface="Times New Roman"/>
                <a:cs typeface="Times New Roman"/>
              </a:rPr>
              <a:t>logical</a:t>
            </a:r>
            <a:r>
              <a:rPr sz="2000" spc="-19">
                <a:latin typeface="Times New Roman"/>
                <a:cs typeface="Times New Roman"/>
              </a:rPr>
              <a:t> </a:t>
            </a:r>
            <a:r>
              <a:rPr sz="2000" spc="-4" smtClean="0"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0691" y="4208486"/>
            <a:ext cx="68496" cy="316806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9413">
              <a:spcBef>
                <a:spcPts val="70"/>
              </a:spcBef>
            </a:pPr>
            <a:r>
              <a:rPr sz="2000" spc="-4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166" y="4831084"/>
            <a:ext cx="2797607" cy="316806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262158" indent="-253215">
              <a:spcBef>
                <a:spcPts val="70"/>
              </a:spcBef>
              <a:buFont typeface="MS Gothic"/>
              <a:buChar char="▪"/>
              <a:tabLst>
                <a:tab pos="262158" algn="l"/>
                <a:tab pos="262630" algn="l"/>
              </a:tabLst>
            </a:pPr>
            <a:r>
              <a:rPr sz="2000" spc="-4" dirty="0">
                <a:latin typeface="Times New Roman"/>
                <a:cs typeface="Times New Roman"/>
              </a:rPr>
              <a:t>External interface</a:t>
            </a:r>
            <a:r>
              <a:rPr sz="2000" spc="-12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0692" y="4831084"/>
            <a:ext cx="68496" cy="316806"/>
          </a:xfrm>
          <a:prstGeom prst="rect">
            <a:avLst/>
          </a:prstGeom>
        </p:spPr>
        <p:txBody>
          <a:bodyPr vert="horz" wrap="square" lIns="0" tIns="8942" rIns="0" bIns="0" rtlCol="0">
            <a:spAutoFit/>
          </a:bodyPr>
          <a:lstStyle/>
          <a:p>
            <a:pPr marL="9413">
              <a:spcBef>
                <a:spcPts val="70"/>
              </a:spcBef>
            </a:pPr>
            <a:r>
              <a:rPr sz="2000" spc="-4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5807" y="2727420"/>
            <a:ext cx="3703338" cy="2917993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 marR="219328">
              <a:lnSpc>
                <a:spcPct val="130000"/>
              </a:lnSpc>
              <a:spcBef>
                <a:spcPts val="74"/>
              </a:spcBef>
            </a:pPr>
            <a:r>
              <a:rPr sz="2000" spc="-4" dirty="0">
                <a:latin typeface="Times New Roman"/>
                <a:cs typeface="Times New Roman"/>
              </a:rPr>
              <a:t>information entering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" dirty="0">
                <a:latin typeface="Times New Roman"/>
                <a:cs typeface="Times New Roman"/>
              </a:rPr>
              <a:t>system  information leaving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9413" marR="493724">
              <a:lnSpc>
                <a:spcPct val="80000"/>
              </a:lnSpc>
              <a:spcBef>
                <a:spcPts val="986"/>
              </a:spcBef>
            </a:pPr>
            <a:r>
              <a:rPr sz="2000" spc="-4" dirty="0">
                <a:latin typeface="Times New Roman"/>
                <a:cs typeface="Times New Roman"/>
              </a:rPr>
              <a:t>requests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4" dirty="0">
                <a:latin typeface="Times New Roman"/>
                <a:cs typeface="Times New Roman"/>
              </a:rPr>
              <a:t>instant </a:t>
            </a:r>
            <a:r>
              <a:rPr sz="2000" spc="-8" dirty="0">
                <a:latin typeface="Times New Roman"/>
                <a:cs typeface="Times New Roman"/>
              </a:rPr>
              <a:t>access </a:t>
            </a:r>
            <a:r>
              <a:rPr sz="2000" spc="-4" dirty="0">
                <a:latin typeface="Times New Roman"/>
                <a:cs typeface="Times New Roman"/>
              </a:rPr>
              <a:t>to  information</a:t>
            </a:r>
            <a:endParaRPr sz="2000">
              <a:latin typeface="Times New Roman"/>
              <a:cs typeface="Times New Roman"/>
            </a:endParaRPr>
          </a:p>
          <a:p>
            <a:pPr marL="9413" marR="586445">
              <a:lnSpc>
                <a:spcPct val="80000"/>
              </a:lnSpc>
              <a:spcBef>
                <a:spcPts val="978"/>
              </a:spcBef>
            </a:pPr>
            <a:r>
              <a:rPr sz="2000" spc="-4" dirty="0">
                <a:latin typeface="Times New Roman"/>
                <a:cs typeface="Times New Roman"/>
              </a:rPr>
              <a:t>information held within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4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9413" marR="3766">
              <a:lnSpc>
                <a:spcPct val="80000"/>
              </a:lnSpc>
              <a:spcBef>
                <a:spcPts val="990"/>
              </a:spcBef>
            </a:pPr>
            <a:r>
              <a:rPr sz="2000" spc="-4" dirty="0">
                <a:latin typeface="Times New Roman"/>
                <a:cs typeface="Times New Roman"/>
              </a:rPr>
              <a:t>information held </a:t>
            </a:r>
            <a:r>
              <a:rPr sz="2000" spc="-8" dirty="0">
                <a:latin typeface="Times New Roman"/>
                <a:cs typeface="Times New Roman"/>
              </a:rPr>
              <a:t>by </a:t>
            </a:r>
            <a:r>
              <a:rPr sz="2000" spc="-4" dirty="0">
                <a:latin typeface="Times New Roman"/>
                <a:cs typeface="Times New Roman"/>
              </a:rPr>
              <a:t>other system  that is used </a:t>
            </a:r>
            <a:r>
              <a:rPr sz="2000" spc="-8" dirty="0">
                <a:latin typeface="Times New Roman"/>
                <a:cs typeface="Times New Roman"/>
              </a:rPr>
              <a:t>by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" dirty="0">
                <a:latin typeface="Times New Roman"/>
                <a:cs typeface="Times New Roman"/>
              </a:rPr>
              <a:t>system being  analyzed.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457200" y="211574"/>
            <a:ext cx="8229600" cy="1143000"/>
          </a:xfrm>
          <a:prstGeom prst="rect">
            <a:avLst/>
          </a:prstGeom>
        </p:spPr>
        <p:txBody>
          <a:bodyPr vert="horz" wrap="square" lIns="0" tIns="8942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9413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142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Software </a:t>
            </a:r>
            <a:r>
              <a:rPr kumimoji="0" lang="en-US" sz="4100" b="1" i="0" u="none" strike="noStrike" kern="1200" cap="none" spc="105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4100" b="1" i="0" u="none" strike="noStrike" kern="1200" cap="none" spc="-344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86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Planning</a:t>
            </a:r>
            <a:endParaRPr kumimoji="0" lang="en-US" sz="4100" b="1" i="0" u="none" strike="noStrike" kern="1200" cap="none" spc="86" normalizeH="0" baseline="0" noProof="0" dirty="0">
              <a:ln>
                <a:noFill/>
              </a:ln>
              <a:solidFill>
                <a:srgbClr val="323299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270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2617" y="3697946"/>
            <a:ext cx="1462368" cy="2017058"/>
          </a:xfrm>
          <a:custGeom>
            <a:avLst/>
            <a:gdLst/>
            <a:ahLst/>
            <a:cxnLst/>
            <a:rect l="l" t="t" r="r" b="b"/>
            <a:pathLst>
              <a:path w="2209800" h="2286000">
                <a:moveTo>
                  <a:pt x="2209800" y="1143000"/>
                </a:moveTo>
                <a:lnTo>
                  <a:pt x="2208777" y="1093443"/>
                </a:lnTo>
                <a:lnTo>
                  <a:pt x="2205739" y="1044423"/>
                </a:lnTo>
                <a:lnTo>
                  <a:pt x="2200726" y="995983"/>
                </a:lnTo>
                <a:lnTo>
                  <a:pt x="2193780" y="948167"/>
                </a:lnTo>
                <a:lnTo>
                  <a:pt x="2184942" y="901016"/>
                </a:lnTo>
                <a:lnTo>
                  <a:pt x="2174255" y="854574"/>
                </a:lnTo>
                <a:lnTo>
                  <a:pt x="2161759" y="808883"/>
                </a:lnTo>
                <a:lnTo>
                  <a:pt x="2147498" y="763988"/>
                </a:lnTo>
                <a:lnTo>
                  <a:pt x="2131511" y="719931"/>
                </a:lnTo>
                <a:lnTo>
                  <a:pt x="2113841" y="676754"/>
                </a:lnTo>
                <a:lnTo>
                  <a:pt x="2094530" y="634502"/>
                </a:lnTo>
                <a:lnTo>
                  <a:pt x="2073619" y="593216"/>
                </a:lnTo>
                <a:lnTo>
                  <a:pt x="2051150" y="552940"/>
                </a:lnTo>
                <a:lnTo>
                  <a:pt x="2027165" y="513717"/>
                </a:lnTo>
                <a:lnTo>
                  <a:pt x="2001705" y="475589"/>
                </a:lnTo>
                <a:lnTo>
                  <a:pt x="1974812" y="438601"/>
                </a:lnTo>
                <a:lnTo>
                  <a:pt x="1946527" y="402794"/>
                </a:lnTo>
                <a:lnTo>
                  <a:pt x="1916892" y="368212"/>
                </a:lnTo>
                <a:lnTo>
                  <a:pt x="1885950" y="334899"/>
                </a:lnTo>
                <a:lnTo>
                  <a:pt x="1853740" y="302895"/>
                </a:lnTo>
                <a:lnTo>
                  <a:pt x="1820306" y="272246"/>
                </a:lnTo>
                <a:lnTo>
                  <a:pt x="1785689" y="242993"/>
                </a:lnTo>
                <a:lnTo>
                  <a:pt x="1749931" y="215181"/>
                </a:lnTo>
                <a:lnTo>
                  <a:pt x="1713072" y="188851"/>
                </a:lnTo>
                <a:lnTo>
                  <a:pt x="1675155" y="164046"/>
                </a:lnTo>
                <a:lnTo>
                  <a:pt x="1636222" y="140811"/>
                </a:lnTo>
                <a:lnTo>
                  <a:pt x="1596314" y="119187"/>
                </a:lnTo>
                <a:lnTo>
                  <a:pt x="1555473" y="99218"/>
                </a:lnTo>
                <a:lnTo>
                  <a:pt x="1513740" y="80947"/>
                </a:lnTo>
                <a:lnTo>
                  <a:pt x="1471157" y="64417"/>
                </a:lnTo>
                <a:lnTo>
                  <a:pt x="1427766" y="49670"/>
                </a:lnTo>
                <a:lnTo>
                  <a:pt x="1383609" y="36750"/>
                </a:lnTo>
                <a:lnTo>
                  <a:pt x="1338727" y="25700"/>
                </a:lnTo>
                <a:lnTo>
                  <a:pt x="1293161" y="16562"/>
                </a:lnTo>
                <a:lnTo>
                  <a:pt x="1246954" y="9381"/>
                </a:lnTo>
                <a:lnTo>
                  <a:pt x="1200147" y="4198"/>
                </a:lnTo>
                <a:lnTo>
                  <a:pt x="1152781" y="1056"/>
                </a:lnTo>
                <a:lnTo>
                  <a:pt x="1104900" y="0"/>
                </a:lnTo>
                <a:lnTo>
                  <a:pt x="1057018" y="1056"/>
                </a:lnTo>
                <a:lnTo>
                  <a:pt x="1009652" y="4198"/>
                </a:lnTo>
                <a:lnTo>
                  <a:pt x="962845" y="9381"/>
                </a:lnTo>
                <a:lnTo>
                  <a:pt x="916638" y="16562"/>
                </a:lnTo>
                <a:lnTo>
                  <a:pt x="871073" y="25700"/>
                </a:lnTo>
                <a:lnTo>
                  <a:pt x="826190" y="36750"/>
                </a:lnTo>
                <a:lnTo>
                  <a:pt x="782033" y="49670"/>
                </a:lnTo>
                <a:lnTo>
                  <a:pt x="738642" y="64417"/>
                </a:lnTo>
                <a:lnTo>
                  <a:pt x="696059" y="80947"/>
                </a:lnTo>
                <a:lnTo>
                  <a:pt x="654326" y="99218"/>
                </a:lnTo>
                <a:lnTo>
                  <a:pt x="613485" y="119187"/>
                </a:lnTo>
                <a:lnTo>
                  <a:pt x="573577" y="140811"/>
                </a:lnTo>
                <a:lnTo>
                  <a:pt x="534644" y="164046"/>
                </a:lnTo>
                <a:lnTo>
                  <a:pt x="496727" y="188851"/>
                </a:lnTo>
                <a:lnTo>
                  <a:pt x="459869" y="215181"/>
                </a:lnTo>
                <a:lnTo>
                  <a:pt x="424110" y="242993"/>
                </a:lnTo>
                <a:lnTo>
                  <a:pt x="389493" y="272246"/>
                </a:lnTo>
                <a:lnTo>
                  <a:pt x="356059" y="302895"/>
                </a:lnTo>
                <a:lnTo>
                  <a:pt x="323850" y="334899"/>
                </a:lnTo>
                <a:lnTo>
                  <a:pt x="292907" y="368212"/>
                </a:lnTo>
                <a:lnTo>
                  <a:pt x="263272" y="402794"/>
                </a:lnTo>
                <a:lnTo>
                  <a:pt x="234987" y="438601"/>
                </a:lnTo>
                <a:lnTo>
                  <a:pt x="208094" y="475589"/>
                </a:lnTo>
                <a:lnTo>
                  <a:pt x="182634" y="513717"/>
                </a:lnTo>
                <a:lnTo>
                  <a:pt x="158649" y="552940"/>
                </a:lnTo>
                <a:lnTo>
                  <a:pt x="136180" y="593216"/>
                </a:lnTo>
                <a:lnTo>
                  <a:pt x="115269" y="634502"/>
                </a:lnTo>
                <a:lnTo>
                  <a:pt x="95958" y="676754"/>
                </a:lnTo>
                <a:lnTo>
                  <a:pt x="78288" y="719931"/>
                </a:lnTo>
                <a:lnTo>
                  <a:pt x="62302" y="763988"/>
                </a:lnTo>
                <a:lnTo>
                  <a:pt x="48040" y="808883"/>
                </a:lnTo>
                <a:lnTo>
                  <a:pt x="35544" y="854574"/>
                </a:lnTo>
                <a:lnTo>
                  <a:pt x="24857" y="901016"/>
                </a:lnTo>
                <a:lnTo>
                  <a:pt x="16019" y="948167"/>
                </a:lnTo>
                <a:lnTo>
                  <a:pt x="9073" y="995983"/>
                </a:lnTo>
                <a:lnTo>
                  <a:pt x="4060" y="1044423"/>
                </a:lnTo>
                <a:lnTo>
                  <a:pt x="1022" y="1093443"/>
                </a:lnTo>
                <a:lnTo>
                  <a:pt x="0" y="1143000"/>
                </a:lnTo>
                <a:lnTo>
                  <a:pt x="1022" y="1192556"/>
                </a:lnTo>
                <a:lnTo>
                  <a:pt x="4060" y="1241576"/>
                </a:lnTo>
                <a:lnTo>
                  <a:pt x="9073" y="1290016"/>
                </a:lnTo>
                <a:lnTo>
                  <a:pt x="16019" y="1337832"/>
                </a:lnTo>
                <a:lnTo>
                  <a:pt x="24857" y="1384983"/>
                </a:lnTo>
                <a:lnTo>
                  <a:pt x="35544" y="1431425"/>
                </a:lnTo>
                <a:lnTo>
                  <a:pt x="48040" y="1477116"/>
                </a:lnTo>
                <a:lnTo>
                  <a:pt x="62302" y="1522011"/>
                </a:lnTo>
                <a:lnTo>
                  <a:pt x="78288" y="1566068"/>
                </a:lnTo>
                <a:lnTo>
                  <a:pt x="95958" y="1609245"/>
                </a:lnTo>
                <a:lnTo>
                  <a:pt x="115269" y="1651498"/>
                </a:lnTo>
                <a:lnTo>
                  <a:pt x="136180" y="1692783"/>
                </a:lnTo>
                <a:lnTo>
                  <a:pt x="158649" y="1733059"/>
                </a:lnTo>
                <a:lnTo>
                  <a:pt x="182634" y="1772282"/>
                </a:lnTo>
                <a:lnTo>
                  <a:pt x="208094" y="1810410"/>
                </a:lnTo>
                <a:lnTo>
                  <a:pt x="234987" y="1847398"/>
                </a:lnTo>
                <a:lnTo>
                  <a:pt x="263272" y="1883205"/>
                </a:lnTo>
                <a:lnTo>
                  <a:pt x="292907" y="1917787"/>
                </a:lnTo>
                <a:lnTo>
                  <a:pt x="323850" y="1951101"/>
                </a:lnTo>
                <a:lnTo>
                  <a:pt x="356059" y="1983104"/>
                </a:lnTo>
                <a:lnTo>
                  <a:pt x="389493" y="2013753"/>
                </a:lnTo>
                <a:lnTo>
                  <a:pt x="424110" y="2043006"/>
                </a:lnTo>
                <a:lnTo>
                  <a:pt x="459869" y="2070818"/>
                </a:lnTo>
                <a:lnTo>
                  <a:pt x="496727" y="2097148"/>
                </a:lnTo>
                <a:lnTo>
                  <a:pt x="534644" y="2121953"/>
                </a:lnTo>
                <a:lnTo>
                  <a:pt x="573577" y="2145188"/>
                </a:lnTo>
                <a:lnTo>
                  <a:pt x="613485" y="2166812"/>
                </a:lnTo>
                <a:lnTo>
                  <a:pt x="654326" y="2186781"/>
                </a:lnTo>
                <a:lnTo>
                  <a:pt x="696059" y="2205052"/>
                </a:lnTo>
                <a:lnTo>
                  <a:pt x="738642" y="2221582"/>
                </a:lnTo>
                <a:lnTo>
                  <a:pt x="782033" y="2236329"/>
                </a:lnTo>
                <a:lnTo>
                  <a:pt x="826190" y="2249249"/>
                </a:lnTo>
                <a:lnTo>
                  <a:pt x="871073" y="2260299"/>
                </a:lnTo>
                <a:lnTo>
                  <a:pt x="916638" y="2269437"/>
                </a:lnTo>
                <a:lnTo>
                  <a:pt x="962845" y="2276618"/>
                </a:lnTo>
                <a:lnTo>
                  <a:pt x="1009652" y="2281802"/>
                </a:lnTo>
                <a:lnTo>
                  <a:pt x="1057018" y="2284943"/>
                </a:lnTo>
                <a:lnTo>
                  <a:pt x="1104900" y="2286000"/>
                </a:lnTo>
                <a:lnTo>
                  <a:pt x="1152781" y="2284943"/>
                </a:lnTo>
                <a:lnTo>
                  <a:pt x="1200147" y="2281802"/>
                </a:lnTo>
                <a:lnTo>
                  <a:pt x="1246954" y="2276618"/>
                </a:lnTo>
                <a:lnTo>
                  <a:pt x="1293161" y="2269437"/>
                </a:lnTo>
                <a:lnTo>
                  <a:pt x="1338727" y="2260299"/>
                </a:lnTo>
                <a:lnTo>
                  <a:pt x="1383609" y="2249249"/>
                </a:lnTo>
                <a:lnTo>
                  <a:pt x="1427766" y="2236329"/>
                </a:lnTo>
                <a:lnTo>
                  <a:pt x="1471157" y="2221582"/>
                </a:lnTo>
                <a:lnTo>
                  <a:pt x="1513740" y="2205052"/>
                </a:lnTo>
                <a:lnTo>
                  <a:pt x="1555473" y="2186781"/>
                </a:lnTo>
                <a:lnTo>
                  <a:pt x="1596314" y="2166812"/>
                </a:lnTo>
                <a:lnTo>
                  <a:pt x="1636222" y="2145188"/>
                </a:lnTo>
                <a:lnTo>
                  <a:pt x="1675155" y="2121953"/>
                </a:lnTo>
                <a:lnTo>
                  <a:pt x="1713072" y="2097148"/>
                </a:lnTo>
                <a:lnTo>
                  <a:pt x="1749931" y="2070818"/>
                </a:lnTo>
                <a:lnTo>
                  <a:pt x="1785689" y="2043006"/>
                </a:lnTo>
                <a:lnTo>
                  <a:pt x="1820306" y="2013753"/>
                </a:lnTo>
                <a:lnTo>
                  <a:pt x="1853740" y="1983104"/>
                </a:lnTo>
                <a:lnTo>
                  <a:pt x="1885950" y="1951101"/>
                </a:lnTo>
                <a:lnTo>
                  <a:pt x="1916892" y="1917787"/>
                </a:lnTo>
                <a:lnTo>
                  <a:pt x="1946527" y="1883205"/>
                </a:lnTo>
                <a:lnTo>
                  <a:pt x="1974812" y="1847398"/>
                </a:lnTo>
                <a:lnTo>
                  <a:pt x="2001705" y="1810410"/>
                </a:lnTo>
                <a:lnTo>
                  <a:pt x="2027165" y="1772282"/>
                </a:lnTo>
                <a:lnTo>
                  <a:pt x="2051150" y="1733059"/>
                </a:lnTo>
                <a:lnTo>
                  <a:pt x="2073619" y="1692783"/>
                </a:lnTo>
                <a:lnTo>
                  <a:pt x="2094530" y="1651498"/>
                </a:lnTo>
                <a:lnTo>
                  <a:pt x="2113841" y="1609245"/>
                </a:lnTo>
                <a:lnTo>
                  <a:pt x="2131511" y="1566068"/>
                </a:lnTo>
                <a:lnTo>
                  <a:pt x="2147498" y="1522011"/>
                </a:lnTo>
                <a:lnTo>
                  <a:pt x="2161759" y="1477116"/>
                </a:lnTo>
                <a:lnTo>
                  <a:pt x="2174255" y="1431425"/>
                </a:lnTo>
                <a:lnTo>
                  <a:pt x="2184942" y="1384983"/>
                </a:lnTo>
                <a:lnTo>
                  <a:pt x="2193780" y="1337832"/>
                </a:lnTo>
                <a:lnTo>
                  <a:pt x="2200726" y="1290016"/>
                </a:lnTo>
                <a:lnTo>
                  <a:pt x="2205739" y="1241576"/>
                </a:lnTo>
                <a:lnTo>
                  <a:pt x="2208777" y="1192556"/>
                </a:lnTo>
                <a:lnTo>
                  <a:pt x="2209800" y="114300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3462617" y="3697946"/>
            <a:ext cx="1462368" cy="2017058"/>
          </a:xfrm>
          <a:custGeom>
            <a:avLst/>
            <a:gdLst/>
            <a:ahLst/>
            <a:cxnLst/>
            <a:rect l="l" t="t" r="r" b="b"/>
            <a:pathLst>
              <a:path w="2209800" h="2286000">
                <a:moveTo>
                  <a:pt x="1104899" y="0"/>
                </a:moveTo>
                <a:lnTo>
                  <a:pt x="1057018" y="1056"/>
                </a:lnTo>
                <a:lnTo>
                  <a:pt x="1009652" y="4198"/>
                </a:lnTo>
                <a:lnTo>
                  <a:pt x="962845" y="9381"/>
                </a:lnTo>
                <a:lnTo>
                  <a:pt x="916638" y="16562"/>
                </a:lnTo>
                <a:lnTo>
                  <a:pt x="871072" y="25700"/>
                </a:lnTo>
                <a:lnTo>
                  <a:pt x="826190" y="36750"/>
                </a:lnTo>
                <a:lnTo>
                  <a:pt x="782033" y="49670"/>
                </a:lnTo>
                <a:lnTo>
                  <a:pt x="738642" y="64417"/>
                </a:lnTo>
                <a:lnTo>
                  <a:pt x="696059" y="80947"/>
                </a:lnTo>
                <a:lnTo>
                  <a:pt x="654326" y="99218"/>
                </a:lnTo>
                <a:lnTo>
                  <a:pt x="613485" y="119187"/>
                </a:lnTo>
                <a:lnTo>
                  <a:pt x="573577" y="140811"/>
                </a:lnTo>
                <a:lnTo>
                  <a:pt x="534644" y="164046"/>
                </a:lnTo>
                <a:lnTo>
                  <a:pt x="496727" y="188851"/>
                </a:lnTo>
                <a:lnTo>
                  <a:pt x="459869" y="215181"/>
                </a:lnTo>
                <a:lnTo>
                  <a:pt x="424110" y="242993"/>
                </a:lnTo>
                <a:lnTo>
                  <a:pt x="389493" y="272246"/>
                </a:lnTo>
                <a:lnTo>
                  <a:pt x="356059" y="302895"/>
                </a:lnTo>
                <a:lnTo>
                  <a:pt x="323849" y="334898"/>
                </a:lnTo>
                <a:lnTo>
                  <a:pt x="292907" y="368212"/>
                </a:lnTo>
                <a:lnTo>
                  <a:pt x="263272" y="402794"/>
                </a:lnTo>
                <a:lnTo>
                  <a:pt x="234987" y="438601"/>
                </a:lnTo>
                <a:lnTo>
                  <a:pt x="208094" y="475589"/>
                </a:lnTo>
                <a:lnTo>
                  <a:pt x="182634" y="513717"/>
                </a:lnTo>
                <a:lnTo>
                  <a:pt x="158649" y="552940"/>
                </a:lnTo>
                <a:lnTo>
                  <a:pt x="136180" y="593216"/>
                </a:lnTo>
                <a:lnTo>
                  <a:pt x="115269" y="634501"/>
                </a:lnTo>
                <a:lnTo>
                  <a:pt x="95958" y="676754"/>
                </a:lnTo>
                <a:lnTo>
                  <a:pt x="78288" y="719931"/>
                </a:lnTo>
                <a:lnTo>
                  <a:pt x="62302" y="763988"/>
                </a:lnTo>
                <a:lnTo>
                  <a:pt x="48040" y="808883"/>
                </a:lnTo>
                <a:lnTo>
                  <a:pt x="35544" y="854574"/>
                </a:lnTo>
                <a:lnTo>
                  <a:pt x="24857" y="901016"/>
                </a:lnTo>
                <a:lnTo>
                  <a:pt x="16019" y="948167"/>
                </a:lnTo>
                <a:lnTo>
                  <a:pt x="9073" y="995983"/>
                </a:lnTo>
                <a:lnTo>
                  <a:pt x="4060" y="1044423"/>
                </a:lnTo>
                <a:lnTo>
                  <a:pt x="1022" y="1093443"/>
                </a:lnTo>
                <a:lnTo>
                  <a:pt x="0" y="1142999"/>
                </a:lnTo>
                <a:lnTo>
                  <a:pt x="1022" y="1192556"/>
                </a:lnTo>
                <a:lnTo>
                  <a:pt x="4060" y="1241576"/>
                </a:lnTo>
                <a:lnTo>
                  <a:pt x="9073" y="1290016"/>
                </a:lnTo>
                <a:lnTo>
                  <a:pt x="16019" y="1337832"/>
                </a:lnTo>
                <a:lnTo>
                  <a:pt x="24857" y="1384983"/>
                </a:lnTo>
                <a:lnTo>
                  <a:pt x="35544" y="1431425"/>
                </a:lnTo>
                <a:lnTo>
                  <a:pt x="48040" y="1477116"/>
                </a:lnTo>
                <a:lnTo>
                  <a:pt x="62302" y="1522011"/>
                </a:lnTo>
                <a:lnTo>
                  <a:pt x="78288" y="1566068"/>
                </a:lnTo>
                <a:lnTo>
                  <a:pt x="95958" y="1609245"/>
                </a:lnTo>
                <a:lnTo>
                  <a:pt x="115269" y="1651497"/>
                </a:lnTo>
                <a:lnTo>
                  <a:pt x="136180" y="1692783"/>
                </a:lnTo>
                <a:lnTo>
                  <a:pt x="158649" y="1733059"/>
                </a:lnTo>
                <a:lnTo>
                  <a:pt x="182634" y="1772282"/>
                </a:lnTo>
                <a:lnTo>
                  <a:pt x="208094" y="1810410"/>
                </a:lnTo>
                <a:lnTo>
                  <a:pt x="234987" y="1847398"/>
                </a:lnTo>
                <a:lnTo>
                  <a:pt x="263272" y="1883205"/>
                </a:lnTo>
                <a:lnTo>
                  <a:pt x="292907" y="1917786"/>
                </a:lnTo>
                <a:lnTo>
                  <a:pt x="323849" y="1951100"/>
                </a:lnTo>
                <a:lnTo>
                  <a:pt x="356059" y="1983104"/>
                </a:lnTo>
                <a:lnTo>
                  <a:pt x="389493" y="2013753"/>
                </a:lnTo>
                <a:lnTo>
                  <a:pt x="424110" y="2043006"/>
                </a:lnTo>
                <a:lnTo>
                  <a:pt x="459869" y="2070818"/>
                </a:lnTo>
                <a:lnTo>
                  <a:pt x="496727" y="2097148"/>
                </a:lnTo>
                <a:lnTo>
                  <a:pt x="534644" y="2121953"/>
                </a:lnTo>
                <a:lnTo>
                  <a:pt x="573577" y="2145188"/>
                </a:lnTo>
                <a:lnTo>
                  <a:pt x="613485" y="2166812"/>
                </a:lnTo>
                <a:lnTo>
                  <a:pt x="654326" y="2186781"/>
                </a:lnTo>
                <a:lnTo>
                  <a:pt x="696059" y="2205052"/>
                </a:lnTo>
                <a:lnTo>
                  <a:pt x="738642" y="2221582"/>
                </a:lnTo>
                <a:lnTo>
                  <a:pt x="782033" y="2236329"/>
                </a:lnTo>
                <a:lnTo>
                  <a:pt x="826190" y="2249249"/>
                </a:lnTo>
                <a:lnTo>
                  <a:pt x="871072" y="2260299"/>
                </a:lnTo>
                <a:lnTo>
                  <a:pt x="916638" y="2269437"/>
                </a:lnTo>
                <a:lnTo>
                  <a:pt x="962845" y="2276618"/>
                </a:lnTo>
                <a:lnTo>
                  <a:pt x="1009652" y="2281801"/>
                </a:lnTo>
                <a:lnTo>
                  <a:pt x="1057018" y="2284943"/>
                </a:lnTo>
                <a:lnTo>
                  <a:pt x="1104899" y="2285999"/>
                </a:lnTo>
                <a:lnTo>
                  <a:pt x="1152781" y="2284943"/>
                </a:lnTo>
                <a:lnTo>
                  <a:pt x="1200147" y="2281801"/>
                </a:lnTo>
                <a:lnTo>
                  <a:pt x="1246954" y="2276618"/>
                </a:lnTo>
                <a:lnTo>
                  <a:pt x="1293161" y="2269437"/>
                </a:lnTo>
                <a:lnTo>
                  <a:pt x="1338726" y="2260299"/>
                </a:lnTo>
                <a:lnTo>
                  <a:pt x="1383609" y="2249249"/>
                </a:lnTo>
                <a:lnTo>
                  <a:pt x="1427766" y="2236329"/>
                </a:lnTo>
                <a:lnTo>
                  <a:pt x="1471157" y="2221582"/>
                </a:lnTo>
                <a:lnTo>
                  <a:pt x="1513740" y="2205052"/>
                </a:lnTo>
                <a:lnTo>
                  <a:pt x="1555473" y="2186781"/>
                </a:lnTo>
                <a:lnTo>
                  <a:pt x="1596314" y="2166812"/>
                </a:lnTo>
                <a:lnTo>
                  <a:pt x="1636222" y="2145188"/>
                </a:lnTo>
                <a:lnTo>
                  <a:pt x="1675155" y="2121953"/>
                </a:lnTo>
                <a:lnTo>
                  <a:pt x="1713072" y="2097148"/>
                </a:lnTo>
                <a:lnTo>
                  <a:pt x="1749930" y="2070818"/>
                </a:lnTo>
                <a:lnTo>
                  <a:pt x="1785689" y="2043006"/>
                </a:lnTo>
                <a:lnTo>
                  <a:pt x="1820306" y="2013753"/>
                </a:lnTo>
                <a:lnTo>
                  <a:pt x="1853740" y="1983104"/>
                </a:lnTo>
                <a:lnTo>
                  <a:pt x="1885949" y="1951100"/>
                </a:lnTo>
                <a:lnTo>
                  <a:pt x="1916892" y="1917786"/>
                </a:lnTo>
                <a:lnTo>
                  <a:pt x="1946527" y="1883205"/>
                </a:lnTo>
                <a:lnTo>
                  <a:pt x="1974811" y="1847398"/>
                </a:lnTo>
                <a:lnTo>
                  <a:pt x="2001705" y="1810410"/>
                </a:lnTo>
                <a:lnTo>
                  <a:pt x="2027165" y="1772282"/>
                </a:lnTo>
                <a:lnTo>
                  <a:pt x="2051150" y="1733059"/>
                </a:lnTo>
                <a:lnTo>
                  <a:pt x="2073619" y="1692783"/>
                </a:lnTo>
                <a:lnTo>
                  <a:pt x="2094530" y="1651497"/>
                </a:lnTo>
                <a:lnTo>
                  <a:pt x="2113841" y="1609245"/>
                </a:lnTo>
                <a:lnTo>
                  <a:pt x="2131511" y="1566068"/>
                </a:lnTo>
                <a:lnTo>
                  <a:pt x="2147497" y="1522011"/>
                </a:lnTo>
                <a:lnTo>
                  <a:pt x="2161759" y="1477116"/>
                </a:lnTo>
                <a:lnTo>
                  <a:pt x="2174255" y="1431425"/>
                </a:lnTo>
                <a:lnTo>
                  <a:pt x="2184942" y="1384983"/>
                </a:lnTo>
                <a:lnTo>
                  <a:pt x="2193780" y="1337832"/>
                </a:lnTo>
                <a:lnTo>
                  <a:pt x="2200726" y="1290016"/>
                </a:lnTo>
                <a:lnTo>
                  <a:pt x="2205739" y="1241576"/>
                </a:lnTo>
                <a:lnTo>
                  <a:pt x="2208777" y="1192556"/>
                </a:lnTo>
                <a:lnTo>
                  <a:pt x="2209799" y="1142999"/>
                </a:lnTo>
                <a:lnTo>
                  <a:pt x="2208777" y="1093443"/>
                </a:lnTo>
                <a:lnTo>
                  <a:pt x="2205739" y="1044423"/>
                </a:lnTo>
                <a:lnTo>
                  <a:pt x="2200726" y="995983"/>
                </a:lnTo>
                <a:lnTo>
                  <a:pt x="2193780" y="948167"/>
                </a:lnTo>
                <a:lnTo>
                  <a:pt x="2184942" y="901016"/>
                </a:lnTo>
                <a:lnTo>
                  <a:pt x="2174255" y="854574"/>
                </a:lnTo>
                <a:lnTo>
                  <a:pt x="2161759" y="808883"/>
                </a:lnTo>
                <a:lnTo>
                  <a:pt x="2147497" y="763988"/>
                </a:lnTo>
                <a:lnTo>
                  <a:pt x="2131511" y="719931"/>
                </a:lnTo>
                <a:lnTo>
                  <a:pt x="2113841" y="676754"/>
                </a:lnTo>
                <a:lnTo>
                  <a:pt x="2094530" y="634501"/>
                </a:lnTo>
                <a:lnTo>
                  <a:pt x="2073619" y="593216"/>
                </a:lnTo>
                <a:lnTo>
                  <a:pt x="2051150" y="552940"/>
                </a:lnTo>
                <a:lnTo>
                  <a:pt x="2027165" y="513717"/>
                </a:lnTo>
                <a:lnTo>
                  <a:pt x="2001705" y="475589"/>
                </a:lnTo>
                <a:lnTo>
                  <a:pt x="1974811" y="438601"/>
                </a:lnTo>
                <a:lnTo>
                  <a:pt x="1946527" y="402794"/>
                </a:lnTo>
                <a:lnTo>
                  <a:pt x="1916892" y="368212"/>
                </a:lnTo>
                <a:lnTo>
                  <a:pt x="1885949" y="334898"/>
                </a:lnTo>
                <a:lnTo>
                  <a:pt x="1853740" y="302895"/>
                </a:lnTo>
                <a:lnTo>
                  <a:pt x="1820306" y="272246"/>
                </a:lnTo>
                <a:lnTo>
                  <a:pt x="1785689" y="242993"/>
                </a:lnTo>
                <a:lnTo>
                  <a:pt x="1749930" y="215181"/>
                </a:lnTo>
                <a:lnTo>
                  <a:pt x="1713072" y="188851"/>
                </a:lnTo>
                <a:lnTo>
                  <a:pt x="1675155" y="164046"/>
                </a:lnTo>
                <a:lnTo>
                  <a:pt x="1636222" y="140811"/>
                </a:lnTo>
                <a:lnTo>
                  <a:pt x="1596314" y="119187"/>
                </a:lnTo>
                <a:lnTo>
                  <a:pt x="1555473" y="99218"/>
                </a:lnTo>
                <a:lnTo>
                  <a:pt x="1513740" y="80947"/>
                </a:lnTo>
                <a:lnTo>
                  <a:pt x="1471157" y="64417"/>
                </a:lnTo>
                <a:lnTo>
                  <a:pt x="1427766" y="49670"/>
                </a:lnTo>
                <a:lnTo>
                  <a:pt x="1383609" y="36750"/>
                </a:lnTo>
                <a:lnTo>
                  <a:pt x="1338726" y="25700"/>
                </a:lnTo>
                <a:lnTo>
                  <a:pt x="1293161" y="16562"/>
                </a:lnTo>
                <a:lnTo>
                  <a:pt x="1246954" y="9381"/>
                </a:lnTo>
                <a:lnTo>
                  <a:pt x="1200147" y="4198"/>
                </a:lnTo>
                <a:lnTo>
                  <a:pt x="1152781" y="1056"/>
                </a:lnTo>
                <a:lnTo>
                  <a:pt x="1104899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5479676" y="3775939"/>
            <a:ext cx="1315261" cy="1210238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1600200" y="685800"/>
                </a:moveTo>
                <a:lnTo>
                  <a:pt x="1598498" y="640797"/>
                </a:lnTo>
                <a:lnTo>
                  <a:pt x="1593464" y="596559"/>
                </a:lnTo>
                <a:lnTo>
                  <a:pt x="1585202" y="553176"/>
                </a:lnTo>
                <a:lnTo>
                  <a:pt x="1573818" y="510740"/>
                </a:lnTo>
                <a:lnTo>
                  <a:pt x="1559417" y="469343"/>
                </a:lnTo>
                <a:lnTo>
                  <a:pt x="1542105" y="429075"/>
                </a:lnTo>
                <a:lnTo>
                  <a:pt x="1521987" y="390027"/>
                </a:lnTo>
                <a:lnTo>
                  <a:pt x="1499168" y="352292"/>
                </a:lnTo>
                <a:lnTo>
                  <a:pt x="1473753" y="315960"/>
                </a:lnTo>
                <a:lnTo>
                  <a:pt x="1445849" y="281123"/>
                </a:lnTo>
                <a:lnTo>
                  <a:pt x="1415560" y="247871"/>
                </a:lnTo>
                <a:lnTo>
                  <a:pt x="1382991" y="216297"/>
                </a:lnTo>
                <a:lnTo>
                  <a:pt x="1348248" y="186491"/>
                </a:lnTo>
                <a:lnTo>
                  <a:pt x="1311436" y="158546"/>
                </a:lnTo>
                <a:lnTo>
                  <a:pt x="1272661" y="132551"/>
                </a:lnTo>
                <a:lnTo>
                  <a:pt x="1232028" y="108599"/>
                </a:lnTo>
                <a:lnTo>
                  <a:pt x="1189643" y="86780"/>
                </a:lnTo>
                <a:lnTo>
                  <a:pt x="1145610" y="67186"/>
                </a:lnTo>
                <a:lnTo>
                  <a:pt x="1100034" y="49909"/>
                </a:lnTo>
                <a:lnTo>
                  <a:pt x="1053023" y="35039"/>
                </a:lnTo>
                <a:lnTo>
                  <a:pt x="1004679" y="22668"/>
                </a:lnTo>
                <a:lnTo>
                  <a:pt x="955110" y="12888"/>
                </a:lnTo>
                <a:lnTo>
                  <a:pt x="904420" y="5788"/>
                </a:lnTo>
                <a:lnTo>
                  <a:pt x="852715" y="1462"/>
                </a:lnTo>
                <a:lnTo>
                  <a:pt x="800100" y="0"/>
                </a:lnTo>
                <a:lnTo>
                  <a:pt x="747484" y="1462"/>
                </a:lnTo>
                <a:lnTo>
                  <a:pt x="695779" y="5788"/>
                </a:lnTo>
                <a:lnTo>
                  <a:pt x="645089" y="12888"/>
                </a:lnTo>
                <a:lnTo>
                  <a:pt x="595520" y="22668"/>
                </a:lnTo>
                <a:lnTo>
                  <a:pt x="547176" y="35039"/>
                </a:lnTo>
                <a:lnTo>
                  <a:pt x="500165" y="49909"/>
                </a:lnTo>
                <a:lnTo>
                  <a:pt x="454589" y="67186"/>
                </a:lnTo>
                <a:lnTo>
                  <a:pt x="410556" y="86780"/>
                </a:lnTo>
                <a:lnTo>
                  <a:pt x="368171" y="108599"/>
                </a:lnTo>
                <a:lnTo>
                  <a:pt x="327538" y="132551"/>
                </a:lnTo>
                <a:lnTo>
                  <a:pt x="288763" y="158546"/>
                </a:lnTo>
                <a:lnTo>
                  <a:pt x="251951" y="186491"/>
                </a:lnTo>
                <a:lnTo>
                  <a:pt x="217208" y="216297"/>
                </a:lnTo>
                <a:lnTo>
                  <a:pt x="184640" y="247871"/>
                </a:lnTo>
                <a:lnTo>
                  <a:pt x="154350" y="281123"/>
                </a:lnTo>
                <a:lnTo>
                  <a:pt x="126446" y="315960"/>
                </a:lnTo>
                <a:lnTo>
                  <a:pt x="101031" y="352292"/>
                </a:lnTo>
                <a:lnTo>
                  <a:pt x="78212" y="390027"/>
                </a:lnTo>
                <a:lnTo>
                  <a:pt x="58094" y="429075"/>
                </a:lnTo>
                <a:lnTo>
                  <a:pt x="40782" y="469343"/>
                </a:lnTo>
                <a:lnTo>
                  <a:pt x="26381" y="510740"/>
                </a:lnTo>
                <a:lnTo>
                  <a:pt x="14997" y="553176"/>
                </a:lnTo>
                <a:lnTo>
                  <a:pt x="6735" y="596559"/>
                </a:lnTo>
                <a:lnTo>
                  <a:pt x="1701" y="640797"/>
                </a:lnTo>
                <a:lnTo>
                  <a:pt x="0" y="685800"/>
                </a:lnTo>
                <a:lnTo>
                  <a:pt x="1701" y="730971"/>
                </a:lnTo>
                <a:lnTo>
                  <a:pt x="6735" y="775350"/>
                </a:lnTo>
                <a:lnTo>
                  <a:pt x="14997" y="818848"/>
                </a:lnTo>
                <a:lnTo>
                  <a:pt x="26381" y="861375"/>
                </a:lnTo>
                <a:lnTo>
                  <a:pt x="40782" y="902842"/>
                </a:lnTo>
                <a:lnTo>
                  <a:pt x="58094" y="943158"/>
                </a:lnTo>
                <a:lnTo>
                  <a:pt x="78212" y="982235"/>
                </a:lnTo>
                <a:lnTo>
                  <a:pt x="101031" y="1019984"/>
                </a:lnTo>
                <a:lnTo>
                  <a:pt x="126446" y="1056313"/>
                </a:lnTo>
                <a:lnTo>
                  <a:pt x="154350" y="1091135"/>
                </a:lnTo>
                <a:lnTo>
                  <a:pt x="184640" y="1124359"/>
                </a:lnTo>
                <a:lnTo>
                  <a:pt x="217208" y="1155895"/>
                </a:lnTo>
                <a:lnTo>
                  <a:pt x="251951" y="1185655"/>
                </a:lnTo>
                <a:lnTo>
                  <a:pt x="288763" y="1213549"/>
                </a:lnTo>
                <a:lnTo>
                  <a:pt x="327538" y="1239487"/>
                </a:lnTo>
                <a:lnTo>
                  <a:pt x="368171" y="1263380"/>
                </a:lnTo>
                <a:lnTo>
                  <a:pt x="410556" y="1285137"/>
                </a:lnTo>
                <a:lnTo>
                  <a:pt x="454589" y="1304671"/>
                </a:lnTo>
                <a:lnTo>
                  <a:pt x="500165" y="1321890"/>
                </a:lnTo>
                <a:lnTo>
                  <a:pt x="547176" y="1336706"/>
                </a:lnTo>
                <a:lnTo>
                  <a:pt x="595520" y="1349029"/>
                </a:lnTo>
                <a:lnTo>
                  <a:pt x="645089" y="1358769"/>
                </a:lnTo>
                <a:lnTo>
                  <a:pt x="695779" y="1365838"/>
                </a:lnTo>
                <a:lnTo>
                  <a:pt x="747484" y="1370144"/>
                </a:lnTo>
                <a:lnTo>
                  <a:pt x="800100" y="1371600"/>
                </a:lnTo>
                <a:lnTo>
                  <a:pt x="852715" y="1370144"/>
                </a:lnTo>
                <a:lnTo>
                  <a:pt x="904420" y="1365838"/>
                </a:lnTo>
                <a:lnTo>
                  <a:pt x="955110" y="1358769"/>
                </a:lnTo>
                <a:lnTo>
                  <a:pt x="1004679" y="1349029"/>
                </a:lnTo>
                <a:lnTo>
                  <a:pt x="1053023" y="1336706"/>
                </a:lnTo>
                <a:lnTo>
                  <a:pt x="1100034" y="1321890"/>
                </a:lnTo>
                <a:lnTo>
                  <a:pt x="1145610" y="1304671"/>
                </a:lnTo>
                <a:lnTo>
                  <a:pt x="1189643" y="1285137"/>
                </a:lnTo>
                <a:lnTo>
                  <a:pt x="1232028" y="1263380"/>
                </a:lnTo>
                <a:lnTo>
                  <a:pt x="1272661" y="1239487"/>
                </a:lnTo>
                <a:lnTo>
                  <a:pt x="1311436" y="1213549"/>
                </a:lnTo>
                <a:lnTo>
                  <a:pt x="1348248" y="1185655"/>
                </a:lnTo>
                <a:lnTo>
                  <a:pt x="1382991" y="1155895"/>
                </a:lnTo>
                <a:lnTo>
                  <a:pt x="1415560" y="1124359"/>
                </a:lnTo>
                <a:lnTo>
                  <a:pt x="1445849" y="1091135"/>
                </a:lnTo>
                <a:lnTo>
                  <a:pt x="1473753" y="1056313"/>
                </a:lnTo>
                <a:lnTo>
                  <a:pt x="1499168" y="1019984"/>
                </a:lnTo>
                <a:lnTo>
                  <a:pt x="1521987" y="982235"/>
                </a:lnTo>
                <a:lnTo>
                  <a:pt x="1542105" y="943158"/>
                </a:lnTo>
                <a:lnTo>
                  <a:pt x="1559417" y="902842"/>
                </a:lnTo>
                <a:lnTo>
                  <a:pt x="1573818" y="861375"/>
                </a:lnTo>
                <a:lnTo>
                  <a:pt x="1585202" y="818848"/>
                </a:lnTo>
                <a:lnTo>
                  <a:pt x="1593464" y="775350"/>
                </a:lnTo>
                <a:lnTo>
                  <a:pt x="1598498" y="730971"/>
                </a:lnTo>
                <a:lnTo>
                  <a:pt x="1600200" y="68580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5479676" y="3775939"/>
            <a:ext cx="1315261" cy="1210238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800099" y="0"/>
                </a:moveTo>
                <a:lnTo>
                  <a:pt x="747484" y="1462"/>
                </a:lnTo>
                <a:lnTo>
                  <a:pt x="695779" y="5788"/>
                </a:lnTo>
                <a:lnTo>
                  <a:pt x="645089" y="12888"/>
                </a:lnTo>
                <a:lnTo>
                  <a:pt x="595520" y="22668"/>
                </a:lnTo>
                <a:lnTo>
                  <a:pt x="547176" y="35039"/>
                </a:lnTo>
                <a:lnTo>
                  <a:pt x="500165" y="49909"/>
                </a:lnTo>
                <a:lnTo>
                  <a:pt x="454589" y="67186"/>
                </a:lnTo>
                <a:lnTo>
                  <a:pt x="410556" y="86780"/>
                </a:lnTo>
                <a:lnTo>
                  <a:pt x="368171" y="108599"/>
                </a:lnTo>
                <a:lnTo>
                  <a:pt x="327538" y="132551"/>
                </a:lnTo>
                <a:lnTo>
                  <a:pt x="288763" y="158546"/>
                </a:lnTo>
                <a:lnTo>
                  <a:pt x="251951" y="186491"/>
                </a:lnTo>
                <a:lnTo>
                  <a:pt x="217208" y="216297"/>
                </a:lnTo>
                <a:lnTo>
                  <a:pt x="184640" y="247871"/>
                </a:lnTo>
                <a:lnTo>
                  <a:pt x="154350" y="281123"/>
                </a:lnTo>
                <a:lnTo>
                  <a:pt x="126446" y="315960"/>
                </a:lnTo>
                <a:lnTo>
                  <a:pt x="101031" y="352292"/>
                </a:lnTo>
                <a:lnTo>
                  <a:pt x="78212" y="390027"/>
                </a:lnTo>
                <a:lnTo>
                  <a:pt x="58094" y="429075"/>
                </a:lnTo>
                <a:lnTo>
                  <a:pt x="40782" y="469343"/>
                </a:lnTo>
                <a:lnTo>
                  <a:pt x="26381" y="510740"/>
                </a:lnTo>
                <a:lnTo>
                  <a:pt x="14997" y="553176"/>
                </a:lnTo>
                <a:lnTo>
                  <a:pt x="6735" y="596559"/>
                </a:lnTo>
                <a:lnTo>
                  <a:pt x="1701" y="640797"/>
                </a:lnTo>
                <a:lnTo>
                  <a:pt x="0" y="685799"/>
                </a:lnTo>
                <a:lnTo>
                  <a:pt x="1701" y="730971"/>
                </a:lnTo>
                <a:lnTo>
                  <a:pt x="6735" y="775350"/>
                </a:lnTo>
                <a:lnTo>
                  <a:pt x="14997" y="818848"/>
                </a:lnTo>
                <a:lnTo>
                  <a:pt x="26381" y="861375"/>
                </a:lnTo>
                <a:lnTo>
                  <a:pt x="40782" y="902841"/>
                </a:lnTo>
                <a:lnTo>
                  <a:pt x="58094" y="943158"/>
                </a:lnTo>
                <a:lnTo>
                  <a:pt x="78212" y="982235"/>
                </a:lnTo>
                <a:lnTo>
                  <a:pt x="101031" y="1019984"/>
                </a:lnTo>
                <a:lnTo>
                  <a:pt x="126446" y="1056313"/>
                </a:lnTo>
                <a:lnTo>
                  <a:pt x="154350" y="1091135"/>
                </a:lnTo>
                <a:lnTo>
                  <a:pt x="184640" y="1124359"/>
                </a:lnTo>
                <a:lnTo>
                  <a:pt x="217208" y="1155895"/>
                </a:lnTo>
                <a:lnTo>
                  <a:pt x="251951" y="1185655"/>
                </a:lnTo>
                <a:lnTo>
                  <a:pt x="288763" y="1213549"/>
                </a:lnTo>
                <a:lnTo>
                  <a:pt x="327538" y="1239487"/>
                </a:lnTo>
                <a:lnTo>
                  <a:pt x="368171" y="1263380"/>
                </a:lnTo>
                <a:lnTo>
                  <a:pt x="410556" y="1285137"/>
                </a:lnTo>
                <a:lnTo>
                  <a:pt x="454589" y="1304671"/>
                </a:lnTo>
                <a:lnTo>
                  <a:pt x="500165" y="1321890"/>
                </a:lnTo>
                <a:lnTo>
                  <a:pt x="547176" y="1336706"/>
                </a:lnTo>
                <a:lnTo>
                  <a:pt x="595520" y="1349029"/>
                </a:lnTo>
                <a:lnTo>
                  <a:pt x="645089" y="1358769"/>
                </a:lnTo>
                <a:lnTo>
                  <a:pt x="695779" y="1365837"/>
                </a:lnTo>
                <a:lnTo>
                  <a:pt x="747484" y="1370144"/>
                </a:lnTo>
                <a:lnTo>
                  <a:pt x="800099" y="1371599"/>
                </a:lnTo>
                <a:lnTo>
                  <a:pt x="852715" y="1370144"/>
                </a:lnTo>
                <a:lnTo>
                  <a:pt x="904420" y="1365837"/>
                </a:lnTo>
                <a:lnTo>
                  <a:pt x="955110" y="1358769"/>
                </a:lnTo>
                <a:lnTo>
                  <a:pt x="1004679" y="1349029"/>
                </a:lnTo>
                <a:lnTo>
                  <a:pt x="1053023" y="1336706"/>
                </a:lnTo>
                <a:lnTo>
                  <a:pt x="1100034" y="1321890"/>
                </a:lnTo>
                <a:lnTo>
                  <a:pt x="1145610" y="1304671"/>
                </a:lnTo>
                <a:lnTo>
                  <a:pt x="1189643" y="1285137"/>
                </a:lnTo>
                <a:lnTo>
                  <a:pt x="1232028" y="1263380"/>
                </a:lnTo>
                <a:lnTo>
                  <a:pt x="1272661" y="1239487"/>
                </a:lnTo>
                <a:lnTo>
                  <a:pt x="1311436" y="1213549"/>
                </a:lnTo>
                <a:lnTo>
                  <a:pt x="1348248" y="1185655"/>
                </a:lnTo>
                <a:lnTo>
                  <a:pt x="1382991" y="1155895"/>
                </a:lnTo>
                <a:lnTo>
                  <a:pt x="1415559" y="1124359"/>
                </a:lnTo>
                <a:lnTo>
                  <a:pt x="1445849" y="1091135"/>
                </a:lnTo>
                <a:lnTo>
                  <a:pt x="1473753" y="1056313"/>
                </a:lnTo>
                <a:lnTo>
                  <a:pt x="1499168" y="1019984"/>
                </a:lnTo>
                <a:lnTo>
                  <a:pt x="1521987" y="982235"/>
                </a:lnTo>
                <a:lnTo>
                  <a:pt x="1542105" y="943158"/>
                </a:lnTo>
                <a:lnTo>
                  <a:pt x="1559417" y="902841"/>
                </a:lnTo>
                <a:lnTo>
                  <a:pt x="1573818" y="861375"/>
                </a:lnTo>
                <a:lnTo>
                  <a:pt x="1585202" y="818848"/>
                </a:lnTo>
                <a:lnTo>
                  <a:pt x="1593464" y="775350"/>
                </a:lnTo>
                <a:lnTo>
                  <a:pt x="1598498" y="730971"/>
                </a:lnTo>
                <a:lnTo>
                  <a:pt x="1600199" y="685799"/>
                </a:lnTo>
                <a:lnTo>
                  <a:pt x="1598498" y="640797"/>
                </a:lnTo>
                <a:lnTo>
                  <a:pt x="1593464" y="596559"/>
                </a:lnTo>
                <a:lnTo>
                  <a:pt x="1585202" y="553176"/>
                </a:lnTo>
                <a:lnTo>
                  <a:pt x="1573818" y="510740"/>
                </a:lnTo>
                <a:lnTo>
                  <a:pt x="1559417" y="469343"/>
                </a:lnTo>
                <a:lnTo>
                  <a:pt x="1542105" y="429075"/>
                </a:lnTo>
                <a:lnTo>
                  <a:pt x="1521987" y="390027"/>
                </a:lnTo>
                <a:lnTo>
                  <a:pt x="1499168" y="352292"/>
                </a:lnTo>
                <a:lnTo>
                  <a:pt x="1473753" y="315960"/>
                </a:lnTo>
                <a:lnTo>
                  <a:pt x="1445849" y="281123"/>
                </a:lnTo>
                <a:lnTo>
                  <a:pt x="1415559" y="247871"/>
                </a:lnTo>
                <a:lnTo>
                  <a:pt x="1382991" y="216297"/>
                </a:lnTo>
                <a:lnTo>
                  <a:pt x="1348248" y="186491"/>
                </a:lnTo>
                <a:lnTo>
                  <a:pt x="1311436" y="158546"/>
                </a:lnTo>
                <a:lnTo>
                  <a:pt x="1272661" y="132551"/>
                </a:lnTo>
                <a:lnTo>
                  <a:pt x="1232028" y="108599"/>
                </a:lnTo>
                <a:lnTo>
                  <a:pt x="1189643" y="86780"/>
                </a:lnTo>
                <a:lnTo>
                  <a:pt x="1145610" y="67186"/>
                </a:lnTo>
                <a:lnTo>
                  <a:pt x="1100034" y="49909"/>
                </a:lnTo>
                <a:lnTo>
                  <a:pt x="1053023" y="35039"/>
                </a:lnTo>
                <a:lnTo>
                  <a:pt x="1004679" y="22668"/>
                </a:lnTo>
                <a:lnTo>
                  <a:pt x="955110" y="12888"/>
                </a:lnTo>
                <a:lnTo>
                  <a:pt x="904420" y="5788"/>
                </a:lnTo>
                <a:lnTo>
                  <a:pt x="852715" y="1462"/>
                </a:lnTo>
                <a:lnTo>
                  <a:pt x="800099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1000609" y="4515525"/>
            <a:ext cx="756396" cy="605115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1143006" y="342900"/>
                </a:moveTo>
                <a:lnTo>
                  <a:pt x="1131388" y="273909"/>
                </a:lnTo>
                <a:lnTo>
                  <a:pt x="1098071" y="209597"/>
                </a:lnTo>
                <a:lnTo>
                  <a:pt x="1073996" y="179631"/>
                </a:lnTo>
                <a:lnTo>
                  <a:pt x="1045359" y="151358"/>
                </a:lnTo>
                <a:lnTo>
                  <a:pt x="1012450" y="124950"/>
                </a:lnTo>
                <a:lnTo>
                  <a:pt x="975556" y="100584"/>
                </a:lnTo>
                <a:lnTo>
                  <a:pt x="934965" y="78431"/>
                </a:lnTo>
                <a:lnTo>
                  <a:pt x="890965" y="58668"/>
                </a:lnTo>
                <a:lnTo>
                  <a:pt x="843844" y="41467"/>
                </a:lnTo>
                <a:lnTo>
                  <a:pt x="793891" y="27003"/>
                </a:lnTo>
                <a:lnTo>
                  <a:pt x="741392" y="15450"/>
                </a:lnTo>
                <a:lnTo>
                  <a:pt x="686636" y="6983"/>
                </a:lnTo>
                <a:lnTo>
                  <a:pt x="629911" y="1774"/>
                </a:lnTo>
                <a:lnTo>
                  <a:pt x="571506" y="0"/>
                </a:lnTo>
                <a:lnTo>
                  <a:pt x="513100" y="1774"/>
                </a:lnTo>
                <a:lnTo>
                  <a:pt x="456375" y="6983"/>
                </a:lnTo>
                <a:lnTo>
                  <a:pt x="401619" y="15450"/>
                </a:lnTo>
                <a:lnTo>
                  <a:pt x="349120" y="27003"/>
                </a:lnTo>
                <a:lnTo>
                  <a:pt x="299165" y="41467"/>
                </a:lnTo>
                <a:lnTo>
                  <a:pt x="252044" y="58668"/>
                </a:lnTo>
                <a:lnTo>
                  <a:pt x="208044" y="78431"/>
                </a:lnTo>
                <a:lnTo>
                  <a:pt x="167452" y="100584"/>
                </a:lnTo>
                <a:lnTo>
                  <a:pt x="130557" y="124950"/>
                </a:lnTo>
                <a:lnTo>
                  <a:pt x="97648" y="151358"/>
                </a:lnTo>
                <a:lnTo>
                  <a:pt x="69011" y="179631"/>
                </a:lnTo>
                <a:lnTo>
                  <a:pt x="44935" y="209597"/>
                </a:lnTo>
                <a:lnTo>
                  <a:pt x="11617" y="273909"/>
                </a:lnTo>
                <a:lnTo>
                  <a:pt x="0" y="342900"/>
                </a:lnTo>
                <a:lnTo>
                  <a:pt x="2952" y="378144"/>
                </a:lnTo>
                <a:lnTo>
                  <a:pt x="25708" y="445284"/>
                </a:lnTo>
                <a:lnTo>
                  <a:pt x="69011" y="506843"/>
                </a:lnTo>
                <a:lnTo>
                  <a:pt x="97648" y="535111"/>
                </a:lnTo>
                <a:lnTo>
                  <a:pt x="130557" y="561482"/>
                </a:lnTo>
                <a:lnTo>
                  <a:pt x="167452" y="585787"/>
                </a:lnTo>
                <a:lnTo>
                  <a:pt x="208044" y="607860"/>
                </a:lnTo>
                <a:lnTo>
                  <a:pt x="252044" y="627533"/>
                </a:lnTo>
                <a:lnTo>
                  <a:pt x="299165" y="644639"/>
                </a:lnTo>
                <a:lnTo>
                  <a:pt x="349120" y="659010"/>
                </a:lnTo>
                <a:lnTo>
                  <a:pt x="401619" y="670480"/>
                </a:lnTo>
                <a:lnTo>
                  <a:pt x="456375" y="678879"/>
                </a:lnTo>
                <a:lnTo>
                  <a:pt x="513100" y="684041"/>
                </a:lnTo>
                <a:lnTo>
                  <a:pt x="571506" y="685800"/>
                </a:lnTo>
                <a:lnTo>
                  <a:pt x="629911" y="684041"/>
                </a:lnTo>
                <a:lnTo>
                  <a:pt x="686636" y="678879"/>
                </a:lnTo>
                <a:lnTo>
                  <a:pt x="741392" y="670480"/>
                </a:lnTo>
                <a:lnTo>
                  <a:pt x="793891" y="659010"/>
                </a:lnTo>
                <a:lnTo>
                  <a:pt x="843844" y="644639"/>
                </a:lnTo>
                <a:lnTo>
                  <a:pt x="890965" y="627533"/>
                </a:lnTo>
                <a:lnTo>
                  <a:pt x="934965" y="607860"/>
                </a:lnTo>
                <a:lnTo>
                  <a:pt x="975556" y="585787"/>
                </a:lnTo>
                <a:lnTo>
                  <a:pt x="1012450" y="561482"/>
                </a:lnTo>
                <a:lnTo>
                  <a:pt x="1045359" y="535111"/>
                </a:lnTo>
                <a:lnTo>
                  <a:pt x="1073996" y="506843"/>
                </a:lnTo>
                <a:lnTo>
                  <a:pt x="1098071" y="476845"/>
                </a:lnTo>
                <a:lnTo>
                  <a:pt x="1131388" y="412328"/>
                </a:lnTo>
                <a:lnTo>
                  <a:pt x="1143006" y="34290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984843" y="4515525"/>
            <a:ext cx="756396" cy="605115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571506" y="0"/>
                </a:moveTo>
                <a:lnTo>
                  <a:pt x="513100" y="1774"/>
                </a:lnTo>
                <a:lnTo>
                  <a:pt x="456375" y="6983"/>
                </a:lnTo>
                <a:lnTo>
                  <a:pt x="401619" y="15450"/>
                </a:lnTo>
                <a:lnTo>
                  <a:pt x="349120" y="27003"/>
                </a:lnTo>
                <a:lnTo>
                  <a:pt x="299165" y="41467"/>
                </a:lnTo>
                <a:lnTo>
                  <a:pt x="252044" y="58668"/>
                </a:lnTo>
                <a:lnTo>
                  <a:pt x="208044" y="78431"/>
                </a:lnTo>
                <a:lnTo>
                  <a:pt x="167452" y="100583"/>
                </a:lnTo>
                <a:lnTo>
                  <a:pt x="130557" y="124950"/>
                </a:lnTo>
                <a:lnTo>
                  <a:pt x="97648" y="151358"/>
                </a:lnTo>
                <a:lnTo>
                  <a:pt x="69011" y="179631"/>
                </a:lnTo>
                <a:lnTo>
                  <a:pt x="44935" y="209597"/>
                </a:lnTo>
                <a:lnTo>
                  <a:pt x="11617" y="273909"/>
                </a:lnTo>
                <a:lnTo>
                  <a:pt x="0" y="342899"/>
                </a:lnTo>
                <a:lnTo>
                  <a:pt x="2952" y="378144"/>
                </a:lnTo>
                <a:lnTo>
                  <a:pt x="25708" y="445284"/>
                </a:lnTo>
                <a:lnTo>
                  <a:pt x="69011" y="506843"/>
                </a:lnTo>
                <a:lnTo>
                  <a:pt x="97648" y="535111"/>
                </a:lnTo>
                <a:lnTo>
                  <a:pt x="130557" y="561481"/>
                </a:lnTo>
                <a:lnTo>
                  <a:pt x="167452" y="585787"/>
                </a:lnTo>
                <a:lnTo>
                  <a:pt x="208044" y="607860"/>
                </a:lnTo>
                <a:lnTo>
                  <a:pt x="252044" y="627533"/>
                </a:lnTo>
                <a:lnTo>
                  <a:pt x="299165" y="644639"/>
                </a:lnTo>
                <a:lnTo>
                  <a:pt x="349120" y="659010"/>
                </a:lnTo>
                <a:lnTo>
                  <a:pt x="401619" y="670479"/>
                </a:lnTo>
                <a:lnTo>
                  <a:pt x="456375" y="678879"/>
                </a:lnTo>
                <a:lnTo>
                  <a:pt x="513100" y="684041"/>
                </a:lnTo>
                <a:lnTo>
                  <a:pt x="571506" y="685799"/>
                </a:lnTo>
                <a:lnTo>
                  <a:pt x="629911" y="684041"/>
                </a:lnTo>
                <a:lnTo>
                  <a:pt x="686636" y="678879"/>
                </a:lnTo>
                <a:lnTo>
                  <a:pt x="741392" y="670479"/>
                </a:lnTo>
                <a:lnTo>
                  <a:pt x="793891" y="659010"/>
                </a:lnTo>
                <a:lnTo>
                  <a:pt x="843844" y="644639"/>
                </a:lnTo>
                <a:lnTo>
                  <a:pt x="890965" y="627533"/>
                </a:lnTo>
                <a:lnTo>
                  <a:pt x="934965" y="607860"/>
                </a:lnTo>
                <a:lnTo>
                  <a:pt x="975556" y="585787"/>
                </a:lnTo>
                <a:lnTo>
                  <a:pt x="1012450" y="561481"/>
                </a:lnTo>
                <a:lnTo>
                  <a:pt x="1045359" y="535111"/>
                </a:lnTo>
                <a:lnTo>
                  <a:pt x="1073996" y="506843"/>
                </a:lnTo>
                <a:lnTo>
                  <a:pt x="1098071" y="476845"/>
                </a:lnTo>
                <a:lnTo>
                  <a:pt x="1131388" y="412328"/>
                </a:lnTo>
                <a:lnTo>
                  <a:pt x="1143006" y="342899"/>
                </a:lnTo>
                <a:lnTo>
                  <a:pt x="1140053" y="307906"/>
                </a:lnTo>
                <a:lnTo>
                  <a:pt x="1117298" y="241081"/>
                </a:lnTo>
                <a:lnTo>
                  <a:pt x="1073996" y="179631"/>
                </a:lnTo>
                <a:lnTo>
                  <a:pt x="1045359" y="151358"/>
                </a:lnTo>
                <a:lnTo>
                  <a:pt x="1012450" y="124950"/>
                </a:lnTo>
                <a:lnTo>
                  <a:pt x="975556" y="100583"/>
                </a:lnTo>
                <a:lnTo>
                  <a:pt x="934965" y="78431"/>
                </a:lnTo>
                <a:lnTo>
                  <a:pt x="890965" y="58668"/>
                </a:lnTo>
                <a:lnTo>
                  <a:pt x="843844" y="41467"/>
                </a:lnTo>
                <a:lnTo>
                  <a:pt x="793891" y="27003"/>
                </a:lnTo>
                <a:lnTo>
                  <a:pt x="741392" y="15450"/>
                </a:lnTo>
                <a:lnTo>
                  <a:pt x="686636" y="6983"/>
                </a:lnTo>
                <a:lnTo>
                  <a:pt x="629911" y="1774"/>
                </a:lnTo>
                <a:lnTo>
                  <a:pt x="571506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3815605" y="2014373"/>
            <a:ext cx="756396" cy="605115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1143000" y="342900"/>
                </a:moveTo>
                <a:lnTo>
                  <a:pt x="1131382" y="273909"/>
                </a:lnTo>
                <a:lnTo>
                  <a:pt x="1098065" y="209597"/>
                </a:lnTo>
                <a:lnTo>
                  <a:pt x="1073990" y="179631"/>
                </a:lnTo>
                <a:lnTo>
                  <a:pt x="1045353" y="151358"/>
                </a:lnTo>
                <a:lnTo>
                  <a:pt x="1012444" y="124950"/>
                </a:lnTo>
                <a:lnTo>
                  <a:pt x="975550" y="100584"/>
                </a:lnTo>
                <a:lnTo>
                  <a:pt x="934959" y="78431"/>
                </a:lnTo>
                <a:lnTo>
                  <a:pt x="890959" y="58668"/>
                </a:lnTo>
                <a:lnTo>
                  <a:pt x="843838" y="41467"/>
                </a:lnTo>
                <a:lnTo>
                  <a:pt x="793884" y="27003"/>
                </a:lnTo>
                <a:lnTo>
                  <a:pt x="741386" y="15450"/>
                </a:lnTo>
                <a:lnTo>
                  <a:pt x="686630" y="6983"/>
                </a:lnTo>
                <a:lnTo>
                  <a:pt x="629905" y="1774"/>
                </a:lnTo>
                <a:lnTo>
                  <a:pt x="571500" y="0"/>
                </a:lnTo>
                <a:lnTo>
                  <a:pt x="513094" y="1774"/>
                </a:lnTo>
                <a:lnTo>
                  <a:pt x="456369" y="6983"/>
                </a:lnTo>
                <a:lnTo>
                  <a:pt x="401613" y="15450"/>
                </a:lnTo>
                <a:lnTo>
                  <a:pt x="349115" y="27003"/>
                </a:lnTo>
                <a:lnTo>
                  <a:pt x="299161" y="41467"/>
                </a:lnTo>
                <a:lnTo>
                  <a:pt x="252040" y="58668"/>
                </a:lnTo>
                <a:lnTo>
                  <a:pt x="208040" y="78431"/>
                </a:lnTo>
                <a:lnTo>
                  <a:pt x="167449" y="100584"/>
                </a:lnTo>
                <a:lnTo>
                  <a:pt x="130555" y="124950"/>
                </a:lnTo>
                <a:lnTo>
                  <a:pt x="97646" y="151358"/>
                </a:lnTo>
                <a:lnTo>
                  <a:pt x="69009" y="179631"/>
                </a:lnTo>
                <a:lnTo>
                  <a:pt x="44934" y="209597"/>
                </a:lnTo>
                <a:lnTo>
                  <a:pt x="11617" y="273909"/>
                </a:lnTo>
                <a:lnTo>
                  <a:pt x="0" y="342900"/>
                </a:lnTo>
                <a:lnTo>
                  <a:pt x="2952" y="377893"/>
                </a:lnTo>
                <a:lnTo>
                  <a:pt x="25707" y="444718"/>
                </a:lnTo>
                <a:lnTo>
                  <a:pt x="69009" y="506168"/>
                </a:lnTo>
                <a:lnTo>
                  <a:pt x="97646" y="534441"/>
                </a:lnTo>
                <a:lnTo>
                  <a:pt x="130555" y="560849"/>
                </a:lnTo>
                <a:lnTo>
                  <a:pt x="167449" y="585216"/>
                </a:lnTo>
                <a:lnTo>
                  <a:pt x="208040" y="607368"/>
                </a:lnTo>
                <a:lnTo>
                  <a:pt x="252040" y="627131"/>
                </a:lnTo>
                <a:lnTo>
                  <a:pt x="299161" y="644332"/>
                </a:lnTo>
                <a:lnTo>
                  <a:pt x="349115" y="658796"/>
                </a:lnTo>
                <a:lnTo>
                  <a:pt x="401613" y="670349"/>
                </a:lnTo>
                <a:lnTo>
                  <a:pt x="456369" y="678817"/>
                </a:lnTo>
                <a:lnTo>
                  <a:pt x="513094" y="684025"/>
                </a:lnTo>
                <a:lnTo>
                  <a:pt x="571500" y="685800"/>
                </a:lnTo>
                <a:lnTo>
                  <a:pt x="629905" y="684025"/>
                </a:lnTo>
                <a:lnTo>
                  <a:pt x="686630" y="678817"/>
                </a:lnTo>
                <a:lnTo>
                  <a:pt x="741386" y="670349"/>
                </a:lnTo>
                <a:lnTo>
                  <a:pt x="793884" y="658796"/>
                </a:lnTo>
                <a:lnTo>
                  <a:pt x="843838" y="644332"/>
                </a:lnTo>
                <a:lnTo>
                  <a:pt x="890959" y="627131"/>
                </a:lnTo>
                <a:lnTo>
                  <a:pt x="934959" y="607368"/>
                </a:lnTo>
                <a:lnTo>
                  <a:pt x="975550" y="585216"/>
                </a:lnTo>
                <a:lnTo>
                  <a:pt x="1012444" y="560849"/>
                </a:lnTo>
                <a:lnTo>
                  <a:pt x="1045353" y="534441"/>
                </a:lnTo>
                <a:lnTo>
                  <a:pt x="1073990" y="506168"/>
                </a:lnTo>
                <a:lnTo>
                  <a:pt x="1098065" y="476202"/>
                </a:lnTo>
                <a:lnTo>
                  <a:pt x="1131382" y="411890"/>
                </a:lnTo>
                <a:lnTo>
                  <a:pt x="1143000" y="34290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/>
          <p:nvPr/>
        </p:nvSpPr>
        <p:spPr>
          <a:xfrm>
            <a:off x="3815605" y="2014373"/>
            <a:ext cx="756396" cy="605115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571499" y="0"/>
                </a:moveTo>
                <a:lnTo>
                  <a:pt x="513094" y="1774"/>
                </a:lnTo>
                <a:lnTo>
                  <a:pt x="456369" y="6983"/>
                </a:lnTo>
                <a:lnTo>
                  <a:pt x="401613" y="15450"/>
                </a:lnTo>
                <a:lnTo>
                  <a:pt x="349115" y="27003"/>
                </a:lnTo>
                <a:lnTo>
                  <a:pt x="299161" y="41467"/>
                </a:lnTo>
                <a:lnTo>
                  <a:pt x="252040" y="58668"/>
                </a:lnTo>
                <a:lnTo>
                  <a:pt x="208040" y="78431"/>
                </a:lnTo>
                <a:lnTo>
                  <a:pt x="167449" y="100583"/>
                </a:lnTo>
                <a:lnTo>
                  <a:pt x="130555" y="124950"/>
                </a:lnTo>
                <a:lnTo>
                  <a:pt x="97646" y="151358"/>
                </a:lnTo>
                <a:lnTo>
                  <a:pt x="69009" y="179631"/>
                </a:lnTo>
                <a:lnTo>
                  <a:pt x="44934" y="209597"/>
                </a:lnTo>
                <a:lnTo>
                  <a:pt x="11617" y="273909"/>
                </a:lnTo>
                <a:lnTo>
                  <a:pt x="0" y="342899"/>
                </a:lnTo>
                <a:lnTo>
                  <a:pt x="2952" y="377893"/>
                </a:lnTo>
                <a:lnTo>
                  <a:pt x="25707" y="444718"/>
                </a:lnTo>
                <a:lnTo>
                  <a:pt x="69009" y="506168"/>
                </a:lnTo>
                <a:lnTo>
                  <a:pt x="97646" y="534441"/>
                </a:lnTo>
                <a:lnTo>
                  <a:pt x="130555" y="560849"/>
                </a:lnTo>
                <a:lnTo>
                  <a:pt x="167449" y="585215"/>
                </a:lnTo>
                <a:lnTo>
                  <a:pt x="208040" y="607368"/>
                </a:lnTo>
                <a:lnTo>
                  <a:pt x="252040" y="627131"/>
                </a:lnTo>
                <a:lnTo>
                  <a:pt x="299161" y="644332"/>
                </a:lnTo>
                <a:lnTo>
                  <a:pt x="349115" y="658796"/>
                </a:lnTo>
                <a:lnTo>
                  <a:pt x="401613" y="670349"/>
                </a:lnTo>
                <a:lnTo>
                  <a:pt x="456369" y="678816"/>
                </a:lnTo>
                <a:lnTo>
                  <a:pt x="513094" y="684025"/>
                </a:lnTo>
                <a:lnTo>
                  <a:pt x="571499" y="685799"/>
                </a:lnTo>
                <a:lnTo>
                  <a:pt x="629905" y="684025"/>
                </a:lnTo>
                <a:lnTo>
                  <a:pt x="686630" y="678816"/>
                </a:lnTo>
                <a:lnTo>
                  <a:pt x="741386" y="670349"/>
                </a:lnTo>
                <a:lnTo>
                  <a:pt x="793884" y="658796"/>
                </a:lnTo>
                <a:lnTo>
                  <a:pt x="843838" y="644332"/>
                </a:lnTo>
                <a:lnTo>
                  <a:pt x="890959" y="627131"/>
                </a:lnTo>
                <a:lnTo>
                  <a:pt x="934959" y="607368"/>
                </a:lnTo>
                <a:lnTo>
                  <a:pt x="975550" y="585215"/>
                </a:lnTo>
                <a:lnTo>
                  <a:pt x="1012444" y="560849"/>
                </a:lnTo>
                <a:lnTo>
                  <a:pt x="1045353" y="534441"/>
                </a:lnTo>
                <a:lnTo>
                  <a:pt x="1073990" y="506168"/>
                </a:lnTo>
                <a:lnTo>
                  <a:pt x="1098065" y="476202"/>
                </a:lnTo>
                <a:lnTo>
                  <a:pt x="1131382" y="411890"/>
                </a:lnTo>
                <a:lnTo>
                  <a:pt x="1142999" y="342899"/>
                </a:lnTo>
                <a:lnTo>
                  <a:pt x="1140047" y="307906"/>
                </a:lnTo>
                <a:lnTo>
                  <a:pt x="1117292" y="241081"/>
                </a:lnTo>
                <a:lnTo>
                  <a:pt x="1073990" y="179631"/>
                </a:lnTo>
                <a:lnTo>
                  <a:pt x="1045353" y="151358"/>
                </a:lnTo>
                <a:lnTo>
                  <a:pt x="1012444" y="124950"/>
                </a:lnTo>
                <a:lnTo>
                  <a:pt x="975550" y="100583"/>
                </a:lnTo>
                <a:lnTo>
                  <a:pt x="934959" y="78431"/>
                </a:lnTo>
                <a:lnTo>
                  <a:pt x="890959" y="58668"/>
                </a:lnTo>
                <a:lnTo>
                  <a:pt x="843838" y="41467"/>
                </a:lnTo>
                <a:lnTo>
                  <a:pt x="793884" y="27003"/>
                </a:lnTo>
                <a:lnTo>
                  <a:pt x="741386" y="15450"/>
                </a:lnTo>
                <a:lnTo>
                  <a:pt x="686630" y="6983"/>
                </a:lnTo>
                <a:lnTo>
                  <a:pt x="629905" y="1774"/>
                </a:lnTo>
                <a:lnTo>
                  <a:pt x="571499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0" name="object 10"/>
          <p:cNvSpPr/>
          <p:nvPr/>
        </p:nvSpPr>
        <p:spPr>
          <a:xfrm>
            <a:off x="4142366" y="2622185"/>
            <a:ext cx="45719" cy="1098478"/>
          </a:xfrm>
          <a:custGeom>
            <a:avLst/>
            <a:gdLst/>
            <a:ahLst/>
            <a:cxnLst/>
            <a:rect l="l" t="t" r="r" b="b"/>
            <a:pathLst>
              <a:path w="143510" h="1600200">
                <a:moveTo>
                  <a:pt x="143256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6388" y="143256"/>
                </a:lnTo>
                <a:lnTo>
                  <a:pt x="56388" y="128016"/>
                </a:lnTo>
                <a:lnTo>
                  <a:pt x="85344" y="128016"/>
                </a:lnTo>
                <a:lnTo>
                  <a:pt x="85344" y="143256"/>
                </a:lnTo>
                <a:lnTo>
                  <a:pt x="143256" y="143256"/>
                </a:lnTo>
                <a:close/>
              </a:path>
              <a:path w="143510" h="1600200">
                <a:moveTo>
                  <a:pt x="143256" y="1456944"/>
                </a:moveTo>
                <a:lnTo>
                  <a:pt x="0" y="1456944"/>
                </a:lnTo>
                <a:lnTo>
                  <a:pt x="56388" y="1569720"/>
                </a:lnTo>
                <a:lnTo>
                  <a:pt x="56388" y="1472184"/>
                </a:lnTo>
                <a:lnTo>
                  <a:pt x="85344" y="1472184"/>
                </a:lnTo>
                <a:lnTo>
                  <a:pt x="85344" y="1572768"/>
                </a:lnTo>
                <a:lnTo>
                  <a:pt x="143256" y="1456944"/>
                </a:lnTo>
                <a:close/>
              </a:path>
              <a:path w="143510" h="1600200">
                <a:moveTo>
                  <a:pt x="85344" y="143256"/>
                </a:moveTo>
                <a:lnTo>
                  <a:pt x="85344" y="128016"/>
                </a:lnTo>
                <a:lnTo>
                  <a:pt x="56388" y="128016"/>
                </a:lnTo>
                <a:lnTo>
                  <a:pt x="56388" y="143256"/>
                </a:lnTo>
                <a:lnTo>
                  <a:pt x="85344" y="143256"/>
                </a:lnTo>
                <a:close/>
              </a:path>
              <a:path w="143510" h="1600200">
                <a:moveTo>
                  <a:pt x="85344" y="1456944"/>
                </a:moveTo>
                <a:lnTo>
                  <a:pt x="85344" y="143256"/>
                </a:lnTo>
                <a:lnTo>
                  <a:pt x="56388" y="143256"/>
                </a:lnTo>
                <a:lnTo>
                  <a:pt x="56388" y="1456944"/>
                </a:lnTo>
                <a:lnTo>
                  <a:pt x="85344" y="1456944"/>
                </a:lnTo>
                <a:close/>
              </a:path>
              <a:path w="143510" h="1600200">
                <a:moveTo>
                  <a:pt x="85344" y="1572768"/>
                </a:moveTo>
                <a:lnTo>
                  <a:pt x="85344" y="1472184"/>
                </a:lnTo>
                <a:lnTo>
                  <a:pt x="56388" y="1472184"/>
                </a:lnTo>
                <a:lnTo>
                  <a:pt x="56388" y="1569720"/>
                </a:lnTo>
                <a:lnTo>
                  <a:pt x="71628" y="1600200"/>
                </a:lnTo>
                <a:lnTo>
                  <a:pt x="85344" y="1572768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1" name="object 11"/>
          <p:cNvSpPr/>
          <p:nvPr/>
        </p:nvSpPr>
        <p:spPr>
          <a:xfrm>
            <a:off x="1749972" y="4572000"/>
            <a:ext cx="1702676" cy="197900"/>
          </a:xfrm>
          <a:custGeom>
            <a:avLst/>
            <a:gdLst/>
            <a:ahLst/>
            <a:cxnLst/>
            <a:rect l="l" t="t" r="r" b="b"/>
            <a:pathLst>
              <a:path w="1143000" h="143510">
                <a:moveTo>
                  <a:pt x="1014984" y="85344"/>
                </a:moveTo>
                <a:lnTo>
                  <a:pt x="1014984" y="57912"/>
                </a:lnTo>
                <a:lnTo>
                  <a:pt x="0" y="57912"/>
                </a:lnTo>
                <a:lnTo>
                  <a:pt x="0" y="85344"/>
                </a:lnTo>
                <a:lnTo>
                  <a:pt x="1014984" y="85344"/>
                </a:lnTo>
                <a:close/>
              </a:path>
              <a:path w="1143000" h="143510">
                <a:moveTo>
                  <a:pt x="1143000" y="71628"/>
                </a:moveTo>
                <a:lnTo>
                  <a:pt x="999744" y="0"/>
                </a:lnTo>
                <a:lnTo>
                  <a:pt x="999744" y="57912"/>
                </a:lnTo>
                <a:lnTo>
                  <a:pt x="1014984" y="57912"/>
                </a:lnTo>
                <a:lnTo>
                  <a:pt x="1014984" y="135636"/>
                </a:lnTo>
                <a:lnTo>
                  <a:pt x="1143000" y="71628"/>
                </a:lnTo>
                <a:close/>
              </a:path>
              <a:path w="1143000" h="143510">
                <a:moveTo>
                  <a:pt x="1014984" y="135636"/>
                </a:moveTo>
                <a:lnTo>
                  <a:pt x="1014984" y="85344"/>
                </a:lnTo>
                <a:lnTo>
                  <a:pt x="999744" y="85344"/>
                </a:lnTo>
                <a:lnTo>
                  <a:pt x="999744" y="143256"/>
                </a:lnTo>
                <a:lnTo>
                  <a:pt x="1014984" y="135636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2" name="object 12"/>
          <p:cNvSpPr/>
          <p:nvPr/>
        </p:nvSpPr>
        <p:spPr>
          <a:xfrm>
            <a:off x="1749972" y="4777744"/>
            <a:ext cx="1734207" cy="156863"/>
          </a:xfrm>
          <a:custGeom>
            <a:avLst/>
            <a:gdLst/>
            <a:ahLst/>
            <a:cxnLst/>
            <a:rect l="l" t="t" r="r" b="b"/>
            <a:pathLst>
              <a:path w="1143000" h="143510">
                <a:moveTo>
                  <a:pt x="143256" y="57912"/>
                </a:moveTo>
                <a:lnTo>
                  <a:pt x="143256" y="0"/>
                </a:lnTo>
                <a:lnTo>
                  <a:pt x="0" y="71628"/>
                </a:lnTo>
                <a:lnTo>
                  <a:pt x="128016" y="135636"/>
                </a:lnTo>
                <a:lnTo>
                  <a:pt x="128016" y="57912"/>
                </a:lnTo>
                <a:lnTo>
                  <a:pt x="143256" y="57912"/>
                </a:lnTo>
                <a:close/>
              </a:path>
              <a:path w="1143000" h="143510">
                <a:moveTo>
                  <a:pt x="1143000" y="85344"/>
                </a:moveTo>
                <a:lnTo>
                  <a:pt x="1143000" y="57912"/>
                </a:lnTo>
                <a:lnTo>
                  <a:pt x="128016" y="57912"/>
                </a:lnTo>
                <a:lnTo>
                  <a:pt x="128016" y="85344"/>
                </a:lnTo>
                <a:lnTo>
                  <a:pt x="1143000" y="85344"/>
                </a:lnTo>
                <a:close/>
              </a:path>
              <a:path w="1143000" h="143510">
                <a:moveTo>
                  <a:pt x="143256" y="143256"/>
                </a:moveTo>
                <a:lnTo>
                  <a:pt x="143256" y="85344"/>
                </a:lnTo>
                <a:lnTo>
                  <a:pt x="128016" y="85344"/>
                </a:lnTo>
                <a:lnTo>
                  <a:pt x="128016" y="135636"/>
                </a:lnTo>
                <a:lnTo>
                  <a:pt x="143256" y="143256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3" name="object 13"/>
          <p:cNvSpPr/>
          <p:nvPr/>
        </p:nvSpPr>
        <p:spPr>
          <a:xfrm>
            <a:off x="4855779" y="4239866"/>
            <a:ext cx="623898" cy="95651"/>
          </a:xfrm>
          <a:custGeom>
            <a:avLst/>
            <a:gdLst/>
            <a:ahLst/>
            <a:cxnLst/>
            <a:rect l="l" t="t" r="r" b="b"/>
            <a:pathLst>
              <a:path w="1143000" h="143510">
                <a:moveTo>
                  <a:pt x="143256" y="57912"/>
                </a:moveTo>
                <a:lnTo>
                  <a:pt x="143256" y="0"/>
                </a:lnTo>
                <a:lnTo>
                  <a:pt x="0" y="71628"/>
                </a:lnTo>
                <a:lnTo>
                  <a:pt x="128016" y="135636"/>
                </a:lnTo>
                <a:lnTo>
                  <a:pt x="128016" y="57912"/>
                </a:lnTo>
                <a:lnTo>
                  <a:pt x="143256" y="57912"/>
                </a:lnTo>
                <a:close/>
              </a:path>
              <a:path w="1143000" h="143510">
                <a:moveTo>
                  <a:pt x="1143000" y="85344"/>
                </a:moveTo>
                <a:lnTo>
                  <a:pt x="1143000" y="57912"/>
                </a:lnTo>
                <a:lnTo>
                  <a:pt x="128016" y="57912"/>
                </a:lnTo>
                <a:lnTo>
                  <a:pt x="128016" y="85344"/>
                </a:lnTo>
                <a:lnTo>
                  <a:pt x="1143000" y="85344"/>
                </a:lnTo>
                <a:close/>
              </a:path>
              <a:path w="1143000" h="143510">
                <a:moveTo>
                  <a:pt x="143256" y="143256"/>
                </a:moveTo>
                <a:lnTo>
                  <a:pt x="143256" y="85344"/>
                </a:lnTo>
                <a:lnTo>
                  <a:pt x="128016" y="85344"/>
                </a:lnTo>
                <a:lnTo>
                  <a:pt x="128016" y="135636"/>
                </a:lnTo>
                <a:lnTo>
                  <a:pt x="143256" y="143256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4" name="object 14"/>
          <p:cNvSpPr txBox="1"/>
          <p:nvPr/>
        </p:nvSpPr>
        <p:spPr>
          <a:xfrm>
            <a:off x="4018318" y="4370295"/>
            <a:ext cx="352985" cy="20518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658">
              <a:lnSpc>
                <a:spcPts val="1583"/>
              </a:lnSpc>
            </a:pPr>
            <a:r>
              <a:rPr sz="1400" dirty="0">
                <a:latin typeface="Times New Roman"/>
                <a:cs typeface="Times New Roman"/>
              </a:rPr>
              <a:t>ILF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9657" y="4524938"/>
            <a:ext cx="352985" cy="20518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658">
              <a:lnSpc>
                <a:spcPts val="1583"/>
              </a:lnSpc>
            </a:pPr>
            <a:r>
              <a:rPr sz="1400" dirty="0">
                <a:latin typeface="Times New Roman"/>
                <a:cs typeface="Times New Roman"/>
              </a:rPr>
              <a:t>EIF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9318" y="4657616"/>
            <a:ext cx="490140" cy="255726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pc="4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4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4720" y="3899886"/>
            <a:ext cx="1381744" cy="501947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 algn="ctr">
              <a:spcBef>
                <a:spcPts val="74"/>
              </a:spcBef>
            </a:pPr>
            <a:r>
              <a:rPr lang="en-IN" spc="-4" dirty="0" smtClean="0">
                <a:latin typeface="Times New Roman"/>
                <a:cs typeface="Times New Roman"/>
              </a:rPr>
              <a:t>Other </a:t>
            </a:r>
            <a:r>
              <a:rPr spc="-4" smtClean="0">
                <a:latin typeface="Times New Roman"/>
                <a:cs typeface="Times New Roman"/>
              </a:rPr>
              <a:t>a</a:t>
            </a:r>
            <a:r>
              <a:rPr spc="4" smtClean="0">
                <a:latin typeface="Times New Roman"/>
                <a:cs typeface="Times New Roman"/>
              </a:rPr>
              <a:t>p</a:t>
            </a:r>
            <a:r>
              <a:rPr spc="-8" smtClean="0">
                <a:latin typeface="Times New Roman"/>
                <a:cs typeface="Times New Roman"/>
              </a:rPr>
              <a:t>pli</a:t>
            </a:r>
            <a:r>
              <a:rPr spc="-4" smtClean="0">
                <a:latin typeface="Times New Roman"/>
                <a:cs typeface="Times New Roman"/>
              </a:rPr>
              <a:t>ca</a:t>
            </a:r>
            <a:r>
              <a:rPr spc="-8" smtClean="0">
                <a:latin typeface="Times New Roman"/>
                <a:cs typeface="Times New Roman"/>
              </a:rPr>
              <a:t>t</a:t>
            </a:r>
            <a:r>
              <a:rPr spc="-16" smtClean="0">
                <a:latin typeface="Times New Roman"/>
                <a:cs typeface="Times New Roman"/>
              </a:rPr>
              <a:t>i</a:t>
            </a:r>
            <a:r>
              <a:rPr spc="4" smtClean="0">
                <a:latin typeface="Times New Roman"/>
                <a:cs typeface="Times New Roman"/>
              </a:rPr>
              <a:t>o</a:t>
            </a:r>
            <a:r>
              <a:rPr spc="-8" smtClean="0">
                <a:latin typeface="Times New Roman"/>
                <a:cs typeface="Times New Roman"/>
              </a:rPr>
              <a:t>n</a:t>
            </a:r>
            <a:r>
              <a:rPr smtClean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3725" y="4922609"/>
            <a:ext cx="878844" cy="255726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dirty="0">
                <a:latin typeface="Times New Roman"/>
                <a:cs typeface="Times New Roman"/>
              </a:rPr>
              <a:t>S</a:t>
            </a:r>
            <a:r>
              <a:rPr spc="-8" dirty="0">
                <a:latin typeface="Times New Roman"/>
                <a:cs typeface="Times New Roman"/>
              </a:rPr>
              <a:t>y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8" dirty="0">
                <a:latin typeface="Times New Roman"/>
                <a:cs typeface="Times New Roman"/>
              </a:rPr>
              <a:t>t</a:t>
            </a:r>
            <a:r>
              <a:rPr spc="-4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4100" y="4906384"/>
            <a:ext cx="953548" cy="255726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spc="-4" dirty="0">
                <a:latin typeface="Times New Roman"/>
                <a:cs typeface="Times New Roman"/>
              </a:rPr>
              <a:t>Outputs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2557" y="4241028"/>
            <a:ext cx="549976" cy="255726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dirty="0">
                <a:latin typeface="Times New Roman"/>
                <a:cs typeface="Times New Roman"/>
              </a:rPr>
              <a:t>I</a:t>
            </a:r>
            <a:r>
              <a:rPr spc="-8" dirty="0">
                <a:latin typeface="Times New Roman"/>
                <a:cs typeface="Times New Roman"/>
              </a:rPr>
              <a:t>np</a:t>
            </a:r>
            <a:r>
              <a:rPr spc="4" dirty="0">
                <a:latin typeface="Times New Roman"/>
                <a:cs typeface="Times New Roman"/>
              </a:rPr>
              <a:t>u</a:t>
            </a:r>
            <a:r>
              <a:rPr spc="-8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7938" y="1562100"/>
            <a:ext cx="6955487" cy="271115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>
              <a:spcBef>
                <a:spcPts val="74"/>
              </a:spcBef>
            </a:pPr>
            <a:r>
              <a:rPr lang="en-IN" sz="1700" spc="-4" dirty="0" smtClean="0">
                <a:latin typeface="Arial"/>
                <a:cs typeface="Arial"/>
              </a:rPr>
              <a:t>Albrecht’s analysis decomposes the system into </a:t>
            </a:r>
            <a:r>
              <a:rPr sz="1700" spc="-4" smtClean="0">
                <a:latin typeface="Arial"/>
                <a:cs typeface="Arial"/>
              </a:rPr>
              <a:t>FPA </a:t>
            </a:r>
            <a:r>
              <a:rPr sz="1700" spc="-4">
                <a:latin typeface="Arial"/>
                <a:cs typeface="Arial"/>
              </a:rPr>
              <a:t>functional </a:t>
            </a:r>
            <a:r>
              <a:rPr sz="1700" smtClean="0">
                <a:latin typeface="Arial"/>
                <a:cs typeface="Arial"/>
              </a:rPr>
              <a:t>units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3074" y="5066293"/>
            <a:ext cx="2956788" cy="600436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 marR="3766">
              <a:lnSpc>
                <a:spcPct val="120000"/>
              </a:lnSpc>
              <a:spcBef>
                <a:spcPts val="74"/>
              </a:spcBef>
            </a:pPr>
            <a:r>
              <a:rPr dirty="0">
                <a:latin typeface="Times New Roman"/>
                <a:cs typeface="Times New Roman"/>
              </a:rPr>
              <a:t>ILF: </a:t>
            </a:r>
            <a:r>
              <a:rPr spc="-4" dirty="0">
                <a:latin typeface="Times New Roman"/>
                <a:cs typeface="Times New Roman"/>
              </a:rPr>
              <a:t>Internal logical</a:t>
            </a:r>
            <a:r>
              <a:rPr spc="-66" dirty="0">
                <a:latin typeface="Times New Roman"/>
                <a:cs typeface="Times New Roman"/>
              </a:rPr>
              <a:t> </a:t>
            </a:r>
            <a:r>
              <a:rPr spc="-8">
                <a:latin typeface="Times New Roman"/>
                <a:cs typeface="Times New Roman"/>
              </a:rPr>
              <a:t>files </a:t>
            </a:r>
            <a:endParaRPr lang="en-IN" spc="-8" dirty="0" smtClean="0">
              <a:latin typeface="Times New Roman"/>
              <a:cs typeface="Times New Roman"/>
            </a:endParaRPr>
          </a:p>
          <a:p>
            <a:pPr marL="9413" marR="3766">
              <a:lnSpc>
                <a:spcPct val="120000"/>
              </a:lnSpc>
              <a:spcBef>
                <a:spcPts val="74"/>
              </a:spcBef>
            </a:pPr>
            <a:r>
              <a:rPr smtClean="0">
                <a:latin typeface="Times New Roman"/>
                <a:cs typeface="Times New Roman"/>
              </a:rPr>
              <a:t>EIF</a:t>
            </a:r>
            <a:r>
              <a:rPr dirty="0">
                <a:latin typeface="Times New Roman"/>
                <a:cs typeface="Times New Roman"/>
              </a:rPr>
              <a:t>: </a:t>
            </a:r>
            <a:r>
              <a:rPr spc="-4" dirty="0">
                <a:latin typeface="Times New Roman"/>
                <a:cs typeface="Times New Roman"/>
              </a:rPr>
              <a:t>External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interfaces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4115" y="5939212"/>
            <a:ext cx="4232641" cy="271115"/>
          </a:xfrm>
          <a:prstGeom prst="rect">
            <a:avLst/>
          </a:prstGeom>
        </p:spPr>
        <p:txBody>
          <a:bodyPr vert="horz" wrap="square" lIns="0" tIns="9413" rIns="0" bIns="0" rtlCol="0">
            <a:spAutoFit/>
          </a:bodyPr>
          <a:lstStyle/>
          <a:p>
            <a:pPr marL="9413" algn="ctr">
              <a:spcBef>
                <a:spcPts val="74"/>
              </a:spcBef>
            </a:pPr>
            <a:r>
              <a:rPr sz="1700" spc="-4" dirty="0">
                <a:latin typeface="Times New Roman"/>
                <a:cs typeface="Times New Roman"/>
              </a:rPr>
              <a:t>Fig. </a:t>
            </a:r>
            <a:r>
              <a:rPr sz="1700" dirty="0">
                <a:latin typeface="Times New Roman"/>
                <a:cs typeface="Times New Roman"/>
              </a:rPr>
              <a:t>3: </a:t>
            </a:r>
            <a:r>
              <a:rPr sz="1700" spc="-4" dirty="0">
                <a:latin typeface="Times New Roman"/>
                <a:cs typeface="Times New Roman"/>
              </a:rPr>
              <a:t>FPAs functional </a:t>
            </a:r>
            <a:r>
              <a:rPr sz="1700" spc="-4">
                <a:latin typeface="Times New Roman"/>
                <a:cs typeface="Times New Roman"/>
              </a:rPr>
              <a:t>units</a:t>
            </a:r>
            <a:r>
              <a:rPr sz="1700" spc="-12"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42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9413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142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Software </a:t>
            </a:r>
            <a:r>
              <a:rPr kumimoji="0" lang="en-US" sz="4100" b="1" i="0" u="none" strike="noStrike" kern="1200" cap="none" spc="105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4100" b="1" i="0" u="none" strike="noStrike" kern="1200" cap="none" spc="-344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86" normalizeH="0" baseline="0" noProof="0" dirty="0" smtClean="0">
                <a:ln>
                  <a:noFill/>
                </a:ln>
                <a:solidFill>
                  <a:srgbClr val="323299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Planning</a:t>
            </a:r>
            <a:endParaRPr kumimoji="0" lang="en-US" sz="4100" b="1" i="0" u="none" strike="noStrike" kern="1200" cap="none" spc="86" normalizeH="0" baseline="0" noProof="0" dirty="0">
              <a:ln>
                <a:noFill/>
              </a:ln>
              <a:solidFill>
                <a:srgbClr val="323299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78318" y="2144110"/>
            <a:ext cx="709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User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3621" y="2853565"/>
            <a:ext cx="143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Inquiries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993079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1426</Words>
  <Application>Microsoft Office PowerPoint</Application>
  <PresentationFormat>On-screen Show (4:3)</PresentationFormat>
  <Paragraphs>241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Slide 1</vt:lpstr>
      <vt:lpstr>Software Project Planning</vt:lpstr>
      <vt:lpstr>Software Project Planning</vt:lpstr>
      <vt:lpstr>Software Project Planning</vt:lpstr>
      <vt:lpstr>Software Project Planning</vt:lpstr>
      <vt:lpstr>Slide 6</vt:lpstr>
      <vt:lpstr>Slide 7</vt:lpstr>
      <vt:lpstr>Slide 8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Jitendra</dc:creator>
  <cp:lastModifiedBy>Windows User</cp:lastModifiedBy>
  <cp:revision>2</cp:revision>
  <dcterms:created xsi:type="dcterms:W3CDTF">2006-08-16T00:00:00Z</dcterms:created>
  <dcterms:modified xsi:type="dcterms:W3CDTF">2020-02-25T18:51:56Z</dcterms:modified>
</cp:coreProperties>
</file>