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Cost Estimation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0906" y="1727501"/>
            <a:ext cx="6171659" cy="3210381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427360" indent="-389708">
              <a:spcBef>
                <a:spcPts val="74"/>
              </a:spcBef>
              <a:buFont typeface="Times New Roman"/>
              <a:buAutoNum type="romanLcParenBoth" startAt="2"/>
              <a:tabLst>
                <a:tab pos="426889" algn="l"/>
                <a:tab pos="427360" algn="l"/>
              </a:tabLst>
            </a:pPr>
            <a:r>
              <a:rPr sz="2400" spc="-4" dirty="0">
                <a:latin typeface="Times New Roman"/>
                <a:cs typeface="Times New Roman"/>
              </a:rPr>
              <a:t>Semidetached mode</a:t>
            </a:r>
            <a:endParaRPr sz="2400">
              <a:latin typeface="Times New Roman"/>
              <a:cs typeface="Times New Roman"/>
            </a:endParaRPr>
          </a:p>
          <a:p>
            <a:pPr marL="1018982">
              <a:spcBef>
                <a:spcPts val="1334"/>
              </a:spcBef>
            </a:pPr>
            <a:r>
              <a:rPr sz="2400" dirty="0">
                <a:latin typeface="Times New Roman"/>
                <a:cs typeface="Times New Roman"/>
              </a:rPr>
              <a:t>E = </a:t>
            </a:r>
            <a:r>
              <a:rPr sz="2400" spc="-4" dirty="0">
                <a:latin typeface="Times New Roman"/>
                <a:cs typeface="Times New Roman"/>
              </a:rPr>
              <a:t>3.0(400)</a:t>
            </a:r>
            <a:r>
              <a:rPr sz="2400" spc="-6" baseline="24305" dirty="0">
                <a:latin typeface="Times New Roman"/>
                <a:cs typeface="Times New Roman"/>
              </a:rPr>
              <a:t>1.12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4" dirty="0">
                <a:latin typeface="Times New Roman"/>
                <a:cs typeface="Times New Roman"/>
              </a:rPr>
              <a:t>2462.79</a:t>
            </a:r>
            <a:r>
              <a:rPr sz="2400" spc="-1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PM</a:t>
            </a:r>
            <a:endParaRPr sz="2400">
              <a:latin typeface="Times New Roman"/>
              <a:cs typeface="Times New Roman"/>
            </a:endParaRPr>
          </a:p>
          <a:p>
            <a:pPr marL="1018982">
              <a:spcBef>
                <a:spcPts val="1067"/>
              </a:spcBef>
            </a:pPr>
            <a:r>
              <a:rPr sz="2400" spc="-4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4" dirty="0">
                <a:latin typeface="Times New Roman"/>
                <a:cs typeface="Times New Roman"/>
              </a:rPr>
              <a:t>2.5(2462.79)</a:t>
            </a:r>
            <a:r>
              <a:rPr sz="2400" spc="-6" baseline="24305" dirty="0">
                <a:latin typeface="Times New Roman"/>
                <a:cs typeface="Times New Roman"/>
              </a:rPr>
              <a:t>0.35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4">
                <a:latin typeface="Times New Roman"/>
                <a:cs typeface="Times New Roman"/>
              </a:rPr>
              <a:t>38.45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4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2400">
              <a:latin typeface="Times New Roman"/>
              <a:cs typeface="Times New Roman"/>
            </a:endParaRPr>
          </a:p>
          <a:p>
            <a:pPr marL="510667" indent="-452304">
              <a:buFont typeface="Times New Roman"/>
              <a:buAutoNum type="romanLcParenBoth" startAt="3"/>
              <a:tabLst>
                <a:tab pos="510667" algn="l"/>
                <a:tab pos="511138" algn="l"/>
              </a:tabLst>
            </a:pPr>
            <a:r>
              <a:rPr sz="2400" spc="-4" dirty="0">
                <a:latin typeface="Times New Roman"/>
                <a:cs typeface="Times New Roman"/>
              </a:rPr>
              <a:t>Embedded mode</a:t>
            </a:r>
            <a:endParaRPr sz="2400">
              <a:latin typeface="Times New Roman"/>
              <a:cs typeface="Times New Roman"/>
            </a:endParaRPr>
          </a:p>
          <a:p>
            <a:pPr marL="1040631">
              <a:spcBef>
                <a:spcPts val="1334"/>
              </a:spcBef>
            </a:pPr>
            <a:r>
              <a:rPr sz="2400" dirty="0">
                <a:latin typeface="Times New Roman"/>
                <a:cs typeface="Times New Roman"/>
              </a:rPr>
              <a:t>E = </a:t>
            </a:r>
            <a:r>
              <a:rPr sz="2400" spc="-4" dirty="0">
                <a:latin typeface="Times New Roman"/>
                <a:cs typeface="Times New Roman"/>
              </a:rPr>
              <a:t>3.6(400)</a:t>
            </a:r>
            <a:r>
              <a:rPr sz="2400" spc="-6" baseline="24305" dirty="0">
                <a:latin typeface="Times New Roman"/>
                <a:cs typeface="Times New Roman"/>
              </a:rPr>
              <a:t>1.20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4" dirty="0">
                <a:latin typeface="Times New Roman"/>
                <a:cs typeface="Times New Roman"/>
              </a:rPr>
              <a:t>4772.81</a:t>
            </a:r>
            <a:r>
              <a:rPr sz="2400" spc="-1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PM</a:t>
            </a:r>
            <a:endParaRPr sz="2400">
              <a:latin typeface="Times New Roman"/>
              <a:cs typeface="Times New Roman"/>
            </a:endParaRPr>
          </a:p>
          <a:p>
            <a:pPr marL="1040631">
              <a:spcBef>
                <a:spcPts val="1067"/>
              </a:spcBef>
            </a:pPr>
            <a:r>
              <a:rPr sz="2400" spc="-4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4" dirty="0">
                <a:latin typeface="Times New Roman"/>
                <a:cs typeface="Times New Roman"/>
              </a:rPr>
              <a:t>2.5(4772.8)</a:t>
            </a:r>
            <a:r>
              <a:rPr sz="2400" spc="-6" baseline="24305" dirty="0">
                <a:latin typeface="Times New Roman"/>
                <a:cs typeface="Times New Roman"/>
              </a:rPr>
              <a:t>0.32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>
                <a:latin typeface="Times New Roman"/>
                <a:cs typeface="Times New Roman"/>
              </a:rPr>
              <a:t>38</a:t>
            </a:r>
            <a:r>
              <a:rPr sz="2400" spc="-16">
                <a:latin typeface="Times New Roman"/>
                <a:cs typeface="Times New Roman"/>
              </a:rPr>
              <a:t> </a:t>
            </a:r>
            <a:r>
              <a:rPr sz="2400" spc="-4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Cost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678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Cost Estimation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199" y="1310128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smtClean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project size of 200 KLOC is to be developed. Software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development team has average experience on similar type of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projects. The project schedule is not very tight. Calculate the effort, development time, average staff size and productivity of the project.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9293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Cost Estimation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310" y="1566088"/>
            <a:ext cx="849761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semi-detached mode is the most appropriate mode; keeping in view the size, schedule and experience of the development team.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3734" y="2869324"/>
            <a:ext cx="3965116" cy="88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0468" y="4031692"/>
            <a:ext cx="6231912" cy="206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293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Cost Estimation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354" y="1761468"/>
            <a:ext cx="6136965" cy="203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293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8400" y="1295400"/>
            <a:ext cx="3102442" cy="419706"/>
          </a:xfrm>
          <a:prstGeom prst="rect">
            <a:avLst/>
          </a:prstGeom>
        </p:spPr>
        <p:txBody>
          <a:bodyPr vert="horz" wrap="square" lIns="0" tIns="49887" rIns="0" bIns="0" rtlCol="0">
            <a:spAutoFit/>
          </a:bodyPr>
          <a:lstStyle/>
          <a:p>
            <a:pPr marL="9413" algn="ctr">
              <a:spcBef>
                <a:spcPts val="393"/>
              </a:spcBef>
            </a:pPr>
            <a:r>
              <a:rPr sz="2400" b="1" u="sng" spc="-4">
                <a:uFill>
                  <a:solidFill>
                    <a:srgbClr val="003200"/>
                  </a:solidFill>
                </a:uFill>
                <a:latin typeface="Arial"/>
                <a:cs typeface="Arial"/>
              </a:rPr>
              <a:t>Intermediate</a:t>
            </a:r>
            <a:r>
              <a:rPr sz="2400" b="1" u="sng" spc="-49">
                <a:uFill>
                  <a:solidFill>
                    <a:srgbClr val="0032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4" smtClean="0">
                <a:uFill>
                  <a:solidFill>
                    <a:srgbClr val="003200"/>
                  </a:solidFill>
                </a:uFill>
                <a:latin typeface="Arial"/>
                <a:cs typeface="Arial"/>
              </a:rPr>
              <a:t>Model</a:t>
            </a:r>
            <a:endParaRPr sz="2400" u="sng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80" y="2270714"/>
            <a:ext cx="6167533" cy="4053001"/>
          </a:xfrm>
          <a:prstGeom prst="rect">
            <a:avLst/>
          </a:prstGeom>
        </p:spPr>
        <p:txBody>
          <a:bodyPr vert="horz" wrap="square" lIns="0" tIns="69184" rIns="0" bIns="0" rtlCol="0">
            <a:spAutoFit/>
          </a:bodyPr>
          <a:lstStyle/>
          <a:p>
            <a:pPr marL="411357" indent="-402415">
              <a:spcBef>
                <a:spcPts val="544"/>
              </a:spcBef>
              <a:buAutoNum type="romanLcParenBoth"/>
              <a:tabLst>
                <a:tab pos="411357" algn="l"/>
                <a:tab pos="411830" algn="l"/>
              </a:tabLst>
            </a:pPr>
            <a:r>
              <a:rPr sz="2400" u="sng" spc="-4" dirty="0">
                <a:latin typeface="Times New Roman"/>
                <a:cs typeface="Times New Roman"/>
              </a:rPr>
              <a:t>Product Attributes</a:t>
            </a:r>
            <a:endParaRPr sz="2400" u="sng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471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 dirty="0">
                <a:latin typeface="Times New Roman"/>
                <a:cs typeface="Times New Roman"/>
              </a:rPr>
              <a:t>Required </a:t>
            </a:r>
            <a:r>
              <a:rPr sz="2400" spc="-4">
                <a:latin typeface="Times New Roman"/>
                <a:cs typeface="Times New Roman"/>
              </a:rPr>
              <a:t>s/w</a:t>
            </a:r>
            <a:r>
              <a:rPr sz="2400" spc="-8">
                <a:latin typeface="Times New Roman"/>
                <a:cs typeface="Times New Roman"/>
              </a:rPr>
              <a:t> </a:t>
            </a:r>
            <a:r>
              <a:rPr sz="2400" spc="-4" smtClean="0">
                <a:latin typeface="Times New Roman"/>
                <a:cs typeface="Times New Roman"/>
              </a:rPr>
              <a:t>reliability</a:t>
            </a:r>
            <a:r>
              <a:rPr lang="en-IN" sz="2400" spc="-4" dirty="0" smtClean="0">
                <a:latin typeface="Times New Roman"/>
                <a:cs typeface="Times New Roman"/>
              </a:rPr>
              <a:t> (RELY)</a:t>
            </a:r>
            <a:endParaRPr sz="2400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846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 dirty="0">
                <a:latin typeface="Times New Roman"/>
                <a:cs typeface="Times New Roman"/>
              </a:rPr>
              <a:t>Size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">
                <a:latin typeface="Times New Roman"/>
                <a:cs typeface="Times New Roman"/>
              </a:rPr>
              <a:t>application</a:t>
            </a:r>
            <a:r>
              <a:rPr sz="2400" spc="-19">
                <a:latin typeface="Times New Roman"/>
                <a:cs typeface="Times New Roman"/>
              </a:rPr>
              <a:t> </a:t>
            </a:r>
            <a:r>
              <a:rPr sz="2400" spc="-4" smtClean="0">
                <a:latin typeface="Times New Roman"/>
                <a:cs typeface="Times New Roman"/>
              </a:rPr>
              <a:t>database</a:t>
            </a:r>
            <a:r>
              <a:rPr lang="en-IN" sz="2400" spc="-4" dirty="0" smtClean="0">
                <a:latin typeface="Times New Roman"/>
                <a:cs typeface="Times New Roman"/>
              </a:rPr>
              <a:t> (DATA)</a:t>
            </a:r>
            <a:endParaRPr sz="2400">
              <a:latin typeface="Times New Roman"/>
              <a:cs typeface="Times New Roman"/>
            </a:endParaRPr>
          </a:p>
          <a:p>
            <a:pPr marL="455130" marR="679165" lvl="1" indent="-44241">
              <a:lnSpc>
                <a:spcPts val="3292"/>
              </a:lnSpc>
              <a:spcBef>
                <a:spcPts val="249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 dirty="0">
                <a:latin typeface="Times New Roman"/>
                <a:cs typeface="Times New Roman"/>
              </a:rPr>
              <a:t>Complexity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>
                <a:latin typeface="Times New Roman"/>
                <a:cs typeface="Times New Roman"/>
              </a:rPr>
              <a:t>product </a:t>
            </a:r>
            <a:r>
              <a:rPr lang="en-IN" sz="2400" spc="-4" dirty="0" smtClean="0">
                <a:latin typeface="Times New Roman"/>
                <a:cs typeface="Times New Roman"/>
              </a:rPr>
              <a:t>(CPLX)</a:t>
            </a:r>
          </a:p>
          <a:p>
            <a:pPr marL="455130" marR="679165" lvl="1" indent="-44241">
              <a:lnSpc>
                <a:spcPts val="3292"/>
              </a:lnSpc>
              <a:spcBef>
                <a:spcPts val="249"/>
              </a:spcBef>
              <a:tabLst>
                <a:tab pos="687167" algn="l"/>
              </a:tabLst>
            </a:pPr>
            <a:r>
              <a:rPr sz="2400" u="sng" spc="-4" smtClean="0">
                <a:latin typeface="Times New Roman"/>
                <a:cs typeface="Times New Roman"/>
              </a:rPr>
              <a:t> </a:t>
            </a:r>
            <a:r>
              <a:rPr lang="en-IN" sz="2400" u="sng" spc="-4" dirty="0" smtClean="0">
                <a:latin typeface="Times New Roman"/>
                <a:cs typeface="Times New Roman"/>
              </a:rPr>
              <a:t>(ii) </a:t>
            </a:r>
            <a:r>
              <a:rPr sz="2400" u="sng" spc="-4" smtClean="0">
                <a:latin typeface="Times New Roman"/>
                <a:cs typeface="Times New Roman"/>
              </a:rPr>
              <a:t>Hardware </a:t>
            </a:r>
            <a:r>
              <a:rPr sz="2400" u="sng" spc="-4" dirty="0">
                <a:latin typeface="Times New Roman"/>
                <a:cs typeface="Times New Roman"/>
              </a:rPr>
              <a:t>Attributes</a:t>
            </a:r>
            <a:endParaRPr sz="2400" u="sng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507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 dirty="0">
                <a:latin typeface="Times New Roman"/>
                <a:cs typeface="Times New Roman"/>
              </a:rPr>
              <a:t>Run time </a:t>
            </a:r>
            <a:r>
              <a:rPr sz="2400" spc="-4">
                <a:latin typeface="Times New Roman"/>
                <a:cs typeface="Times New Roman"/>
              </a:rPr>
              <a:t>performance</a:t>
            </a:r>
            <a:r>
              <a:rPr sz="2400" spc="-29">
                <a:latin typeface="Times New Roman"/>
                <a:cs typeface="Times New Roman"/>
              </a:rPr>
              <a:t> </a:t>
            </a:r>
            <a:r>
              <a:rPr sz="2400" spc="-4" smtClean="0">
                <a:latin typeface="Times New Roman"/>
                <a:cs typeface="Times New Roman"/>
              </a:rPr>
              <a:t>constraints</a:t>
            </a:r>
            <a:r>
              <a:rPr lang="en-IN" sz="2400" spc="-4" dirty="0" smtClean="0">
                <a:latin typeface="Times New Roman"/>
                <a:cs typeface="Times New Roman"/>
              </a:rPr>
              <a:t> (TIME)</a:t>
            </a:r>
            <a:endParaRPr sz="2400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846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>
                <a:latin typeface="Times New Roman"/>
                <a:cs typeface="Times New Roman"/>
              </a:rPr>
              <a:t>Memory </a:t>
            </a:r>
            <a:r>
              <a:rPr sz="2400" spc="-4" smtClean="0">
                <a:latin typeface="Times New Roman"/>
                <a:cs typeface="Times New Roman"/>
              </a:rPr>
              <a:t>constraints</a:t>
            </a:r>
            <a:r>
              <a:rPr lang="en-IN" sz="2400" spc="-4" dirty="0" smtClean="0">
                <a:latin typeface="Times New Roman"/>
                <a:cs typeface="Times New Roman"/>
              </a:rPr>
              <a:t> (STORE)</a:t>
            </a:r>
            <a:endParaRPr sz="2400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659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 dirty="0">
                <a:latin typeface="Times New Roman"/>
                <a:cs typeface="Times New Roman"/>
              </a:rPr>
              <a:t>Virtual </a:t>
            </a:r>
            <a:r>
              <a:rPr sz="2400" spc="-4">
                <a:latin typeface="Times New Roman"/>
                <a:cs typeface="Times New Roman"/>
              </a:rPr>
              <a:t>machine </a:t>
            </a:r>
            <a:r>
              <a:rPr sz="2400" spc="-8" smtClean="0">
                <a:latin typeface="Times New Roman"/>
                <a:cs typeface="Times New Roman"/>
              </a:rPr>
              <a:t>volatility</a:t>
            </a:r>
            <a:r>
              <a:rPr lang="en-IN" sz="2400" spc="-8" dirty="0" smtClean="0">
                <a:latin typeface="Times New Roman"/>
                <a:cs typeface="Times New Roman"/>
              </a:rPr>
              <a:t> (VIRT)</a:t>
            </a:r>
            <a:endParaRPr sz="2400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649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>
                <a:latin typeface="Times New Roman"/>
                <a:cs typeface="Times New Roman"/>
              </a:rPr>
              <a:t>Turnaround</a:t>
            </a:r>
            <a:r>
              <a:rPr sz="2400" spc="-16">
                <a:latin typeface="Times New Roman"/>
                <a:cs typeface="Times New Roman"/>
              </a:rPr>
              <a:t> </a:t>
            </a:r>
            <a:r>
              <a:rPr sz="2400" spc="-8" smtClean="0">
                <a:latin typeface="Times New Roman"/>
                <a:cs typeface="Times New Roman"/>
              </a:rPr>
              <a:t>time</a:t>
            </a:r>
            <a:r>
              <a:rPr lang="en-IN" sz="2400" spc="-8" dirty="0" smtClean="0">
                <a:latin typeface="Times New Roman"/>
                <a:cs typeface="Times New Roman"/>
              </a:rPr>
              <a:t> (TURN)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Cost Estimation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752600"/>
            <a:ext cx="1533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413">
              <a:spcBef>
                <a:spcPts val="319"/>
              </a:spcBef>
            </a:pPr>
            <a:r>
              <a:rPr lang="en-US" sz="2000" b="1" u="sng" spc="-4" dirty="0" smtClean="0">
                <a:latin typeface="Times New Roman"/>
                <a:cs typeface="Times New Roman"/>
              </a:rPr>
              <a:t>Cost drivers</a:t>
            </a:r>
            <a:endParaRPr lang="en-US" sz="2000" b="1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05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5419" y="1400270"/>
            <a:ext cx="5994112" cy="4545444"/>
          </a:xfrm>
          <a:prstGeom prst="rect">
            <a:avLst/>
          </a:prstGeom>
        </p:spPr>
        <p:txBody>
          <a:bodyPr vert="horz" wrap="square" lIns="0" tIns="69184" rIns="0" bIns="0" rtlCol="0">
            <a:spAutoFit/>
          </a:bodyPr>
          <a:lstStyle/>
          <a:p>
            <a:pPr marL="411357" indent="-402415">
              <a:spcBef>
                <a:spcPts val="544"/>
              </a:spcBef>
              <a:buClr>
                <a:srgbClr val="000000"/>
              </a:buClr>
              <a:buAutoNum type="romanLcParenBoth" startAt="3"/>
              <a:tabLst>
                <a:tab pos="411830" algn="l"/>
              </a:tabLst>
            </a:pPr>
            <a:r>
              <a:rPr sz="2400" u="sng" spc="-4" dirty="0">
                <a:latin typeface="Times New Roman"/>
                <a:cs typeface="Times New Roman"/>
              </a:rPr>
              <a:t>Personal Attributes</a:t>
            </a:r>
            <a:endParaRPr sz="2400" u="sng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471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 dirty="0">
                <a:latin typeface="Times New Roman"/>
                <a:cs typeface="Times New Roman"/>
              </a:rPr>
              <a:t>Analyst</a:t>
            </a:r>
            <a:r>
              <a:rPr sz="2400" spc="-1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capability</a:t>
            </a:r>
            <a:endParaRPr sz="2400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809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 dirty="0">
                <a:latin typeface="Times New Roman"/>
                <a:cs typeface="Times New Roman"/>
              </a:rPr>
              <a:t>Programmer capability</a:t>
            </a:r>
            <a:endParaRPr sz="2400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704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 dirty="0">
                <a:latin typeface="Times New Roman"/>
                <a:cs typeface="Times New Roman"/>
              </a:rPr>
              <a:t>Application</a:t>
            </a:r>
            <a:r>
              <a:rPr sz="2400" spc="-1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experience</a:t>
            </a:r>
            <a:endParaRPr sz="2400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630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 dirty="0">
                <a:latin typeface="Times New Roman"/>
                <a:cs typeface="Times New Roman"/>
              </a:rPr>
              <a:t>Virtual </a:t>
            </a:r>
            <a:r>
              <a:rPr sz="2400" spc="-8" dirty="0">
                <a:latin typeface="Times New Roman"/>
                <a:cs typeface="Times New Roman"/>
              </a:rPr>
              <a:t>m/c </a:t>
            </a:r>
            <a:r>
              <a:rPr sz="2400" spc="-4" dirty="0">
                <a:latin typeface="Times New Roman"/>
                <a:cs typeface="Times New Roman"/>
              </a:rPr>
              <a:t>experience</a:t>
            </a:r>
            <a:endParaRPr sz="2400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659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 dirty="0">
                <a:latin typeface="Times New Roman"/>
                <a:cs typeface="Times New Roman"/>
              </a:rPr>
              <a:t>Programming language</a:t>
            </a:r>
            <a:r>
              <a:rPr sz="2400" spc="-2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experience</a:t>
            </a:r>
            <a:endParaRPr sz="2400">
              <a:latin typeface="Times New Roman"/>
              <a:cs typeface="Times New Roman"/>
            </a:endParaRPr>
          </a:p>
          <a:p>
            <a:pPr marL="411357" indent="-402415">
              <a:spcBef>
                <a:spcPts val="846"/>
              </a:spcBef>
              <a:buClr>
                <a:srgbClr val="000000"/>
              </a:buClr>
              <a:buAutoNum type="romanLcParenBoth" startAt="3"/>
              <a:tabLst>
                <a:tab pos="411830" algn="l"/>
              </a:tabLst>
            </a:pPr>
            <a:r>
              <a:rPr sz="2400" u="sng" spc="-4" dirty="0">
                <a:latin typeface="Times New Roman"/>
                <a:cs typeface="Times New Roman"/>
              </a:rPr>
              <a:t>Project Attributes</a:t>
            </a:r>
            <a:endParaRPr sz="2400" u="sng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667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dirty="0">
                <a:latin typeface="Times New Roman"/>
                <a:cs typeface="Times New Roman"/>
              </a:rPr>
              <a:t>Modern </a:t>
            </a:r>
            <a:r>
              <a:rPr sz="2400" spc="-4">
                <a:latin typeface="Times New Roman"/>
                <a:cs typeface="Times New Roman"/>
              </a:rPr>
              <a:t>programming</a:t>
            </a:r>
            <a:r>
              <a:rPr sz="2400" spc="-16">
                <a:latin typeface="Times New Roman"/>
                <a:cs typeface="Times New Roman"/>
              </a:rPr>
              <a:t> </a:t>
            </a:r>
            <a:r>
              <a:rPr sz="2400" spc="-4" smtClean="0">
                <a:latin typeface="Times New Roman"/>
                <a:cs typeface="Times New Roman"/>
              </a:rPr>
              <a:t>practices</a:t>
            </a:r>
            <a:r>
              <a:rPr lang="en-IN" sz="2400" spc="-4" dirty="0" smtClean="0">
                <a:latin typeface="Times New Roman"/>
                <a:cs typeface="Times New Roman"/>
              </a:rPr>
              <a:t> ()</a:t>
            </a:r>
            <a:endParaRPr sz="2400">
              <a:latin typeface="Times New Roman"/>
              <a:cs typeface="Times New Roman"/>
            </a:endParaRPr>
          </a:p>
          <a:p>
            <a:pPr marL="743646" lvl="1" indent="-332286">
              <a:spcBef>
                <a:spcPts val="737"/>
              </a:spcBef>
              <a:buFont typeface="MS Gothic"/>
              <a:buChar char="➢"/>
              <a:tabLst>
                <a:tab pos="743646" algn="l"/>
              </a:tabLst>
            </a:pPr>
            <a:r>
              <a:rPr sz="2400" spc="-4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" dirty="0">
                <a:latin typeface="Times New Roman"/>
                <a:cs typeface="Times New Roman"/>
              </a:rPr>
              <a:t>software</a:t>
            </a:r>
            <a:r>
              <a:rPr sz="2400" spc="-1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687167" lvl="1" indent="-275807">
              <a:spcBef>
                <a:spcPts val="649"/>
              </a:spcBef>
              <a:buFont typeface="MS Gothic"/>
              <a:buChar char="➢"/>
              <a:tabLst>
                <a:tab pos="687167" algn="l"/>
              </a:tabLst>
            </a:pPr>
            <a:r>
              <a:rPr sz="2400" spc="-4" dirty="0">
                <a:latin typeface="Times New Roman"/>
                <a:cs typeface="Times New Roman"/>
              </a:rPr>
              <a:t>Required development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Schedule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Cost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11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7023" y="1288014"/>
            <a:ext cx="4871722" cy="378837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sz="2400" u="sng" spc="-4" dirty="0">
                <a:latin typeface="Times New Roman"/>
                <a:cs typeface="Times New Roman"/>
              </a:rPr>
              <a:t>Multipliers </a:t>
            </a:r>
            <a:r>
              <a:rPr sz="2400" u="sng" dirty="0">
                <a:latin typeface="Times New Roman"/>
                <a:cs typeface="Times New Roman"/>
              </a:rPr>
              <a:t>of </a:t>
            </a:r>
            <a:r>
              <a:rPr sz="2400" u="sng" spc="-4" dirty="0">
                <a:latin typeface="Times New Roman"/>
                <a:cs typeface="Times New Roman"/>
              </a:rPr>
              <a:t>different </a:t>
            </a:r>
            <a:r>
              <a:rPr sz="2400" u="sng" dirty="0">
                <a:latin typeface="Times New Roman"/>
                <a:cs typeface="Times New Roman"/>
              </a:rPr>
              <a:t>cost</a:t>
            </a:r>
            <a:r>
              <a:rPr sz="2400" u="sng" spc="-52" dirty="0">
                <a:latin typeface="Times New Roman"/>
                <a:cs typeface="Times New Roman"/>
              </a:rPr>
              <a:t> </a:t>
            </a:r>
            <a:r>
              <a:rPr sz="2400" u="sng" spc="-4" dirty="0">
                <a:latin typeface="Times New Roman"/>
                <a:cs typeface="Times New Roman"/>
              </a:rPr>
              <a:t>drivers</a:t>
            </a:r>
            <a:endParaRPr sz="2400" u="sng">
              <a:latin typeface="Times New Roman"/>
              <a:cs typeface="Times New Roman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258" y="1765731"/>
            <a:ext cx="8594500" cy="479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Cost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621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Cost Estimation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709" y="1430664"/>
            <a:ext cx="8561821" cy="508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bject 5"/>
          <p:cNvSpPr txBox="1"/>
          <p:nvPr/>
        </p:nvSpPr>
        <p:spPr>
          <a:xfrm>
            <a:off x="457023" y="1067290"/>
            <a:ext cx="4871722" cy="378837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sz="2400" u="sng" spc="-4" dirty="0">
                <a:latin typeface="Times New Roman"/>
                <a:cs typeface="Times New Roman"/>
              </a:rPr>
              <a:t>Multipliers </a:t>
            </a:r>
            <a:r>
              <a:rPr sz="2400" u="sng" dirty="0">
                <a:latin typeface="Times New Roman"/>
                <a:cs typeface="Times New Roman"/>
              </a:rPr>
              <a:t>of </a:t>
            </a:r>
            <a:r>
              <a:rPr sz="2400" u="sng" spc="-4" dirty="0">
                <a:latin typeface="Times New Roman"/>
                <a:cs typeface="Times New Roman"/>
              </a:rPr>
              <a:t>different </a:t>
            </a:r>
            <a:r>
              <a:rPr sz="2400" u="sng" dirty="0">
                <a:latin typeface="Times New Roman"/>
                <a:cs typeface="Times New Roman"/>
              </a:rPr>
              <a:t>cost</a:t>
            </a:r>
            <a:r>
              <a:rPr sz="2400" u="sng" spc="-52" dirty="0">
                <a:latin typeface="Times New Roman"/>
                <a:cs typeface="Times New Roman"/>
              </a:rPr>
              <a:t> </a:t>
            </a:r>
            <a:r>
              <a:rPr sz="2400" u="sng" spc="-4" dirty="0">
                <a:latin typeface="Times New Roman"/>
                <a:cs typeface="Times New Roman"/>
              </a:rPr>
              <a:t>drivers</a:t>
            </a:r>
            <a:endParaRPr sz="2400" u="sng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574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5193" y="3881007"/>
          <a:ext cx="7204863" cy="19238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3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03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3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27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Project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3223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300" b="1" i="1" spc="-7" baseline="-22222" dirty="0">
                          <a:latin typeface="Arial"/>
                          <a:cs typeface="Arial"/>
                        </a:rPr>
                        <a:t>i</a:t>
                      </a:r>
                      <a:endParaRPr sz="2300" baseline="-22222">
                        <a:latin typeface="Arial"/>
                        <a:cs typeface="Arial"/>
                      </a:endParaRPr>
                    </a:p>
                  </a:txBody>
                  <a:tcPr marL="0" marR="0" marT="1322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300" b="1" i="1" spc="-7" baseline="-22222" dirty="0">
                          <a:latin typeface="Arial"/>
                          <a:cs typeface="Arial"/>
                        </a:rPr>
                        <a:t>i</a:t>
                      </a:r>
                      <a:endParaRPr sz="2300" baseline="-22222">
                        <a:latin typeface="Arial"/>
                        <a:cs typeface="Arial"/>
                      </a:endParaRPr>
                    </a:p>
                  </a:txBody>
                  <a:tcPr marL="0" marR="0" marT="1322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300" b="1" i="1" spc="-7" baseline="-22222" dirty="0">
                          <a:latin typeface="Arial"/>
                          <a:cs typeface="Arial"/>
                        </a:rPr>
                        <a:t>i</a:t>
                      </a:r>
                      <a:endParaRPr sz="2300" baseline="-22222">
                        <a:latin typeface="Arial"/>
                        <a:cs typeface="Arial"/>
                      </a:endParaRPr>
                    </a:p>
                  </a:txBody>
                  <a:tcPr marL="0" marR="0" marT="1322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300" b="1" i="1" spc="-7" baseline="-22222" dirty="0">
                          <a:latin typeface="Arial"/>
                          <a:cs typeface="Arial"/>
                        </a:rPr>
                        <a:t>i</a:t>
                      </a:r>
                      <a:endParaRPr sz="2300" baseline="-22222">
                        <a:latin typeface="Arial"/>
                        <a:cs typeface="Arial"/>
                      </a:endParaRPr>
                    </a:p>
                  </a:txBody>
                  <a:tcPr marL="0" marR="0" marT="1322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Organic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55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3.2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5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1.05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5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2.5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5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0.38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5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1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Semidetached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55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3.0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5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1.12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5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2.5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5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0.35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5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9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Embedded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438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2.8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4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1.20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4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2.5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4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0.32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43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28345" y="6180088"/>
            <a:ext cx="5659821" cy="317281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sz="2000" spc="-4" smtClean="0">
                <a:latin typeface="Arial"/>
                <a:cs typeface="Arial"/>
              </a:rPr>
              <a:t>Coefficients </a:t>
            </a:r>
            <a:r>
              <a:rPr sz="2000" spc="-4" dirty="0">
                <a:latin typeface="Arial"/>
                <a:cs typeface="Arial"/>
              </a:rPr>
              <a:t>for intermediate</a:t>
            </a:r>
            <a:r>
              <a:rPr sz="2000" dirty="0">
                <a:latin typeface="Arial"/>
                <a:cs typeface="Arial"/>
              </a:rPr>
              <a:t> COCOMO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367" y="1999993"/>
            <a:ext cx="4681550" cy="519031"/>
          </a:xfrm>
          <a:prstGeom prst="rect">
            <a:avLst/>
          </a:prstGeom>
        </p:spPr>
        <p:txBody>
          <a:bodyPr vert="horz" wrap="square" lIns="0" tIns="148251" rIns="0" bIns="0" rtlCol="0">
            <a:spAutoFit/>
          </a:bodyPr>
          <a:lstStyle/>
          <a:p>
            <a:pPr marL="18826">
              <a:spcBef>
                <a:spcPts val="1167"/>
              </a:spcBef>
            </a:pPr>
            <a:r>
              <a:rPr sz="2400" b="1" spc="-4" dirty="0">
                <a:latin typeface="Times New Roman"/>
                <a:cs typeface="Times New Roman"/>
              </a:rPr>
              <a:t>Intermediate </a:t>
            </a:r>
            <a:r>
              <a:rPr sz="2400" b="1" spc="-4">
                <a:latin typeface="Times New Roman"/>
                <a:cs typeface="Times New Roman"/>
              </a:rPr>
              <a:t>COCOMO </a:t>
            </a:r>
            <a:r>
              <a:rPr sz="2400" b="1" spc="-4" smtClean="0">
                <a:latin typeface="Times New Roman"/>
                <a:cs typeface="Times New Roman"/>
              </a:rPr>
              <a:t>equations</a:t>
            </a:r>
            <a:endParaRPr sz="2400" b="1">
              <a:latin typeface="Times New Roman"/>
              <a:cs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Cost Estimation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8140" y="2617817"/>
            <a:ext cx="3079694" cy="97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36472" y="1308543"/>
            <a:ext cx="8544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multiplying factors for all 15 cost drivers are multiplied to get the </a:t>
            </a:r>
            <a:r>
              <a:rPr lang="en-IN" sz="2000" b="1" dirty="0" smtClean="0"/>
              <a:t>effort adjustment factor (EAF)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24241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5905" y="2653791"/>
            <a:ext cx="126066" cy="1210238"/>
          </a:xfrm>
          <a:custGeom>
            <a:avLst/>
            <a:gdLst/>
            <a:ahLst/>
            <a:cxnLst/>
            <a:rect l="l" t="t" r="r" b="b"/>
            <a:pathLst>
              <a:path w="190500" h="1371600">
                <a:moveTo>
                  <a:pt x="190500" y="1181100"/>
                </a:moveTo>
                <a:lnTo>
                  <a:pt x="0" y="1181100"/>
                </a:lnTo>
                <a:lnTo>
                  <a:pt x="76200" y="1332290"/>
                </a:lnTo>
                <a:lnTo>
                  <a:pt x="76200" y="1200912"/>
                </a:lnTo>
                <a:lnTo>
                  <a:pt x="114300" y="1200912"/>
                </a:lnTo>
                <a:lnTo>
                  <a:pt x="114300" y="1334729"/>
                </a:lnTo>
                <a:lnTo>
                  <a:pt x="190500" y="1181100"/>
                </a:lnTo>
                <a:close/>
              </a:path>
              <a:path w="190500" h="1371600">
                <a:moveTo>
                  <a:pt x="114300" y="1181100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1181100"/>
                </a:lnTo>
                <a:lnTo>
                  <a:pt x="114300" y="1181100"/>
                </a:lnTo>
                <a:close/>
              </a:path>
              <a:path w="190500" h="1371600">
                <a:moveTo>
                  <a:pt x="114300" y="1334729"/>
                </a:moveTo>
                <a:lnTo>
                  <a:pt x="114300" y="1200912"/>
                </a:lnTo>
                <a:lnTo>
                  <a:pt x="76200" y="1200912"/>
                </a:lnTo>
                <a:lnTo>
                  <a:pt x="76200" y="1332290"/>
                </a:lnTo>
                <a:lnTo>
                  <a:pt x="96012" y="1371600"/>
                </a:lnTo>
                <a:lnTo>
                  <a:pt x="114300" y="13347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3109633" y="2657822"/>
            <a:ext cx="1158129" cy="1206315"/>
          </a:xfrm>
          <a:custGeom>
            <a:avLst/>
            <a:gdLst/>
            <a:ahLst/>
            <a:cxnLst/>
            <a:rect l="l" t="t" r="r" b="b"/>
            <a:pathLst>
              <a:path w="1750060" h="1367154">
                <a:moveTo>
                  <a:pt x="138216" y="1235145"/>
                </a:moveTo>
                <a:lnTo>
                  <a:pt x="91440" y="1175004"/>
                </a:lnTo>
                <a:lnTo>
                  <a:pt x="0" y="1367028"/>
                </a:lnTo>
                <a:lnTo>
                  <a:pt x="123444" y="1342699"/>
                </a:lnTo>
                <a:lnTo>
                  <a:pt x="123444" y="1246632"/>
                </a:lnTo>
                <a:lnTo>
                  <a:pt x="138216" y="1235145"/>
                </a:lnTo>
                <a:close/>
              </a:path>
              <a:path w="1750060" h="1367154">
                <a:moveTo>
                  <a:pt x="161604" y="1265215"/>
                </a:moveTo>
                <a:lnTo>
                  <a:pt x="138216" y="1235145"/>
                </a:lnTo>
                <a:lnTo>
                  <a:pt x="123444" y="1246632"/>
                </a:lnTo>
                <a:lnTo>
                  <a:pt x="146304" y="1277112"/>
                </a:lnTo>
                <a:lnTo>
                  <a:pt x="161604" y="1265215"/>
                </a:lnTo>
                <a:close/>
              </a:path>
              <a:path w="1750060" h="1367154">
                <a:moveTo>
                  <a:pt x="208788" y="1325880"/>
                </a:moveTo>
                <a:lnTo>
                  <a:pt x="161604" y="1265215"/>
                </a:lnTo>
                <a:lnTo>
                  <a:pt x="146304" y="1277112"/>
                </a:lnTo>
                <a:lnTo>
                  <a:pt x="123444" y="1246632"/>
                </a:lnTo>
                <a:lnTo>
                  <a:pt x="123444" y="1342699"/>
                </a:lnTo>
                <a:lnTo>
                  <a:pt x="208788" y="1325880"/>
                </a:lnTo>
                <a:close/>
              </a:path>
              <a:path w="1750060" h="1367154">
                <a:moveTo>
                  <a:pt x="1749552" y="30480"/>
                </a:moveTo>
                <a:lnTo>
                  <a:pt x="1726692" y="0"/>
                </a:lnTo>
                <a:lnTo>
                  <a:pt x="138216" y="1235145"/>
                </a:lnTo>
                <a:lnTo>
                  <a:pt x="161604" y="1265215"/>
                </a:lnTo>
                <a:lnTo>
                  <a:pt x="1749552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4261375" y="2640351"/>
            <a:ext cx="1117786" cy="1156448"/>
          </a:xfrm>
          <a:custGeom>
            <a:avLst/>
            <a:gdLst/>
            <a:ahLst/>
            <a:cxnLst/>
            <a:rect l="l" t="t" r="r" b="b"/>
            <a:pathLst>
              <a:path w="1689100" h="1310639">
                <a:moveTo>
                  <a:pt x="1549037" y="1179306"/>
                </a:moveTo>
                <a:lnTo>
                  <a:pt x="24384" y="0"/>
                </a:lnTo>
                <a:lnTo>
                  <a:pt x="0" y="30480"/>
                </a:lnTo>
                <a:lnTo>
                  <a:pt x="1525998" y="1209317"/>
                </a:lnTo>
                <a:lnTo>
                  <a:pt x="1549037" y="1179306"/>
                </a:lnTo>
                <a:close/>
              </a:path>
              <a:path w="1689100" h="1310639">
                <a:moveTo>
                  <a:pt x="1565148" y="1286311"/>
                </a:moveTo>
                <a:lnTo>
                  <a:pt x="1565148" y="1191768"/>
                </a:lnTo>
                <a:lnTo>
                  <a:pt x="1540764" y="1220724"/>
                </a:lnTo>
                <a:lnTo>
                  <a:pt x="1525998" y="1209317"/>
                </a:lnTo>
                <a:lnTo>
                  <a:pt x="1479804" y="1269492"/>
                </a:lnTo>
                <a:lnTo>
                  <a:pt x="1565148" y="1286311"/>
                </a:lnTo>
                <a:close/>
              </a:path>
              <a:path w="1689100" h="1310639">
                <a:moveTo>
                  <a:pt x="1565148" y="1191768"/>
                </a:moveTo>
                <a:lnTo>
                  <a:pt x="1549037" y="1179306"/>
                </a:lnTo>
                <a:lnTo>
                  <a:pt x="1525998" y="1209317"/>
                </a:lnTo>
                <a:lnTo>
                  <a:pt x="1540764" y="1220724"/>
                </a:lnTo>
                <a:lnTo>
                  <a:pt x="1565148" y="1191768"/>
                </a:lnTo>
                <a:close/>
              </a:path>
              <a:path w="1689100" h="1310639">
                <a:moveTo>
                  <a:pt x="1688592" y="1310640"/>
                </a:moveTo>
                <a:lnTo>
                  <a:pt x="1595628" y="1118616"/>
                </a:lnTo>
                <a:lnTo>
                  <a:pt x="1549037" y="1179306"/>
                </a:lnTo>
                <a:lnTo>
                  <a:pt x="1565148" y="1191768"/>
                </a:lnTo>
                <a:lnTo>
                  <a:pt x="1565148" y="1286311"/>
                </a:lnTo>
                <a:lnTo>
                  <a:pt x="1688592" y="13106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520262" y="4815869"/>
            <a:ext cx="6999889" cy="748169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219328">
              <a:spcBef>
                <a:spcPts val="74"/>
              </a:spcBef>
              <a:tabLst>
                <a:tab pos="1106996" algn="l"/>
                <a:tab pos="2733601" algn="l"/>
              </a:tabLst>
            </a:pPr>
            <a:r>
              <a:rPr sz="2400" spc="-4" smtClean="0">
                <a:latin typeface="Times New Roman"/>
                <a:cs typeface="Times New Roman"/>
              </a:rPr>
              <a:t>Model </a:t>
            </a:r>
            <a:r>
              <a:rPr sz="2400" spc="-4">
                <a:latin typeface="Times New Roman"/>
                <a:cs typeface="Times New Roman"/>
              </a:rPr>
              <a:t>proposed</a:t>
            </a:r>
            <a:r>
              <a:rPr sz="2400" spc="8">
                <a:latin typeface="Times New Roman"/>
                <a:cs typeface="Times New Roman"/>
              </a:rPr>
              <a:t> </a:t>
            </a:r>
            <a:r>
              <a:rPr sz="2400" spc="-4" smtClean="0">
                <a:latin typeface="Times New Roman"/>
                <a:cs typeface="Times New Roman"/>
              </a:rPr>
              <a:t>by</a:t>
            </a:r>
            <a:r>
              <a:rPr lang="en-IN" sz="2400" spc="-4" dirty="0" smtClean="0">
                <a:latin typeface="Times New Roman"/>
                <a:cs typeface="Times New Roman"/>
              </a:rPr>
              <a:t> </a:t>
            </a:r>
            <a:r>
              <a:rPr sz="2400" spc="-4" smtClean="0">
                <a:latin typeface="Times New Roman"/>
                <a:cs typeface="Times New Roman"/>
              </a:rPr>
              <a:t>B</a:t>
            </a:r>
            <a:r>
              <a:rPr sz="2400" spc="-4" dirty="0">
                <a:latin typeface="Times New Roman"/>
                <a:cs typeface="Times New Roman"/>
              </a:rPr>
              <a:t>. W. </a:t>
            </a:r>
            <a:r>
              <a:rPr sz="2400" dirty="0">
                <a:latin typeface="Times New Roman"/>
                <a:cs typeface="Times New Roman"/>
              </a:rPr>
              <a:t>Boehm’s  </a:t>
            </a:r>
            <a:r>
              <a:rPr sz="2400" spc="-4" dirty="0">
                <a:latin typeface="Times New Roman"/>
                <a:cs typeface="Times New Roman"/>
              </a:rPr>
              <a:t>through </a:t>
            </a:r>
            <a:r>
              <a:rPr sz="2400">
                <a:latin typeface="Times New Roman"/>
                <a:cs typeface="Times New Roman"/>
              </a:rPr>
              <a:t>his</a:t>
            </a:r>
            <a:r>
              <a:rPr sz="2400" spc="-33">
                <a:latin typeface="Times New Roman"/>
                <a:cs typeface="Times New Roman"/>
              </a:rPr>
              <a:t> </a:t>
            </a:r>
            <a:r>
              <a:rPr sz="2400" spc="-4" smtClean="0">
                <a:latin typeface="Times New Roman"/>
                <a:cs typeface="Times New Roman"/>
              </a:rPr>
              <a:t>book</a:t>
            </a:r>
            <a:r>
              <a:rPr lang="en-IN" sz="2400" spc="-4" dirty="0" smtClean="0">
                <a:latin typeface="Times New Roman"/>
                <a:cs typeface="Times New Roman"/>
              </a:rPr>
              <a:t> </a:t>
            </a:r>
            <a:r>
              <a:rPr sz="2400" spc="-4" smtClean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Engineering </a:t>
            </a:r>
            <a:r>
              <a:rPr sz="2400" spc="-4" dirty="0">
                <a:latin typeface="Times New Roman"/>
                <a:cs typeface="Times New Roman"/>
              </a:rPr>
              <a:t>Economics 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1981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950" y="1133353"/>
            <a:ext cx="6385035" cy="551821"/>
          </a:xfrm>
          <a:prstGeom prst="rect">
            <a:avLst/>
          </a:prstGeom>
        </p:spPr>
        <p:txBody>
          <a:bodyPr vert="horz" wrap="square" lIns="0" tIns="180724" rIns="0" bIns="0" rtlCol="0">
            <a:spAutoFit/>
          </a:bodyPr>
          <a:lstStyle/>
          <a:p>
            <a:pPr marL="9413">
              <a:spcBef>
                <a:spcPts val="1423"/>
              </a:spcBef>
            </a:pP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4" dirty="0">
                <a:latin typeface="Arial"/>
                <a:cs typeface="Arial"/>
              </a:rPr>
              <a:t>Constructive </a:t>
            </a:r>
            <a:r>
              <a:rPr sz="2400" b="1" dirty="0">
                <a:latin typeface="Arial"/>
                <a:cs typeface="Arial"/>
              </a:rPr>
              <a:t>Cost </a:t>
            </a:r>
            <a:r>
              <a:rPr sz="2400" b="1" spc="-4" dirty="0">
                <a:latin typeface="Arial"/>
                <a:cs typeface="Arial"/>
              </a:rPr>
              <a:t>Model</a:t>
            </a:r>
            <a:r>
              <a:rPr sz="2400" b="1" spc="-21" dirty="0">
                <a:latin typeface="Arial"/>
                <a:cs typeface="Arial"/>
              </a:rPr>
              <a:t> </a:t>
            </a:r>
            <a:r>
              <a:rPr sz="2400" b="1" spc="-4" dirty="0">
                <a:latin typeface="Arial"/>
                <a:cs typeface="Arial"/>
              </a:rPr>
              <a:t>(</a:t>
            </a:r>
            <a:r>
              <a:rPr sz="2400" b="1" spc="-4">
                <a:latin typeface="Arial"/>
                <a:cs typeface="Arial"/>
              </a:rPr>
              <a:t>COCOMO</a:t>
            </a:r>
            <a:r>
              <a:rPr sz="2400" b="1" spc="-4" smtClean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Estimation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38704" y="2301766"/>
            <a:ext cx="4619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4" dirty="0" smtClean="0">
                <a:latin typeface="Times New Roman"/>
                <a:cs typeface="Times New Roman"/>
              </a:rPr>
              <a:t>Constructive Cost</a:t>
            </a:r>
            <a:r>
              <a:rPr lang="en-US" sz="2000" spc="-37" dirty="0" smtClean="0">
                <a:latin typeface="Times New Roman"/>
                <a:cs typeface="Times New Roman"/>
              </a:rPr>
              <a:t> </a:t>
            </a:r>
            <a:r>
              <a:rPr lang="en-US" sz="2000" spc="-4" dirty="0" smtClean="0">
                <a:latin typeface="Times New Roman"/>
                <a:cs typeface="Times New Roman"/>
              </a:rPr>
              <a:t>model  (COCOMO)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265684" y="3862553"/>
            <a:ext cx="105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6" baseline="2136" dirty="0" smtClean="0">
                <a:solidFill>
                  <a:srgbClr val="A50020"/>
                </a:solidFill>
                <a:latin typeface="Times New Roman"/>
                <a:cs typeface="Times New Roman"/>
              </a:rPr>
              <a:t>Detailed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38248" y="3909849"/>
            <a:ext cx="1261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4" dirty="0" smtClean="0">
                <a:solidFill>
                  <a:srgbClr val="650065"/>
                </a:solidFill>
                <a:latin typeface="Times New Roman"/>
                <a:cs typeface="Times New Roman"/>
              </a:rPr>
              <a:t>Basic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8317" y="3846786"/>
            <a:ext cx="127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6" baseline="2136" dirty="0" smtClean="0">
                <a:solidFill>
                  <a:srgbClr val="653200"/>
                </a:solidFill>
                <a:latin typeface="Times New Roman"/>
                <a:cs typeface="Times New Roman"/>
              </a:rPr>
              <a:t>Intermediate</a:t>
            </a:r>
            <a:r>
              <a:rPr lang="en-US" spc="-6" baseline="2136" dirty="0" smtClean="0">
                <a:solidFill>
                  <a:srgbClr val="653200"/>
                </a:solidFill>
                <a:latin typeface="Times New Roman"/>
                <a:cs typeface="Times New Roman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030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2164952"/>
            <a:ext cx="3691371" cy="363448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sz="2300" smtClean="0">
                <a:solidFill>
                  <a:srgbClr val="653200"/>
                </a:solidFill>
                <a:latin typeface="Times New Roman"/>
                <a:cs typeface="Times New Roman"/>
              </a:rPr>
              <a:t>COCOMO </a:t>
            </a:r>
            <a:r>
              <a:rPr sz="2300" spc="-4">
                <a:solidFill>
                  <a:srgbClr val="653200"/>
                </a:solidFill>
                <a:latin typeface="Times New Roman"/>
                <a:cs typeface="Times New Roman"/>
              </a:rPr>
              <a:t>applied</a:t>
            </a:r>
            <a:r>
              <a:rPr sz="2300" spc="-41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lang="en-IN" sz="2300" spc="-8" dirty="0" smtClean="0">
                <a:solidFill>
                  <a:srgbClr val="653200"/>
                </a:solidFill>
                <a:latin typeface="Times New Roman"/>
                <a:cs typeface="Times New Roman"/>
              </a:rPr>
              <a:t>in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57185" y="2621260"/>
            <a:ext cx="126066" cy="1546410"/>
          </a:xfrm>
          <a:custGeom>
            <a:avLst/>
            <a:gdLst/>
            <a:ahLst/>
            <a:cxnLst/>
            <a:rect l="l" t="t" r="r" b="b"/>
            <a:pathLst>
              <a:path w="190500" h="1752600">
                <a:moveTo>
                  <a:pt x="96012" y="1638300"/>
                </a:moveTo>
                <a:lnTo>
                  <a:pt x="0" y="1562100"/>
                </a:lnTo>
                <a:lnTo>
                  <a:pt x="76200" y="1713290"/>
                </a:lnTo>
                <a:lnTo>
                  <a:pt x="76200" y="1638300"/>
                </a:lnTo>
                <a:lnTo>
                  <a:pt x="96012" y="1638300"/>
                </a:lnTo>
                <a:close/>
              </a:path>
              <a:path w="190500" h="1752600">
                <a:moveTo>
                  <a:pt x="114300" y="1623551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1622576"/>
                </a:lnTo>
                <a:lnTo>
                  <a:pt x="96012" y="1638300"/>
                </a:lnTo>
                <a:lnTo>
                  <a:pt x="114300" y="1623551"/>
                </a:lnTo>
                <a:close/>
              </a:path>
              <a:path w="190500" h="1752600">
                <a:moveTo>
                  <a:pt x="114300" y="1715729"/>
                </a:moveTo>
                <a:lnTo>
                  <a:pt x="114300" y="1638300"/>
                </a:lnTo>
                <a:lnTo>
                  <a:pt x="76200" y="1638300"/>
                </a:lnTo>
                <a:lnTo>
                  <a:pt x="76200" y="1713290"/>
                </a:lnTo>
                <a:lnTo>
                  <a:pt x="96012" y="1752600"/>
                </a:lnTo>
                <a:lnTo>
                  <a:pt x="114300" y="1715729"/>
                </a:lnTo>
                <a:close/>
              </a:path>
              <a:path w="190500" h="1752600">
                <a:moveTo>
                  <a:pt x="190500" y="1562100"/>
                </a:moveTo>
                <a:lnTo>
                  <a:pt x="96012" y="1638300"/>
                </a:lnTo>
                <a:lnTo>
                  <a:pt x="114300" y="1638300"/>
                </a:lnTo>
                <a:lnTo>
                  <a:pt x="114300" y="1715729"/>
                </a:lnTo>
                <a:lnTo>
                  <a:pt x="190500" y="1562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3311339" y="2598400"/>
            <a:ext cx="1119468" cy="1838325"/>
          </a:xfrm>
          <a:custGeom>
            <a:avLst/>
            <a:gdLst/>
            <a:ahLst/>
            <a:cxnLst/>
            <a:rect l="l" t="t" r="r" b="b"/>
            <a:pathLst>
              <a:path w="1691639" h="2083435">
                <a:moveTo>
                  <a:pt x="66354" y="1970410"/>
                </a:moveTo>
                <a:lnTo>
                  <a:pt x="45720" y="1874520"/>
                </a:lnTo>
                <a:lnTo>
                  <a:pt x="0" y="2083308"/>
                </a:lnTo>
                <a:lnTo>
                  <a:pt x="56388" y="2057556"/>
                </a:lnTo>
                <a:lnTo>
                  <a:pt x="56388" y="1982724"/>
                </a:lnTo>
                <a:lnTo>
                  <a:pt x="66354" y="1970410"/>
                </a:lnTo>
                <a:close/>
              </a:path>
              <a:path w="1691639" h="2083435">
                <a:moveTo>
                  <a:pt x="71628" y="1994916"/>
                </a:moveTo>
                <a:lnTo>
                  <a:pt x="66354" y="1970410"/>
                </a:lnTo>
                <a:lnTo>
                  <a:pt x="56388" y="1982724"/>
                </a:lnTo>
                <a:lnTo>
                  <a:pt x="71628" y="1994916"/>
                </a:lnTo>
                <a:close/>
              </a:path>
              <a:path w="1691639" h="2083435">
                <a:moveTo>
                  <a:pt x="193548" y="1994916"/>
                </a:moveTo>
                <a:lnTo>
                  <a:pt x="96728" y="1994916"/>
                </a:lnTo>
                <a:lnTo>
                  <a:pt x="86868" y="2007108"/>
                </a:lnTo>
                <a:lnTo>
                  <a:pt x="56388" y="1982724"/>
                </a:lnTo>
                <a:lnTo>
                  <a:pt x="56388" y="2057556"/>
                </a:lnTo>
                <a:lnTo>
                  <a:pt x="193548" y="1994916"/>
                </a:lnTo>
                <a:close/>
              </a:path>
              <a:path w="1691639" h="2083435">
                <a:moveTo>
                  <a:pt x="1691640" y="22860"/>
                </a:moveTo>
                <a:lnTo>
                  <a:pt x="1661160" y="0"/>
                </a:lnTo>
                <a:lnTo>
                  <a:pt x="66354" y="1970410"/>
                </a:lnTo>
                <a:lnTo>
                  <a:pt x="71628" y="1994916"/>
                </a:lnTo>
                <a:lnTo>
                  <a:pt x="96728" y="1994916"/>
                </a:lnTo>
                <a:lnTo>
                  <a:pt x="1691640" y="22860"/>
                </a:lnTo>
                <a:close/>
              </a:path>
              <a:path w="1691639" h="2083435">
                <a:moveTo>
                  <a:pt x="96728" y="1994916"/>
                </a:moveTo>
                <a:lnTo>
                  <a:pt x="71628" y="1994916"/>
                </a:lnTo>
                <a:lnTo>
                  <a:pt x="86868" y="2007108"/>
                </a:lnTo>
                <a:lnTo>
                  <a:pt x="96728" y="1994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4411644" y="2609158"/>
            <a:ext cx="1320333" cy="1827683"/>
          </a:xfrm>
          <a:custGeom>
            <a:avLst/>
            <a:gdLst/>
            <a:ahLst/>
            <a:cxnLst/>
            <a:rect l="l" t="t" r="r" b="b"/>
            <a:pathLst>
              <a:path w="1995170" h="2071370">
                <a:moveTo>
                  <a:pt x="1918796" y="1964108"/>
                </a:moveTo>
                <a:lnTo>
                  <a:pt x="27432" y="0"/>
                </a:lnTo>
                <a:lnTo>
                  <a:pt x="0" y="27432"/>
                </a:lnTo>
                <a:lnTo>
                  <a:pt x="1890836" y="1990992"/>
                </a:lnTo>
                <a:lnTo>
                  <a:pt x="1915668" y="1988820"/>
                </a:lnTo>
                <a:lnTo>
                  <a:pt x="1918796" y="1964108"/>
                </a:lnTo>
                <a:close/>
              </a:path>
              <a:path w="1995170" h="2071370">
                <a:moveTo>
                  <a:pt x="1929384" y="2047782"/>
                </a:moveTo>
                <a:lnTo>
                  <a:pt x="1929384" y="1975104"/>
                </a:lnTo>
                <a:lnTo>
                  <a:pt x="1901952" y="2002536"/>
                </a:lnTo>
                <a:lnTo>
                  <a:pt x="1890836" y="1990992"/>
                </a:lnTo>
                <a:lnTo>
                  <a:pt x="1793748" y="1999488"/>
                </a:lnTo>
                <a:lnTo>
                  <a:pt x="1929384" y="2047782"/>
                </a:lnTo>
                <a:close/>
              </a:path>
              <a:path w="1995170" h="2071370">
                <a:moveTo>
                  <a:pt x="1915668" y="1988820"/>
                </a:moveTo>
                <a:lnTo>
                  <a:pt x="1890836" y="1990992"/>
                </a:lnTo>
                <a:lnTo>
                  <a:pt x="1901952" y="2002536"/>
                </a:lnTo>
                <a:lnTo>
                  <a:pt x="1915668" y="1988820"/>
                </a:lnTo>
                <a:close/>
              </a:path>
              <a:path w="1995170" h="2071370">
                <a:moveTo>
                  <a:pt x="1929384" y="1975104"/>
                </a:moveTo>
                <a:lnTo>
                  <a:pt x="1918796" y="1964108"/>
                </a:lnTo>
                <a:lnTo>
                  <a:pt x="1915668" y="1988820"/>
                </a:lnTo>
                <a:lnTo>
                  <a:pt x="1929384" y="1975104"/>
                </a:lnTo>
                <a:close/>
              </a:path>
              <a:path w="1995170" h="2071370">
                <a:moveTo>
                  <a:pt x="1994916" y="2071116"/>
                </a:moveTo>
                <a:lnTo>
                  <a:pt x="1930908" y="1868424"/>
                </a:lnTo>
                <a:lnTo>
                  <a:pt x="1918796" y="1964108"/>
                </a:lnTo>
                <a:lnTo>
                  <a:pt x="1929384" y="1975104"/>
                </a:lnTo>
                <a:lnTo>
                  <a:pt x="1929384" y="2047782"/>
                </a:lnTo>
                <a:lnTo>
                  <a:pt x="1994916" y="2071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3610303" y="4147052"/>
            <a:ext cx="1527481" cy="655360"/>
          </a:xfrm>
          <a:prstGeom prst="rect">
            <a:avLst/>
          </a:prstGeom>
        </p:spPr>
        <p:txBody>
          <a:bodyPr vert="horz" wrap="square" lIns="0" tIns="8942" rIns="0" bIns="0" rtlCol="0">
            <a:spAutoFit/>
          </a:bodyPr>
          <a:lstStyle/>
          <a:p>
            <a:pPr marL="455130" marR="3766" indent="-446187">
              <a:spcBef>
                <a:spcPts val="70"/>
              </a:spcBef>
            </a:pP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Se</a:t>
            </a:r>
            <a:r>
              <a:rPr sz="2100" spc="-19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100" spc="-4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d</a:t>
            </a:r>
            <a:r>
              <a:rPr sz="2100" spc="-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100" spc="-12" dirty="0">
                <a:solidFill>
                  <a:srgbClr val="0000CC"/>
                </a:solidFill>
                <a:latin typeface="Times New Roman"/>
                <a:cs typeface="Times New Roman"/>
              </a:rPr>
              <a:t>ac</a:t>
            </a: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100" spc="-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0000CC"/>
                </a:solidFill>
                <a:latin typeface="Times New Roman"/>
                <a:cs typeface="Times New Roman"/>
              </a:rPr>
              <a:t>d  mode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6811" y="4483225"/>
            <a:ext cx="1267768" cy="655360"/>
          </a:xfrm>
          <a:prstGeom prst="rect">
            <a:avLst/>
          </a:prstGeom>
        </p:spPr>
        <p:txBody>
          <a:bodyPr vert="horz" wrap="square" lIns="0" tIns="8942" rIns="0" bIns="0" rtlCol="0">
            <a:spAutoFit/>
          </a:bodyPr>
          <a:lstStyle/>
          <a:p>
            <a:pPr marL="280044" marR="3766" indent="-271102">
              <a:spcBef>
                <a:spcPts val="70"/>
              </a:spcBef>
            </a:pP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spc="-19" dirty="0">
                <a:solidFill>
                  <a:srgbClr val="0000CC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sz="2100" spc="-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dd</a:t>
            </a:r>
            <a:r>
              <a:rPr sz="2100" spc="-12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0000CC"/>
                </a:solidFill>
                <a:latin typeface="Times New Roman"/>
                <a:cs typeface="Times New Roman"/>
              </a:rPr>
              <a:t>d  mode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7890" y="4454991"/>
            <a:ext cx="1154742" cy="653935"/>
          </a:xfrm>
          <a:prstGeom prst="rect">
            <a:avLst/>
          </a:prstGeom>
        </p:spPr>
        <p:txBody>
          <a:bodyPr vert="horz" wrap="square" lIns="0" tIns="7531" rIns="0" bIns="0" rtlCol="0">
            <a:spAutoFit/>
          </a:bodyPr>
          <a:lstStyle/>
          <a:p>
            <a:pPr marL="141198" marR="3766" indent="-132256">
              <a:lnSpc>
                <a:spcPct val="100400"/>
              </a:lnSpc>
              <a:spcBef>
                <a:spcPts val="60"/>
              </a:spcBef>
            </a:pPr>
            <a:r>
              <a:rPr sz="2100" spc="-8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100" spc="-4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2100" spc="-12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100" spc="-4" dirty="0">
                <a:solidFill>
                  <a:srgbClr val="0000CC"/>
                </a:solidFill>
                <a:latin typeface="Times New Roman"/>
                <a:cs typeface="Times New Roman"/>
              </a:rPr>
              <a:t>ic  mode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Estimation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3046" y="1273268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 smtClean="0">
                <a:solidFill>
                  <a:srgbClr val="653200"/>
                </a:solidFill>
                <a:latin typeface="Times New Roman"/>
                <a:cs typeface="Times New Roman"/>
              </a:rPr>
              <a:t>COCOMO 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xmlns="" val="278468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25899" y="5900123"/>
            <a:ext cx="4378942" cy="286504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sz="1800" smtClean="0">
                <a:solidFill>
                  <a:srgbClr val="653200"/>
                </a:solidFill>
                <a:latin typeface="Arial"/>
                <a:cs typeface="Arial"/>
              </a:rPr>
              <a:t>The </a:t>
            </a:r>
            <a:r>
              <a:rPr sz="1800" spc="-4" dirty="0">
                <a:solidFill>
                  <a:srgbClr val="653200"/>
                </a:solidFill>
                <a:latin typeface="Arial"/>
                <a:cs typeface="Arial"/>
              </a:rPr>
              <a:t>comparison of three 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COCOMO</a:t>
            </a:r>
            <a:r>
              <a:rPr sz="1800" spc="-12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653200"/>
                </a:solidFill>
                <a:latin typeface="Arial"/>
                <a:cs typeface="Arial"/>
              </a:rPr>
              <a:t>modes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40" y="520262"/>
            <a:ext cx="9010688" cy="495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9579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683" y="1769183"/>
            <a:ext cx="6747641" cy="1486832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18826">
              <a:spcBef>
                <a:spcPts val="74"/>
              </a:spcBef>
            </a:pPr>
            <a:r>
              <a:rPr sz="2400" b="1" u="heavy" spc="-4" dirty="0">
                <a:solidFill>
                  <a:srgbClr val="003200"/>
                </a:solidFill>
                <a:uFill>
                  <a:solidFill>
                    <a:srgbClr val="003200"/>
                  </a:solidFill>
                </a:uFill>
                <a:latin typeface="Arial"/>
                <a:cs typeface="Arial"/>
              </a:rPr>
              <a:t>Basic Model</a:t>
            </a:r>
            <a:endParaRPr sz="2400">
              <a:latin typeface="Arial"/>
              <a:cs typeface="Arial"/>
            </a:endParaRPr>
          </a:p>
          <a:p>
            <a:pPr marL="18826">
              <a:spcBef>
                <a:spcPts val="1412"/>
              </a:spcBef>
            </a:pPr>
            <a:r>
              <a:rPr sz="2400" spc="-4" dirty="0">
                <a:solidFill>
                  <a:srgbClr val="650065"/>
                </a:solidFill>
                <a:latin typeface="Times New Roman"/>
                <a:cs typeface="Times New Roman"/>
              </a:rPr>
              <a:t>Basic COCOMO model takes the</a:t>
            </a:r>
            <a:r>
              <a:rPr sz="2400" spc="4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650065"/>
                </a:solidFill>
                <a:latin typeface="Times New Roman"/>
                <a:cs typeface="Times New Roman"/>
              </a:rPr>
              <a:t>form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2800">
              <a:latin typeface="Times New Roman"/>
              <a:cs typeface="Times New Roman"/>
            </a:endParaRPr>
          </a:p>
          <a:p>
            <a:pPr marL="2556633">
              <a:lnSpc>
                <a:spcPts val="994"/>
              </a:lnSpc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090" y="4619963"/>
            <a:ext cx="8071944" cy="1117975"/>
          </a:xfrm>
          <a:prstGeom prst="rect">
            <a:avLst/>
          </a:prstGeom>
        </p:spPr>
        <p:txBody>
          <a:bodyPr vert="horz" wrap="square" lIns="0" tIns="9883" rIns="0" bIns="0" rtlCol="0">
            <a:spAutoFit/>
          </a:bodyPr>
          <a:lstStyle/>
          <a:p>
            <a:pPr marL="37653" marR="32475" algn="just">
              <a:lnSpc>
                <a:spcPct val="99800"/>
              </a:lnSpc>
              <a:spcBef>
                <a:spcPts val="78"/>
              </a:spcBef>
            </a:pPr>
            <a:r>
              <a:rPr sz="2400" spc="-4" dirty="0">
                <a:solidFill>
                  <a:srgbClr val="650065"/>
                </a:solidFill>
                <a:latin typeface="Times New Roman"/>
                <a:cs typeface="Times New Roman"/>
              </a:rPr>
              <a:t>where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rgbClr val="650065"/>
                </a:solidFill>
                <a:latin typeface="Times New Roman"/>
                <a:cs typeface="Times New Roman"/>
              </a:rPr>
              <a:t>is effort applied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in </a:t>
            </a:r>
            <a:r>
              <a:rPr sz="2400" spc="-4" dirty="0">
                <a:solidFill>
                  <a:srgbClr val="650065"/>
                </a:solidFill>
                <a:latin typeface="Times New Roman"/>
                <a:cs typeface="Times New Roman"/>
              </a:rPr>
              <a:t>Person-Months,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and </a:t>
            </a:r>
            <a:r>
              <a:rPr sz="2400" spc="-4" dirty="0">
                <a:solidFill>
                  <a:srgbClr val="650065"/>
                </a:solidFill>
                <a:latin typeface="Times New Roman"/>
                <a:cs typeface="Times New Roman"/>
              </a:rPr>
              <a:t>D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is the  </a:t>
            </a:r>
            <a:r>
              <a:rPr sz="2400" spc="-4" dirty="0">
                <a:solidFill>
                  <a:srgbClr val="650065"/>
                </a:solidFill>
                <a:latin typeface="Times New Roman"/>
                <a:cs typeface="Times New Roman"/>
              </a:rPr>
              <a:t>development </a:t>
            </a:r>
            <a:r>
              <a:rPr sz="2400" spc="-8" dirty="0">
                <a:solidFill>
                  <a:srgbClr val="650065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in </a:t>
            </a:r>
            <a:r>
              <a:rPr sz="2400" spc="-4" dirty="0">
                <a:solidFill>
                  <a:srgbClr val="650065"/>
                </a:solidFill>
                <a:latin typeface="Times New Roman"/>
                <a:cs typeface="Times New Roman"/>
              </a:rPr>
              <a:t>months. The coefficients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400" baseline="-20833" dirty="0">
                <a:solidFill>
                  <a:srgbClr val="650065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, b</a:t>
            </a:r>
            <a:r>
              <a:rPr sz="2400" baseline="-20833" dirty="0">
                <a:solidFill>
                  <a:srgbClr val="650065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, </a:t>
            </a:r>
            <a:r>
              <a:rPr sz="2400" spc="-4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r>
              <a:rPr sz="2400" spc="-6" baseline="-20833" dirty="0">
                <a:solidFill>
                  <a:srgbClr val="650065"/>
                </a:solidFill>
                <a:latin typeface="Times New Roman"/>
                <a:cs typeface="Times New Roman"/>
              </a:rPr>
              <a:t>b </a:t>
            </a:r>
            <a:r>
              <a:rPr sz="2400" spc="-4" dirty="0">
                <a:solidFill>
                  <a:srgbClr val="650065"/>
                </a:solidFill>
                <a:latin typeface="Times New Roman"/>
                <a:cs typeface="Times New Roman"/>
              </a:rPr>
              <a:t>and d</a:t>
            </a:r>
            <a:r>
              <a:rPr sz="2400" spc="-6" baseline="-20833" dirty="0">
                <a:solidFill>
                  <a:srgbClr val="650065"/>
                </a:solidFill>
                <a:latin typeface="Times New Roman"/>
                <a:cs typeface="Times New Roman"/>
              </a:rPr>
              <a:t>b </a:t>
            </a:r>
            <a:r>
              <a:rPr sz="2400" spc="-4" dirty="0">
                <a:solidFill>
                  <a:srgbClr val="650065"/>
                </a:solidFill>
                <a:latin typeface="Times New Roman"/>
                <a:cs typeface="Times New Roman"/>
              </a:rPr>
              <a:t>are 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given in </a:t>
            </a:r>
            <a:r>
              <a:rPr sz="2400" spc="-4">
                <a:solidFill>
                  <a:srgbClr val="650065"/>
                </a:solidFill>
                <a:latin typeface="Times New Roman"/>
                <a:cs typeface="Times New Roman"/>
              </a:rPr>
              <a:t>table </a:t>
            </a:r>
            <a:r>
              <a:rPr sz="2400" smtClean="0">
                <a:solidFill>
                  <a:srgbClr val="650065"/>
                </a:solidFill>
                <a:latin typeface="Times New Roman"/>
                <a:cs typeface="Times New Roman"/>
              </a:rPr>
              <a:t>4</a:t>
            </a:r>
            <a:r>
              <a:rPr sz="2400" spc="-4" smtClean="0">
                <a:solidFill>
                  <a:srgbClr val="650065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Estimation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211" y="2775388"/>
            <a:ext cx="22764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217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60786" y="5120190"/>
            <a:ext cx="5549462" cy="378837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sz="2400" b="1" spc="-4">
                <a:latin typeface="Arial"/>
                <a:cs typeface="Arial"/>
              </a:rPr>
              <a:t>Table </a:t>
            </a:r>
            <a:r>
              <a:rPr sz="2400" b="1" spc="-4" smtClean="0">
                <a:latin typeface="Arial"/>
                <a:cs typeface="Arial"/>
              </a:rPr>
              <a:t>4: </a:t>
            </a:r>
            <a:r>
              <a:rPr sz="2400" spc="-4" dirty="0">
                <a:solidFill>
                  <a:srgbClr val="653200"/>
                </a:solidFill>
                <a:latin typeface="Arial"/>
                <a:cs typeface="Arial"/>
              </a:rPr>
              <a:t>Basic COCOMO coefficients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Estimation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783" y="1686909"/>
            <a:ext cx="7500865" cy="322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178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075" y="1671145"/>
            <a:ext cx="8513379" cy="1060642"/>
          </a:xfrm>
          <a:prstGeom prst="rect">
            <a:avLst/>
          </a:prstGeom>
        </p:spPr>
        <p:txBody>
          <a:bodyPr vert="horz" wrap="square" lIns="0" tIns="18826" rIns="0" bIns="0" rtlCol="0">
            <a:spAutoFit/>
          </a:bodyPr>
          <a:lstStyle/>
          <a:p>
            <a:pPr marL="9413" marR="3766">
              <a:lnSpc>
                <a:spcPct val="150000"/>
              </a:lnSpc>
              <a:spcBef>
                <a:spcPts val="148"/>
              </a:spcBef>
            </a:pPr>
            <a:r>
              <a:rPr sz="2400" spc="-4" dirty="0">
                <a:latin typeface="Times New Roman"/>
                <a:cs typeface="Times New Roman"/>
              </a:rPr>
              <a:t>When effort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4" dirty="0">
                <a:latin typeface="Times New Roman"/>
                <a:cs typeface="Times New Roman"/>
              </a:rPr>
              <a:t>development </a:t>
            </a:r>
            <a:r>
              <a:rPr sz="2400" spc="-8" dirty="0">
                <a:latin typeface="Times New Roman"/>
                <a:cs typeface="Times New Roman"/>
              </a:rPr>
              <a:t>time </a:t>
            </a:r>
            <a:r>
              <a:rPr sz="2400" spc="-4" dirty="0">
                <a:latin typeface="Times New Roman"/>
                <a:cs typeface="Times New Roman"/>
              </a:rPr>
              <a:t>are known,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average staff </a:t>
            </a:r>
            <a:r>
              <a:rPr sz="2400" dirty="0">
                <a:latin typeface="Times New Roman"/>
                <a:cs typeface="Times New Roman"/>
              </a:rPr>
              <a:t>size  to </a:t>
            </a:r>
            <a:r>
              <a:rPr sz="2400" spc="-4" dirty="0">
                <a:latin typeface="Times New Roman"/>
                <a:cs typeface="Times New Roman"/>
              </a:rPr>
              <a:t>complete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project </a:t>
            </a:r>
            <a:r>
              <a:rPr sz="2400" spc="-8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4" dirty="0">
                <a:latin typeface="Times New Roman"/>
                <a:cs typeface="Times New Roman"/>
              </a:rPr>
              <a:t>calculated</a:t>
            </a:r>
            <a:r>
              <a:rPr sz="2400" spc="-1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Estimation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1177" y="2743200"/>
            <a:ext cx="5137597" cy="103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1510" y="4997669"/>
            <a:ext cx="5541220" cy="89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346841" y="4051738"/>
            <a:ext cx="7598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4" dirty="0" smtClean="0">
                <a:latin typeface="Times New Roman"/>
                <a:cs typeface="Times New Roman"/>
              </a:rPr>
              <a:t>When project size is known, the productivity level may be calculated as:</a:t>
            </a:r>
            <a:endParaRPr lang="en-US" sz="2400" spc="-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68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309" y="1767844"/>
            <a:ext cx="8544911" cy="1679193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 algn="just">
              <a:spcBef>
                <a:spcPts val="74"/>
              </a:spcBef>
            </a:pPr>
            <a:r>
              <a:rPr sz="2400" b="1" u="sng" spc="-4" smtClean="0">
                <a:latin typeface="Times New Roman"/>
                <a:cs typeface="Times New Roman"/>
              </a:rPr>
              <a:t>Example</a:t>
            </a:r>
            <a:endParaRPr sz="2400" b="1" u="sng">
              <a:latin typeface="Times New Roman"/>
              <a:cs typeface="Times New Roman"/>
            </a:endParaRPr>
          </a:p>
          <a:p>
            <a:pPr marL="9413" marR="3766" algn="just">
              <a:lnSpc>
                <a:spcPct val="100200"/>
              </a:lnSpc>
              <a:spcBef>
                <a:spcPts val="1509"/>
              </a:spcBef>
            </a:pPr>
            <a:r>
              <a:rPr sz="2400" spc="-4" dirty="0">
                <a:latin typeface="Times New Roman"/>
                <a:cs typeface="Times New Roman"/>
              </a:rPr>
              <a:t>Suppose </a:t>
            </a:r>
            <a:r>
              <a:rPr sz="2400" dirty="0">
                <a:latin typeface="Times New Roman"/>
                <a:cs typeface="Times New Roman"/>
              </a:rPr>
              <a:t>that a </a:t>
            </a:r>
            <a:r>
              <a:rPr sz="2400" spc="-4" dirty="0">
                <a:latin typeface="Times New Roman"/>
                <a:cs typeface="Times New Roman"/>
              </a:rPr>
              <a:t>project </a:t>
            </a:r>
            <a:r>
              <a:rPr sz="2400" dirty="0">
                <a:latin typeface="Times New Roman"/>
                <a:cs typeface="Times New Roman"/>
              </a:rPr>
              <a:t>was </a:t>
            </a:r>
            <a:r>
              <a:rPr sz="2400" spc="-4" dirty="0">
                <a:latin typeface="Times New Roman"/>
                <a:cs typeface="Times New Roman"/>
              </a:rPr>
              <a:t>estimated </a:t>
            </a:r>
            <a:r>
              <a:rPr sz="2400" dirty="0">
                <a:latin typeface="Times New Roman"/>
                <a:cs typeface="Times New Roman"/>
              </a:rPr>
              <a:t>to be </a:t>
            </a:r>
            <a:r>
              <a:rPr sz="2400" spc="-4" dirty="0">
                <a:latin typeface="Times New Roman"/>
                <a:cs typeface="Times New Roman"/>
              </a:rPr>
              <a:t>400 </a:t>
            </a:r>
            <a:r>
              <a:rPr sz="2400" dirty="0">
                <a:latin typeface="Times New Roman"/>
                <a:cs typeface="Times New Roman"/>
              </a:rPr>
              <a:t>KLOC.  </a:t>
            </a:r>
            <a:r>
              <a:rPr sz="2400" spc="-4" dirty="0">
                <a:latin typeface="Times New Roman"/>
                <a:cs typeface="Times New Roman"/>
              </a:rPr>
              <a:t>Calculate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effort and development time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4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4" dirty="0">
                <a:latin typeface="Times New Roman"/>
                <a:cs typeface="Times New Roman"/>
              </a:rPr>
              <a:t>three  </a:t>
            </a:r>
            <a:r>
              <a:rPr sz="2400" dirty="0">
                <a:latin typeface="Times New Roman"/>
                <a:cs typeface="Times New Roman"/>
              </a:rPr>
              <a:t>modes </a:t>
            </a:r>
            <a:r>
              <a:rPr sz="2400" spc="-4" dirty="0">
                <a:latin typeface="Times New Roman"/>
                <a:cs typeface="Times New Roman"/>
              </a:rPr>
              <a:t>i.e., organic, semidetached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" dirty="0">
                <a:latin typeface="Times New Roman"/>
                <a:cs typeface="Times New Roman"/>
              </a:rPr>
              <a:t> embedded.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631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2607" y="1377881"/>
            <a:ext cx="7141779" cy="1001871"/>
          </a:xfrm>
          <a:prstGeom prst="rect">
            <a:avLst/>
          </a:prstGeom>
        </p:spPr>
        <p:txBody>
          <a:bodyPr vert="horz" wrap="square" lIns="0" tIns="133662" rIns="0" bIns="0" rtlCol="0">
            <a:spAutoFit/>
          </a:bodyPr>
          <a:lstStyle/>
          <a:p>
            <a:pPr marL="28239">
              <a:spcBef>
                <a:spcPts val="1052"/>
              </a:spcBef>
            </a:pPr>
            <a:r>
              <a:rPr sz="2400" b="1" u="sng" spc="-4" dirty="0">
                <a:uFill>
                  <a:solidFill>
                    <a:srgbClr val="FF3200"/>
                  </a:solidFill>
                </a:uFill>
                <a:latin typeface="Times New Roman"/>
                <a:cs typeface="Times New Roman"/>
              </a:rPr>
              <a:t>Solution</a:t>
            </a:r>
            <a:endParaRPr sz="2400" u="sng">
              <a:latin typeface="Times New Roman"/>
              <a:cs typeface="Times New Roman"/>
            </a:endParaRPr>
          </a:p>
          <a:p>
            <a:pPr marL="28239">
              <a:spcBef>
                <a:spcPts val="978"/>
              </a:spcBef>
            </a:pPr>
            <a:r>
              <a:rPr sz="2400" spc="-4" dirty="0">
                <a:latin typeface="Times New Roman"/>
                <a:cs typeface="Times New Roman"/>
              </a:rPr>
              <a:t>The basic COCOMO equation take the </a:t>
            </a:r>
            <a:r>
              <a:rPr sz="2400" spc="-8">
                <a:latin typeface="Times New Roman"/>
                <a:cs typeface="Times New Roman"/>
              </a:rPr>
              <a:t>form</a:t>
            </a:r>
            <a:r>
              <a:rPr sz="2400" spc="-8" smtClean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793" y="3787234"/>
            <a:ext cx="6432331" cy="2072541"/>
          </a:xfrm>
          <a:prstGeom prst="rect">
            <a:avLst/>
          </a:prstGeom>
        </p:spPr>
        <p:txBody>
          <a:bodyPr vert="horz" wrap="square" lIns="0" tIns="144957" rIns="0" bIns="0" rtlCol="0">
            <a:spAutoFit/>
          </a:bodyPr>
          <a:lstStyle/>
          <a:p>
            <a:pPr marL="40006">
              <a:spcBef>
                <a:spcPts val="1141"/>
              </a:spcBef>
            </a:pPr>
            <a:r>
              <a:rPr sz="2400" spc="-4" dirty="0">
                <a:latin typeface="Times New Roman"/>
                <a:cs typeface="Times New Roman"/>
              </a:rPr>
              <a:t>Estimated size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" dirty="0">
                <a:latin typeface="Times New Roman"/>
                <a:cs typeface="Times New Roman"/>
              </a:rPr>
              <a:t>the project </a:t>
            </a:r>
            <a:r>
              <a:rPr sz="2400" dirty="0">
                <a:latin typeface="Times New Roman"/>
                <a:cs typeface="Times New Roman"/>
              </a:rPr>
              <a:t>= 400</a:t>
            </a:r>
            <a:r>
              <a:rPr sz="2400" spc="-3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KLOC</a:t>
            </a:r>
            <a:endParaRPr sz="2400">
              <a:latin typeface="Times New Roman"/>
              <a:cs typeface="Times New Roman"/>
            </a:endParaRPr>
          </a:p>
          <a:p>
            <a:pPr marL="18826">
              <a:spcBef>
                <a:spcPts val="1067"/>
              </a:spcBef>
              <a:tabLst>
                <a:tab pos="345936" algn="l"/>
              </a:tabLst>
            </a:pPr>
            <a:r>
              <a:rPr sz="2400" b="1" dirty="0">
                <a:latin typeface="Times New Roman"/>
                <a:cs typeface="Times New Roman"/>
              </a:rPr>
              <a:t>(i)	</a:t>
            </a:r>
            <a:r>
              <a:rPr sz="2400" spc="-4" dirty="0">
                <a:latin typeface="Times New Roman"/>
                <a:cs typeface="Times New Roman"/>
              </a:rPr>
              <a:t>Organic</a:t>
            </a:r>
            <a:r>
              <a:rPr sz="2400" spc="-1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  <a:p>
            <a:pPr marL="1000157">
              <a:spcBef>
                <a:spcPts val="1342"/>
              </a:spcBef>
            </a:pPr>
            <a:r>
              <a:rPr sz="2400" dirty="0">
                <a:latin typeface="Times New Roman"/>
                <a:cs typeface="Times New Roman"/>
              </a:rPr>
              <a:t>E = </a:t>
            </a:r>
            <a:r>
              <a:rPr sz="2400" spc="-4" dirty="0">
                <a:latin typeface="Times New Roman"/>
                <a:cs typeface="Times New Roman"/>
              </a:rPr>
              <a:t>2.4(400)</a:t>
            </a:r>
            <a:r>
              <a:rPr sz="2400" spc="-6" baseline="24305" dirty="0">
                <a:latin typeface="Times New Roman"/>
                <a:cs typeface="Times New Roman"/>
              </a:rPr>
              <a:t>1.05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4" dirty="0">
                <a:latin typeface="Times New Roman"/>
                <a:cs typeface="Times New Roman"/>
              </a:rPr>
              <a:t>1295.31</a:t>
            </a:r>
            <a:r>
              <a:rPr sz="2400" spc="-1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PM</a:t>
            </a:r>
            <a:endParaRPr sz="2400">
              <a:latin typeface="Times New Roman"/>
              <a:cs typeface="Times New Roman"/>
            </a:endParaRPr>
          </a:p>
          <a:p>
            <a:pPr marL="1000157">
              <a:spcBef>
                <a:spcPts val="1060"/>
              </a:spcBef>
            </a:pPr>
            <a:r>
              <a:rPr sz="2400" spc="-4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4" dirty="0">
                <a:latin typeface="Times New Roman"/>
                <a:cs typeface="Times New Roman"/>
              </a:rPr>
              <a:t>2.5(1295.31)</a:t>
            </a:r>
            <a:r>
              <a:rPr sz="2400" spc="-6" baseline="24305" dirty="0">
                <a:latin typeface="Times New Roman"/>
                <a:cs typeface="Times New Roman"/>
              </a:rPr>
              <a:t>0.38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4">
                <a:latin typeface="Times New Roman"/>
                <a:cs typeface="Times New Roman"/>
              </a:rPr>
              <a:t>38.07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spc="-4" smtClean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Cost Estimation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8817" y="2738613"/>
            <a:ext cx="19907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7910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</TotalTime>
  <Words>453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Cost Estimation</vt:lpstr>
      <vt:lpstr>Cost Estimation</vt:lpstr>
      <vt:lpstr>Cost Estimation</vt:lpstr>
      <vt:lpstr>Slide 4</vt:lpstr>
      <vt:lpstr>Cost Estimation</vt:lpstr>
      <vt:lpstr>Cost Estimation</vt:lpstr>
      <vt:lpstr>Cost Estimation</vt:lpstr>
      <vt:lpstr>Cost Estimation</vt:lpstr>
      <vt:lpstr>Cost Estimation</vt:lpstr>
      <vt:lpstr>Cost Estimation</vt:lpstr>
      <vt:lpstr>Cost Estimation</vt:lpstr>
      <vt:lpstr>Cost Estimation</vt:lpstr>
      <vt:lpstr>Cost Estimation</vt:lpstr>
      <vt:lpstr>Cost Estimation</vt:lpstr>
      <vt:lpstr>Cost Estimation</vt:lpstr>
      <vt:lpstr>Cost Estimation</vt:lpstr>
      <vt:lpstr>Cost Estimation</vt:lpstr>
      <vt:lpstr>Cost Estimation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Estimation</dc:title>
  <dc:creator>Jitendra</dc:creator>
  <cp:lastModifiedBy>Windows User</cp:lastModifiedBy>
  <cp:revision>6</cp:revision>
  <dcterms:created xsi:type="dcterms:W3CDTF">2006-08-16T00:00:00Z</dcterms:created>
  <dcterms:modified xsi:type="dcterms:W3CDTF">2020-02-18T04:56:57Z</dcterms:modified>
</cp:coreProperties>
</file>