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9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92" r:id="rId18"/>
    <p:sldId id="293" r:id="rId19"/>
    <p:sldId id="294" r:id="rId20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46872"/>
            <a:ext cx="912566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3895" y="1746110"/>
            <a:ext cx="7750810" cy="182298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3895" y="3598231"/>
            <a:ext cx="7750810" cy="1195261"/>
          </a:xfrm>
        </p:spPr>
        <p:txBody>
          <a:bodyPr lIns="45574" rIns="45574"/>
          <a:lstStyle>
            <a:lvl1pPr marL="0" marR="63803" indent="0" algn="r">
              <a:buNone/>
              <a:defRPr>
                <a:solidFill>
                  <a:schemeClr val="tx2"/>
                </a:solidFill>
              </a:defRPr>
            </a:lvl1pPr>
            <a:lvl2pPr marL="455737" indent="0" algn="ctr">
              <a:buNone/>
            </a:lvl2pPr>
            <a:lvl3pPr marL="911474" indent="0" algn="ctr">
              <a:buNone/>
            </a:lvl3pPr>
            <a:lvl4pPr marL="1367211" indent="0" algn="ctr">
              <a:buNone/>
            </a:lvl4pPr>
            <a:lvl5pPr marL="1822948" indent="0" algn="ctr">
              <a:buNone/>
            </a:lvl5pPr>
            <a:lvl6pPr marL="2278685" indent="0" algn="ctr">
              <a:buNone/>
            </a:lvl6pPr>
            <a:lvl7pPr marL="2734422" indent="0" algn="ctr">
              <a:buNone/>
            </a:lvl7pPr>
            <a:lvl8pPr marL="3190159" indent="0" algn="ctr">
              <a:buNone/>
            </a:lvl8pPr>
            <a:lvl9pPr marL="3645896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54" y="4934656"/>
            <a:ext cx="9122355" cy="190500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1475843"/>
            <a:ext cx="8206740" cy="436982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8346" y="6384211"/>
            <a:ext cx="1914906" cy="364405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67906" y="6384211"/>
            <a:ext cx="2344151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pc="-5" smtClean="0"/>
              <a:t>For Exclusive Use of EECS811 Students  </a:t>
            </a:r>
            <a:r>
              <a:rPr lang="en-US" i="1" spc="-5" smtClean="0"/>
              <a:t>Saiedian ©</a:t>
            </a:r>
            <a:r>
              <a:rPr lang="en-US" i="1" spc="5" smtClean="0"/>
              <a:t> </a:t>
            </a:r>
            <a:r>
              <a:rPr lang="en-US" i="1" spc="-5" smtClean="0"/>
              <a:t>2007</a:t>
            </a:r>
            <a:endParaRPr lang="en-US" i="1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252" y="6384211"/>
            <a:ext cx="364744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10" smtClean="0"/>
              <a:t>Chapter</a:t>
            </a:r>
            <a:r>
              <a:rPr lang="en-US" spc="-35" smtClean="0"/>
              <a:t> </a:t>
            </a:r>
            <a:r>
              <a:rPr lang="en-US" spc="-5" smtClean="0"/>
              <a:t>3-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  <a:spcBef>
                  <a:spcPts val="10"/>
                </a:spcBef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5002" y="273623"/>
            <a:ext cx="1772533" cy="5572047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273624"/>
            <a:ext cx="6307032" cy="557204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8346" y="6384211"/>
            <a:ext cx="1914906" cy="364405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67906" y="6384211"/>
            <a:ext cx="2344151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pc="-5" smtClean="0"/>
              <a:t>For Exclusive Use of EECS811 Students  </a:t>
            </a:r>
            <a:r>
              <a:rPr lang="en-US" i="1" spc="-5" smtClean="0"/>
              <a:t>Saiedian ©</a:t>
            </a:r>
            <a:r>
              <a:rPr lang="en-US" i="1" spc="5" smtClean="0"/>
              <a:t> </a:t>
            </a:r>
            <a:r>
              <a:rPr lang="en-US" i="1" spc="-5" smtClean="0"/>
              <a:t>2007</a:t>
            </a:r>
            <a:endParaRPr lang="en-US" i="1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252" y="6384211"/>
            <a:ext cx="364744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10" smtClean="0"/>
              <a:t>Chapter</a:t>
            </a:r>
            <a:r>
              <a:rPr lang="en-US" spc="-35" smtClean="0"/>
              <a:t> </a:t>
            </a:r>
            <a:r>
              <a:rPr lang="en-US" spc="-5" smtClean="0"/>
              <a:t>3-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  <a:spcBef>
                  <a:spcPts val="10"/>
                </a:spcBef>
              </a:pPr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69" y="1055787"/>
            <a:ext cx="7750810" cy="182202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1817" y="2920854"/>
            <a:ext cx="4559300" cy="1449500"/>
          </a:xfrm>
        </p:spPr>
        <p:txBody>
          <a:bodyPr lIns="91147" rIns="91147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8346" y="6384211"/>
            <a:ext cx="1914906" cy="364405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67906" y="6384211"/>
            <a:ext cx="2344151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pc="-5" smtClean="0"/>
              <a:t>For Exclusive Use of EECS811 Students  </a:t>
            </a:r>
            <a:r>
              <a:rPr lang="en-US" i="1" spc="-5" smtClean="0"/>
              <a:t>Saiedian ©</a:t>
            </a:r>
            <a:r>
              <a:rPr lang="en-US" i="1" spc="5" smtClean="0"/>
              <a:t> </a:t>
            </a:r>
            <a:r>
              <a:rPr lang="en-US" i="1" spc="-5" smtClean="0"/>
              <a:t>2007</a:t>
            </a:r>
            <a:endParaRPr lang="en-US" i="1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252" y="6384211"/>
            <a:ext cx="364744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10" smtClean="0"/>
              <a:t>Chapter</a:t>
            </a:r>
            <a:r>
              <a:rPr lang="en-US" spc="-35" smtClean="0"/>
              <a:t> </a:t>
            </a:r>
            <a:r>
              <a:rPr lang="en-US" spc="-5" smtClean="0"/>
              <a:t>3-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  <a:spcBef>
                  <a:spcPts val="10"/>
                </a:spcBef>
              </a:pPr>
              <a:t>‹#›</a:t>
            </a:fld>
            <a:endParaRPr lang="en-US" spc="-5" dirty="0"/>
          </a:p>
        </p:txBody>
      </p:sp>
      <p:sp>
        <p:nvSpPr>
          <p:cNvPr id="7" name="Chevron 6"/>
          <p:cNvSpPr/>
          <p:nvPr/>
        </p:nvSpPr>
        <p:spPr>
          <a:xfrm>
            <a:off x="3626578" y="2994341"/>
            <a:ext cx="182372" cy="2277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40680" y="2994341"/>
            <a:ext cx="182372" cy="2277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475842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475842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8346" y="6384211"/>
            <a:ext cx="1914906" cy="364405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67906" y="6384211"/>
            <a:ext cx="2344151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pc="-5" smtClean="0"/>
              <a:t>For Exclusive Use of EECS811 Students  </a:t>
            </a:r>
            <a:r>
              <a:rPr lang="en-US" i="1" spc="-5" smtClean="0"/>
              <a:t>Saiedian ©</a:t>
            </a:r>
            <a:r>
              <a:rPr lang="en-US" i="1" spc="5" smtClean="0"/>
              <a:t> </a:t>
            </a:r>
            <a:r>
              <a:rPr lang="en-US" i="1" spc="-5" smtClean="0"/>
              <a:t>2007</a:t>
            </a:r>
            <a:endParaRPr lang="en-US" i="1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3252" y="6384211"/>
            <a:ext cx="364744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10" smtClean="0"/>
              <a:t>Chapter</a:t>
            </a:r>
            <a:r>
              <a:rPr lang="en-US" spc="-35" smtClean="0"/>
              <a:t> </a:t>
            </a:r>
            <a:r>
              <a:rPr lang="en-US" spc="-5" smtClean="0"/>
              <a:t>3-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  <a:spcBef>
                  <a:spcPts val="10"/>
                </a:spcBef>
              </a:pPr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8206740" cy="1138767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5390162"/>
            <a:ext cx="4028965" cy="75917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295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32124" y="5390162"/>
            <a:ext cx="4030548" cy="75917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295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930" y="1438945"/>
            <a:ext cx="4028965" cy="39271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1438945"/>
            <a:ext cx="4030548" cy="39271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8346" y="6384211"/>
            <a:ext cx="1914906" cy="364405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67906" y="6384211"/>
            <a:ext cx="2344151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pc="-5" smtClean="0"/>
              <a:t>For Exclusive Use of EECS811 Students  </a:t>
            </a:r>
            <a:r>
              <a:rPr lang="en-US" i="1" spc="-5" smtClean="0"/>
              <a:t>Saiedian ©</a:t>
            </a:r>
            <a:r>
              <a:rPr lang="en-US" i="1" spc="5" smtClean="0"/>
              <a:t> </a:t>
            </a:r>
            <a:r>
              <a:rPr lang="en-US" i="1" spc="-5" smtClean="0"/>
              <a:t>2007</a:t>
            </a:r>
            <a:endParaRPr lang="en-US" i="1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3252" y="6384211"/>
            <a:ext cx="364744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10" smtClean="0"/>
              <a:t>Chapter</a:t>
            </a:r>
            <a:r>
              <a:rPr lang="en-US" spc="-35" smtClean="0"/>
              <a:t> </a:t>
            </a:r>
            <a:r>
              <a:rPr lang="en-US" spc="-5" smtClean="0"/>
              <a:t>3-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  <a:spcBef>
                  <a:spcPts val="10"/>
                </a:spcBef>
              </a:pPr>
              <a:t>‹#›</a:t>
            </a:fld>
            <a:endParaRPr lang="en-US" spc="-5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860" y="4858738"/>
            <a:ext cx="7460993" cy="455507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07324" y="5335268"/>
            <a:ext cx="3963551" cy="911013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1860" y="273304"/>
            <a:ext cx="7459015" cy="4555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8346" y="6384211"/>
            <a:ext cx="1914906" cy="364405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67906" y="6384211"/>
            <a:ext cx="2344151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pc="-5" smtClean="0"/>
              <a:t>For Exclusive Use of EECS811 Students  </a:t>
            </a:r>
            <a:r>
              <a:rPr lang="en-US" i="1" spc="-5" smtClean="0"/>
              <a:t>Saiedian ©</a:t>
            </a:r>
            <a:r>
              <a:rPr lang="en-US" i="1" spc="5" smtClean="0"/>
              <a:t> </a:t>
            </a:r>
            <a:r>
              <a:rPr lang="en-US" i="1" spc="-5" smtClean="0"/>
              <a:t>2007</a:t>
            </a:r>
            <a:endParaRPr lang="en-US" i="1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3252" y="6384211"/>
            <a:ext cx="364744" cy="363773"/>
          </a:xfrm>
          <a:prstGeom prst="rect">
            <a:avLst/>
          </a:prstGeom>
        </p:spPr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10" smtClean="0"/>
              <a:t>Chapter</a:t>
            </a:r>
            <a:r>
              <a:rPr lang="en-US" spc="-35" smtClean="0"/>
              <a:t> </a:t>
            </a:r>
            <a:r>
              <a:rPr lang="en-US" spc="-5" smtClean="0"/>
              <a:t>3-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  <a:spcBef>
                  <a:spcPts val="10"/>
                </a:spcBef>
              </a:pPr>
              <a:t>‹#›</a:t>
            </a:fld>
            <a:endParaRPr lang="en-US" spc="-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062" y="5423241"/>
            <a:ext cx="7142903" cy="645831"/>
          </a:xfrm>
          <a:noFill/>
        </p:spPr>
        <p:txBody>
          <a:bodyPr lIns="91147" tIns="0" rIns="91147" anchor="t"/>
          <a:lstStyle>
            <a:lvl1pPr marL="0" marR="18229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7965" y="189264"/>
            <a:ext cx="8662670" cy="437286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8346" y="6384211"/>
            <a:ext cx="1914906" cy="3644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67906" y="6384211"/>
            <a:ext cx="2344151" cy="3637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lang="en-US" spc="-5" smtClean="0"/>
              <a:t>For Exclusive Use of EECS811 Students  </a:t>
            </a:r>
            <a:r>
              <a:rPr lang="en-US" i="1" spc="-5" smtClean="0"/>
              <a:t>Saiedian ©</a:t>
            </a:r>
            <a:r>
              <a:rPr lang="en-US" i="1" spc="5" smtClean="0"/>
              <a:t> </a:t>
            </a:r>
            <a:r>
              <a:rPr lang="en-US" i="1" spc="-5" smtClean="0"/>
              <a:t>2007</a:t>
            </a:r>
            <a:endParaRPr lang="en-US" i="1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3252" y="6384211"/>
            <a:ext cx="364744" cy="3637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pc="-10" smtClean="0"/>
              <a:t>Chapter</a:t>
            </a:r>
            <a:r>
              <a:rPr lang="en-US" spc="-35" smtClean="0"/>
              <a:t> </a:t>
            </a:r>
            <a:r>
              <a:rPr lang="en-US" spc="-5" smtClean="0"/>
              <a:t>3-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  <a:spcBef>
                  <a:spcPts val="10"/>
                </a:spcBef>
              </a:pPr>
              <a:t>‹#›</a:t>
            </a:fld>
            <a:endParaRPr lang="en-US" spc="-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" y="4847103"/>
            <a:ext cx="8053000" cy="56058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4446" y="4983468"/>
            <a:ext cx="3791442" cy="14377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47" tIns="45574" rIns="91147" bIns="45574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412" y="5763597"/>
            <a:ext cx="3791442" cy="83509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47" tIns="45574" rIns="91147" bIns="4557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25" y="5769804"/>
            <a:ext cx="3392863" cy="1076865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147" tIns="45574" rIns="91147" bIns="45574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11" y="5766302"/>
            <a:ext cx="3396049" cy="108036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40045" y="4969964"/>
            <a:ext cx="182372" cy="2277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54147" y="4969964"/>
            <a:ext cx="182372" cy="2277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147" tIns="45574" rIns="91147" bIns="45574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4446" y="4983468"/>
            <a:ext cx="3791442" cy="14377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47" tIns="45574" rIns="91147" bIns="4557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412" y="5763597"/>
            <a:ext cx="3791442" cy="83509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147" tIns="45574" rIns="91147" bIns="4557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25" y="5769804"/>
            <a:ext cx="3392863" cy="1076865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147" tIns="45574" rIns="91147" bIns="45574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11" y="5766302"/>
            <a:ext cx="3396049" cy="108036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930" y="273621"/>
            <a:ext cx="8206740" cy="1138767"/>
          </a:xfrm>
          <a:prstGeom prst="rect">
            <a:avLst/>
          </a:prstGeom>
        </p:spPr>
        <p:txBody>
          <a:bodyPr vert="horz" lIns="91147" tIns="45574" rIns="91147" bIns="45574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930" y="1475842"/>
            <a:ext cx="8206740" cy="4509200"/>
          </a:xfrm>
          <a:prstGeom prst="rect">
            <a:avLst/>
          </a:prstGeom>
        </p:spPr>
        <p:txBody>
          <a:bodyPr vert="horz" lIns="91147" tIns="45574" rIns="91147" bIns="45574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4590" indent="-255213" algn="l" rtl="0" eaLnBrk="1" latinLnBrk="0" hangingPunct="1">
        <a:spcBef>
          <a:spcPts val="39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9802" indent="-227868" algn="l" rtl="0" eaLnBrk="1" latinLnBrk="0" hangingPunct="1">
        <a:spcBef>
          <a:spcPts val="323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85" indent="-227868" algn="l" rtl="0" eaLnBrk="1" latinLnBrk="0" hangingPunct="1">
        <a:spcBef>
          <a:spcPts val="349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39342" indent="-227868" algn="l" rtl="0" eaLnBrk="1" latinLnBrk="0" hangingPunct="1">
        <a:spcBef>
          <a:spcPts val="349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67211" indent="-227868" algn="l" rtl="0" eaLnBrk="1" latinLnBrk="0" hangingPunct="1">
        <a:spcBef>
          <a:spcPts val="349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95079" indent="-227868" algn="l" rtl="0" eaLnBrk="1" latinLnBrk="0" hangingPunct="1">
        <a:spcBef>
          <a:spcPts val="349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2948" indent="-227868" algn="l" rtl="0" eaLnBrk="1" latinLnBrk="0" hangingPunct="1">
        <a:spcBef>
          <a:spcPts val="349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0816" indent="-227868" algn="l" rtl="0" eaLnBrk="1" latinLnBrk="0" hangingPunct="1">
        <a:spcBef>
          <a:spcPts val="349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78685" indent="-227868" algn="l" rtl="0" eaLnBrk="1" latinLnBrk="0" hangingPunct="1">
        <a:spcBef>
          <a:spcPts val="349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2730500"/>
            <a:ext cx="670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smtClean="0"/>
              <a:t>Cost-Benefit</a:t>
            </a:r>
            <a:r>
              <a:rPr sz="4800" spc="10" smtClean="0"/>
              <a:t> </a:t>
            </a:r>
            <a:r>
              <a:rPr sz="4800" spc="-5" smtClean="0"/>
              <a:t>Analysis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Return </a:t>
            </a:r>
            <a:r>
              <a:rPr spc="-5"/>
              <a:t>On </a:t>
            </a:r>
            <a:r>
              <a:rPr spc="-5" smtClean="0"/>
              <a:t>Investment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3961" y="1608302"/>
            <a:ext cx="7614920" cy="360235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482600" indent="-342900">
              <a:lnSpc>
                <a:spcPct val="100899"/>
              </a:lnSpc>
              <a:spcBef>
                <a:spcPts val="6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339A"/>
                </a:solidFill>
                <a:latin typeface="Trebuchet MS"/>
                <a:cs typeface="Trebuchet MS"/>
              </a:rPr>
              <a:t>Also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known </a:t>
            </a:r>
            <a:r>
              <a:rPr sz="3200" dirty="0">
                <a:solidFill>
                  <a:srgbClr val="00339A"/>
                </a:solidFill>
                <a:latin typeface="Trebuchet MS"/>
                <a:cs typeface="Trebuchet MS"/>
              </a:rPr>
              <a:t>as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the </a:t>
            </a:r>
            <a:r>
              <a:rPr sz="3200" i="1" spc="-5" dirty="0">
                <a:solidFill>
                  <a:srgbClr val="00339A"/>
                </a:solidFill>
                <a:latin typeface="Trebuchet MS"/>
                <a:cs typeface="Trebuchet MS"/>
              </a:rPr>
              <a:t>accounting </a:t>
            </a:r>
            <a:r>
              <a:rPr sz="3200" i="1" dirty="0">
                <a:solidFill>
                  <a:srgbClr val="00339A"/>
                </a:solidFill>
                <a:latin typeface="Trebuchet MS"/>
                <a:cs typeface="Trebuchet MS"/>
              </a:rPr>
              <a:t>rate of  return</a:t>
            </a:r>
            <a:r>
              <a:rPr sz="3200" i="1" spc="-10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(ARR)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899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Provides a way of comparing the net  profitability to the investment</a:t>
            </a:r>
            <a:r>
              <a:rPr sz="3200" spc="50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required</a:t>
            </a: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The common</a:t>
            </a:r>
            <a:r>
              <a:rPr sz="3200" spc="5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formula</a:t>
            </a:r>
            <a:endParaRPr sz="3200">
              <a:latin typeface="Trebuchet MS"/>
              <a:cs typeface="Trebuchet MS"/>
            </a:endParaRPr>
          </a:p>
          <a:p>
            <a:pPr marL="755650" marR="1405255" indent="-285750">
              <a:lnSpc>
                <a:spcPct val="101200"/>
              </a:lnSpc>
              <a:spcBef>
                <a:spcPts val="605"/>
              </a:spcBef>
            </a:pP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–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ROI </a:t>
            </a: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=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(average annual profit/total  investment) </a:t>
            </a: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X</a:t>
            </a:r>
            <a:r>
              <a:rPr sz="2800" spc="-15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100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Return </a:t>
            </a:r>
            <a:r>
              <a:rPr spc="-5"/>
              <a:t>On </a:t>
            </a:r>
            <a:r>
              <a:rPr spc="-5" smtClean="0"/>
              <a:t>Investment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15808"/>
            <a:ext cx="7677784" cy="37185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Pros: Easy to</a:t>
            </a:r>
            <a:r>
              <a:rPr sz="3200" spc="1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calculate</a:t>
            </a: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Cons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285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Does not consider the timing of</a:t>
            </a:r>
            <a:r>
              <a:rPr sz="2800" spc="-8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payments</a:t>
            </a:r>
            <a:endParaRPr sz="28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1099"/>
              </a:lnSpc>
              <a:spcBef>
                <a:spcPts val="60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Misleading: does not consider bank interest  </a:t>
            </a:r>
            <a:r>
              <a:rPr sz="2800" dirty="0">
                <a:solidFill>
                  <a:srgbClr val="33339A"/>
                </a:solidFill>
                <a:latin typeface="Trebuchet MS"/>
                <a:cs typeface="Trebuchet MS"/>
              </a:rPr>
              <a:t>rates</a:t>
            </a:r>
            <a:endParaRPr sz="2800">
              <a:latin typeface="Trebuchet MS"/>
              <a:cs typeface="Trebuchet MS"/>
            </a:endParaRPr>
          </a:p>
          <a:p>
            <a:pPr marL="354965" marR="258445" indent="-342900">
              <a:lnSpc>
                <a:spcPct val="1008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Not very useful other than for "back of  envelope" evaluations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01" y="203200"/>
            <a:ext cx="8009255" cy="498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2570">
              <a:lnSpc>
                <a:spcPct val="100000"/>
              </a:lnSpc>
              <a:spcBef>
                <a:spcPts val="95"/>
              </a:spcBef>
            </a:pPr>
            <a:r>
              <a:rPr sz="3200" b="1" spc="-5" smtClean="0">
                <a:latin typeface="Trebuchet MS"/>
                <a:cs typeface="Trebuchet MS"/>
              </a:rPr>
              <a:t>Net </a:t>
            </a:r>
            <a:r>
              <a:rPr sz="3200" b="1" spc="-5">
                <a:latin typeface="Trebuchet MS"/>
                <a:cs typeface="Trebuchet MS"/>
              </a:rPr>
              <a:t>Present </a:t>
            </a:r>
            <a:r>
              <a:rPr sz="3200" b="1" spc="-5" smtClean="0">
                <a:latin typeface="Trebuchet MS"/>
                <a:cs typeface="Trebuchet MS"/>
              </a:rPr>
              <a:t>Value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299"/>
              </a:lnSpc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A project evaluation technique that takes  into account the profitability of a project  and the timing of the cash flows that are  produced</a:t>
            </a:r>
            <a:endParaRPr sz="3200">
              <a:latin typeface="Trebuchet MS"/>
              <a:cs typeface="Trebuchet MS"/>
            </a:endParaRPr>
          </a:p>
          <a:p>
            <a:pPr marL="354965" marR="480695" indent="-342900">
              <a:lnSpc>
                <a:spcPct val="100299"/>
              </a:lnSpc>
              <a:spcBef>
                <a:spcPts val="71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Sum of all incoming and outgoing  payments, discounted using an interest  rate, to a fixed point in time (the  </a:t>
            </a:r>
            <a:r>
              <a:rPr sz="3200" dirty="0">
                <a:solidFill>
                  <a:srgbClr val="00339A"/>
                </a:solidFill>
                <a:latin typeface="Trebuchet MS"/>
                <a:cs typeface="Trebuchet MS"/>
              </a:rPr>
              <a:t>present)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Net </a:t>
            </a:r>
            <a:r>
              <a:rPr spc="-5"/>
              <a:t>Present </a:t>
            </a:r>
            <a:r>
              <a:rPr spc="-5" smtClean="0"/>
              <a:t>Value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13380"/>
            <a:ext cx="7825105" cy="206628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Present value = (value in year</a:t>
            </a:r>
            <a:r>
              <a:rPr sz="3200" spc="45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t)/(1+r)^t</a:t>
            </a:r>
            <a:endParaRPr sz="32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285" algn="l"/>
              </a:tabLst>
            </a:pP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r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is the discount</a:t>
            </a:r>
            <a:r>
              <a:rPr sz="2800" spc="-15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rate</a:t>
            </a:r>
            <a:endParaRPr sz="2800">
              <a:latin typeface="Trebuchet MS"/>
              <a:cs typeface="Trebuchet MS"/>
            </a:endParaRPr>
          </a:p>
          <a:p>
            <a:pPr marL="755650" marR="5080" lvl="1" indent="-285750">
              <a:lnSpc>
                <a:spcPct val="101099"/>
              </a:lnSpc>
              <a:spcBef>
                <a:spcPts val="60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t is the number of years into the future </a:t>
            </a:r>
            <a:r>
              <a:rPr sz="2800" spc="-10" dirty="0">
                <a:solidFill>
                  <a:srgbClr val="00339A"/>
                </a:solidFill>
                <a:latin typeface="Trebuchet MS"/>
                <a:cs typeface="Trebuchet MS"/>
              </a:rPr>
              <a:t>that 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the cash flow</a:t>
            </a:r>
            <a:r>
              <a:rPr sz="2800" spc="-25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occurs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Net </a:t>
            </a:r>
            <a:r>
              <a:rPr spc="-5"/>
              <a:t>Present </a:t>
            </a:r>
            <a:r>
              <a:rPr spc="-5" smtClean="0"/>
              <a:t>Value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15808"/>
            <a:ext cx="7449820" cy="28054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5600" algn="l"/>
                <a:tab pos="1857375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(1+r)^t	is known as discount</a:t>
            </a:r>
            <a:r>
              <a:rPr sz="3200" spc="5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factor</a:t>
            </a: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In the case of 10% rate and one</a:t>
            </a:r>
            <a:r>
              <a:rPr sz="3200" spc="60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year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–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Discount factor </a:t>
            </a: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=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1/(1+0.10) </a:t>
            </a: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=</a:t>
            </a:r>
            <a:r>
              <a:rPr sz="2800" spc="-545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0.9091</a:t>
            </a:r>
            <a:endParaRPr sz="28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In the case of 10% rate and two</a:t>
            </a:r>
            <a:r>
              <a:rPr sz="3200" spc="30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years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–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Discount factor </a:t>
            </a: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=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1/(1.10 </a:t>
            </a: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x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1.10) </a:t>
            </a:r>
            <a:r>
              <a:rPr sz="2800" dirty="0">
                <a:solidFill>
                  <a:srgbClr val="00339A"/>
                </a:solidFill>
                <a:latin typeface="Trebuchet MS"/>
                <a:cs typeface="Trebuchet MS"/>
              </a:rPr>
              <a:t>=</a:t>
            </a:r>
            <a:r>
              <a:rPr sz="2800" spc="-595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339A"/>
                </a:solidFill>
                <a:latin typeface="Trebuchet MS"/>
                <a:cs typeface="Trebuchet MS"/>
              </a:rPr>
              <a:t>0.8294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Net </a:t>
            </a:r>
            <a:r>
              <a:rPr spc="-5"/>
              <a:t>Present </a:t>
            </a:r>
            <a:r>
              <a:rPr spc="-5" smtClean="0"/>
              <a:t>Value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59332" y="1976373"/>
            <a:ext cx="64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Year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9322" y="1976373"/>
            <a:ext cx="139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Cash</a:t>
            </a:r>
            <a:r>
              <a:rPr sz="2400" spc="-7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33339A"/>
                </a:solidFill>
                <a:latin typeface="Trebuchet MS"/>
                <a:cs typeface="Trebuchet MS"/>
              </a:rPr>
              <a:t>Flow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9020" y="1611528"/>
            <a:ext cx="119316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Discount  Factor  (10%)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2696" y="1793189"/>
            <a:ext cx="152908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71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Discounted  Cash</a:t>
            </a:r>
            <a:r>
              <a:rPr sz="2400" spc="-8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33339A"/>
                </a:solidFill>
                <a:latin typeface="Trebuchet MS"/>
                <a:cs typeface="Trebuchet MS"/>
              </a:rPr>
              <a:t>Flow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100" y="1587500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4951" y="2776220"/>
          <a:ext cx="8108314" cy="4005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0"/>
                <a:gridCol w="1741804"/>
                <a:gridCol w="2039620"/>
                <a:gridCol w="1945640"/>
              </a:tblGrid>
              <a:tr h="460278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-100,000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14020" algn="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-100,000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10,000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0.9091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9,091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</a:tr>
              <a:tr h="457200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10,000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0.8264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8,264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</a:tr>
              <a:tr h="457200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10,000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0.7513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853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7,513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</a:tr>
              <a:tr h="457200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20,000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0.683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13,660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</a:tr>
              <a:tr h="454121">
                <a:tc>
                  <a:txBody>
                    <a:bodyPr/>
                    <a:lstStyle/>
                    <a:p>
                      <a:pPr marL="9963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100,000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0.6209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62,090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6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NPV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5494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839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400" spc="-5" dirty="0">
                          <a:solidFill>
                            <a:srgbClr val="33339A"/>
                          </a:solidFill>
                          <a:latin typeface="Trebuchet MS"/>
                          <a:cs typeface="Trebuchet MS"/>
                        </a:rPr>
                        <a:t>618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5494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73125">
                        <a:lnSpc>
                          <a:spcPct val="100000"/>
                        </a:lnSpc>
                      </a:pPr>
                      <a:r>
                        <a:rPr sz="1400" i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Chapter</a:t>
                      </a:r>
                      <a:r>
                        <a:rPr sz="1400" i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i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3-64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Net </a:t>
            </a:r>
            <a:r>
              <a:rPr spc="-5"/>
              <a:t>Present </a:t>
            </a:r>
            <a:r>
              <a:rPr spc="-5" smtClean="0"/>
              <a:t>Value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525040"/>
            <a:ext cx="7608570" cy="43021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Trebuchet MS"/>
                <a:cs typeface="Trebuchet MS"/>
              </a:rPr>
              <a:t>Pros</a:t>
            </a:r>
            <a:endParaRPr sz="3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335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Trebuchet MS"/>
                <a:cs typeface="Trebuchet MS"/>
              </a:rPr>
              <a:t>Takes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into account</a:t>
            </a:r>
            <a:r>
              <a:rPr sz="2800" spc="-1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profitability</a:t>
            </a:r>
            <a:endParaRPr sz="28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Considers timing of</a:t>
            </a:r>
            <a:r>
              <a:rPr sz="2800" spc="-1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payments</a:t>
            </a:r>
            <a:endParaRPr sz="2800">
              <a:latin typeface="Trebuchet MS"/>
              <a:cs typeface="Trebuchet MS"/>
            </a:endParaRPr>
          </a:p>
          <a:p>
            <a:pPr marL="755650" marR="866140" lvl="1" indent="-285750">
              <a:lnSpc>
                <a:spcPts val="3070"/>
              </a:lnSpc>
              <a:spcBef>
                <a:spcPts val="64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Considers economic situation through  discount</a:t>
            </a:r>
            <a:r>
              <a:rPr sz="2800" spc="-1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rate</a:t>
            </a:r>
            <a:endParaRPr sz="2800">
              <a:latin typeface="Trebuchet MS"/>
              <a:cs typeface="Trebuchet MS"/>
            </a:endParaRPr>
          </a:p>
          <a:p>
            <a:pPr marL="354965" marR="270510" indent="-342900">
              <a:lnSpc>
                <a:spcPts val="349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Cons: Discount rate can be difficult to  choose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ts val="349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Standard measure to compare different  options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53" y="950784"/>
            <a:ext cx="8586682" cy="4579107"/>
          </a:xfrm>
          <a:prstGeom prst="rect">
            <a:avLst/>
          </a:prstGeom>
        </p:spPr>
        <p:txBody>
          <a:bodyPr wrap="square" lIns="91147" tIns="45574" rIns="91147" bIns="45574">
            <a:spAutoFit/>
          </a:bodyPr>
          <a:lstStyle/>
          <a:p>
            <a:pPr fontAlgn="base">
              <a:lnSpc>
                <a:spcPct val="115000"/>
              </a:lnSpc>
              <a:spcBef>
                <a:spcPts val="399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company projecting revenue of 40 lacs in first year and the revenue is going to increase @10 lacs every year for the next 3 years in succession, after which revenue decreases by 15 lacs in the fifth year and thus will be closed after 5 years. </a:t>
            </a:r>
          </a:p>
          <a:p>
            <a:pPr fontAlgn="base">
              <a:lnSpc>
                <a:spcPct val="115000"/>
              </a:lnSpc>
              <a:spcBef>
                <a:spcPts val="399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 initial investment for the project is 150 lacs and working capital requirement is 30 lacs. </a:t>
            </a:r>
          </a:p>
          <a:p>
            <a:pPr fontAlgn="base">
              <a:lnSpc>
                <a:spcPct val="115000"/>
              </a:lnSpc>
              <a:spcBef>
                <a:spcPts val="399"/>
              </a:spcBef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these for the project :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1803" indent="-341803" fontAlgn="base">
              <a:lnSpc>
                <a:spcPct val="115000"/>
              </a:lnSpc>
              <a:spcBef>
                <a:spcPts val="399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Payback Period</a:t>
            </a:r>
          </a:p>
          <a:p>
            <a:pPr marL="341803" indent="-341803" fontAlgn="base">
              <a:lnSpc>
                <a:spcPct val="115000"/>
              </a:lnSpc>
              <a:spcBef>
                <a:spcPts val="399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  <a:p>
            <a:pPr marL="341803" indent="-341803" fontAlgn="base">
              <a:lnSpc>
                <a:spcPct val="115000"/>
              </a:lnSpc>
              <a:spcBef>
                <a:spcPts val="399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NPV assuming 12.5% discount rate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5930" y="0"/>
            <a:ext cx="8206740" cy="561475"/>
          </a:xfrm>
          <a:prstGeom prst="rect">
            <a:avLst/>
          </a:prstGeom>
        </p:spPr>
        <p:txBody>
          <a:bodyPr lIns="91147" tIns="45574" rIns="91147" bIns="45574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>
                <a:solidFill>
                  <a:srgbClr val="C00000"/>
                </a:solidFill>
              </a:rPr>
              <a:t>Example 1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93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0"/>
            <a:ext cx="8206740" cy="409639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SOLUTION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3" y="379590"/>
            <a:ext cx="8814647" cy="5496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Payback period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= </a:t>
            </a:r>
            <a:r>
              <a:rPr lang="en-US" sz="2000" dirty="0"/>
              <a:t>time taken to pay back the total investment of  180 </a:t>
            </a:r>
            <a:r>
              <a:rPr lang="en-US" sz="2000" dirty="0" smtClean="0"/>
              <a:t>Lac </a:t>
            </a:r>
          </a:p>
          <a:p>
            <a:pPr marL="0" indent="0">
              <a:buNone/>
            </a:pPr>
            <a:r>
              <a:rPr lang="en-US" sz="2000" dirty="0" smtClean="0"/>
              <a:t>=  3 +  (30/70) years </a:t>
            </a:r>
            <a:r>
              <a:rPr lang="en-US" sz="2000" dirty="0"/>
              <a:t>=</a:t>
            </a:r>
            <a:r>
              <a:rPr lang="en-US" sz="2000" b="1" dirty="0"/>
              <a:t>  </a:t>
            </a:r>
            <a:r>
              <a:rPr lang="en-US" sz="2000" b="1" dirty="0" smtClean="0"/>
              <a:t>3.43 years</a:t>
            </a:r>
          </a:p>
          <a:p>
            <a:pPr marL="0" indent="0">
              <a:buNone/>
            </a:pPr>
            <a:r>
              <a:rPr lang="en-US" sz="2000" dirty="0"/>
              <a:t>Average Annual Profit = Net Profit </a:t>
            </a:r>
            <a:r>
              <a:rPr lang="en-US" sz="2000" dirty="0">
                <a:sym typeface="Symbol" panose="05050102010706020507" pitchFamily="18" charset="2"/>
              </a:rPr>
              <a:t></a:t>
            </a:r>
            <a:r>
              <a:rPr lang="en-US" sz="2000" dirty="0"/>
              <a:t>  Project duration </a:t>
            </a:r>
          </a:p>
          <a:p>
            <a:pPr marL="0" indent="0">
              <a:buNone/>
            </a:pPr>
            <a:r>
              <a:rPr lang="en-US" sz="2000" dirty="0" smtClean="0"/>
              <a:t>= 95 lacs </a:t>
            </a:r>
            <a:r>
              <a:rPr lang="en-US" sz="2000" dirty="0">
                <a:sym typeface="Symbol" panose="05050102010706020507" pitchFamily="18" charset="2"/>
              </a:rPr>
              <a:t></a:t>
            </a:r>
            <a:r>
              <a:rPr lang="en-US" sz="2000" dirty="0" smtClean="0"/>
              <a:t> </a:t>
            </a:r>
            <a:r>
              <a:rPr lang="en-US" sz="2000" dirty="0"/>
              <a:t>5 = 19 </a:t>
            </a:r>
            <a:r>
              <a:rPr lang="en-US" sz="2000" dirty="0" smtClean="0"/>
              <a:t>lacs.</a:t>
            </a:r>
          </a:p>
          <a:p>
            <a:pPr marL="0" indent="0">
              <a:buNone/>
            </a:pPr>
            <a:r>
              <a:rPr lang="en-US" sz="2000" dirty="0"/>
              <a:t>Hence, the </a:t>
            </a:r>
            <a:r>
              <a:rPr lang="en-US" sz="2000" dirty="0" smtClean="0"/>
              <a:t>ROI =  </a:t>
            </a:r>
            <a:r>
              <a:rPr lang="en-US" sz="2000" dirty="0"/>
              <a:t>(average  annual profit /  total investment ) * </a:t>
            </a:r>
            <a:r>
              <a:rPr lang="en-US" sz="2000" dirty="0" smtClean="0"/>
              <a:t>100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= </a:t>
            </a:r>
            <a:r>
              <a:rPr lang="en-US" sz="2000" dirty="0"/>
              <a:t>(</a:t>
            </a:r>
            <a:r>
              <a:rPr lang="en-US" sz="2000" dirty="0" smtClean="0"/>
              <a:t>19/180</a:t>
            </a:r>
            <a:r>
              <a:rPr lang="en-US" sz="2000" dirty="0"/>
              <a:t>) * 100 =  </a:t>
            </a:r>
            <a:r>
              <a:rPr lang="en-US" sz="2000" b="1" dirty="0"/>
              <a:t>10.55 </a:t>
            </a:r>
            <a:r>
              <a:rPr lang="en-US" sz="2000" b="1" dirty="0" smtClean="0"/>
              <a:t>%</a:t>
            </a:r>
          </a:p>
          <a:p>
            <a:pPr marL="0" indent="0">
              <a:buNone/>
            </a:pPr>
            <a:r>
              <a:rPr lang="en-US" sz="2000" b="1" dirty="0" smtClean="0"/>
              <a:t>Calculation of NPV :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9271727"/>
              </p:ext>
            </p:extLst>
          </p:nvPr>
        </p:nvGraphicFramePr>
        <p:xfrm>
          <a:off x="455930" y="3264464"/>
          <a:ext cx="8282727" cy="3264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570">
                  <a:extLst>
                    <a:ext uri="{9D8B030D-6E8A-4147-A177-3AD203B41FA5}">
                      <a16:colId xmlns="" xmlns:a16="http://schemas.microsoft.com/office/drawing/2014/main" val="2860979164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143152959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384669105"/>
                    </a:ext>
                  </a:extLst>
                </a:gridCol>
                <a:gridCol w="2426757">
                  <a:extLst>
                    <a:ext uri="{9D8B030D-6E8A-4147-A177-3AD203B41FA5}">
                      <a16:colId xmlns="" xmlns:a16="http://schemas.microsoft.com/office/drawing/2014/main" val="862111028"/>
                    </a:ext>
                  </a:extLst>
                </a:gridCol>
              </a:tblGrid>
              <a:tr h="557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Year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Cash flow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Discount factor </a:t>
                      </a:r>
                      <a:endParaRPr lang="en-US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@</a:t>
                      </a:r>
                      <a:r>
                        <a:rPr lang="en-US" sz="1800" dirty="0">
                          <a:effectLst/>
                        </a:rPr>
                        <a:t>12.5%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Discounted </a:t>
                      </a:r>
                      <a:endParaRPr lang="en-US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cash </a:t>
                      </a:r>
                      <a:r>
                        <a:rPr lang="en-US" sz="1800" dirty="0">
                          <a:effectLst/>
                        </a:rPr>
                        <a:t>flow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extLst>
                  <a:ext uri="{0D108BD9-81ED-4DB2-BD59-A6C34878D82A}">
                    <a16:rowId xmlns="" xmlns:a16="http://schemas.microsoft.com/office/drawing/2014/main" val="1731482269"/>
                  </a:ext>
                </a:extLst>
              </a:tr>
              <a:tr h="278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-180 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1.0000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-180 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extLst>
                  <a:ext uri="{0D108BD9-81ED-4DB2-BD59-A6C34878D82A}">
                    <a16:rowId xmlns="" xmlns:a16="http://schemas.microsoft.com/office/drawing/2014/main" val="3812999410"/>
                  </a:ext>
                </a:extLst>
              </a:tr>
              <a:tr h="278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 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0.8889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35.556 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extLst>
                  <a:ext uri="{0D108BD9-81ED-4DB2-BD59-A6C34878D82A}">
                    <a16:rowId xmlns="" xmlns:a16="http://schemas.microsoft.com/office/drawing/2014/main" val="61652945"/>
                  </a:ext>
                </a:extLst>
              </a:tr>
              <a:tr h="278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 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0.7901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39.505 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extLst>
                  <a:ext uri="{0D108BD9-81ED-4DB2-BD59-A6C34878D82A}">
                    <a16:rowId xmlns="" xmlns:a16="http://schemas.microsoft.com/office/drawing/2014/main" val="4070548118"/>
                  </a:ext>
                </a:extLst>
              </a:tr>
              <a:tr h="278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 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0.7023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42.138 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extLst>
                  <a:ext uri="{0D108BD9-81ED-4DB2-BD59-A6C34878D82A}">
                    <a16:rowId xmlns="" xmlns:a16="http://schemas.microsoft.com/office/drawing/2014/main" val="2596816364"/>
                  </a:ext>
                </a:extLst>
              </a:tr>
              <a:tr h="278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 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0.6243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43.701 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extLst>
                  <a:ext uri="{0D108BD9-81ED-4DB2-BD59-A6C34878D82A}">
                    <a16:rowId xmlns="" xmlns:a16="http://schemas.microsoft.com/office/drawing/2014/main" val="2558601260"/>
                  </a:ext>
                </a:extLst>
              </a:tr>
              <a:tr h="278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 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0.5549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30.5195 </a:t>
                      </a:r>
                      <a:r>
                        <a:rPr lang="en-US" sz="1800" dirty="0" smtClean="0">
                          <a:effectLst/>
                        </a:rPr>
                        <a:t>L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extLst>
                  <a:ext uri="{0D108BD9-81ED-4DB2-BD59-A6C34878D82A}">
                    <a16:rowId xmlns="" xmlns:a16="http://schemas.microsoft.com/office/drawing/2014/main" val="3194152113"/>
                  </a:ext>
                </a:extLst>
              </a:tr>
              <a:tr h="740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 Profit :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RS 95 Lacs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NPV :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Rs 11.4195 L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90" marR="68390" marT="0" marB="0"/>
                </a:tc>
                <a:extLst>
                  <a:ext uri="{0D108BD9-81ED-4DB2-BD59-A6C34878D82A}">
                    <a16:rowId xmlns="" xmlns:a16="http://schemas.microsoft.com/office/drawing/2014/main" val="287682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721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25374"/>
            <a:ext cx="8654524" cy="3162526"/>
          </a:xfrm>
          <a:prstGeom prst="rect">
            <a:avLst/>
          </a:prstGeom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147" tIns="45574" rIns="91147" bIns="45574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>
                <a:solidFill>
                  <a:srgbClr val="C00000"/>
                </a:solidFill>
              </a:rPr>
              <a:t>Example 2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415797"/>
            <a:ext cx="562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smtClean="0"/>
              <a:t>Cost-Benefit</a:t>
            </a:r>
            <a:r>
              <a:rPr sz="3600" spc="10" smtClean="0"/>
              <a:t> </a:t>
            </a:r>
            <a:r>
              <a:rPr sz="3600" spc="-5" dirty="0"/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01" y="1513407"/>
            <a:ext cx="6821805" cy="38322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Cost/benefit analysis,</a:t>
            </a:r>
            <a:r>
              <a:rPr sz="3200" spc="2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comparing</a:t>
            </a:r>
            <a:endParaRPr sz="3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Expected costs</a:t>
            </a:r>
            <a:endParaRPr sz="28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Expected benefits</a:t>
            </a:r>
            <a:endParaRPr sz="28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Issues</a:t>
            </a:r>
            <a:endParaRPr sz="3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Estimating</a:t>
            </a:r>
            <a:r>
              <a:rPr sz="2800" spc="-1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costs</a:t>
            </a:r>
            <a:endParaRPr sz="28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Estimating benefits</a:t>
            </a:r>
            <a:endParaRPr sz="28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Use of financial models to</a:t>
            </a:r>
            <a:r>
              <a:rPr sz="3200" spc="4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evaluate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415797"/>
            <a:ext cx="589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smtClean="0"/>
              <a:t>Cash </a:t>
            </a:r>
            <a:r>
              <a:rPr sz="3600" spc="-5" dirty="0"/>
              <a:t>Flow</a:t>
            </a:r>
            <a:r>
              <a:rPr sz="3600" spc="10" dirty="0"/>
              <a:t> </a:t>
            </a:r>
            <a:r>
              <a:rPr sz="3600" spc="-5" dirty="0"/>
              <a:t>Forecasting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01" y="1608327"/>
            <a:ext cx="7651750" cy="10052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5080" indent="-342900">
              <a:lnSpc>
                <a:spcPct val="100899"/>
              </a:lnSpc>
              <a:spcBef>
                <a:spcPts val="6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Indicates when expenditure and income  will take</a:t>
            </a:r>
            <a:r>
              <a:rPr sz="3200" spc="10" dirty="0">
                <a:solidFill>
                  <a:srgbClr val="00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rebuchet MS"/>
                <a:cs typeface="Trebuchet MS"/>
              </a:rPr>
              <a:t>place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2882900"/>
            <a:ext cx="70866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171958"/>
            <a:ext cx="5896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smtClean="0"/>
              <a:t>Cash </a:t>
            </a:r>
            <a:r>
              <a:rPr sz="3600" spc="-5" dirty="0"/>
              <a:t>Flow</a:t>
            </a:r>
            <a:r>
              <a:rPr sz="3600" spc="10" dirty="0"/>
              <a:t> </a:t>
            </a:r>
            <a:r>
              <a:rPr sz="3600" spc="-5" dirty="0"/>
              <a:t>Forecasting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01" y="720598"/>
            <a:ext cx="7994650" cy="526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3300"/>
                </a:solidFill>
                <a:latin typeface="Trebuchet MS"/>
                <a:cs typeface="Trebuchet MS"/>
              </a:rPr>
              <a:t>Cash Flow</a:t>
            </a:r>
            <a:r>
              <a:rPr sz="3200" b="1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FF3300"/>
                </a:solidFill>
                <a:latin typeface="Trebuchet MS"/>
                <a:cs typeface="Trebuchet MS"/>
              </a:rPr>
              <a:t>Analysis</a:t>
            </a:r>
            <a:endParaRPr sz="3200">
              <a:latin typeface="Trebuchet MS"/>
              <a:cs typeface="Trebuchet MS"/>
            </a:endParaRPr>
          </a:p>
          <a:p>
            <a:pPr marL="355600" marR="182245" indent="-343535">
              <a:lnSpc>
                <a:spcPts val="2710"/>
              </a:lnSpc>
              <a:spcBef>
                <a:spcPts val="326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Typically there are outgoing payments initially  and then incoming</a:t>
            </a:r>
            <a:r>
              <a:rPr sz="2800" spc="-1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payments</a:t>
            </a:r>
            <a:endParaRPr sz="2800">
              <a:latin typeface="Trebuchet MS"/>
              <a:cs typeface="Trebuchet MS"/>
            </a:endParaRPr>
          </a:p>
          <a:p>
            <a:pPr marL="355600" marR="388620" indent="-343535">
              <a:lnSpc>
                <a:spcPts val="2710"/>
              </a:lnSpc>
              <a:spcBef>
                <a:spcPts val="63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There might be additional costs at the end of  the project</a:t>
            </a:r>
            <a:r>
              <a:rPr sz="2800" spc="-2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life</a:t>
            </a:r>
            <a:endParaRPr sz="2800">
              <a:latin typeface="Trebuchet MS"/>
              <a:cs typeface="Trebuchet MS"/>
            </a:endParaRPr>
          </a:p>
          <a:p>
            <a:pPr marL="354965" indent="-342900">
              <a:lnSpc>
                <a:spcPts val="3345"/>
              </a:lnSpc>
              <a:spcBef>
                <a:spcPts val="2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Cash </a:t>
            </a:r>
            <a:r>
              <a:rPr sz="2800" dirty="0">
                <a:solidFill>
                  <a:srgbClr val="33339A"/>
                </a:solidFill>
                <a:latin typeface="Trebuchet MS"/>
                <a:cs typeface="Trebuchet MS"/>
              </a:rPr>
              <a:t>flow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considerations</a:t>
            </a:r>
            <a:endParaRPr sz="2800">
              <a:latin typeface="Trebuchet MS"/>
              <a:cs typeface="Trebuchet MS"/>
            </a:endParaRPr>
          </a:p>
          <a:p>
            <a:pPr marL="755015" lvl="1" indent="-285750">
              <a:lnSpc>
                <a:spcPts val="2860"/>
              </a:lnSpc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Is initial funding </a:t>
            </a:r>
            <a:r>
              <a:rPr sz="2400" dirty="0">
                <a:solidFill>
                  <a:srgbClr val="33339A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the project</a:t>
            </a:r>
            <a:r>
              <a:rPr sz="2400" spc="3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available?</a:t>
            </a:r>
            <a:endParaRPr sz="2400">
              <a:latin typeface="Trebuchet MS"/>
              <a:cs typeface="Trebuchet MS"/>
            </a:endParaRPr>
          </a:p>
          <a:p>
            <a:pPr marL="755015" marR="20320" lvl="1" indent="-285750">
              <a:lnSpc>
                <a:spcPts val="232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Is timing </a:t>
            </a:r>
            <a:r>
              <a:rPr sz="2400" dirty="0">
                <a:solidFill>
                  <a:srgbClr val="33339A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incoming/outgoing cash </a:t>
            </a:r>
            <a:r>
              <a:rPr sz="2400" dirty="0">
                <a:solidFill>
                  <a:srgbClr val="33339A"/>
                </a:solidFill>
                <a:latin typeface="Trebuchet MS"/>
                <a:cs typeface="Trebuchet MS"/>
              </a:rPr>
              <a:t>flow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in line with  financial plans?</a:t>
            </a:r>
            <a:endParaRPr sz="2400">
              <a:latin typeface="Trebuchet MS"/>
              <a:cs typeface="Trebuchet MS"/>
            </a:endParaRPr>
          </a:p>
          <a:p>
            <a:pPr marL="755015" marR="401320" lvl="1" indent="-285750">
              <a:lnSpc>
                <a:spcPts val="2310"/>
              </a:lnSpc>
              <a:spcBef>
                <a:spcPts val="54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If cash </a:t>
            </a:r>
            <a:r>
              <a:rPr sz="2400" dirty="0">
                <a:solidFill>
                  <a:srgbClr val="33339A"/>
                </a:solidFill>
                <a:latin typeface="Trebuchet MS"/>
                <a:cs typeface="Trebuchet MS"/>
              </a:rPr>
              <a:t>flow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is critical, forecasting should be done  quarterly </a:t>
            </a:r>
            <a:r>
              <a:rPr sz="2400" dirty="0">
                <a:solidFill>
                  <a:srgbClr val="33339A"/>
                </a:solidFill>
                <a:latin typeface="Trebuchet MS"/>
                <a:cs typeface="Trebuchet MS"/>
              </a:rPr>
              <a:t>or</a:t>
            </a:r>
            <a:r>
              <a:rPr sz="2400" spc="1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monthly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>
              <a:lnSpc>
                <a:spcPts val="271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Risky/expensive projects might be funded using  venture</a:t>
            </a:r>
            <a:r>
              <a:rPr sz="2800" spc="-2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capital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7543" y="6342634"/>
            <a:ext cx="10661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10" dirty="0">
                <a:solidFill>
                  <a:srgbClr val="FFFFFF"/>
                </a:solidFill>
                <a:latin typeface="Trebuchet MS"/>
                <a:cs typeface="Trebuchet MS"/>
              </a:rPr>
              <a:t>Chapter</a:t>
            </a:r>
            <a:r>
              <a:rPr sz="14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Trebuchet MS"/>
                <a:cs typeface="Trebuchet MS"/>
              </a:rPr>
              <a:t>3-54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001" y="171958"/>
            <a:ext cx="61029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40"/>
              </a:lnSpc>
            </a:pPr>
            <a:r>
              <a:rPr spc="-5" smtClean="0"/>
              <a:t>Example </a:t>
            </a:r>
            <a:r>
              <a:rPr spc="-5" dirty="0"/>
              <a:t>of Cash Flow</a:t>
            </a:r>
            <a:r>
              <a:rPr spc="10" dirty="0"/>
              <a:t> </a:t>
            </a:r>
            <a:r>
              <a:rPr spc="-5" dirty="0"/>
              <a:t>Forecasts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4500" y="1587500"/>
          <a:ext cx="8232775" cy="358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495"/>
                <a:gridCol w="1607820"/>
                <a:gridCol w="1727200"/>
                <a:gridCol w="1565275"/>
                <a:gridCol w="1911985"/>
              </a:tblGrid>
              <a:tr h="46634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i="1" spc="-1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i="1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sz="1800" i="1" spc="-2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i="1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sz="1800" i="1" spc="-2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i="1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sz="1800" i="1" spc="-2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i="1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sz="1800" i="1" spc="-1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85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-100,000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-1,000,000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-100,000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-120,000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666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10,000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200,000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</a:tr>
              <a:tr h="4666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10,000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200,000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</a:tr>
              <a:tr h="4666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10,000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200,000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</a:tr>
              <a:tr h="4666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20,000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200,000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</a:tr>
              <a:tr h="4666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100,000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8130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30,000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75,000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</a:tr>
              <a:tr h="365889">
                <a:tc>
                  <a:txBody>
                    <a:bodyPr/>
                    <a:lstStyle/>
                    <a:p>
                      <a:pPr marL="92075">
                        <a:lnSpc>
                          <a:spcPts val="21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Net</a:t>
                      </a:r>
                      <a:r>
                        <a:rPr sz="1800" spc="-1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Profit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21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50,000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ts val="21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100,000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ts val="21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50,000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ts val="2100"/>
                        </a:lnSpc>
                        <a:spcBef>
                          <a:spcPts val="680"/>
                        </a:spcBef>
                      </a:pPr>
                      <a:r>
                        <a:rPr sz="1800" spc="-5" dirty="0">
                          <a:solidFill>
                            <a:srgbClr val="00339A"/>
                          </a:solidFill>
                          <a:latin typeface="Trebuchet MS"/>
                          <a:cs typeface="Trebuchet MS"/>
                        </a:rPr>
                        <a:t>75,000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44500" y="53213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56592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0"/>
              </a:spcBef>
            </a:pPr>
            <a:r>
              <a:rPr sz="3600" spc="-5" smtClean="0"/>
              <a:t>Cost-Benefit </a:t>
            </a:r>
            <a:r>
              <a:rPr sz="3600" spc="-5"/>
              <a:t>Evaluation  </a:t>
            </a:r>
            <a:r>
              <a:rPr sz="3600" spc="-5" smtClean="0"/>
              <a:t>Techniques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01" y="1608327"/>
            <a:ext cx="7859395" cy="36360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164465" indent="-342900">
              <a:lnSpc>
                <a:spcPct val="100899"/>
              </a:lnSpc>
              <a:spcBef>
                <a:spcPts val="6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Costs and benefits have to be expressed  using the same scale to be</a:t>
            </a:r>
            <a:r>
              <a:rPr sz="3200" spc="5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comparable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899"/>
              </a:lnSpc>
              <a:spcBef>
                <a:spcPts val="685"/>
              </a:spcBef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Usually expressed in payments at certain  times (cash </a:t>
            </a:r>
            <a:r>
              <a:rPr sz="3200" dirty="0">
                <a:solidFill>
                  <a:srgbClr val="33339A"/>
                </a:solidFill>
                <a:latin typeface="Trebuchet MS"/>
                <a:cs typeface="Trebuchet MS"/>
              </a:rPr>
              <a:t>flow</a:t>
            </a:r>
            <a:r>
              <a:rPr sz="3200" spc="2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table)</a:t>
            </a:r>
            <a:endParaRPr sz="3200">
              <a:latin typeface="Trebuchet MS"/>
              <a:cs typeface="Trebuchet MS"/>
            </a:endParaRPr>
          </a:p>
          <a:p>
            <a:pPr marL="354965" marR="125095" indent="-342900">
              <a:lnSpc>
                <a:spcPct val="1004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Payments at different points in time are  not comparable based only on the  amount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56592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0"/>
              </a:spcBef>
            </a:pPr>
            <a:r>
              <a:rPr sz="3600" spc="-5" smtClean="0"/>
              <a:t>Cost-Benefit </a:t>
            </a:r>
            <a:r>
              <a:rPr sz="3600" spc="-5"/>
              <a:t>Evaluation  </a:t>
            </a:r>
            <a:r>
              <a:rPr sz="3600" spc="-5" smtClean="0"/>
              <a:t>Techniques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01" y="1964715"/>
            <a:ext cx="7448550" cy="32803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Time of payment should be</a:t>
            </a:r>
            <a:r>
              <a:rPr sz="3200" spc="4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considered</a:t>
            </a:r>
            <a:endParaRPr sz="3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Techniques</a:t>
            </a:r>
            <a:endParaRPr sz="3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Net</a:t>
            </a:r>
            <a:r>
              <a:rPr sz="2800" spc="-2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profit</a:t>
            </a:r>
            <a:endParaRPr sz="28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Payback</a:t>
            </a:r>
            <a:r>
              <a:rPr sz="2800" spc="-1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period</a:t>
            </a:r>
            <a:endParaRPr sz="2800">
              <a:latin typeface="Trebuchet MS"/>
              <a:cs typeface="Trebuchet MS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285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Return on</a:t>
            </a:r>
            <a:r>
              <a:rPr sz="2800" spc="-1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investment</a:t>
            </a:r>
            <a:endParaRPr sz="28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Net </a:t>
            </a:r>
            <a:r>
              <a:rPr sz="2800" spc="-5">
                <a:solidFill>
                  <a:srgbClr val="33339A"/>
                </a:solidFill>
                <a:latin typeface="Trebuchet MS"/>
                <a:cs typeface="Trebuchet MS"/>
              </a:rPr>
              <a:t>present</a:t>
            </a:r>
            <a:r>
              <a:rPr sz="2800" spc="-2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smtClean="0">
                <a:solidFill>
                  <a:srgbClr val="33339A"/>
                </a:solidFill>
                <a:latin typeface="Trebuchet MS"/>
                <a:cs typeface="Trebuchet MS"/>
              </a:rPr>
              <a:t>value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smtClean="0"/>
              <a:t>Net </a:t>
            </a:r>
            <a:r>
              <a:rPr spc="-5" dirty="0"/>
              <a:t>Profit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533182"/>
            <a:ext cx="8056880" cy="41052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Difference between total cost and total</a:t>
            </a:r>
            <a:r>
              <a:rPr sz="2800" spc="-6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income</a:t>
            </a:r>
            <a:endParaRPr sz="28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Pros: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Easy to calculate</a:t>
            </a:r>
            <a:endParaRPr sz="24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Cons</a:t>
            </a:r>
            <a:endParaRPr sz="2800">
              <a:latin typeface="Trebuchet MS"/>
              <a:cs typeface="Trebuchet MS"/>
            </a:endParaRPr>
          </a:p>
          <a:p>
            <a:pPr marL="755015" marR="713740" lvl="1" indent="-285750">
              <a:lnSpc>
                <a:spcPct val="100600"/>
              </a:lnSpc>
              <a:spcBef>
                <a:spcPts val="535"/>
              </a:spcBef>
              <a:buChar char="–"/>
              <a:tabLst>
                <a:tab pos="755015" algn="l"/>
                <a:tab pos="756285" algn="l"/>
              </a:tabLst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Does not show profit relative to size investment  (e.g., consider Project</a:t>
            </a:r>
            <a:r>
              <a:rPr sz="2400" spc="2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2)</a:t>
            </a:r>
            <a:endParaRPr sz="2400">
              <a:latin typeface="Trebuchet MS"/>
              <a:cs typeface="Trebuchet MS"/>
            </a:endParaRPr>
          </a:p>
          <a:p>
            <a:pPr marL="755015" marR="5080" lvl="1" indent="-285750">
              <a:lnSpc>
                <a:spcPct val="1006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Does not consider timing </a:t>
            </a:r>
            <a:r>
              <a:rPr sz="2400" dirty="0">
                <a:solidFill>
                  <a:srgbClr val="33339A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payments (e.g., compare  Projects 1 and</a:t>
            </a:r>
            <a:r>
              <a:rPr sz="2400" spc="5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Trebuchet MS"/>
                <a:cs typeface="Trebuchet MS"/>
              </a:rPr>
              <a:t>3)</a:t>
            </a:r>
            <a:endParaRPr sz="2400">
              <a:latin typeface="Trebuchet MS"/>
              <a:cs typeface="Trebuchet MS"/>
            </a:endParaRPr>
          </a:p>
          <a:p>
            <a:pPr marL="355600" marR="1533525" indent="-343535">
              <a:lnSpc>
                <a:spcPct val="101099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Not very useful other than </a:t>
            </a:r>
            <a:r>
              <a:rPr sz="2800" spc="-5">
                <a:solidFill>
                  <a:srgbClr val="33339A"/>
                </a:solidFill>
                <a:latin typeface="Trebuchet MS"/>
                <a:cs typeface="Trebuchet MS"/>
              </a:rPr>
              <a:t>for </a:t>
            </a:r>
            <a:r>
              <a:rPr lang="en-IN" sz="2800" spc="-5" dirty="0" smtClean="0">
                <a:solidFill>
                  <a:srgbClr val="33339A"/>
                </a:solidFill>
                <a:latin typeface="Trebuchet MS"/>
                <a:cs typeface="Trebuchet MS"/>
              </a:rPr>
              <a:t>quick rough</a:t>
            </a:r>
            <a:r>
              <a:rPr sz="2800" spc="-15" smtClean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evaluations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73621"/>
            <a:ext cx="8206740" cy="643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smtClean="0"/>
              <a:t>Payback</a:t>
            </a:r>
            <a:r>
              <a:rPr spc="-5" smtClean="0"/>
              <a:t> </a:t>
            </a:r>
            <a:r>
              <a:rPr spc="-10" dirty="0"/>
              <a:t>Period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515808"/>
            <a:ext cx="6946900" cy="43982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Time taken to </a:t>
            </a:r>
            <a:r>
              <a:rPr sz="3200" spc="-5">
                <a:solidFill>
                  <a:srgbClr val="33339A"/>
                </a:solidFill>
                <a:latin typeface="Trebuchet MS"/>
                <a:cs typeface="Trebuchet MS"/>
              </a:rPr>
              <a:t>break</a:t>
            </a:r>
            <a:r>
              <a:rPr sz="3200" spc="25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smtClean="0">
                <a:solidFill>
                  <a:srgbClr val="33339A"/>
                </a:solidFill>
                <a:latin typeface="Trebuchet MS"/>
                <a:cs typeface="Trebuchet MS"/>
              </a:rPr>
              <a:t>even</a:t>
            </a:r>
            <a:r>
              <a:rPr lang="en-IN" sz="3200" spc="-5" dirty="0" smtClean="0">
                <a:solidFill>
                  <a:srgbClr val="33339A"/>
                </a:solidFill>
                <a:latin typeface="Trebuchet MS"/>
                <a:cs typeface="Trebuchet MS"/>
              </a:rPr>
              <a:t> (To cover the invested amount)</a:t>
            </a:r>
            <a:endParaRPr sz="32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Trebuchet MS"/>
                <a:cs typeface="Trebuchet MS"/>
              </a:rPr>
              <a:t>Pros</a:t>
            </a:r>
            <a:endParaRPr sz="3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Easy to</a:t>
            </a:r>
            <a:r>
              <a:rPr sz="280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calculate</a:t>
            </a:r>
            <a:endParaRPr sz="28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Gives some idea of cash flow</a:t>
            </a:r>
            <a:r>
              <a:rPr sz="2800" spc="-3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rebuchet MS"/>
                <a:cs typeface="Trebuchet MS"/>
              </a:rPr>
              <a:t>impact</a:t>
            </a:r>
            <a:endParaRPr sz="2800">
              <a:latin typeface="Trebuchet MS"/>
              <a:cs typeface="Trebuchet MS"/>
            </a:endParaRPr>
          </a:p>
          <a:p>
            <a:pPr marL="354965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Cons: Ignores overall</a:t>
            </a:r>
            <a:r>
              <a:rPr sz="3200" spc="3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profitability</a:t>
            </a:r>
            <a:endParaRPr sz="32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8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Not very useful by itself, but a good  measure </a:t>
            </a:r>
            <a:r>
              <a:rPr sz="3200" dirty="0">
                <a:solidFill>
                  <a:srgbClr val="33339A"/>
                </a:solidFill>
                <a:latin typeface="Trebuchet MS"/>
                <a:cs typeface="Trebuchet MS"/>
              </a:rPr>
              <a:t>for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cash </a:t>
            </a:r>
            <a:r>
              <a:rPr sz="3200" dirty="0">
                <a:solidFill>
                  <a:srgbClr val="33339A"/>
                </a:solidFill>
                <a:latin typeface="Trebuchet MS"/>
                <a:cs typeface="Trebuchet MS"/>
              </a:rPr>
              <a:t>flow</a:t>
            </a:r>
            <a:r>
              <a:rPr sz="3200" spc="20" dirty="0">
                <a:solidFill>
                  <a:srgbClr val="33339A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33339A"/>
                </a:solidFill>
                <a:latin typeface="Trebuchet MS"/>
                <a:cs typeface="Trebuchet MS"/>
              </a:rPr>
              <a:t>impact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786</Words>
  <Application>Microsoft Office PowerPoint</Application>
  <PresentationFormat>Custom</PresentationFormat>
  <Paragraphs>203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Cost-Benefit Analysis</vt:lpstr>
      <vt:lpstr>Cost-Benefit Analysis</vt:lpstr>
      <vt:lpstr>Cash Flow Forecasting</vt:lpstr>
      <vt:lpstr>Cash Flow Forecasting</vt:lpstr>
      <vt:lpstr>Example of Cash Flow Forecasts</vt:lpstr>
      <vt:lpstr>Cost-Benefit Evaluation  Techniques</vt:lpstr>
      <vt:lpstr>Cost-Benefit Evaluation  Techniques</vt:lpstr>
      <vt:lpstr>Net Profit</vt:lpstr>
      <vt:lpstr>Payback Period</vt:lpstr>
      <vt:lpstr>Return On Investment</vt:lpstr>
      <vt:lpstr>Return On Investment</vt:lpstr>
      <vt:lpstr>Slide 12</vt:lpstr>
      <vt:lpstr>Net Present Value</vt:lpstr>
      <vt:lpstr>Net Present Value</vt:lpstr>
      <vt:lpstr>Net Present Value</vt:lpstr>
      <vt:lpstr>Net Present Value</vt:lpstr>
      <vt:lpstr>Slide 17</vt:lpstr>
      <vt:lpstr>SOLUTION</vt:lpstr>
      <vt:lpstr>Example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Chapter3</dc:title>
  <dc:creator> H Saiedian</dc:creator>
  <cp:lastModifiedBy>Windows User</cp:lastModifiedBy>
  <cp:revision>13</cp:revision>
  <dcterms:created xsi:type="dcterms:W3CDTF">2020-02-20T17:17:06Z</dcterms:created>
  <dcterms:modified xsi:type="dcterms:W3CDTF">2020-02-21T05:53:12Z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2008-06-04T00:00:00Z</vt:filetime>
  </property>
  <property fmtid="{D5CDD505-2E9C-101B-9397-08002B2CF9AE}" pid="3" name="Creator">
    <vt:lpwstr>Acrobat PDFMaker 7.0.5 for PowerPoint</vt:lpwstr>
  </property>
  <property fmtid="{D5CDD505-2E9C-101B-9397-08002B2CF9AE}" pid="4" name="LastSaved">
    <vt:filetime>2020-02-20T00:00:00Z</vt:filetime>
  </property>
</Properties>
</file>