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7" r:id="rId21"/>
    <p:sldId id="278" r:id="rId22"/>
    <p:sldId id="279" r:id="rId23"/>
    <p:sldId id="287" r:id="rId24"/>
    <p:sldId id="280" r:id="rId25"/>
    <p:sldId id="281" r:id="rId26"/>
    <p:sldId id="282" r:id="rId27"/>
    <p:sldId id="283" r:id="rId28"/>
    <p:sldId id="284" r:id="rId29"/>
    <p:sldId id="285" r:id="rId30"/>
    <p:sldId id="286"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3/16/2020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3/16/2020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3/16/2020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3/16/2020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3/16/2020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3/16/2020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3/16/2020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3/16/2020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3/16/2020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3/16/2020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3/16/2020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3/16/2020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 4</a:t>
            </a:r>
            <a:br>
              <a:rPr lang="en-US" dirty="0" smtClean="0"/>
            </a:br>
            <a:r>
              <a:rPr lang="en-US" dirty="0" smtClean="0"/>
              <a:t>Software Metrics</a:t>
            </a:r>
            <a:endParaRPr lang="en-US" dirty="0"/>
          </a:p>
        </p:txBody>
      </p:sp>
    </p:spTree>
    <p:extLst>
      <p:ext uri="{BB962C8B-B14F-4D97-AF65-F5344CB8AC3E}">
        <p14:creationId xmlns:p14="http://schemas.microsoft.com/office/powerpoint/2010/main" xmlns="" val="14660847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High FAN IN indicate lack of cohesion.</a:t>
            </a:r>
          </a:p>
          <a:p>
            <a:r>
              <a:rPr lang="en-US" dirty="0" smtClean="0"/>
              <a:t>High FAN OUT also indicate a lack of cohesion.</a:t>
            </a:r>
          </a:p>
          <a:p>
            <a:r>
              <a:rPr lang="en-US" dirty="0" smtClean="0"/>
              <a:t>High IF indicate highly coupled components.</a:t>
            </a:r>
            <a:endParaRPr lang="en-US" dirty="0"/>
          </a:p>
        </p:txBody>
      </p:sp>
    </p:spTree>
    <p:extLst>
      <p:ext uri="{BB962C8B-B14F-4D97-AF65-F5344CB8AC3E}">
        <p14:creationId xmlns:p14="http://schemas.microsoft.com/office/powerpoint/2010/main" xmlns="" val="18835289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57158" y="2957699"/>
            <a:ext cx="8429683" cy="1340752"/>
          </a:xfrm>
          <a:prstGeom prst="rect">
            <a:avLst/>
          </a:prstGeom>
        </p:spPr>
        <p:txBody>
          <a:bodyPr vert="horz" wrap="square" lIns="0" tIns="12065" rIns="0" bIns="0" rtlCol="0">
            <a:spAutoFit/>
          </a:bodyPr>
          <a:lstStyle/>
          <a:p>
            <a:pPr marL="44450" marR="5080">
              <a:lnSpc>
                <a:spcPct val="100000"/>
              </a:lnSpc>
              <a:spcBef>
                <a:spcPts val="2170"/>
              </a:spcBef>
              <a:tabLst>
                <a:tab pos="678180" algn="l"/>
                <a:tab pos="1329055" algn="l"/>
                <a:tab pos="1714500" algn="l"/>
                <a:tab pos="2255520" algn="l"/>
                <a:tab pos="3759835" algn="l"/>
                <a:tab pos="4145279" algn="l"/>
                <a:tab pos="4454525" algn="l"/>
                <a:tab pos="5727065" algn="l"/>
                <a:tab pos="6595745" algn="l"/>
                <a:tab pos="7757159" algn="l"/>
                <a:tab pos="8142605" algn="l"/>
              </a:tabLst>
            </a:pPr>
            <a:r>
              <a:rPr lang="en-IN" sz="2400" b="1" spc="-5" dirty="0" smtClean="0">
                <a:latin typeface="Arial"/>
                <a:cs typeface="Arial"/>
              </a:rPr>
              <a:t>Vocabulary</a:t>
            </a:r>
          </a:p>
          <a:p>
            <a:pPr marL="44450" marR="5080">
              <a:lnSpc>
                <a:spcPct val="100000"/>
              </a:lnSpc>
              <a:spcBef>
                <a:spcPts val="2170"/>
              </a:spcBef>
              <a:tabLst>
                <a:tab pos="678180" algn="l"/>
                <a:tab pos="1329055" algn="l"/>
                <a:tab pos="1714500" algn="l"/>
                <a:tab pos="2255520" algn="l"/>
                <a:tab pos="3759835" algn="l"/>
                <a:tab pos="4145279" algn="l"/>
                <a:tab pos="4454525" algn="l"/>
                <a:tab pos="5727065" algn="l"/>
                <a:tab pos="6595745" algn="l"/>
                <a:tab pos="7757159" algn="l"/>
                <a:tab pos="8142605" algn="l"/>
              </a:tabLst>
            </a:pPr>
            <a:r>
              <a:rPr sz="2200" spc="-5" smtClean="0">
                <a:solidFill>
                  <a:srgbClr val="0000FF"/>
                </a:solidFill>
                <a:latin typeface="Arial"/>
                <a:cs typeface="Arial"/>
              </a:rPr>
              <a:t>The</a:t>
            </a:r>
            <a:r>
              <a:rPr sz="2200" spc="-5" dirty="0">
                <a:solidFill>
                  <a:srgbClr val="0000FF"/>
                </a:solidFill>
                <a:latin typeface="Arial"/>
                <a:cs typeface="Arial"/>
              </a:rPr>
              <a:t>	</a:t>
            </a:r>
            <a:r>
              <a:rPr sz="2200" dirty="0">
                <a:solidFill>
                  <a:srgbClr val="0000FF"/>
                </a:solidFill>
                <a:latin typeface="Arial"/>
                <a:cs typeface="Arial"/>
              </a:rPr>
              <a:t>s</a:t>
            </a:r>
            <a:r>
              <a:rPr sz="2200" spc="-5" dirty="0">
                <a:solidFill>
                  <a:srgbClr val="0000FF"/>
                </a:solidFill>
                <a:latin typeface="Arial"/>
                <a:cs typeface="Arial"/>
              </a:rPr>
              <a:t>i</a:t>
            </a:r>
            <a:r>
              <a:rPr sz="2200" dirty="0">
                <a:solidFill>
                  <a:srgbClr val="0000FF"/>
                </a:solidFill>
                <a:latin typeface="Arial"/>
                <a:cs typeface="Arial"/>
              </a:rPr>
              <a:t>z</a:t>
            </a:r>
            <a:r>
              <a:rPr sz="2200" spc="-5" dirty="0">
                <a:solidFill>
                  <a:srgbClr val="0000FF"/>
                </a:solidFill>
                <a:latin typeface="Arial"/>
                <a:cs typeface="Arial"/>
              </a:rPr>
              <a:t>e</a:t>
            </a:r>
            <a:r>
              <a:rPr sz="2200" dirty="0">
                <a:solidFill>
                  <a:srgbClr val="0000FF"/>
                </a:solidFill>
                <a:latin typeface="Arial"/>
                <a:cs typeface="Arial"/>
              </a:rPr>
              <a:t>	</a:t>
            </a:r>
            <a:r>
              <a:rPr sz="2200" spc="-5" dirty="0">
                <a:solidFill>
                  <a:srgbClr val="0000FF"/>
                </a:solidFill>
                <a:latin typeface="Arial"/>
                <a:cs typeface="Arial"/>
              </a:rPr>
              <a:t>of</a:t>
            </a:r>
            <a:r>
              <a:rPr sz="2200" dirty="0">
                <a:solidFill>
                  <a:srgbClr val="0000FF"/>
                </a:solidFill>
                <a:latin typeface="Arial"/>
                <a:cs typeface="Arial"/>
              </a:rPr>
              <a:t>	</a:t>
            </a:r>
            <a:r>
              <a:rPr sz="2200" spc="-5" dirty="0">
                <a:solidFill>
                  <a:srgbClr val="0000FF"/>
                </a:solidFill>
                <a:latin typeface="Arial"/>
                <a:cs typeface="Arial"/>
              </a:rPr>
              <a:t>the</a:t>
            </a:r>
            <a:r>
              <a:rPr sz="2200" dirty="0">
                <a:solidFill>
                  <a:srgbClr val="0000FF"/>
                </a:solidFill>
                <a:latin typeface="Arial"/>
                <a:cs typeface="Arial"/>
              </a:rPr>
              <a:t>	</a:t>
            </a:r>
            <a:r>
              <a:rPr sz="2200" spc="-15" dirty="0">
                <a:solidFill>
                  <a:srgbClr val="0000FF"/>
                </a:solidFill>
                <a:latin typeface="Arial"/>
                <a:cs typeface="Arial"/>
              </a:rPr>
              <a:t>v</a:t>
            </a:r>
            <a:r>
              <a:rPr sz="2200" spc="-5" dirty="0">
                <a:solidFill>
                  <a:srgbClr val="0000FF"/>
                </a:solidFill>
                <a:latin typeface="Arial"/>
                <a:cs typeface="Arial"/>
              </a:rPr>
              <a:t>o</a:t>
            </a:r>
            <a:r>
              <a:rPr sz="2200" dirty="0">
                <a:solidFill>
                  <a:srgbClr val="0000FF"/>
                </a:solidFill>
                <a:latin typeface="Arial"/>
                <a:cs typeface="Arial"/>
              </a:rPr>
              <a:t>c</a:t>
            </a:r>
            <a:r>
              <a:rPr sz="2200" spc="-5" dirty="0">
                <a:solidFill>
                  <a:srgbClr val="0000FF"/>
                </a:solidFill>
                <a:latin typeface="Arial"/>
                <a:cs typeface="Arial"/>
              </a:rPr>
              <a:t>a</a:t>
            </a:r>
            <a:r>
              <a:rPr sz="2200" spc="10" dirty="0">
                <a:solidFill>
                  <a:srgbClr val="0000FF"/>
                </a:solidFill>
                <a:latin typeface="Arial"/>
                <a:cs typeface="Arial"/>
              </a:rPr>
              <a:t>b</a:t>
            </a:r>
            <a:r>
              <a:rPr sz="2200" spc="-5" dirty="0">
                <a:solidFill>
                  <a:srgbClr val="0000FF"/>
                </a:solidFill>
                <a:latin typeface="Arial"/>
                <a:cs typeface="Arial"/>
              </a:rPr>
              <a:t>ulary</a:t>
            </a:r>
            <a:r>
              <a:rPr sz="2200" dirty="0">
                <a:solidFill>
                  <a:srgbClr val="0000FF"/>
                </a:solidFill>
                <a:latin typeface="Arial"/>
                <a:cs typeface="Arial"/>
              </a:rPr>
              <a:t>	</a:t>
            </a:r>
            <a:r>
              <a:rPr sz="2200" spc="-5" dirty="0">
                <a:solidFill>
                  <a:srgbClr val="0000FF"/>
                </a:solidFill>
                <a:latin typeface="Arial"/>
                <a:cs typeface="Arial"/>
              </a:rPr>
              <a:t>of</a:t>
            </a:r>
            <a:r>
              <a:rPr sz="2200" dirty="0">
                <a:solidFill>
                  <a:srgbClr val="0000FF"/>
                </a:solidFill>
                <a:latin typeface="Arial"/>
                <a:cs typeface="Arial"/>
              </a:rPr>
              <a:t>	</a:t>
            </a:r>
            <a:r>
              <a:rPr sz="2200" spc="-5" dirty="0">
                <a:solidFill>
                  <a:srgbClr val="0000FF"/>
                </a:solidFill>
                <a:latin typeface="Arial"/>
                <a:cs typeface="Arial"/>
              </a:rPr>
              <a:t>a</a:t>
            </a:r>
            <a:r>
              <a:rPr sz="2200" dirty="0">
                <a:solidFill>
                  <a:srgbClr val="0000FF"/>
                </a:solidFill>
                <a:latin typeface="Arial"/>
                <a:cs typeface="Arial"/>
              </a:rPr>
              <a:t>	</a:t>
            </a:r>
            <a:r>
              <a:rPr sz="2200" spc="-5" dirty="0">
                <a:solidFill>
                  <a:srgbClr val="0000FF"/>
                </a:solidFill>
                <a:latin typeface="Arial"/>
                <a:cs typeface="Arial"/>
              </a:rPr>
              <a:t>progr</a:t>
            </a:r>
            <a:r>
              <a:rPr sz="2200" spc="10" dirty="0">
                <a:solidFill>
                  <a:srgbClr val="0000FF"/>
                </a:solidFill>
                <a:latin typeface="Arial"/>
                <a:cs typeface="Arial"/>
              </a:rPr>
              <a:t>a</a:t>
            </a:r>
            <a:r>
              <a:rPr sz="2200" spc="-15" dirty="0">
                <a:solidFill>
                  <a:srgbClr val="0000FF"/>
                </a:solidFill>
                <a:latin typeface="Arial"/>
                <a:cs typeface="Arial"/>
              </a:rPr>
              <a:t>m</a:t>
            </a:r>
            <a:r>
              <a:rPr sz="2200" spc="-5" dirty="0">
                <a:solidFill>
                  <a:srgbClr val="0000FF"/>
                </a:solidFill>
                <a:latin typeface="Arial"/>
                <a:cs typeface="Arial"/>
              </a:rPr>
              <a:t>,</a:t>
            </a:r>
            <a:r>
              <a:rPr sz="2200" dirty="0">
                <a:solidFill>
                  <a:srgbClr val="0000FF"/>
                </a:solidFill>
                <a:latin typeface="Arial"/>
                <a:cs typeface="Arial"/>
              </a:rPr>
              <a:t>	</a:t>
            </a:r>
            <a:r>
              <a:rPr sz="2200" spc="5" dirty="0">
                <a:solidFill>
                  <a:srgbClr val="0000FF"/>
                </a:solidFill>
                <a:latin typeface="Arial"/>
                <a:cs typeface="Arial"/>
              </a:rPr>
              <a:t>w</a:t>
            </a:r>
            <a:r>
              <a:rPr sz="2200" spc="-5" dirty="0">
                <a:solidFill>
                  <a:srgbClr val="0000FF"/>
                </a:solidFill>
                <a:latin typeface="Arial"/>
                <a:cs typeface="Arial"/>
              </a:rPr>
              <a:t>hi</a:t>
            </a:r>
            <a:r>
              <a:rPr sz="2200" dirty="0">
                <a:solidFill>
                  <a:srgbClr val="0000FF"/>
                </a:solidFill>
                <a:latin typeface="Arial"/>
                <a:cs typeface="Arial"/>
              </a:rPr>
              <a:t>c</a:t>
            </a:r>
            <a:r>
              <a:rPr sz="2200" spc="-5" dirty="0">
                <a:solidFill>
                  <a:srgbClr val="0000FF"/>
                </a:solidFill>
                <a:latin typeface="Arial"/>
                <a:cs typeface="Arial"/>
              </a:rPr>
              <a:t>h</a:t>
            </a:r>
            <a:r>
              <a:rPr sz="2200" dirty="0">
                <a:solidFill>
                  <a:srgbClr val="0000FF"/>
                </a:solidFill>
                <a:latin typeface="Arial"/>
                <a:cs typeface="Arial"/>
              </a:rPr>
              <a:t>	c</a:t>
            </a:r>
            <a:r>
              <a:rPr sz="2200" spc="-5" dirty="0">
                <a:solidFill>
                  <a:srgbClr val="0000FF"/>
                </a:solidFill>
                <a:latin typeface="Arial"/>
                <a:cs typeface="Arial"/>
              </a:rPr>
              <a:t>on</a:t>
            </a:r>
            <a:r>
              <a:rPr sz="2200" dirty="0">
                <a:solidFill>
                  <a:srgbClr val="0000FF"/>
                </a:solidFill>
                <a:latin typeface="Arial"/>
                <a:cs typeface="Arial"/>
              </a:rPr>
              <a:t>s</a:t>
            </a:r>
            <a:r>
              <a:rPr sz="2200" spc="-15" dirty="0">
                <a:solidFill>
                  <a:srgbClr val="0000FF"/>
                </a:solidFill>
                <a:latin typeface="Arial"/>
                <a:cs typeface="Arial"/>
              </a:rPr>
              <a:t>i</a:t>
            </a:r>
            <a:r>
              <a:rPr sz="2200" dirty="0">
                <a:solidFill>
                  <a:srgbClr val="0000FF"/>
                </a:solidFill>
                <a:latin typeface="Arial"/>
                <a:cs typeface="Arial"/>
              </a:rPr>
              <a:t>s</a:t>
            </a:r>
            <a:r>
              <a:rPr sz="2200" spc="-20" dirty="0">
                <a:solidFill>
                  <a:srgbClr val="0000FF"/>
                </a:solidFill>
                <a:latin typeface="Arial"/>
                <a:cs typeface="Arial"/>
              </a:rPr>
              <a:t>t</a:t>
            </a:r>
            <a:r>
              <a:rPr sz="2200" spc="-5" dirty="0">
                <a:solidFill>
                  <a:srgbClr val="0000FF"/>
                </a:solidFill>
                <a:latin typeface="Arial"/>
                <a:cs typeface="Arial"/>
              </a:rPr>
              <a:t>s</a:t>
            </a:r>
            <a:r>
              <a:rPr sz="2200">
                <a:solidFill>
                  <a:srgbClr val="0000FF"/>
                </a:solidFill>
                <a:latin typeface="Arial"/>
                <a:cs typeface="Arial"/>
              </a:rPr>
              <a:t>	</a:t>
            </a:r>
            <a:r>
              <a:rPr sz="2200" spc="-5" smtClean="0">
                <a:solidFill>
                  <a:srgbClr val="0000FF"/>
                </a:solidFill>
                <a:latin typeface="Arial"/>
                <a:cs typeface="Arial"/>
              </a:rPr>
              <a:t>of</a:t>
            </a:r>
            <a:r>
              <a:rPr lang="en-IN" sz="2200" spc="-5" dirty="0" smtClean="0">
                <a:solidFill>
                  <a:srgbClr val="0000FF"/>
                </a:solidFill>
                <a:latin typeface="Arial"/>
                <a:cs typeface="Arial"/>
              </a:rPr>
              <a:t> </a:t>
            </a:r>
            <a:r>
              <a:rPr sz="2200" spc="-5" smtClean="0">
                <a:solidFill>
                  <a:srgbClr val="0000FF"/>
                </a:solidFill>
                <a:latin typeface="Arial"/>
                <a:cs typeface="Arial"/>
              </a:rPr>
              <a:t>the  </a:t>
            </a:r>
            <a:r>
              <a:rPr sz="2200" spc="-5" dirty="0">
                <a:solidFill>
                  <a:srgbClr val="0000FF"/>
                </a:solidFill>
                <a:latin typeface="Arial"/>
                <a:cs typeface="Arial"/>
              </a:rPr>
              <a:t>number of </a:t>
            </a:r>
            <a:r>
              <a:rPr sz="2200" dirty="0">
                <a:solidFill>
                  <a:srgbClr val="0000FF"/>
                </a:solidFill>
                <a:latin typeface="Arial"/>
                <a:cs typeface="Arial"/>
              </a:rPr>
              <a:t>unique </a:t>
            </a:r>
            <a:r>
              <a:rPr sz="2200" spc="-5" dirty="0">
                <a:solidFill>
                  <a:srgbClr val="0000FF"/>
                </a:solidFill>
                <a:latin typeface="Arial"/>
                <a:cs typeface="Arial"/>
              </a:rPr>
              <a:t>tokens used to build a program is defined</a:t>
            </a:r>
            <a:r>
              <a:rPr sz="2200" spc="100" dirty="0">
                <a:solidFill>
                  <a:srgbClr val="0000FF"/>
                </a:solidFill>
                <a:latin typeface="Arial"/>
                <a:cs typeface="Arial"/>
              </a:rPr>
              <a:t> </a:t>
            </a:r>
            <a:r>
              <a:rPr sz="2200" spc="-5" dirty="0">
                <a:solidFill>
                  <a:srgbClr val="0000FF"/>
                </a:solidFill>
                <a:latin typeface="Arial"/>
                <a:cs typeface="Arial"/>
              </a:rPr>
              <a:t>as:</a:t>
            </a:r>
            <a:endParaRPr sz="2200">
              <a:latin typeface="Arial"/>
              <a:cs typeface="Arial"/>
            </a:endParaRPr>
          </a:p>
        </p:txBody>
      </p:sp>
      <p:sp>
        <p:nvSpPr>
          <p:cNvPr id="5" name="object 5"/>
          <p:cNvSpPr txBox="1"/>
          <p:nvPr/>
        </p:nvSpPr>
        <p:spPr>
          <a:xfrm>
            <a:off x="1071539" y="4172144"/>
            <a:ext cx="5078690" cy="2543004"/>
          </a:xfrm>
          <a:prstGeom prst="rect">
            <a:avLst/>
          </a:prstGeom>
        </p:spPr>
        <p:txBody>
          <a:bodyPr vert="horz" wrap="square" lIns="0" tIns="181610" rIns="0" bIns="0" rtlCol="0">
            <a:spAutoFit/>
          </a:bodyPr>
          <a:lstStyle/>
          <a:p>
            <a:pPr marL="38100" algn="ctr">
              <a:lnSpc>
                <a:spcPct val="100000"/>
              </a:lnSpc>
              <a:spcBef>
                <a:spcPts val="1430"/>
              </a:spcBef>
            </a:pPr>
            <a:r>
              <a:rPr sz="2200" spc="-5" dirty="0">
                <a:solidFill>
                  <a:srgbClr val="003265"/>
                </a:solidFill>
                <a:latin typeface="Arial"/>
                <a:cs typeface="Arial"/>
              </a:rPr>
              <a:t>η = </a:t>
            </a:r>
            <a:r>
              <a:rPr sz="2200" dirty="0">
                <a:solidFill>
                  <a:srgbClr val="003265"/>
                </a:solidFill>
                <a:latin typeface="Arial"/>
                <a:cs typeface="Arial"/>
              </a:rPr>
              <a:t>η</a:t>
            </a:r>
            <a:r>
              <a:rPr sz="2250" baseline="-22222" dirty="0">
                <a:solidFill>
                  <a:srgbClr val="003265"/>
                </a:solidFill>
                <a:latin typeface="Arial"/>
                <a:cs typeface="Arial"/>
              </a:rPr>
              <a:t>1</a:t>
            </a:r>
            <a:r>
              <a:rPr sz="2200" dirty="0">
                <a:solidFill>
                  <a:srgbClr val="003265"/>
                </a:solidFill>
                <a:latin typeface="Arial"/>
                <a:cs typeface="Arial"/>
              </a:rPr>
              <a:t>+ </a:t>
            </a:r>
            <a:r>
              <a:rPr sz="2200" spc="-5" dirty="0">
                <a:solidFill>
                  <a:srgbClr val="003265"/>
                </a:solidFill>
                <a:latin typeface="Arial"/>
                <a:cs typeface="Arial"/>
              </a:rPr>
              <a:t>η</a:t>
            </a:r>
            <a:r>
              <a:rPr sz="2250" spc="-7" baseline="-22222" dirty="0">
                <a:solidFill>
                  <a:srgbClr val="003265"/>
                </a:solidFill>
                <a:latin typeface="Arial"/>
                <a:cs typeface="Arial"/>
              </a:rPr>
              <a:t>2</a:t>
            </a:r>
            <a:endParaRPr sz="2250" baseline="-22222">
              <a:latin typeface="Arial"/>
              <a:cs typeface="Arial"/>
            </a:endParaRPr>
          </a:p>
          <a:p>
            <a:pPr marL="38100">
              <a:spcBef>
                <a:spcPts val="1335"/>
              </a:spcBef>
              <a:tabLst>
                <a:tab pos="348615" algn="l"/>
              </a:tabLst>
            </a:pPr>
            <a:r>
              <a:rPr lang="en-US" sz="2200" spc="-10" dirty="0" smtClean="0">
                <a:solidFill>
                  <a:srgbClr val="003265"/>
                </a:solidFill>
                <a:latin typeface="Arial"/>
                <a:cs typeface="Arial"/>
              </a:rPr>
              <a:t>W</a:t>
            </a:r>
            <a:r>
              <a:rPr lang="en-US" sz="2200" spc="-5" dirty="0" smtClean="0">
                <a:solidFill>
                  <a:srgbClr val="003265"/>
                </a:solidFill>
                <a:latin typeface="Arial"/>
                <a:cs typeface="Arial"/>
              </a:rPr>
              <a:t>here</a:t>
            </a:r>
            <a:endParaRPr lang="en-US" sz="2200" dirty="0" smtClean="0">
              <a:latin typeface="Arial"/>
              <a:cs typeface="Arial"/>
            </a:endParaRPr>
          </a:p>
          <a:p>
            <a:pPr marL="38100">
              <a:lnSpc>
                <a:spcPct val="100000"/>
              </a:lnSpc>
              <a:spcBef>
                <a:spcPts val="1335"/>
              </a:spcBef>
              <a:tabLst>
                <a:tab pos="348615" algn="l"/>
              </a:tabLst>
            </a:pPr>
            <a:r>
              <a:rPr sz="2200" spc="-5" smtClean="0">
                <a:solidFill>
                  <a:srgbClr val="003265"/>
                </a:solidFill>
                <a:latin typeface="Arial"/>
                <a:cs typeface="Arial"/>
              </a:rPr>
              <a:t>η</a:t>
            </a:r>
            <a:r>
              <a:rPr sz="2200" spc="-5" dirty="0">
                <a:solidFill>
                  <a:srgbClr val="003265"/>
                </a:solidFill>
                <a:latin typeface="Arial"/>
                <a:cs typeface="Arial"/>
              </a:rPr>
              <a:t>	: vocabulary of a</a:t>
            </a:r>
            <a:r>
              <a:rPr sz="2200" spc="5" dirty="0">
                <a:solidFill>
                  <a:srgbClr val="003265"/>
                </a:solidFill>
                <a:latin typeface="Arial"/>
                <a:cs typeface="Arial"/>
              </a:rPr>
              <a:t> </a:t>
            </a:r>
            <a:r>
              <a:rPr sz="2200" dirty="0">
                <a:solidFill>
                  <a:srgbClr val="003265"/>
                </a:solidFill>
                <a:latin typeface="Arial"/>
                <a:cs typeface="Arial"/>
              </a:rPr>
              <a:t>program</a:t>
            </a:r>
            <a:endParaRPr sz="2200">
              <a:latin typeface="Arial"/>
              <a:cs typeface="Arial"/>
            </a:endParaRPr>
          </a:p>
          <a:p>
            <a:pPr marL="38100">
              <a:lnSpc>
                <a:spcPct val="100000"/>
              </a:lnSpc>
              <a:spcBef>
                <a:spcPts val="1320"/>
              </a:spcBef>
            </a:pPr>
            <a:r>
              <a:rPr sz="2200" spc="-5" dirty="0">
                <a:solidFill>
                  <a:srgbClr val="003265"/>
                </a:solidFill>
                <a:latin typeface="Arial"/>
                <a:cs typeface="Arial"/>
              </a:rPr>
              <a:t>η</a:t>
            </a:r>
            <a:r>
              <a:rPr sz="2250" spc="-7" baseline="-22222" dirty="0">
                <a:solidFill>
                  <a:srgbClr val="003265"/>
                </a:solidFill>
                <a:latin typeface="Arial"/>
                <a:cs typeface="Arial"/>
              </a:rPr>
              <a:t>1  </a:t>
            </a:r>
            <a:r>
              <a:rPr sz="2200" spc="-5" dirty="0">
                <a:solidFill>
                  <a:srgbClr val="003265"/>
                </a:solidFill>
                <a:latin typeface="Arial"/>
                <a:cs typeface="Arial"/>
              </a:rPr>
              <a:t>: number of unique</a:t>
            </a:r>
            <a:r>
              <a:rPr sz="2200" spc="-204" dirty="0">
                <a:solidFill>
                  <a:srgbClr val="003265"/>
                </a:solidFill>
                <a:latin typeface="Arial"/>
                <a:cs typeface="Arial"/>
              </a:rPr>
              <a:t> </a:t>
            </a:r>
            <a:r>
              <a:rPr sz="2200" spc="-5" dirty="0">
                <a:solidFill>
                  <a:srgbClr val="003265"/>
                </a:solidFill>
                <a:latin typeface="Arial"/>
                <a:cs typeface="Arial"/>
              </a:rPr>
              <a:t>operators</a:t>
            </a:r>
            <a:endParaRPr sz="2200">
              <a:latin typeface="Arial"/>
              <a:cs typeface="Arial"/>
            </a:endParaRPr>
          </a:p>
          <a:p>
            <a:pPr marL="38100">
              <a:lnSpc>
                <a:spcPct val="100000"/>
              </a:lnSpc>
              <a:spcBef>
                <a:spcPts val="1320"/>
              </a:spcBef>
            </a:pPr>
            <a:r>
              <a:rPr sz="2200" spc="-5" dirty="0">
                <a:solidFill>
                  <a:srgbClr val="003265"/>
                </a:solidFill>
                <a:latin typeface="Arial"/>
                <a:cs typeface="Arial"/>
              </a:rPr>
              <a:t>η</a:t>
            </a:r>
            <a:r>
              <a:rPr sz="2250" spc="-7" baseline="-22222" dirty="0">
                <a:solidFill>
                  <a:srgbClr val="003265"/>
                </a:solidFill>
                <a:latin typeface="Arial"/>
                <a:cs typeface="Arial"/>
              </a:rPr>
              <a:t>2  </a:t>
            </a:r>
            <a:r>
              <a:rPr sz="2200" spc="-5" dirty="0">
                <a:solidFill>
                  <a:srgbClr val="003265"/>
                </a:solidFill>
                <a:latin typeface="Arial"/>
                <a:cs typeface="Arial"/>
              </a:rPr>
              <a:t>: number of unique</a:t>
            </a:r>
            <a:r>
              <a:rPr sz="2200" spc="-210" dirty="0">
                <a:solidFill>
                  <a:srgbClr val="003265"/>
                </a:solidFill>
                <a:latin typeface="Arial"/>
                <a:cs typeface="Arial"/>
              </a:rPr>
              <a:t> </a:t>
            </a:r>
            <a:r>
              <a:rPr sz="2200" spc="-5" dirty="0">
                <a:solidFill>
                  <a:srgbClr val="003265"/>
                </a:solidFill>
                <a:latin typeface="Arial"/>
                <a:cs typeface="Arial"/>
              </a:rPr>
              <a:t>operands</a:t>
            </a:r>
            <a:endParaRPr sz="2200">
              <a:latin typeface="Arial"/>
              <a:cs typeface="Arial"/>
            </a:endParaRPr>
          </a:p>
        </p:txBody>
      </p:sp>
      <p:sp>
        <p:nvSpPr>
          <p:cNvPr id="7" name="Title 1"/>
          <p:cNvSpPr>
            <a:spLocks noGrp="1"/>
          </p:cNvSpPr>
          <p:nvPr>
            <p:ph type="title"/>
          </p:nvPr>
        </p:nvSpPr>
        <p:spPr>
          <a:xfrm>
            <a:off x="457200" y="274638"/>
            <a:ext cx="8229600" cy="1143000"/>
          </a:xfrm>
        </p:spPr>
        <p:txBody>
          <a:bodyPr/>
          <a:lstStyle/>
          <a:p>
            <a:pPr marL="12700">
              <a:lnSpc>
                <a:spcPct val="100000"/>
              </a:lnSpc>
              <a:spcBef>
                <a:spcPts val="95"/>
              </a:spcBef>
            </a:pPr>
            <a:r>
              <a:rPr lang="en-US" sz="4400" dirty="0" smtClean="0">
                <a:latin typeface="Arial"/>
                <a:cs typeface="Arial"/>
              </a:rPr>
              <a:t>Token</a:t>
            </a:r>
            <a:r>
              <a:rPr lang="en-US" sz="4400" spc="-10" dirty="0" smtClean="0">
                <a:latin typeface="Arial"/>
                <a:cs typeface="Arial"/>
              </a:rPr>
              <a:t> </a:t>
            </a:r>
            <a:r>
              <a:rPr lang="en-US" sz="4400" spc="-5" dirty="0" smtClean="0">
                <a:latin typeface="Arial"/>
                <a:cs typeface="Arial"/>
              </a:rPr>
              <a:t>Count</a:t>
            </a:r>
            <a:endParaRPr lang="en-US" sz="4400" dirty="0">
              <a:latin typeface="Arial"/>
              <a:cs typeface="Arial"/>
            </a:endParaRPr>
          </a:p>
        </p:txBody>
      </p:sp>
      <p:sp>
        <p:nvSpPr>
          <p:cNvPr id="11" name="TextBox 10"/>
          <p:cNvSpPr txBox="1"/>
          <p:nvPr/>
        </p:nvSpPr>
        <p:spPr>
          <a:xfrm>
            <a:off x="0" y="1357298"/>
            <a:ext cx="9144000" cy="1323439"/>
          </a:xfrm>
          <a:prstGeom prst="rect">
            <a:avLst/>
          </a:prstGeom>
          <a:noFill/>
        </p:spPr>
        <p:txBody>
          <a:bodyPr wrap="square" rtlCol="0">
            <a:spAutoFit/>
          </a:bodyPr>
          <a:lstStyle/>
          <a:p>
            <a:r>
              <a:rPr lang="en-IN" sz="2000" dirty="0" smtClean="0"/>
              <a:t>Halstead developed software science family of measures based on tokens known as Halstead Analysis (Halstead Metrics)</a:t>
            </a:r>
          </a:p>
          <a:p>
            <a:endParaRPr lang="en-IN" sz="2000" dirty="0" smtClean="0"/>
          </a:p>
          <a:p>
            <a:r>
              <a:rPr lang="en-IN" sz="2000" dirty="0" smtClean="0"/>
              <a:t>Token = Operand or operator</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smtClean="0">
                <a:latin typeface="Arial"/>
                <a:cs typeface="Arial"/>
              </a:rPr>
              <a:t>Token</a:t>
            </a:r>
            <a:r>
              <a:rPr lang="en-US" sz="4000" spc="-10" dirty="0" smtClean="0">
                <a:latin typeface="Arial"/>
                <a:cs typeface="Arial"/>
              </a:rPr>
              <a:t> </a:t>
            </a:r>
            <a:r>
              <a:rPr lang="en-US" sz="4000" spc="-5" dirty="0" smtClean="0">
                <a:latin typeface="Arial"/>
                <a:cs typeface="Arial"/>
              </a:rPr>
              <a:t>Count</a:t>
            </a:r>
            <a:endParaRPr lang="en-US" dirty="0"/>
          </a:p>
        </p:txBody>
      </p:sp>
      <p:sp>
        <p:nvSpPr>
          <p:cNvPr id="5" name="object 5"/>
          <p:cNvSpPr txBox="1"/>
          <p:nvPr/>
        </p:nvSpPr>
        <p:spPr>
          <a:xfrm>
            <a:off x="2071670" y="2786058"/>
            <a:ext cx="4316730" cy="2590453"/>
          </a:xfrm>
          <a:prstGeom prst="rect">
            <a:avLst/>
          </a:prstGeom>
        </p:spPr>
        <p:txBody>
          <a:bodyPr vert="horz" wrap="square" lIns="0" tIns="180340" rIns="0" bIns="0" rtlCol="0">
            <a:spAutoFit/>
          </a:bodyPr>
          <a:lstStyle/>
          <a:p>
            <a:pPr marL="38100" algn="ctr">
              <a:lnSpc>
                <a:spcPct val="100000"/>
              </a:lnSpc>
              <a:spcBef>
                <a:spcPts val="1420"/>
              </a:spcBef>
            </a:pPr>
            <a:r>
              <a:rPr sz="2200" spc="-5" dirty="0">
                <a:solidFill>
                  <a:srgbClr val="003265"/>
                </a:solidFill>
                <a:latin typeface="Arial"/>
                <a:cs typeface="Arial"/>
              </a:rPr>
              <a:t>N </a:t>
            </a:r>
            <a:r>
              <a:rPr sz="2200" spc="-5">
                <a:solidFill>
                  <a:srgbClr val="003265"/>
                </a:solidFill>
                <a:latin typeface="Arial"/>
                <a:cs typeface="Arial"/>
              </a:rPr>
              <a:t>= </a:t>
            </a:r>
            <a:r>
              <a:rPr sz="2200" spc="-5" smtClean="0">
                <a:solidFill>
                  <a:srgbClr val="003265"/>
                </a:solidFill>
                <a:latin typeface="Arial"/>
                <a:cs typeface="Arial"/>
              </a:rPr>
              <a:t>N</a:t>
            </a:r>
            <a:r>
              <a:rPr sz="2250" spc="-7" baseline="-22222" smtClean="0">
                <a:solidFill>
                  <a:srgbClr val="003265"/>
                </a:solidFill>
                <a:latin typeface="Arial"/>
                <a:cs typeface="Arial"/>
              </a:rPr>
              <a:t>1</a:t>
            </a:r>
            <a:r>
              <a:rPr sz="2200" spc="-5" smtClean="0">
                <a:solidFill>
                  <a:srgbClr val="003265"/>
                </a:solidFill>
                <a:latin typeface="Arial"/>
                <a:cs typeface="Arial"/>
              </a:rPr>
              <a:t>+N</a:t>
            </a:r>
            <a:r>
              <a:rPr sz="2250" spc="-7" baseline="-22222" smtClean="0">
                <a:solidFill>
                  <a:srgbClr val="003265"/>
                </a:solidFill>
                <a:latin typeface="Arial"/>
                <a:cs typeface="Arial"/>
              </a:rPr>
              <a:t>2</a:t>
            </a:r>
            <a:endParaRPr lang="en-IN" sz="2250" spc="-7" baseline="-22222" dirty="0" smtClean="0">
              <a:solidFill>
                <a:srgbClr val="003265"/>
              </a:solidFill>
              <a:latin typeface="Arial"/>
              <a:cs typeface="Arial"/>
            </a:endParaRPr>
          </a:p>
          <a:p>
            <a:pPr marL="38100">
              <a:spcBef>
                <a:spcPts val="1420"/>
              </a:spcBef>
            </a:pPr>
            <a:r>
              <a:rPr lang="en-US" sz="2400" spc="-10" dirty="0" smtClean="0">
                <a:solidFill>
                  <a:srgbClr val="003265"/>
                </a:solidFill>
                <a:latin typeface="Arial"/>
                <a:cs typeface="Arial"/>
              </a:rPr>
              <a:t>W</a:t>
            </a:r>
            <a:r>
              <a:rPr lang="en-US" sz="2400" spc="-5" dirty="0" smtClean="0">
                <a:solidFill>
                  <a:srgbClr val="003265"/>
                </a:solidFill>
                <a:latin typeface="Arial"/>
                <a:cs typeface="Arial"/>
              </a:rPr>
              <a:t>here</a:t>
            </a:r>
            <a:endParaRPr lang="en-US" sz="2400" dirty="0" smtClean="0">
              <a:latin typeface="Arial"/>
              <a:cs typeface="Arial"/>
            </a:endParaRPr>
          </a:p>
          <a:p>
            <a:pPr marL="38100">
              <a:lnSpc>
                <a:spcPct val="100000"/>
              </a:lnSpc>
              <a:spcBef>
                <a:spcPts val="1320"/>
              </a:spcBef>
              <a:tabLst>
                <a:tab pos="394335" algn="l"/>
              </a:tabLst>
            </a:pPr>
            <a:r>
              <a:rPr sz="2200" spc="-5" smtClean="0">
                <a:solidFill>
                  <a:srgbClr val="0000FF"/>
                </a:solidFill>
                <a:latin typeface="Arial"/>
                <a:cs typeface="Arial"/>
              </a:rPr>
              <a:t>N</a:t>
            </a:r>
            <a:r>
              <a:rPr sz="2200" spc="-5" dirty="0">
                <a:solidFill>
                  <a:srgbClr val="0000FF"/>
                </a:solidFill>
                <a:latin typeface="Arial"/>
                <a:cs typeface="Arial"/>
              </a:rPr>
              <a:t>	: </a:t>
            </a:r>
            <a:r>
              <a:rPr sz="2200" dirty="0">
                <a:solidFill>
                  <a:srgbClr val="0000FF"/>
                </a:solidFill>
                <a:latin typeface="Arial"/>
                <a:cs typeface="Arial"/>
              </a:rPr>
              <a:t>program</a:t>
            </a:r>
            <a:r>
              <a:rPr sz="2200" spc="5" dirty="0">
                <a:solidFill>
                  <a:srgbClr val="0000FF"/>
                </a:solidFill>
                <a:latin typeface="Arial"/>
                <a:cs typeface="Arial"/>
              </a:rPr>
              <a:t> </a:t>
            </a:r>
            <a:r>
              <a:rPr sz="2200" spc="-5" dirty="0">
                <a:solidFill>
                  <a:srgbClr val="0000FF"/>
                </a:solidFill>
                <a:latin typeface="Arial"/>
                <a:cs typeface="Arial"/>
              </a:rPr>
              <a:t>length</a:t>
            </a:r>
            <a:endParaRPr sz="2200">
              <a:latin typeface="Arial"/>
              <a:cs typeface="Arial"/>
            </a:endParaRPr>
          </a:p>
          <a:p>
            <a:pPr marL="38100" marR="30480">
              <a:lnSpc>
                <a:spcPct val="150000"/>
              </a:lnSpc>
            </a:pPr>
            <a:r>
              <a:rPr sz="2200" spc="-5" dirty="0">
                <a:solidFill>
                  <a:srgbClr val="003265"/>
                </a:solidFill>
                <a:latin typeface="Arial"/>
                <a:cs typeface="Arial"/>
              </a:rPr>
              <a:t>N</a:t>
            </a:r>
            <a:r>
              <a:rPr sz="2250" spc="-7" baseline="-22222" dirty="0">
                <a:solidFill>
                  <a:srgbClr val="003265"/>
                </a:solidFill>
                <a:latin typeface="Arial"/>
                <a:cs typeface="Arial"/>
              </a:rPr>
              <a:t>1 </a:t>
            </a:r>
            <a:r>
              <a:rPr sz="2200" spc="-5" dirty="0">
                <a:solidFill>
                  <a:srgbClr val="003265"/>
                </a:solidFill>
                <a:latin typeface="Arial"/>
                <a:cs typeface="Arial"/>
              </a:rPr>
              <a:t>: total occurrences of operators  </a:t>
            </a:r>
            <a:r>
              <a:rPr sz="2200" spc="-5" dirty="0">
                <a:solidFill>
                  <a:srgbClr val="965025"/>
                </a:solidFill>
                <a:latin typeface="Arial"/>
                <a:cs typeface="Arial"/>
              </a:rPr>
              <a:t>N</a:t>
            </a:r>
            <a:r>
              <a:rPr sz="2250" spc="-7" baseline="-22222" dirty="0">
                <a:solidFill>
                  <a:srgbClr val="965025"/>
                </a:solidFill>
                <a:latin typeface="Arial"/>
                <a:cs typeface="Arial"/>
              </a:rPr>
              <a:t>2 </a:t>
            </a:r>
            <a:r>
              <a:rPr sz="2200" spc="-5" dirty="0">
                <a:solidFill>
                  <a:srgbClr val="965025"/>
                </a:solidFill>
                <a:latin typeface="Arial"/>
                <a:cs typeface="Arial"/>
              </a:rPr>
              <a:t>: total occurrences of</a:t>
            </a:r>
            <a:r>
              <a:rPr sz="2200" spc="-185" dirty="0">
                <a:solidFill>
                  <a:srgbClr val="965025"/>
                </a:solidFill>
                <a:latin typeface="Arial"/>
                <a:cs typeface="Arial"/>
              </a:rPr>
              <a:t> </a:t>
            </a:r>
            <a:r>
              <a:rPr sz="2200" spc="-5" dirty="0">
                <a:solidFill>
                  <a:srgbClr val="965025"/>
                </a:solidFill>
                <a:latin typeface="Arial"/>
                <a:cs typeface="Arial"/>
              </a:rPr>
              <a:t>operands</a:t>
            </a:r>
            <a:endParaRPr sz="2200">
              <a:latin typeface="Arial"/>
              <a:cs typeface="Arial"/>
            </a:endParaRPr>
          </a:p>
        </p:txBody>
      </p:sp>
      <p:sp>
        <p:nvSpPr>
          <p:cNvPr id="7" name="object 4"/>
          <p:cNvSpPr txBox="1"/>
          <p:nvPr/>
        </p:nvSpPr>
        <p:spPr>
          <a:xfrm>
            <a:off x="214282" y="1428736"/>
            <a:ext cx="8510270" cy="1422825"/>
          </a:xfrm>
          <a:prstGeom prst="rect">
            <a:avLst/>
          </a:prstGeom>
        </p:spPr>
        <p:txBody>
          <a:bodyPr vert="horz" wrap="square" lIns="0" tIns="12065" rIns="0" bIns="0" rtlCol="0">
            <a:spAutoFit/>
          </a:bodyPr>
          <a:lstStyle/>
          <a:p>
            <a:pPr marL="12700" marR="5080">
              <a:spcBef>
                <a:spcPts val="95"/>
              </a:spcBef>
            </a:pPr>
            <a:r>
              <a:rPr lang="en-US" sz="2400" b="1" dirty="0" smtClean="0">
                <a:latin typeface="Arial"/>
                <a:cs typeface="Arial"/>
              </a:rPr>
              <a:t>Program Length</a:t>
            </a:r>
            <a:endParaRPr lang="en-US" sz="2400" dirty="0" smtClean="0">
              <a:latin typeface="Arial"/>
              <a:cs typeface="Arial"/>
            </a:endParaRPr>
          </a:p>
          <a:p>
            <a:pPr marL="12700" marR="5080">
              <a:lnSpc>
                <a:spcPct val="100000"/>
              </a:lnSpc>
              <a:spcBef>
                <a:spcPts val="95"/>
              </a:spcBef>
            </a:pPr>
            <a:endParaRPr lang="en-IN" sz="2200" spc="-5" dirty="0" smtClean="0">
              <a:solidFill>
                <a:srgbClr val="003265"/>
              </a:solidFill>
              <a:latin typeface="Arial"/>
              <a:cs typeface="Arial"/>
            </a:endParaRPr>
          </a:p>
          <a:p>
            <a:pPr marL="12700" marR="5080">
              <a:lnSpc>
                <a:spcPct val="100000"/>
              </a:lnSpc>
              <a:spcBef>
                <a:spcPts val="95"/>
              </a:spcBef>
            </a:pPr>
            <a:r>
              <a:rPr sz="2200" spc="-5" smtClean="0">
                <a:solidFill>
                  <a:srgbClr val="003265"/>
                </a:solidFill>
                <a:latin typeface="Arial"/>
                <a:cs typeface="Arial"/>
              </a:rPr>
              <a:t>The </a:t>
            </a:r>
            <a:r>
              <a:rPr sz="2200" spc="-5" dirty="0">
                <a:solidFill>
                  <a:srgbClr val="003265"/>
                </a:solidFill>
                <a:latin typeface="Arial"/>
                <a:cs typeface="Arial"/>
              </a:rPr>
              <a:t>length of the </a:t>
            </a:r>
            <a:r>
              <a:rPr sz="2200" dirty="0">
                <a:solidFill>
                  <a:srgbClr val="003265"/>
                </a:solidFill>
                <a:latin typeface="Arial"/>
                <a:cs typeface="Arial"/>
              </a:rPr>
              <a:t>program </a:t>
            </a:r>
            <a:r>
              <a:rPr sz="2200" spc="-5" dirty="0">
                <a:solidFill>
                  <a:srgbClr val="003265"/>
                </a:solidFill>
                <a:latin typeface="Arial"/>
                <a:cs typeface="Arial"/>
              </a:rPr>
              <a:t>in </a:t>
            </a:r>
            <a:r>
              <a:rPr sz="2200" dirty="0">
                <a:solidFill>
                  <a:srgbClr val="003265"/>
                </a:solidFill>
                <a:latin typeface="Arial"/>
                <a:cs typeface="Arial"/>
              </a:rPr>
              <a:t>the terms </a:t>
            </a:r>
            <a:r>
              <a:rPr sz="2200" spc="-5" dirty="0">
                <a:solidFill>
                  <a:srgbClr val="003265"/>
                </a:solidFill>
                <a:latin typeface="Arial"/>
                <a:cs typeface="Arial"/>
              </a:rPr>
              <a:t>of the </a:t>
            </a:r>
            <a:r>
              <a:rPr sz="2200" dirty="0">
                <a:solidFill>
                  <a:srgbClr val="003265"/>
                </a:solidFill>
                <a:latin typeface="Arial"/>
                <a:cs typeface="Arial"/>
              </a:rPr>
              <a:t>total </a:t>
            </a:r>
            <a:r>
              <a:rPr sz="2200" spc="-5" dirty="0">
                <a:solidFill>
                  <a:srgbClr val="003265"/>
                </a:solidFill>
                <a:latin typeface="Arial"/>
                <a:cs typeface="Arial"/>
              </a:rPr>
              <a:t>number of tokens  used is</a:t>
            </a:r>
            <a:endParaRPr sz="22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smtClean="0">
                <a:latin typeface="Arial"/>
                <a:cs typeface="Arial"/>
              </a:rPr>
              <a:t>Token</a:t>
            </a:r>
            <a:r>
              <a:rPr lang="en-US" sz="4000" spc="-10" dirty="0" smtClean="0">
                <a:latin typeface="Arial"/>
                <a:cs typeface="Arial"/>
              </a:rPr>
              <a:t> </a:t>
            </a:r>
            <a:r>
              <a:rPr lang="en-US" sz="4000" spc="-5" dirty="0" smtClean="0">
                <a:latin typeface="Arial"/>
                <a:cs typeface="Arial"/>
              </a:rPr>
              <a:t>Count</a:t>
            </a:r>
            <a:endParaRPr lang="en-US" dirty="0"/>
          </a:p>
        </p:txBody>
      </p:sp>
      <p:sp>
        <p:nvSpPr>
          <p:cNvPr id="6" name="object 4"/>
          <p:cNvSpPr txBox="1"/>
          <p:nvPr/>
        </p:nvSpPr>
        <p:spPr>
          <a:xfrm>
            <a:off x="428596" y="1214422"/>
            <a:ext cx="8412480" cy="5545108"/>
          </a:xfrm>
          <a:prstGeom prst="rect">
            <a:avLst/>
          </a:prstGeom>
        </p:spPr>
        <p:txBody>
          <a:bodyPr vert="horz" wrap="square" lIns="0" tIns="12700" rIns="0" bIns="0" rtlCol="0">
            <a:spAutoFit/>
          </a:bodyPr>
          <a:lstStyle/>
          <a:p>
            <a:pPr marL="38100">
              <a:lnSpc>
                <a:spcPct val="100000"/>
              </a:lnSpc>
              <a:spcBef>
                <a:spcPts val="100"/>
              </a:spcBef>
            </a:pPr>
            <a:r>
              <a:rPr sz="2400" b="1" spc="-5" dirty="0">
                <a:latin typeface="Arial" pitchFamily="34" charset="0"/>
                <a:cs typeface="Arial" pitchFamily="34" charset="0"/>
              </a:rPr>
              <a:t>Volume</a:t>
            </a:r>
            <a:endParaRPr sz="2400" b="1">
              <a:latin typeface="Arial" pitchFamily="34" charset="0"/>
              <a:cs typeface="Arial" pitchFamily="34" charset="0"/>
            </a:endParaRPr>
          </a:p>
          <a:p>
            <a:pPr>
              <a:lnSpc>
                <a:spcPct val="100000"/>
              </a:lnSpc>
              <a:spcBef>
                <a:spcPts val="5"/>
              </a:spcBef>
            </a:pPr>
            <a:endParaRPr sz="2100">
              <a:latin typeface="Times New Roman"/>
              <a:cs typeface="Times New Roman"/>
            </a:endParaRPr>
          </a:p>
          <a:p>
            <a:pPr marL="723265">
              <a:lnSpc>
                <a:spcPct val="100000"/>
              </a:lnSpc>
              <a:spcBef>
                <a:spcPts val="5"/>
              </a:spcBef>
            </a:pPr>
            <a:r>
              <a:rPr sz="2400" dirty="0">
                <a:solidFill>
                  <a:srgbClr val="003265"/>
                </a:solidFill>
                <a:latin typeface="Arial"/>
                <a:cs typeface="Arial"/>
              </a:rPr>
              <a:t>V = </a:t>
            </a:r>
            <a:r>
              <a:rPr sz="2400" spc="-5" dirty="0">
                <a:solidFill>
                  <a:srgbClr val="003265"/>
                </a:solidFill>
                <a:latin typeface="Arial"/>
                <a:cs typeface="Arial"/>
              </a:rPr>
              <a:t>N * log</a:t>
            </a:r>
            <a:r>
              <a:rPr sz="2400" spc="-7" baseline="-20833" dirty="0">
                <a:solidFill>
                  <a:srgbClr val="003265"/>
                </a:solidFill>
                <a:latin typeface="Arial"/>
                <a:cs typeface="Arial"/>
              </a:rPr>
              <a:t>2</a:t>
            </a:r>
            <a:r>
              <a:rPr sz="2400" spc="337" baseline="-20833" dirty="0">
                <a:solidFill>
                  <a:srgbClr val="003265"/>
                </a:solidFill>
                <a:latin typeface="Arial"/>
                <a:cs typeface="Arial"/>
              </a:rPr>
              <a:t> </a:t>
            </a:r>
            <a:r>
              <a:rPr sz="2200" spc="-5" dirty="0">
                <a:solidFill>
                  <a:srgbClr val="003265"/>
                </a:solidFill>
                <a:latin typeface="Arial"/>
                <a:cs typeface="Arial"/>
              </a:rPr>
              <a:t>η</a:t>
            </a:r>
            <a:endParaRPr sz="2200">
              <a:latin typeface="Arial"/>
              <a:cs typeface="Arial"/>
            </a:endParaRPr>
          </a:p>
          <a:p>
            <a:pPr marL="71120" marR="60960" algn="just">
              <a:lnSpc>
                <a:spcPct val="99800"/>
              </a:lnSpc>
              <a:spcBef>
                <a:spcPts val="1420"/>
              </a:spcBef>
            </a:pPr>
            <a:r>
              <a:rPr sz="2400" spc="-5" dirty="0">
                <a:solidFill>
                  <a:srgbClr val="003265"/>
                </a:solidFill>
                <a:latin typeface="Arial"/>
                <a:cs typeface="Arial"/>
              </a:rPr>
              <a:t>The unit of measurement of volume is the common unit for  size “bits”. </a:t>
            </a:r>
            <a:r>
              <a:rPr sz="2400" dirty="0">
                <a:solidFill>
                  <a:srgbClr val="003265"/>
                </a:solidFill>
                <a:latin typeface="Arial"/>
                <a:cs typeface="Arial"/>
              </a:rPr>
              <a:t>It </a:t>
            </a:r>
            <a:r>
              <a:rPr sz="2400" spc="-5" dirty="0">
                <a:solidFill>
                  <a:srgbClr val="003265"/>
                </a:solidFill>
                <a:latin typeface="Arial"/>
                <a:cs typeface="Arial"/>
              </a:rPr>
              <a:t>is the actual </a:t>
            </a:r>
            <a:r>
              <a:rPr sz="2400" dirty="0">
                <a:solidFill>
                  <a:srgbClr val="003265"/>
                </a:solidFill>
                <a:latin typeface="Arial"/>
                <a:cs typeface="Arial"/>
              </a:rPr>
              <a:t>size </a:t>
            </a:r>
            <a:r>
              <a:rPr sz="2400" spc="-5" dirty="0">
                <a:solidFill>
                  <a:srgbClr val="003265"/>
                </a:solidFill>
                <a:latin typeface="Arial"/>
                <a:cs typeface="Arial"/>
              </a:rPr>
              <a:t>of a program if a uniform  binary encoding for </a:t>
            </a:r>
            <a:r>
              <a:rPr sz="2400" spc="-10" dirty="0">
                <a:solidFill>
                  <a:srgbClr val="003265"/>
                </a:solidFill>
                <a:latin typeface="Arial"/>
                <a:cs typeface="Arial"/>
              </a:rPr>
              <a:t>the </a:t>
            </a:r>
            <a:r>
              <a:rPr sz="2400" spc="-5" dirty="0">
                <a:solidFill>
                  <a:srgbClr val="003265"/>
                </a:solidFill>
                <a:latin typeface="Arial"/>
                <a:cs typeface="Arial"/>
              </a:rPr>
              <a:t>vocabulary is</a:t>
            </a:r>
            <a:r>
              <a:rPr sz="2400" spc="45" dirty="0">
                <a:solidFill>
                  <a:srgbClr val="003265"/>
                </a:solidFill>
                <a:latin typeface="Arial"/>
                <a:cs typeface="Arial"/>
              </a:rPr>
              <a:t> </a:t>
            </a:r>
            <a:r>
              <a:rPr sz="2400" spc="-5" dirty="0">
                <a:solidFill>
                  <a:srgbClr val="003265"/>
                </a:solidFill>
                <a:latin typeface="Arial"/>
                <a:cs typeface="Arial"/>
              </a:rPr>
              <a:t>used.</a:t>
            </a:r>
            <a:endParaRPr sz="2400">
              <a:latin typeface="Arial"/>
              <a:cs typeface="Arial"/>
            </a:endParaRPr>
          </a:p>
          <a:p>
            <a:pPr>
              <a:lnSpc>
                <a:spcPct val="100000"/>
              </a:lnSpc>
              <a:spcBef>
                <a:spcPts val="45"/>
              </a:spcBef>
            </a:pPr>
            <a:endParaRPr sz="1850">
              <a:latin typeface="Times New Roman"/>
              <a:cs typeface="Times New Roman"/>
            </a:endParaRPr>
          </a:p>
          <a:p>
            <a:pPr marL="38100">
              <a:lnSpc>
                <a:spcPct val="100000"/>
              </a:lnSpc>
            </a:pPr>
            <a:r>
              <a:rPr sz="2400" b="1" spc="-5" dirty="0">
                <a:latin typeface="Arial"/>
                <a:cs typeface="Arial"/>
              </a:rPr>
              <a:t>Program</a:t>
            </a:r>
            <a:r>
              <a:rPr sz="2400" b="1" spc="-60" dirty="0">
                <a:latin typeface="Arial"/>
                <a:cs typeface="Arial"/>
              </a:rPr>
              <a:t> </a:t>
            </a:r>
            <a:r>
              <a:rPr sz="2400" b="1" spc="-5" dirty="0">
                <a:latin typeface="Arial"/>
                <a:cs typeface="Arial"/>
              </a:rPr>
              <a:t>Level</a:t>
            </a:r>
            <a:endParaRPr sz="2400" b="1">
              <a:latin typeface="Arial"/>
              <a:cs typeface="Arial"/>
            </a:endParaRPr>
          </a:p>
          <a:p>
            <a:pPr marL="723265">
              <a:lnSpc>
                <a:spcPct val="100000"/>
              </a:lnSpc>
              <a:spcBef>
                <a:spcPts val="1200"/>
              </a:spcBef>
            </a:pPr>
            <a:r>
              <a:rPr sz="2400" spc="-5" dirty="0">
                <a:solidFill>
                  <a:srgbClr val="0000FF"/>
                </a:solidFill>
                <a:latin typeface="Arial"/>
                <a:cs typeface="Arial"/>
              </a:rPr>
              <a:t>L </a:t>
            </a:r>
            <a:r>
              <a:rPr sz="2400" dirty="0">
                <a:solidFill>
                  <a:srgbClr val="0000FF"/>
                </a:solidFill>
                <a:latin typeface="Arial"/>
                <a:cs typeface="Arial"/>
              </a:rPr>
              <a:t>= </a:t>
            </a:r>
            <a:r>
              <a:rPr sz="2400" spc="-5" dirty="0">
                <a:solidFill>
                  <a:srgbClr val="0000FF"/>
                </a:solidFill>
                <a:latin typeface="Arial"/>
                <a:cs typeface="Arial"/>
              </a:rPr>
              <a:t>V* </a:t>
            </a:r>
            <a:r>
              <a:rPr sz="2400" dirty="0">
                <a:solidFill>
                  <a:srgbClr val="0000FF"/>
                </a:solidFill>
                <a:latin typeface="Arial"/>
                <a:cs typeface="Arial"/>
              </a:rPr>
              <a:t>/</a:t>
            </a:r>
            <a:r>
              <a:rPr sz="2400" spc="-90" dirty="0">
                <a:solidFill>
                  <a:srgbClr val="0000FF"/>
                </a:solidFill>
                <a:latin typeface="Arial"/>
                <a:cs typeface="Arial"/>
              </a:rPr>
              <a:t> </a:t>
            </a:r>
            <a:r>
              <a:rPr sz="2400" dirty="0">
                <a:solidFill>
                  <a:srgbClr val="0000FF"/>
                </a:solidFill>
                <a:latin typeface="Arial"/>
                <a:cs typeface="Arial"/>
              </a:rPr>
              <a:t>V</a:t>
            </a:r>
            <a:endParaRPr sz="2400">
              <a:latin typeface="Arial"/>
              <a:cs typeface="Arial"/>
            </a:endParaRPr>
          </a:p>
          <a:p>
            <a:pPr marL="113664" marR="17780" algn="just">
              <a:lnSpc>
                <a:spcPct val="99800"/>
              </a:lnSpc>
              <a:spcBef>
                <a:spcPts val="1095"/>
              </a:spcBef>
            </a:pPr>
            <a:r>
              <a:rPr sz="2400" spc="-5" dirty="0">
                <a:solidFill>
                  <a:srgbClr val="003265"/>
                </a:solidFill>
                <a:latin typeface="Arial"/>
                <a:cs typeface="Arial"/>
              </a:rPr>
              <a:t>The </a:t>
            </a:r>
            <a:r>
              <a:rPr sz="2400" dirty="0">
                <a:solidFill>
                  <a:srgbClr val="003265"/>
                </a:solidFill>
                <a:latin typeface="Arial"/>
                <a:cs typeface="Arial"/>
              </a:rPr>
              <a:t>value </a:t>
            </a:r>
            <a:r>
              <a:rPr sz="2400" spc="-5" dirty="0">
                <a:solidFill>
                  <a:srgbClr val="003265"/>
                </a:solidFill>
                <a:latin typeface="Arial"/>
                <a:cs typeface="Arial"/>
              </a:rPr>
              <a:t>of L ranges between zero and one, with L=1  representing a program written at the highest possible </a:t>
            </a:r>
            <a:r>
              <a:rPr sz="2400" dirty="0">
                <a:solidFill>
                  <a:srgbClr val="003265"/>
                </a:solidFill>
                <a:latin typeface="Arial"/>
                <a:cs typeface="Arial"/>
              </a:rPr>
              <a:t>level  </a:t>
            </a:r>
            <a:r>
              <a:rPr sz="2400" spc="-5" dirty="0">
                <a:solidFill>
                  <a:srgbClr val="003265"/>
                </a:solidFill>
                <a:latin typeface="Arial"/>
                <a:cs typeface="Arial"/>
              </a:rPr>
              <a:t>(i.e., with minimum</a:t>
            </a:r>
            <a:r>
              <a:rPr sz="2400" spc="10" dirty="0">
                <a:solidFill>
                  <a:srgbClr val="003265"/>
                </a:solidFill>
                <a:latin typeface="Arial"/>
                <a:cs typeface="Arial"/>
              </a:rPr>
              <a:t> </a:t>
            </a:r>
            <a:r>
              <a:rPr sz="2400" spc="-5">
                <a:solidFill>
                  <a:srgbClr val="003265"/>
                </a:solidFill>
                <a:latin typeface="Arial"/>
                <a:cs typeface="Arial"/>
              </a:rPr>
              <a:t>size</a:t>
            </a:r>
            <a:r>
              <a:rPr sz="2400" spc="-5" smtClean="0">
                <a:solidFill>
                  <a:srgbClr val="003265"/>
                </a:solidFill>
                <a:latin typeface="Arial"/>
                <a:cs typeface="Arial"/>
              </a:rPr>
              <a:t>).</a:t>
            </a:r>
            <a:endParaRPr lang="en-IN" sz="2400" spc="-5" dirty="0" smtClean="0">
              <a:solidFill>
                <a:srgbClr val="003265"/>
              </a:solidFill>
              <a:latin typeface="Arial"/>
              <a:cs typeface="Arial"/>
            </a:endParaRPr>
          </a:p>
          <a:p>
            <a:pPr marL="113664" marR="17780" algn="just">
              <a:lnSpc>
                <a:spcPct val="99800"/>
              </a:lnSpc>
              <a:spcBef>
                <a:spcPts val="1095"/>
              </a:spcBef>
            </a:pPr>
            <a:r>
              <a:rPr lang="en-IN" b="1" i="1" spc="-5" dirty="0" smtClean="0">
                <a:solidFill>
                  <a:srgbClr val="003265"/>
                </a:solidFill>
                <a:latin typeface="Arial"/>
                <a:cs typeface="Arial"/>
              </a:rPr>
              <a:t>V*=minimum volume of the algorithm implemented with a program as same </a:t>
            </a:r>
            <a:r>
              <a:rPr lang="en-IN" b="1" i="1" spc="-5" dirty="0" err="1" smtClean="0">
                <a:solidFill>
                  <a:srgbClr val="003265"/>
                </a:solidFill>
                <a:latin typeface="Arial"/>
                <a:cs typeface="Arial"/>
              </a:rPr>
              <a:t>algo</a:t>
            </a:r>
            <a:r>
              <a:rPr lang="en-IN" b="1" i="1" spc="-5" dirty="0" smtClean="0">
                <a:solidFill>
                  <a:srgbClr val="003265"/>
                </a:solidFill>
                <a:latin typeface="Arial"/>
                <a:cs typeface="Arial"/>
              </a:rPr>
              <a:t> can be implemented by many programs</a:t>
            </a:r>
            <a:endParaRPr b="1" i="1">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smtClean="0">
                <a:latin typeface="Arial"/>
                <a:cs typeface="Arial"/>
              </a:rPr>
              <a:t>Token</a:t>
            </a:r>
            <a:r>
              <a:rPr lang="en-US" sz="4000" spc="-10" dirty="0" smtClean="0">
                <a:latin typeface="Arial"/>
                <a:cs typeface="Arial"/>
              </a:rPr>
              <a:t> </a:t>
            </a:r>
            <a:r>
              <a:rPr lang="en-US" sz="4000" spc="-5" dirty="0" smtClean="0">
                <a:latin typeface="Arial"/>
                <a:cs typeface="Arial"/>
              </a:rPr>
              <a:t>Count</a:t>
            </a:r>
            <a:endParaRPr lang="en-US" dirty="0"/>
          </a:p>
        </p:txBody>
      </p:sp>
      <p:sp>
        <p:nvSpPr>
          <p:cNvPr id="4" name="object 4"/>
          <p:cNvSpPr txBox="1"/>
          <p:nvPr/>
        </p:nvSpPr>
        <p:spPr>
          <a:xfrm>
            <a:off x="285720" y="1142984"/>
            <a:ext cx="8406765" cy="5234940"/>
          </a:xfrm>
          <a:prstGeom prst="rect">
            <a:avLst/>
          </a:prstGeom>
        </p:spPr>
        <p:txBody>
          <a:bodyPr vert="horz" wrap="square" lIns="0" tIns="163195" rIns="0" bIns="0" rtlCol="0">
            <a:spAutoFit/>
          </a:bodyPr>
          <a:lstStyle/>
          <a:p>
            <a:pPr marL="12700">
              <a:lnSpc>
                <a:spcPct val="100000"/>
              </a:lnSpc>
              <a:spcBef>
                <a:spcPts val="1285"/>
              </a:spcBef>
            </a:pPr>
            <a:r>
              <a:rPr sz="2400" b="1" spc="-5" dirty="0">
                <a:latin typeface="Arial"/>
                <a:cs typeface="Arial"/>
              </a:rPr>
              <a:t>Program</a:t>
            </a:r>
            <a:r>
              <a:rPr sz="2400" b="1" spc="5" dirty="0">
                <a:latin typeface="Arial"/>
                <a:cs typeface="Arial"/>
              </a:rPr>
              <a:t> </a:t>
            </a:r>
            <a:r>
              <a:rPr sz="2400" b="1" spc="-5" dirty="0">
                <a:latin typeface="Arial"/>
                <a:cs typeface="Arial"/>
              </a:rPr>
              <a:t>Difficulty</a:t>
            </a:r>
            <a:endParaRPr sz="2400" b="1">
              <a:latin typeface="Arial"/>
              <a:cs typeface="Arial"/>
            </a:endParaRPr>
          </a:p>
          <a:p>
            <a:pPr marL="746760">
              <a:lnSpc>
                <a:spcPct val="100000"/>
              </a:lnSpc>
              <a:spcBef>
                <a:spcPts val="1190"/>
              </a:spcBef>
            </a:pPr>
            <a:r>
              <a:rPr sz="2400" spc="-5" dirty="0">
                <a:solidFill>
                  <a:srgbClr val="003265"/>
                </a:solidFill>
                <a:latin typeface="Arial"/>
                <a:cs typeface="Arial"/>
              </a:rPr>
              <a:t>D </a:t>
            </a:r>
            <a:r>
              <a:rPr sz="2400" dirty="0">
                <a:solidFill>
                  <a:srgbClr val="003265"/>
                </a:solidFill>
                <a:latin typeface="Arial"/>
                <a:cs typeface="Arial"/>
              </a:rPr>
              <a:t>= </a:t>
            </a:r>
            <a:r>
              <a:rPr sz="2400" spc="-5" dirty="0">
                <a:solidFill>
                  <a:srgbClr val="003265"/>
                </a:solidFill>
                <a:latin typeface="Arial"/>
                <a:cs typeface="Arial"/>
              </a:rPr>
              <a:t>1 </a:t>
            </a:r>
            <a:r>
              <a:rPr sz="2400" dirty="0">
                <a:solidFill>
                  <a:srgbClr val="003265"/>
                </a:solidFill>
                <a:latin typeface="Arial"/>
                <a:cs typeface="Arial"/>
              </a:rPr>
              <a:t>/</a:t>
            </a:r>
            <a:r>
              <a:rPr sz="2400" spc="-5" dirty="0">
                <a:solidFill>
                  <a:srgbClr val="003265"/>
                </a:solidFill>
                <a:latin typeface="Arial"/>
                <a:cs typeface="Arial"/>
              </a:rPr>
              <a:t> L</a:t>
            </a:r>
            <a:endParaRPr sz="2400">
              <a:latin typeface="Arial"/>
              <a:cs typeface="Arial"/>
            </a:endParaRPr>
          </a:p>
          <a:p>
            <a:pPr marL="45720" marR="76835" algn="just">
              <a:lnSpc>
                <a:spcPct val="99900"/>
              </a:lnSpc>
              <a:spcBef>
                <a:spcPts val="1320"/>
              </a:spcBef>
            </a:pPr>
            <a:r>
              <a:rPr sz="2400" spc="-5" dirty="0">
                <a:solidFill>
                  <a:srgbClr val="003265"/>
                </a:solidFill>
                <a:latin typeface="Arial"/>
                <a:cs typeface="Arial"/>
              </a:rPr>
              <a:t>As the volume of an implementation of a program increases,  the program level decreases and the difficulty increases.  Thus, programming practices such as redundant usage of  operands, or the </a:t>
            </a:r>
            <a:r>
              <a:rPr sz="2400" dirty="0">
                <a:solidFill>
                  <a:srgbClr val="003265"/>
                </a:solidFill>
                <a:latin typeface="Arial"/>
                <a:cs typeface="Arial"/>
              </a:rPr>
              <a:t>failure to </a:t>
            </a:r>
            <a:r>
              <a:rPr sz="2400" spc="-5" dirty="0">
                <a:solidFill>
                  <a:srgbClr val="003265"/>
                </a:solidFill>
                <a:latin typeface="Arial"/>
                <a:cs typeface="Arial"/>
              </a:rPr>
              <a:t>use higher-level control constructs  </a:t>
            </a:r>
            <a:r>
              <a:rPr sz="2400" dirty="0">
                <a:solidFill>
                  <a:srgbClr val="003265"/>
                </a:solidFill>
                <a:latin typeface="Arial"/>
                <a:cs typeface="Arial"/>
              </a:rPr>
              <a:t>will </a:t>
            </a:r>
            <a:r>
              <a:rPr sz="2400" spc="-5" dirty="0">
                <a:solidFill>
                  <a:srgbClr val="003265"/>
                </a:solidFill>
                <a:latin typeface="Arial"/>
                <a:cs typeface="Arial"/>
              </a:rPr>
              <a:t>tend </a:t>
            </a:r>
            <a:r>
              <a:rPr sz="2400" dirty="0">
                <a:solidFill>
                  <a:srgbClr val="003265"/>
                </a:solidFill>
                <a:latin typeface="Arial"/>
                <a:cs typeface="Arial"/>
              </a:rPr>
              <a:t>to </a:t>
            </a:r>
            <a:r>
              <a:rPr sz="2400" spc="-5" dirty="0">
                <a:solidFill>
                  <a:srgbClr val="003265"/>
                </a:solidFill>
                <a:latin typeface="Arial"/>
                <a:cs typeface="Arial"/>
              </a:rPr>
              <a:t>increase the volume </a:t>
            </a:r>
            <a:r>
              <a:rPr sz="2400" dirty="0">
                <a:solidFill>
                  <a:srgbClr val="003265"/>
                </a:solidFill>
                <a:latin typeface="Arial"/>
                <a:cs typeface="Arial"/>
              </a:rPr>
              <a:t>as </a:t>
            </a:r>
            <a:r>
              <a:rPr sz="2400" spc="-5" dirty="0">
                <a:solidFill>
                  <a:srgbClr val="003265"/>
                </a:solidFill>
                <a:latin typeface="Arial"/>
                <a:cs typeface="Arial"/>
              </a:rPr>
              <a:t>well as the</a:t>
            </a:r>
            <a:r>
              <a:rPr sz="2400" spc="40" dirty="0">
                <a:solidFill>
                  <a:srgbClr val="003265"/>
                </a:solidFill>
                <a:latin typeface="Arial"/>
                <a:cs typeface="Arial"/>
              </a:rPr>
              <a:t> </a:t>
            </a:r>
            <a:r>
              <a:rPr sz="2400" spc="-5" dirty="0">
                <a:solidFill>
                  <a:srgbClr val="003265"/>
                </a:solidFill>
                <a:latin typeface="Arial"/>
                <a:cs typeface="Arial"/>
              </a:rPr>
              <a:t>difficulty.</a:t>
            </a:r>
            <a:endParaRPr sz="2400">
              <a:latin typeface="Arial"/>
              <a:cs typeface="Arial"/>
            </a:endParaRPr>
          </a:p>
          <a:p>
            <a:pPr>
              <a:lnSpc>
                <a:spcPct val="100000"/>
              </a:lnSpc>
              <a:spcBef>
                <a:spcPts val="50"/>
              </a:spcBef>
            </a:pPr>
            <a:endParaRPr sz="1950">
              <a:latin typeface="Times New Roman"/>
              <a:cs typeface="Times New Roman"/>
            </a:endParaRPr>
          </a:p>
          <a:p>
            <a:pPr marL="12700">
              <a:lnSpc>
                <a:spcPct val="100000"/>
              </a:lnSpc>
            </a:pPr>
            <a:r>
              <a:rPr sz="2400" b="1" spc="-5" dirty="0">
                <a:latin typeface="Arial"/>
                <a:cs typeface="Arial"/>
              </a:rPr>
              <a:t>Effort</a:t>
            </a:r>
            <a:endParaRPr sz="2400" b="1">
              <a:latin typeface="Arial"/>
              <a:cs typeface="Arial"/>
            </a:endParaRPr>
          </a:p>
          <a:p>
            <a:pPr marL="393065">
              <a:lnSpc>
                <a:spcPct val="100000"/>
              </a:lnSpc>
              <a:spcBef>
                <a:spcPts val="1920"/>
              </a:spcBef>
            </a:pPr>
            <a:r>
              <a:rPr sz="2400" dirty="0">
                <a:solidFill>
                  <a:srgbClr val="965025"/>
                </a:solidFill>
                <a:latin typeface="Arial"/>
                <a:cs typeface="Arial"/>
              </a:rPr>
              <a:t>E = V / </a:t>
            </a:r>
            <a:r>
              <a:rPr sz="2400" spc="-5" dirty="0">
                <a:solidFill>
                  <a:srgbClr val="965025"/>
                </a:solidFill>
                <a:latin typeface="Arial"/>
                <a:cs typeface="Arial"/>
              </a:rPr>
              <a:t>L </a:t>
            </a:r>
            <a:r>
              <a:rPr sz="2400" dirty="0">
                <a:solidFill>
                  <a:srgbClr val="965025"/>
                </a:solidFill>
                <a:latin typeface="Arial"/>
                <a:cs typeface="Arial"/>
              </a:rPr>
              <a:t>= </a:t>
            </a:r>
            <a:r>
              <a:rPr sz="2400" spc="-5" dirty="0">
                <a:solidFill>
                  <a:srgbClr val="965025"/>
                </a:solidFill>
                <a:latin typeface="Arial"/>
                <a:cs typeface="Arial"/>
              </a:rPr>
              <a:t>D *</a:t>
            </a:r>
            <a:r>
              <a:rPr sz="2400" spc="-40" dirty="0">
                <a:solidFill>
                  <a:srgbClr val="965025"/>
                </a:solidFill>
                <a:latin typeface="Arial"/>
                <a:cs typeface="Arial"/>
              </a:rPr>
              <a:t> </a:t>
            </a:r>
            <a:r>
              <a:rPr sz="2400" dirty="0">
                <a:solidFill>
                  <a:srgbClr val="965025"/>
                </a:solidFill>
                <a:latin typeface="Arial"/>
                <a:cs typeface="Arial"/>
              </a:rPr>
              <a:t>V</a:t>
            </a:r>
            <a:endParaRPr sz="2400">
              <a:latin typeface="Arial"/>
              <a:cs typeface="Arial"/>
            </a:endParaRPr>
          </a:p>
          <a:p>
            <a:pPr marL="12700" marR="5080">
              <a:lnSpc>
                <a:spcPct val="100000"/>
              </a:lnSpc>
              <a:spcBef>
                <a:spcPts val="1440"/>
              </a:spcBef>
              <a:tabLst>
                <a:tab pos="806450" algn="l"/>
                <a:tab pos="1566545" algn="l"/>
                <a:tab pos="2089785" algn="l"/>
                <a:tab pos="4223385" algn="l"/>
                <a:tab pos="4745990" algn="l"/>
                <a:tab pos="5215255" algn="l"/>
                <a:tab pos="5702935" algn="l"/>
                <a:tab pos="7477125" algn="l"/>
              </a:tabLst>
            </a:pPr>
            <a:r>
              <a:rPr sz="2400" spc="-5" dirty="0">
                <a:solidFill>
                  <a:srgbClr val="003265"/>
                </a:solidFill>
                <a:latin typeface="Arial"/>
                <a:cs typeface="Arial"/>
              </a:rPr>
              <a:t>T</a:t>
            </a:r>
            <a:r>
              <a:rPr sz="2400" spc="-10" dirty="0">
                <a:solidFill>
                  <a:srgbClr val="003265"/>
                </a:solidFill>
                <a:latin typeface="Arial"/>
                <a:cs typeface="Arial"/>
              </a:rPr>
              <a:t>h</a:t>
            </a:r>
            <a:r>
              <a:rPr sz="2400" spc="-5" dirty="0">
                <a:solidFill>
                  <a:srgbClr val="003265"/>
                </a:solidFill>
                <a:latin typeface="Arial"/>
                <a:cs typeface="Arial"/>
              </a:rPr>
              <a:t>e</a:t>
            </a:r>
            <a:r>
              <a:rPr sz="2400" dirty="0">
                <a:solidFill>
                  <a:srgbClr val="003265"/>
                </a:solidFill>
                <a:latin typeface="Arial"/>
                <a:cs typeface="Arial"/>
              </a:rPr>
              <a:t>	</a:t>
            </a:r>
            <a:r>
              <a:rPr sz="2400" spc="-10" dirty="0">
                <a:solidFill>
                  <a:srgbClr val="003265"/>
                </a:solidFill>
                <a:latin typeface="Arial"/>
                <a:cs typeface="Arial"/>
              </a:rPr>
              <a:t>u</a:t>
            </a:r>
            <a:r>
              <a:rPr sz="2400" dirty="0">
                <a:solidFill>
                  <a:srgbClr val="003265"/>
                </a:solidFill>
                <a:latin typeface="Arial"/>
                <a:cs typeface="Arial"/>
              </a:rPr>
              <a:t>n</a:t>
            </a:r>
            <a:r>
              <a:rPr sz="2400" spc="-10" dirty="0">
                <a:solidFill>
                  <a:srgbClr val="003265"/>
                </a:solidFill>
                <a:latin typeface="Arial"/>
                <a:cs typeface="Arial"/>
              </a:rPr>
              <a:t>i</a:t>
            </a:r>
            <a:r>
              <a:rPr sz="2400" dirty="0">
                <a:solidFill>
                  <a:srgbClr val="003265"/>
                </a:solidFill>
                <a:latin typeface="Arial"/>
                <a:cs typeface="Arial"/>
              </a:rPr>
              <a:t>t	</a:t>
            </a:r>
            <a:r>
              <a:rPr sz="2400" spc="-10" dirty="0">
                <a:solidFill>
                  <a:srgbClr val="003265"/>
                </a:solidFill>
                <a:latin typeface="Arial"/>
                <a:cs typeface="Arial"/>
              </a:rPr>
              <a:t>o</a:t>
            </a:r>
            <a:r>
              <a:rPr sz="2400" dirty="0">
                <a:solidFill>
                  <a:srgbClr val="003265"/>
                </a:solidFill>
                <a:latin typeface="Arial"/>
                <a:cs typeface="Arial"/>
              </a:rPr>
              <a:t>f	m</a:t>
            </a:r>
            <a:r>
              <a:rPr sz="2400" spc="-10" dirty="0">
                <a:solidFill>
                  <a:srgbClr val="003265"/>
                </a:solidFill>
                <a:latin typeface="Arial"/>
                <a:cs typeface="Arial"/>
              </a:rPr>
              <a:t>ea</a:t>
            </a:r>
            <a:r>
              <a:rPr sz="2400" spc="-5" dirty="0">
                <a:solidFill>
                  <a:srgbClr val="003265"/>
                </a:solidFill>
                <a:latin typeface="Arial"/>
                <a:cs typeface="Arial"/>
              </a:rPr>
              <a:t>s</a:t>
            </a:r>
            <a:r>
              <a:rPr sz="2400" spc="-10" dirty="0">
                <a:solidFill>
                  <a:srgbClr val="003265"/>
                </a:solidFill>
                <a:latin typeface="Arial"/>
                <a:cs typeface="Arial"/>
              </a:rPr>
              <a:t>u</a:t>
            </a:r>
            <a:r>
              <a:rPr sz="2400" dirty="0">
                <a:solidFill>
                  <a:srgbClr val="003265"/>
                </a:solidFill>
                <a:latin typeface="Arial"/>
                <a:cs typeface="Arial"/>
              </a:rPr>
              <a:t>r</a:t>
            </a:r>
            <a:r>
              <a:rPr sz="2400" spc="-10" dirty="0">
                <a:solidFill>
                  <a:srgbClr val="003265"/>
                </a:solidFill>
                <a:latin typeface="Arial"/>
                <a:cs typeface="Arial"/>
              </a:rPr>
              <a:t>e</a:t>
            </a:r>
            <a:r>
              <a:rPr sz="2400" dirty="0">
                <a:solidFill>
                  <a:srgbClr val="003265"/>
                </a:solidFill>
                <a:latin typeface="Arial"/>
                <a:cs typeface="Arial"/>
              </a:rPr>
              <a:t>m</a:t>
            </a:r>
            <a:r>
              <a:rPr sz="2400" spc="-10" dirty="0">
                <a:solidFill>
                  <a:srgbClr val="003265"/>
                </a:solidFill>
                <a:latin typeface="Arial"/>
                <a:cs typeface="Arial"/>
              </a:rPr>
              <a:t>en</a:t>
            </a:r>
            <a:r>
              <a:rPr sz="2400" dirty="0">
                <a:solidFill>
                  <a:srgbClr val="003265"/>
                </a:solidFill>
                <a:latin typeface="Arial"/>
                <a:cs typeface="Arial"/>
              </a:rPr>
              <a:t>t	</a:t>
            </a:r>
            <a:r>
              <a:rPr sz="2400" spc="-10" dirty="0">
                <a:solidFill>
                  <a:srgbClr val="003265"/>
                </a:solidFill>
                <a:latin typeface="Arial"/>
                <a:cs typeface="Arial"/>
              </a:rPr>
              <a:t>o</a:t>
            </a:r>
            <a:r>
              <a:rPr sz="2400" dirty="0">
                <a:solidFill>
                  <a:srgbClr val="003265"/>
                </a:solidFill>
                <a:latin typeface="Arial"/>
                <a:cs typeface="Arial"/>
              </a:rPr>
              <a:t>f	E	</a:t>
            </a:r>
            <a:r>
              <a:rPr sz="2400" spc="-10" dirty="0">
                <a:solidFill>
                  <a:srgbClr val="003265"/>
                </a:solidFill>
                <a:latin typeface="Arial"/>
                <a:cs typeface="Arial"/>
              </a:rPr>
              <a:t>i</a:t>
            </a:r>
            <a:r>
              <a:rPr sz="2400" dirty="0">
                <a:solidFill>
                  <a:srgbClr val="003265"/>
                </a:solidFill>
                <a:latin typeface="Arial"/>
                <a:cs typeface="Arial"/>
              </a:rPr>
              <a:t>s	</a:t>
            </a:r>
            <a:r>
              <a:rPr sz="2400" spc="-10" dirty="0">
                <a:solidFill>
                  <a:srgbClr val="003265"/>
                </a:solidFill>
                <a:latin typeface="Arial"/>
                <a:cs typeface="Arial"/>
              </a:rPr>
              <a:t>ele</a:t>
            </a:r>
            <a:r>
              <a:rPr sz="2400" dirty="0">
                <a:solidFill>
                  <a:srgbClr val="003265"/>
                </a:solidFill>
                <a:latin typeface="Arial"/>
                <a:cs typeface="Arial"/>
              </a:rPr>
              <a:t>m</a:t>
            </a:r>
            <a:r>
              <a:rPr sz="2400" spc="-10" dirty="0">
                <a:solidFill>
                  <a:srgbClr val="003265"/>
                </a:solidFill>
                <a:latin typeface="Arial"/>
                <a:cs typeface="Arial"/>
              </a:rPr>
              <a:t>en</a:t>
            </a:r>
            <a:r>
              <a:rPr sz="2400" dirty="0">
                <a:solidFill>
                  <a:srgbClr val="003265"/>
                </a:solidFill>
                <a:latin typeface="Arial"/>
                <a:cs typeface="Arial"/>
              </a:rPr>
              <a:t>t</a:t>
            </a:r>
            <a:r>
              <a:rPr sz="2400" spc="-10" dirty="0">
                <a:solidFill>
                  <a:srgbClr val="003265"/>
                </a:solidFill>
                <a:latin typeface="Arial"/>
                <a:cs typeface="Arial"/>
              </a:rPr>
              <a:t>a</a:t>
            </a:r>
            <a:r>
              <a:rPr sz="2400" dirty="0">
                <a:solidFill>
                  <a:srgbClr val="003265"/>
                </a:solidFill>
                <a:latin typeface="Arial"/>
                <a:cs typeface="Arial"/>
              </a:rPr>
              <a:t>ry	m</a:t>
            </a:r>
            <a:r>
              <a:rPr sz="2400" spc="-10" dirty="0">
                <a:solidFill>
                  <a:srgbClr val="003265"/>
                </a:solidFill>
                <a:latin typeface="Arial"/>
                <a:cs typeface="Arial"/>
              </a:rPr>
              <a:t>en</a:t>
            </a:r>
            <a:r>
              <a:rPr sz="2400" dirty="0">
                <a:solidFill>
                  <a:srgbClr val="003265"/>
                </a:solidFill>
                <a:latin typeface="Arial"/>
                <a:cs typeface="Arial"/>
              </a:rPr>
              <a:t>ta</a:t>
            </a:r>
            <a:r>
              <a:rPr sz="2400" spc="-5" dirty="0">
                <a:solidFill>
                  <a:srgbClr val="003265"/>
                </a:solidFill>
                <a:latin typeface="Arial"/>
                <a:cs typeface="Arial"/>
              </a:rPr>
              <a:t>l  discriminations.</a:t>
            </a:r>
            <a:endParaRPr sz="24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smtClean="0">
                <a:latin typeface="Arial"/>
                <a:cs typeface="Arial"/>
              </a:rPr>
              <a:t>Token</a:t>
            </a:r>
            <a:r>
              <a:rPr lang="en-US" sz="4400" spc="-10" dirty="0" smtClean="0">
                <a:latin typeface="Arial"/>
                <a:cs typeface="Arial"/>
              </a:rPr>
              <a:t> </a:t>
            </a:r>
            <a:r>
              <a:rPr lang="en-US" sz="4400" spc="-5" dirty="0" smtClean="0">
                <a:latin typeface="Arial"/>
                <a:cs typeface="Arial"/>
              </a:rPr>
              <a:t>Count</a:t>
            </a:r>
            <a:endParaRPr lang="en-US" dirty="0"/>
          </a:p>
        </p:txBody>
      </p:sp>
      <p:sp>
        <p:nvSpPr>
          <p:cNvPr id="4" name="object 4"/>
          <p:cNvSpPr txBox="1"/>
          <p:nvPr/>
        </p:nvSpPr>
        <p:spPr>
          <a:xfrm>
            <a:off x="285720" y="1285860"/>
            <a:ext cx="8451850" cy="5241177"/>
          </a:xfrm>
          <a:prstGeom prst="rect">
            <a:avLst/>
          </a:prstGeom>
        </p:spPr>
        <p:txBody>
          <a:bodyPr vert="horz" wrap="square" lIns="0" tIns="227329" rIns="0" bIns="0" rtlCol="0">
            <a:spAutoFit/>
          </a:bodyPr>
          <a:lstStyle/>
          <a:p>
            <a:pPr marL="520700" indent="-457200">
              <a:lnSpc>
                <a:spcPct val="100000"/>
              </a:lnSpc>
              <a:spcBef>
                <a:spcPts val="1789"/>
              </a:spcBef>
              <a:buFont typeface="MS UI Gothic"/>
              <a:buChar char="▪"/>
              <a:tabLst>
                <a:tab pos="520065" algn="l"/>
                <a:tab pos="520700" algn="l"/>
              </a:tabLst>
            </a:pPr>
            <a:r>
              <a:rPr sz="2000" spc="-5" dirty="0">
                <a:solidFill>
                  <a:srgbClr val="FF0000"/>
                </a:solidFill>
                <a:latin typeface="Arial"/>
                <a:cs typeface="Arial"/>
              </a:rPr>
              <a:t>Estimated </a:t>
            </a:r>
            <a:r>
              <a:rPr sz="2000" spc="-5">
                <a:solidFill>
                  <a:srgbClr val="FF0000"/>
                </a:solidFill>
                <a:latin typeface="Arial"/>
                <a:cs typeface="Arial"/>
              </a:rPr>
              <a:t>Program</a:t>
            </a:r>
            <a:r>
              <a:rPr sz="2000" spc="10">
                <a:solidFill>
                  <a:srgbClr val="FF0000"/>
                </a:solidFill>
                <a:latin typeface="Arial"/>
                <a:cs typeface="Arial"/>
              </a:rPr>
              <a:t> </a:t>
            </a:r>
            <a:r>
              <a:rPr sz="2000" spc="-5" smtClean="0">
                <a:solidFill>
                  <a:srgbClr val="FF0000"/>
                </a:solidFill>
                <a:latin typeface="Arial"/>
                <a:cs typeface="Arial"/>
              </a:rPr>
              <a:t>Length</a:t>
            </a:r>
            <a:r>
              <a:rPr lang="en-IN" sz="2000" spc="-5" dirty="0" smtClean="0">
                <a:solidFill>
                  <a:srgbClr val="FF0000"/>
                </a:solidFill>
                <a:latin typeface="Arial"/>
                <a:cs typeface="Arial"/>
              </a:rPr>
              <a:t> (Halstead Length estimate)</a:t>
            </a:r>
            <a:endParaRPr sz="2000">
              <a:latin typeface="Arial"/>
              <a:cs typeface="Arial"/>
            </a:endParaRPr>
          </a:p>
          <a:p>
            <a:pPr marL="734060">
              <a:lnSpc>
                <a:spcPts val="1650"/>
              </a:lnSpc>
              <a:spcBef>
                <a:spcPts val="1220"/>
              </a:spcBef>
            </a:pPr>
            <a:r>
              <a:rPr sz="1600" spc="5" dirty="0">
                <a:latin typeface="Symbol"/>
                <a:cs typeface="Symbol"/>
              </a:rPr>
              <a:t></a:t>
            </a:r>
            <a:endParaRPr sz="1600">
              <a:latin typeface="Symbol"/>
              <a:cs typeface="Symbol"/>
            </a:endParaRPr>
          </a:p>
          <a:p>
            <a:pPr marL="652780">
              <a:lnSpc>
                <a:spcPts val="3329"/>
              </a:lnSpc>
              <a:tabLst>
                <a:tab pos="1078230" algn="l"/>
              </a:tabLst>
            </a:pPr>
            <a:r>
              <a:rPr sz="2800" spc="20" dirty="0">
                <a:latin typeface="Symbol"/>
                <a:cs typeface="Symbol"/>
              </a:rPr>
              <a:t></a:t>
            </a:r>
            <a:r>
              <a:rPr sz="2800" spc="20" dirty="0">
                <a:latin typeface="Times New Roman"/>
                <a:cs typeface="Times New Roman"/>
              </a:rPr>
              <a:t>	</a:t>
            </a:r>
            <a:r>
              <a:rPr sz="2800" spc="15" dirty="0">
                <a:latin typeface="Symbol"/>
                <a:cs typeface="Symbol"/>
              </a:rPr>
              <a:t></a:t>
            </a:r>
            <a:r>
              <a:rPr sz="2800" spc="15" dirty="0">
                <a:latin typeface="Times New Roman"/>
                <a:cs typeface="Times New Roman"/>
              </a:rPr>
              <a:t> </a:t>
            </a:r>
            <a:r>
              <a:rPr sz="2800" i="1" spc="55" dirty="0">
                <a:latin typeface="Symbol"/>
                <a:cs typeface="Symbol"/>
              </a:rPr>
              <a:t></a:t>
            </a:r>
            <a:r>
              <a:rPr sz="2400" spc="82" baseline="-24509" dirty="0">
                <a:latin typeface="Times New Roman"/>
                <a:cs typeface="Times New Roman"/>
              </a:rPr>
              <a:t>1 </a:t>
            </a:r>
            <a:r>
              <a:rPr sz="2800" spc="10" dirty="0">
                <a:latin typeface="Times New Roman"/>
                <a:cs typeface="Times New Roman"/>
              </a:rPr>
              <a:t>log </a:t>
            </a:r>
            <a:r>
              <a:rPr sz="2400" baseline="-24509" dirty="0">
                <a:latin typeface="Times New Roman"/>
                <a:cs typeface="Times New Roman"/>
              </a:rPr>
              <a:t>2 </a:t>
            </a:r>
            <a:r>
              <a:rPr sz="2800" i="1" spc="60" dirty="0">
                <a:latin typeface="Symbol"/>
                <a:cs typeface="Symbol"/>
              </a:rPr>
              <a:t></a:t>
            </a:r>
            <a:r>
              <a:rPr sz="2400" spc="89" baseline="-24509" dirty="0">
                <a:latin typeface="Times New Roman"/>
                <a:cs typeface="Times New Roman"/>
              </a:rPr>
              <a:t>1  </a:t>
            </a:r>
            <a:r>
              <a:rPr sz="2800" spc="15" dirty="0">
                <a:latin typeface="Symbol"/>
                <a:cs typeface="Symbol"/>
              </a:rPr>
              <a:t></a:t>
            </a:r>
            <a:r>
              <a:rPr sz="2800" spc="15" dirty="0">
                <a:latin typeface="Times New Roman"/>
                <a:cs typeface="Times New Roman"/>
              </a:rPr>
              <a:t> </a:t>
            </a:r>
            <a:r>
              <a:rPr sz="2800" i="1" spc="-105" dirty="0">
                <a:latin typeface="Symbol"/>
                <a:cs typeface="Symbol"/>
              </a:rPr>
              <a:t></a:t>
            </a:r>
            <a:r>
              <a:rPr sz="2800" i="1" spc="-105" dirty="0">
                <a:latin typeface="Times New Roman"/>
                <a:cs typeface="Times New Roman"/>
              </a:rPr>
              <a:t> </a:t>
            </a:r>
            <a:r>
              <a:rPr sz="2400" baseline="-24509" dirty="0">
                <a:latin typeface="Times New Roman"/>
                <a:cs typeface="Times New Roman"/>
              </a:rPr>
              <a:t>2  </a:t>
            </a:r>
            <a:r>
              <a:rPr sz="2800" spc="10" dirty="0">
                <a:latin typeface="Times New Roman"/>
                <a:cs typeface="Times New Roman"/>
              </a:rPr>
              <a:t>log </a:t>
            </a:r>
            <a:r>
              <a:rPr sz="2400" baseline="-24509" dirty="0">
                <a:latin typeface="Times New Roman"/>
                <a:cs typeface="Times New Roman"/>
              </a:rPr>
              <a:t>2 </a:t>
            </a:r>
            <a:r>
              <a:rPr sz="2800" i="1" spc="-105">
                <a:latin typeface="Symbol"/>
                <a:cs typeface="Symbol"/>
              </a:rPr>
              <a:t></a:t>
            </a:r>
            <a:r>
              <a:rPr sz="2800" i="1" spc="-535">
                <a:latin typeface="Times New Roman"/>
                <a:cs typeface="Times New Roman"/>
              </a:rPr>
              <a:t> </a:t>
            </a:r>
            <a:r>
              <a:rPr sz="2400" baseline="-24509" smtClean="0">
                <a:latin typeface="Times New Roman"/>
                <a:cs typeface="Times New Roman"/>
              </a:rPr>
              <a:t>2</a:t>
            </a:r>
            <a:endParaRPr lang="en-IN" sz="2400" baseline="-24509" dirty="0" smtClean="0">
              <a:latin typeface="Times New Roman"/>
              <a:cs typeface="Times New Roman"/>
            </a:endParaRPr>
          </a:p>
          <a:p>
            <a:pPr marL="139065" marR="30480">
              <a:lnSpc>
                <a:spcPts val="2870"/>
              </a:lnSpc>
              <a:tabLst>
                <a:tab pos="812800" algn="l"/>
                <a:tab pos="2181225" algn="l"/>
                <a:tab pos="3516629" algn="l"/>
                <a:tab pos="5171440" algn="l"/>
                <a:tab pos="5947410" algn="l"/>
                <a:tab pos="6721475" algn="l"/>
                <a:tab pos="8158480" algn="l"/>
              </a:tabLst>
            </a:pPr>
            <a:r>
              <a:rPr lang="en-US" b="1" spc="-5" dirty="0" smtClean="0">
                <a:latin typeface="Times New Roman"/>
                <a:cs typeface="Times New Roman"/>
              </a:rPr>
              <a:t>T</a:t>
            </a:r>
            <a:r>
              <a:rPr lang="en-US" b="1" spc="-10" dirty="0" smtClean="0">
                <a:latin typeface="Times New Roman"/>
                <a:cs typeface="Times New Roman"/>
              </a:rPr>
              <a:t>h</a:t>
            </a:r>
            <a:r>
              <a:rPr lang="en-US" b="1" dirty="0" smtClean="0">
                <a:latin typeface="Times New Roman"/>
                <a:cs typeface="Times New Roman"/>
              </a:rPr>
              <a:t>e	foll</a:t>
            </a:r>
            <a:r>
              <a:rPr lang="en-US" b="1" spc="-5" dirty="0" smtClean="0">
                <a:latin typeface="Times New Roman"/>
                <a:cs typeface="Times New Roman"/>
              </a:rPr>
              <a:t>o</a:t>
            </a:r>
            <a:r>
              <a:rPr lang="en-US" b="1" spc="-25" dirty="0" smtClean="0">
                <a:latin typeface="Times New Roman"/>
                <a:cs typeface="Times New Roman"/>
              </a:rPr>
              <a:t>w</a:t>
            </a:r>
            <a:r>
              <a:rPr lang="en-US" b="1" dirty="0" smtClean="0">
                <a:latin typeface="Times New Roman"/>
                <a:cs typeface="Times New Roman"/>
              </a:rPr>
              <a:t>i</a:t>
            </a:r>
            <a:r>
              <a:rPr lang="en-US" b="1" spc="-10" dirty="0" smtClean="0">
                <a:latin typeface="Times New Roman"/>
                <a:cs typeface="Times New Roman"/>
              </a:rPr>
              <a:t>n</a:t>
            </a:r>
            <a:r>
              <a:rPr lang="en-US" b="1" dirty="0" smtClean="0">
                <a:latin typeface="Times New Roman"/>
                <a:cs typeface="Times New Roman"/>
              </a:rPr>
              <a:t>g	alter</a:t>
            </a:r>
            <a:r>
              <a:rPr lang="en-US" b="1" spc="-10" dirty="0" smtClean="0">
                <a:latin typeface="Times New Roman"/>
                <a:cs typeface="Times New Roman"/>
              </a:rPr>
              <a:t>n</a:t>
            </a:r>
            <a:r>
              <a:rPr lang="en-US" b="1" dirty="0" smtClean="0">
                <a:latin typeface="Times New Roman"/>
                <a:cs typeface="Times New Roman"/>
              </a:rPr>
              <a:t>a</a:t>
            </a:r>
            <a:r>
              <a:rPr lang="en-US" b="1" spc="-10" dirty="0" smtClean="0">
                <a:latin typeface="Times New Roman"/>
                <a:cs typeface="Times New Roman"/>
              </a:rPr>
              <a:t>t</a:t>
            </a:r>
            <a:r>
              <a:rPr lang="en-US" b="1" dirty="0" smtClean="0">
                <a:latin typeface="Times New Roman"/>
                <a:cs typeface="Times New Roman"/>
              </a:rPr>
              <a:t>e	e</a:t>
            </a:r>
            <a:r>
              <a:rPr lang="en-US" b="1" spc="-5" dirty="0" smtClean="0">
                <a:latin typeface="Times New Roman"/>
                <a:cs typeface="Times New Roman"/>
              </a:rPr>
              <a:t>x</a:t>
            </a:r>
            <a:r>
              <a:rPr lang="en-US" b="1" spc="-10" dirty="0" smtClean="0">
                <a:latin typeface="Times New Roman"/>
                <a:cs typeface="Times New Roman"/>
              </a:rPr>
              <a:t>p</a:t>
            </a:r>
            <a:r>
              <a:rPr lang="en-US" b="1" dirty="0" smtClean="0">
                <a:latin typeface="Times New Roman"/>
                <a:cs typeface="Times New Roman"/>
              </a:rPr>
              <a:t>re</a:t>
            </a:r>
            <a:r>
              <a:rPr lang="en-US" b="1" spc="-5" dirty="0" smtClean="0">
                <a:latin typeface="Times New Roman"/>
                <a:cs typeface="Times New Roman"/>
              </a:rPr>
              <a:t>s</a:t>
            </a:r>
            <a:r>
              <a:rPr lang="en-US" b="1" spc="-15" dirty="0" smtClean="0">
                <a:latin typeface="Times New Roman"/>
                <a:cs typeface="Times New Roman"/>
              </a:rPr>
              <a:t>s</a:t>
            </a:r>
            <a:r>
              <a:rPr lang="en-US" b="1" dirty="0" smtClean="0">
                <a:latin typeface="Times New Roman"/>
                <a:cs typeface="Times New Roman"/>
              </a:rPr>
              <a:t>i</a:t>
            </a:r>
            <a:r>
              <a:rPr lang="en-US" b="1" spc="-15" dirty="0" smtClean="0">
                <a:latin typeface="Times New Roman"/>
                <a:cs typeface="Times New Roman"/>
              </a:rPr>
              <a:t>o</a:t>
            </a:r>
            <a:r>
              <a:rPr lang="en-US" b="1" spc="-10" dirty="0" smtClean="0">
                <a:latin typeface="Times New Roman"/>
                <a:cs typeface="Times New Roman"/>
              </a:rPr>
              <a:t>n</a:t>
            </a:r>
            <a:r>
              <a:rPr lang="en-US" b="1" spc="-5" dirty="0" smtClean="0">
                <a:latin typeface="Times New Roman"/>
                <a:cs typeface="Times New Roman"/>
              </a:rPr>
              <a:t>s</a:t>
            </a:r>
            <a:r>
              <a:rPr lang="en-US" b="1" dirty="0" smtClean="0">
                <a:latin typeface="Times New Roman"/>
                <a:cs typeface="Times New Roman"/>
              </a:rPr>
              <a:t>	</a:t>
            </a:r>
            <a:r>
              <a:rPr lang="en-US" b="1" spc="-10" dirty="0" smtClean="0">
                <a:latin typeface="Times New Roman"/>
                <a:cs typeface="Times New Roman"/>
              </a:rPr>
              <a:t>h</a:t>
            </a:r>
            <a:r>
              <a:rPr lang="en-US" b="1" dirty="0" smtClean="0">
                <a:latin typeface="Times New Roman"/>
                <a:cs typeface="Times New Roman"/>
              </a:rPr>
              <a:t>ave	</a:t>
            </a:r>
            <a:r>
              <a:rPr lang="en-US" b="1" spc="-10" dirty="0" smtClean="0">
                <a:latin typeface="Times New Roman"/>
                <a:cs typeface="Times New Roman"/>
              </a:rPr>
              <a:t>b</a:t>
            </a:r>
            <a:r>
              <a:rPr lang="en-US" b="1" dirty="0" smtClean="0">
                <a:latin typeface="Times New Roman"/>
                <a:cs typeface="Times New Roman"/>
              </a:rPr>
              <a:t>ee</a:t>
            </a:r>
            <a:r>
              <a:rPr lang="en-US" b="1" spc="-5" dirty="0" smtClean="0">
                <a:latin typeface="Times New Roman"/>
                <a:cs typeface="Times New Roman"/>
              </a:rPr>
              <a:t>n</a:t>
            </a:r>
            <a:r>
              <a:rPr lang="en-US" b="1" dirty="0" smtClean="0">
                <a:latin typeface="Times New Roman"/>
                <a:cs typeface="Times New Roman"/>
              </a:rPr>
              <a:t>	</a:t>
            </a:r>
            <a:r>
              <a:rPr lang="en-US" b="1" spc="-10" dirty="0" smtClean="0">
                <a:latin typeface="Times New Roman"/>
                <a:cs typeface="Times New Roman"/>
              </a:rPr>
              <a:t>p</a:t>
            </a:r>
            <a:r>
              <a:rPr lang="en-US" b="1" dirty="0" smtClean="0">
                <a:latin typeface="Times New Roman"/>
                <a:cs typeface="Times New Roman"/>
              </a:rPr>
              <a:t>u</a:t>
            </a:r>
            <a:r>
              <a:rPr lang="en-US" b="1" spc="-10" dirty="0" smtClean="0">
                <a:latin typeface="Times New Roman"/>
                <a:cs typeface="Times New Roman"/>
              </a:rPr>
              <a:t>b</a:t>
            </a:r>
            <a:r>
              <a:rPr lang="en-US" b="1" dirty="0" smtClean="0">
                <a:latin typeface="Times New Roman"/>
                <a:cs typeface="Times New Roman"/>
              </a:rPr>
              <a:t>li</a:t>
            </a:r>
            <a:r>
              <a:rPr lang="en-US" b="1" spc="-5" dirty="0" smtClean="0">
                <a:latin typeface="Times New Roman"/>
                <a:cs typeface="Times New Roman"/>
              </a:rPr>
              <a:t>s</a:t>
            </a:r>
            <a:r>
              <a:rPr lang="en-US" b="1" spc="-10" dirty="0" smtClean="0">
                <a:latin typeface="Times New Roman"/>
                <a:cs typeface="Times New Roman"/>
              </a:rPr>
              <a:t>h</a:t>
            </a:r>
            <a:r>
              <a:rPr lang="en-US" b="1" dirty="0" smtClean="0">
                <a:latin typeface="Times New Roman"/>
                <a:cs typeface="Times New Roman"/>
              </a:rPr>
              <a:t>e</a:t>
            </a:r>
            <a:r>
              <a:rPr lang="en-US" b="1" spc="-5" dirty="0" smtClean="0">
                <a:latin typeface="Times New Roman"/>
                <a:cs typeface="Times New Roman"/>
              </a:rPr>
              <a:t>d </a:t>
            </a:r>
            <a:r>
              <a:rPr lang="en-US" b="1" dirty="0" smtClean="0">
                <a:latin typeface="Times New Roman"/>
                <a:cs typeface="Times New Roman"/>
              </a:rPr>
              <a:t>to  </a:t>
            </a:r>
            <a:r>
              <a:rPr lang="en-US" b="1" spc="-5" dirty="0" smtClean="0">
                <a:latin typeface="Times New Roman"/>
                <a:cs typeface="Times New Roman"/>
              </a:rPr>
              <a:t>estimate program</a:t>
            </a:r>
            <a:r>
              <a:rPr lang="en-US" b="1" spc="-10" dirty="0" smtClean="0">
                <a:latin typeface="Times New Roman"/>
                <a:cs typeface="Times New Roman"/>
              </a:rPr>
              <a:t> </a:t>
            </a:r>
            <a:r>
              <a:rPr lang="en-US" b="1" spc="-5" dirty="0" smtClean="0">
                <a:latin typeface="Times New Roman"/>
                <a:cs typeface="Times New Roman"/>
              </a:rPr>
              <a:t>length.</a:t>
            </a:r>
          </a:p>
          <a:p>
            <a:pPr marL="139065" marR="30480">
              <a:lnSpc>
                <a:spcPct val="150000"/>
              </a:lnSpc>
              <a:tabLst>
                <a:tab pos="812800" algn="l"/>
                <a:tab pos="2181225" algn="l"/>
                <a:tab pos="3516629" algn="l"/>
                <a:tab pos="5171440" algn="l"/>
                <a:tab pos="5947410" algn="l"/>
                <a:tab pos="6721475" algn="l"/>
                <a:tab pos="8158480" algn="l"/>
              </a:tabLst>
            </a:pPr>
            <a:r>
              <a:rPr lang="en-US" sz="2800" dirty="0" smtClean="0">
                <a:latin typeface="Symbol"/>
                <a:cs typeface="Symbol"/>
              </a:rPr>
              <a:t></a:t>
            </a:r>
            <a:r>
              <a:rPr lang="en-US" sz="2800" spc="-520" dirty="0" smtClean="0">
                <a:latin typeface="Times New Roman"/>
                <a:cs typeface="Times New Roman"/>
              </a:rPr>
              <a:t> </a:t>
            </a:r>
            <a:r>
              <a:rPr lang="en-US" sz="2000" i="1" spc="15" baseline="-23809" dirty="0" smtClean="0">
                <a:latin typeface="Times New Roman"/>
                <a:cs typeface="Times New Roman"/>
              </a:rPr>
              <a:t>J	</a:t>
            </a:r>
            <a:r>
              <a:rPr lang="en-US" sz="2800" dirty="0" smtClean="0">
                <a:latin typeface="Symbol"/>
                <a:cs typeface="Symbol"/>
              </a:rPr>
              <a:t></a:t>
            </a:r>
            <a:r>
              <a:rPr lang="en-US" sz="2800" spc="40" dirty="0" smtClean="0">
                <a:latin typeface="Times New Roman"/>
                <a:cs typeface="Times New Roman"/>
              </a:rPr>
              <a:t> </a:t>
            </a:r>
            <a:r>
              <a:rPr lang="en-US" sz="2800" i="1" spc="60" dirty="0" smtClean="0">
                <a:latin typeface="Times New Roman"/>
                <a:cs typeface="Times New Roman"/>
              </a:rPr>
              <a:t>Log</a:t>
            </a:r>
            <a:r>
              <a:rPr lang="en-US" sz="2000" spc="89" baseline="-23809" dirty="0" smtClean="0">
                <a:latin typeface="Times New Roman"/>
                <a:cs typeface="Times New Roman"/>
              </a:rPr>
              <a:t>2</a:t>
            </a:r>
            <a:r>
              <a:rPr lang="en-US" sz="2000" spc="-187" baseline="-23809" dirty="0" smtClean="0">
                <a:latin typeface="Times New Roman"/>
                <a:cs typeface="Times New Roman"/>
              </a:rPr>
              <a:t> </a:t>
            </a:r>
            <a:r>
              <a:rPr lang="en-US" sz="2800" spc="-55" dirty="0" smtClean="0">
                <a:latin typeface="Times New Roman"/>
                <a:cs typeface="Times New Roman"/>
              </a:rPr>
              <a:t>(</a:t>
            </a:r>
            <a:r>
              <a:rPr lang="en-US" sz="2800" i="1" spc="-55" dirty="0" smtClean="0">
                <a:latin typeface="Symbol"/>
                <a:cs typeface="Symbol"/>
              </a:rPr>
              <a:t></a:t>
            </a:r>
            <a:r>
              <a:rPr lang="en-US" sz="2000" spc="-82" baseline="-23809" dirty="0" smtClean="0">
                <a:latin typeface="Times New Roman"/>
                <a:cs typeface="Times New Roman"/>
              </a:rPr>
              <a:t>1</a:t>
            </a:r>
            <a:r>
              <a:rPr lang="en-US" sz="2800" spc="-55" dirty="0" smtClean="0">
                <a:latin typeface="Times New Roman"/>
                <a:cs typeface="Times New Roman"/>
              </a:rPr>
              <a:t>!)</a:t>
            </a:r>
            <a:r>
              <a:rPr lang="en-US" sz="2800" spc="-295" dirty="0" smtClean="0">
                <a:latin typeface="Times New Roman"/>
                <a:cs typeface="Times New Roman"/>
              </a:rPr>
              <a:t> </a:t>
            </a:r>
            <a:r>
              <a:rPr lang="en-US" sz="2800" dirty="0" smtClean="0">
                <a:latin typeface="Symbol"/>
                <a:cs typeface="Symbol"/>
              </a:rPr>
              <a:t></a:t>
            </a:r>
            <a:r>
              <a:rPr lang="en-US" sz="2800" spc="-305" dirty="0" smtClean="0">
                <a:latin typeface="Times New Roman"/>
                <a:cs typeface="Times New Roman"/>
              </a:rPr>
              <a:t> </a:t>
            </a:r>
            <a:r>
              <a:rPr lang="en-US" sz="2800" spc="55" dirty="0" smtClean="0">
                <a:latin typeface="Times New Roman"/>
                <a:cs typeface="Times New Roman"/>
              </a:rPr>
              <a:t>log</a:t>
            </a:r>
            <a:r>
              <a:rPr lang="en-US" sz="2000" spc="82" baseline="-23809" dirty="0" smtClean="0">
                <a:latin typeface="Times New Roman"/>
                <a:cs typeface="Times New Roman"/>
              </a:rPr>
              <a:t>2</a:t>
            </a:r>
            <a:r>
              <a:rPr lang="en-US" sz="2000" spc="-179" baseline="-23809" dirty="0" smtClean="0">
                <a:latin typeface="Times New Roman"/>
                <a:cs typeface="Times New Roman"/>
              </a:rPr>
              <a:t> </a:t>
            </a:r>
            <a:r>
              <a:rPr lang="en-US" sz="2800" spc="-30" dirty="0" smtClean="0">
                <a:latin typeface="Times New Roman"/>
                <a:cs typeface="Times New Roman"/>
              </a:rPr>
              <a:t>(</a:t>
            </a:r>
            <a:r>
              <a:rPr lang="en-US" sz="2800" i="1" spc="-30" dirty="0" smtClean="0">
                <a:latin typeface="Symbol"/>
                <a:cs typeface="Symbol"/>
              </a:rPr>
              <a:t></a:t>
            </a:r>
            <a:r>
              <a:rPr lang="en-US" sz="2000" spc="-44" baseline="-23809" dirty="0" smtClean="0">
                <a:latin typeface="Times New Roman"/>
                <a:cs typeface="Times New Roman"/>
              </a:rPr>
              <a:t>2</a:t>
            </a:r>
            <a:r>
              <a:rPr lang="en-US" sz="2800" spc="-30" dirty="0" smtClean="0">
                <a:latin typeface="Times New Roman"/>
                <a:cs typeface="Times New Roman"/>
              </a:rPr>
              <a:t>!)</a:t>
            </a:r>
            <a:endParaRPr lang="en-US" spc="-5" dirty="0" smtClean="0">
              <a:latin typeface="Symbol"/>
              <a:cs typeface="Symbol"/>
            </a:endParaRPr>
          </a:p>
          <a:p>
            <a:pPr marL="379730">
              <a:lnSpc>
                <a:spcPct val="150000"/>
              </a:lnSpc>
              <a:spcBef>
                <a:spcPts val="105"/>
              </a:spcBef>
              <a:tabLst>
                <a:tab pos="1088390" algn="l"/>
              </a:tabLst>
            </a:pPr>
            <a:r>
              <a:rPr lang="en-US" sz="3600" spc="-5" dirty="0" smtClean="0">
                <a:latin typeface="Symbol"/>
                <a:cs typeface="Symbol"/>
              </a:rPr>
              <a:t></a:t>
            </a:r>
            <a:r>
              <a:rPr lang="en-US" sz="3600" spc="-550" dirty="0" smtClean="0">
                <a:latin typeface="Times New Roman"/>
                <a:cs typeface="Times New Roman"/>
              </a:rPr>
              <a:t> </a:t>
            </a:r>
            <a:r>
              <a:rPr lang="en-US" sz="2800" i="1" spc="22" baseline="-23809" dirty="0" smtClean="0">
                <a:latin typeface="Times New Roman"/>
                <a:cs typeface="Times New Roman"/>
              </a:rPr>
              <a:t>B	</a:t>
            </a:r>
            <a:r>
              <a:rPr lang="en-US" sz="3600" dirty="0" smtClean="0">
                <a:latin typeface="Symbol"/>
                <a:cs typeface="Symbol"/>
              </a:rPr>
              <a:t></a:t>
            </a:r>
            <a:r>
              <a:rPr lang="en-US" sz="3600" dirty="0" smtClean="0">
                <a:latin typeface="Times New Roman"/>
                <a:cs typeface="Times New Roman"/>
              </a:rPr>
              <a:t> </a:t>
            </a:r>
            <a:r>
              <a:rPr lang="en-US" sz="3600" i="1" spc="-5" dirty="0" smtClean="0">
                <a:latin typeface="Symbol"/>
                <a:cs typeface="Symbol"/>
              </a:rPr>
              <a:t></a:t>
            </a:r>
            <a:r>
              <a:rPr lang="en-US" sz="2800" spc="-7" baseline="-23809" dirty="0" smtClean="0">
                <a:latin typeface="Times New Roman"/>
                <a:cs typeface="Times New Roman"/>
              </a:rPr>
              <a:t>1</a:t>
            </a:r>
            <a:r>
              <a:rPr lang="en-US" sz="3600" i="1" spc="-5" dirty="0" smtClean="0">
                <a:latin typeface="Times New Roman"/>
                <a:cs typeface="Times New Roman"/>
              </a:rPr>
              <a:t>Log</a:t>
            </a:r>
            <a:r>
              <a:rPr lang="en-US" sz="2800" spc="-7" baseline="-23809" dirty="0" smtClean="0">
                <a:latin typeface="Times New Roman"/>
                <a:cs typeface="Times New Roman"/>
              </a:rPr>
              <a:t>2</a:t>
            </a:r>
            <a:r>
              <a:rPr lang="en-US" sz="3600" i="1" spc="-5" dirty="0" smtClean="0">
                <a:latin typeface="Symbol"/>
                <a:cs typeface="Symbol"/>
              </a:rPr>
              <a:t></a:t>
            </a:r>
            <a:r>
              <a:rPr lang="en-US" sz="2800" spc="-7" baseline="-23809" dirty="0" smtClean="0">
                <a:latin typeface="Times New Roman"/>
                <a:cs typeface="Times New Roman"/>
              </a:rPr>
              <a:t>2 </a:t>
            </a:r>
            <a:r>
              <a:rPr lang="en-US" sz="3600" spc="90" dirty="0" smtClean="0">
                <a:latin typeface="Symbol"/>
                <a:cs typeface="Symbol"/>
              </a:rPr>
              <a:t></a:t>
            </a:r>
            <a:r>
              <a:rPr lang="en-US" sz="3600" i="1" spc="90" dirty="0" smtClean="0">
                <a:latin typeface="Symbol"/>
                <a:cs typeface="Symbol"/>
              </a:rPr>
              <a:t></a:t>
            </a:r>
            <a:r>
              <a:rPr lang="en-US" sz="2800" spc="135" baseline="-23809" dirty="0" smtClean="0">
                <a:latin typeface="Times New Roman"/>
                <a:cs typeface="Times New Roman"/>
              </a:rPr>
              <a:t>2 </a:t>
            </a:r>
            <a:r>
              <a:rPr lang="en-US" sz="3600" spc="55" dirty="0" smtClean="0">
                <a:latin typeface="Times New Roman"/>
                <a:cs typeface="Times New Roman"/>
              </a:rPr>
              <a:t>log</a:t>
            </a:r>
            <a:r>
              <a:rPr lang="en-US" sz="2800" spc="82" baseline="-23809" dirty="0" smtClean="0">
                <a:latin typeface="Times New Roman"/>
                <a:cs typeface="Times New Roman"/>
              </a:rPr>
              <a:t>2</a:t>
            </a:r>
            <a:r>
              <a:rPr lang="en-US" sz="2800" spc="7" baseline="-23809" dirty="0" smtClean="0">
                <a:latin typeface="Times New Roman"/>
                <a:cs typeface="Times New Roman"/>
              </a:rPr>
              <a:t> </a:t>
            </a:r>
            <a:r>
              <a:rPr lang="en-US" sz="3600" i="1" spc="-95" dirty="0" smtClean="0">
                <a:latin typeface="Symbol"/>
                <a:cs typeface="Symbol"/>
              </a:rPr>
              <a:t></a:t>
            </a:r>
            <a:r>
              <a:rPr lang="en-US" sz="2800" spc="-142" baseline="-23809" dirty="0" smtClean="0">
                <a:latin typeface="Times New Roman"/>
                <a:cs typeface="Times New Roman"/>
              </a:rPr>
              <a:t>1</a:t>
            </a:r>
          </a:p>
          <a:p>
            <a:pPr marL="379730">
              <a:lnSpc>
                <a:spcPct val="150000"/>
              </a:lnSpc>
              <a:spcBef>
                <a:spcPts val="105"/>
              </a:spcBef>
              <a:tabLst>
                <a:tab pos="1088390" algn="l"/>
              </a:tabLst>
            </a:pPr>
            <a:r>
              <a:rPr lang="en-US" sz="3200" spc="130" dirty="0" smtClean="0">
                <a:latin typeface="Symbol"/>
                <a:cs typeface="Symbol"/>
              </a:rPr>
              <a:t></a:t>
            </a:r>
            <a:r>
              <a:rPr lang="en-US" sz="2800" i="1" spc="195" baseline="-23611" dirty="0" smtClean="0">
                <a:latin typeface="Times New Roman"/>
                <a:cs typeface="Times New Roman"/>
              </a:rPr>
              <a:t>c	</a:t>
            </a:r>
            <a:r>
              <a:rPr lang="en-US" sz="3200" spc="-5" dirty="0" smtClean="0">
                <a:latin typeface="Symbol"/>
                <a:cs typeface="Symbol"/>
              </a:rPr>
              <a:t></a:t>
            </a:r>
            <a:r>
              <a:rPr lang="en-US" sz="3200" spc="-505" dirty="0" smtClean="0">
                <a:latin typeface="Times New Roman"/>
                <a:cs typeface="Times New Roman"/>
              </a:rPr>
              <a:t> </a:t>
            </a:r>
            <a:r>
              <a:rPr lang="en-US" sz="3600" i="1" spc="-95" dirty="0" smtClean="0">
                <a:latin typeface="Symbol"/>
                <a:cs typeface="Symbol"/>
              </a:rPr>
              <a:t></a:t>
            </a:r>
            <a:r>
              <a:rPr lang="en-US" sz="2800" spc="-142" baseline="-23611" dirty="0" smtClean="0">
                <a:latin typeface="Times New Roman"/>
                <a:cs typeface="Times New Roman"/>
              </a:rPr>
              <a:t>1</a:t>
            </a:r>
            <a:r>
              <a:rPr lang="en-US" sz="2800" spc="-142" dirty="0" smtClean="0">
                <a:latin typeface="Times New Roman"/>
                <a:cs typeface="Times New Roman"/>
              </a:rPr>
              <a:t>(</a:t>
            </a:r>
            <a:r>
              <a:rPr lang="en-US" sz="3600" i="1" spc="-90" dirty="0" smtClean="0">
                <a:latin typeface="Symbol"/>
                <a:cs typeface="Symbol"/>
              </a:rPr>
              <a:t></a:t>
            </a:r>
            <a:r>
              <a:rPr lang="en-US" sz="2800" spc="-135" baseline="-23611" dirty="0" smtClean="0">
                <a:latin typeface="Times New Roman"/>
                <a:cs typeface="Times New Roman"/>
              </a:rPr>
              <a:t>1</a:t>
            </a:r>
            <a:r>
              <a:rPr lang="en-US" sz="2800" spc="-135" dirty="0" smtClean="0">
                <a:latin typeface="Times New Roman"/>
                <a:cs typeface="Times New Roman"/>
              </a:rPr>
              <a:t>)</a:t>
            </a:r>
            <a:r>
              <a:rPr lang="en-US" sz="2800" spc="-135" baseline="30000" dirty="0" smtClean="0">
                <a:latin typeface="Times New Roman"/>
                <a:cs typeface="Times New Roman"/>
              </a:rPr>
              <a:t>1/2</a:t>
            </a:r>
            <a:r>
              <a:rPr lang="en-US" sz="2800" spc="-135" baseline="-23611" dirty="0" smtClean="0">
                <a:latin typeface="Times New Roman"/>
                <a:cs typeface="Times New Roman"/>
              </a:rPr>
              <a:t> </a:t>
            </a:r>
            <a:r>
              <a:rPr lang="en-US" sz="2800" spc="-135" dirty="0" smtClean="0">
                <a:latin typeface="Times New Roman"/>
                <a:cs typeface="Times New Roman"/>
              </a:rPr>
              <a:t> </a:t>
            </a:r>
            <a:r>
              <a:rPr lang="en-US" sz="3200" spc="85" dirty="0" smtClean="0">
                <a:latin typeface="Symbol"/>
                <a:cs typeface="Symbol"/>
              </a:rPr>
              <a:t></a:t>
            </a:r>
            <a:r>
              <a:rPr lang="en-US" sz="3600" i="1" spc="85" dirty="0" smtClean="0">
                <a:latin typeface="Symbol"/>
                <a:cs typeface="Symbol"/>
              </a:rPr>
              <a:t></a:t>
            </a:r>
            <a:r>
              <a:rPr lang="en-US" sz="2800" spc="127" baseline="-23611" dirty="0" smtClean="0">
                <a:latin typeface="Times New Roman"/>
                <a:cs typeface="Times New Roman"/>
              </a:rPr>
              <a:t>2</a:t>
            </a:r>
            <a:r>
              <a:rPr lang="en-US" sz="2800" spc="-142" dirty="0" smtClean="0">
                <a:latin typeface="Times New Roman"/>
                <a:cs typeface="Times New Roman"/>
              </a:rPr>
              <a:t> (</a:t>
            </a:r>
            <a:r>
              <a:rPr lang="en-US" sz="3600" i="1" spc="-90" dirty="0" smtClean="0">
                <a:latin typeface="Symbol"/>
                <a:cs typeface="Symbol"/>
              </a:rPr>
              <a:t></a:t>
            </a:r>
            <a:r>
              <a:rPr lang="en-US" sz="2800" i="1" spc="-135" baseline="-23611" dirty="0" smtClean="0">
                <a:latin typeface="Times New Roman"/>
                <a:cs typeface="Times New Roman"/>
              </a:rPr>
              <a:t>2</a:t>
            </a:r>
            <a:r>
              <a:rPr lang="en-US" sz="2800" spc="-135" dirty="0" smtClean="0">
                <a:latin typeface="Times New Roman"/>
                <a:cs typeface="Times New Roman"/>
              </a:rPr>
              <a:t>)</a:t>
            </a:r>
            <a:r>
              <a:rPr lang="en-US" sz="2800" spc="-135" baseline="30000" dirty="0" smtClean="0">
                <a:latin typeface="Times New Roman"/>
                <a:cs typeface="Times New Roman"/>
              </a:rPr>
              <a:t>1/2</a:t>
            </a:r>
            <a:endParaRPr lang="en-US" sz="2800" baseline="-23611" dirty="0" smtClean="0">
              <a:latin typeface="Times New Roman"/>
              <a:cs typeface="Times New Roman"/>
            </a:endParaRPr>
          </a:p>
          <a:p>
            <a:pPr marL="571500">
              <a:lnSpc>
                <a:spcPct val="150000"/>
              </a:lnSpc>
              <a:spcBef>
                <a:spcPts val="5"/>
              </a:spcBef>
              <a:tabLst>
                <a:tab pos="1228725" algn="l"/>
              </a:tabLst>
            </a:pPr>
            <a:r>
              <a:rPr lang="en-US" sz="3600" spc="15" dirty="0" smtClean="0">
                <a:latin typeface="Symbol"/>
                <a:cs typeface="Symbol"/>
              </a:rPr>
              <a:t></a:t>
            </a:r>
            <a:r>
              <a:rPr lang="en-US" sz="3600" spc="-595" dirty="0" smtClean="0">
                <a:latin typeface="Times New Roman"/>
                <a:cs typeface="Times New Roman"/>
              </a:rPr>
              <a:t> </a:t>
            </a:r>
            <a:r>
              <a:rPr lang="en-US" sz="3200" i="1" spc="7" baseline="-23255" dirty="0" smtClean="0">
                <a:latin typeface="Times New Roman"/>
                <a:cs typeface="Times New Roman"/>
              </a:rPr>
              <a:t>s	</a:t>
            </a:r>
            <a:r>
              <a:rPr lang="en-US" sz="3600" spc="15" dirty="0" smtClean="0">
                <a:latin typeface="Symbol"/>
                <a:cs typeface="Symbol"/>
              </a:rPr>
              <a:t></a:t>
            </a:r>
            <a:r>
              <a:rPr lang="en-US" sz="3600" spc="-130" dirty="0" smtClean="0">
                <a:latin typeface="Times New Roman"/>
                <a:cs typeface="Times New Roman"/>
              </a:rPr>
              <a:t> </a:t>
            </a:r>
            <a:r>
              <a:rPr lang="en-US" sz="3600" spc="-235" dirty="0" smtClean="0">
                <a:latin typeface="Times New Roman"/>
                <a:cs typeface="Times New Roman"/>
              </a:rPr>
              <a:t>(</a:t>
            </a:r>
            <a:r>
              <a:rPr lang="en-US" sz="3600" i="1" spc="-235" dirty="0" smtClean="0">
                <a:latin typeface="Symbol"/>
                <a:cs typeface="Symbol"/>
              </a:rPr>
              <a:t></a:t>
            </a:r>
            <a:r>
              <a:rPr lang="en-US" sz="3600" i="1" spc="-265" dirty="0" smtClean="0">
                <a:latin typeface="Times New Roman"/>
                <a:cs typeface="Times New Roman"/>
              </a:rPr>
              <a:t> </a:t>
            </a:r>
            <a:r>
              <a:rPr lang="en-US" sz="3600" spc="60" dirty="0" smtClean="0">
                <a:latin typeface="Times New Roman"/>
                <a:cs typeface="Times New Roman"/>
              </a:rPr>
              <a:t>log</a:t>
            </a:r>
            <a:r>
              <a:rPr lang="en-US" sz="3200" spc="89" baseline="-23255" dirty="0" smtClean="0">
                <a:latin typeface="Times New Roman"/>
                <a:cs typeface="Times New Roman"/>
              </a:rPr>
              <a:t>2</a:t>
            </a:r>
            <a:r>
              <a:rPr lang="en-US" sz="3200" spc="-172" baseline="-23255" dirty="0" smtClean="0">
                <a:latin typeface="Times New Roman"/>
                <a:cs typeface="Times New Roman"/>
              </a:rPr>
              <a:t> </a:t>
            </a:r>
            <a:r>
              <a:rPr lang="en-US" sz="3600" i="1" spc="105" dirty="0" smtClean="0">
                <a:latin typeface="Symbol"/>
                <a:cs typeface="Symbol"/>
              </a:rPr>
              <a:t></a:t>
            </a:r>
            <a:r>
              <a:rPr lang="en-US" sz="3600" spc="105" dirty="0" smtClean="0">
                <a:latin typeface="Times New Roman"/>
                <a:cs typeface="Times New Roman"/>
              </a:rPr>
              <a:t>)</a:t>
            </a:r>
            <a:r>
              <a:rPr lang="en-US" sz="3600" spc="-370" dirty="0" smtClean="0">
                <a:latin typeface="Times New Roman"/>
                <a:cs typeface="Times New Roman"/>
              </a:rPr>
              <a:t> </a:t>
            </a:r>
            <a:r>
              <a:rPr lang="en-US" sz="3600" spc="5" dirty="0" smtClean="0">
                <a:latin typeface="Times New Roman"/>
                <a:cs typeface="Times New Roman"/>
              </a:rPr>
              <a:t>/</a:t>
            </a:r>
            <a:r>
              <a:rPr lang="en-US" sz="3600" spc="-270" dirty="0" smtClean="0">
                <a:latin typeface="Times New Roman"/>
                <a:cs typeface="Times New Roman"/>
              </a:rPr>
              <a:t> </a:t>
            </a:r>
            <a:r>
              <a:rPr lang="en-US" sz="3600" spc="10" dirty="0" smtClean="0">
                <a:latin typeface="Times New Roman"/>
                <a:cs typeface="Times New Roman"/>
              </a:rPr>
              <a:t>2</a:t>
            </a:r>
            <a:endParaRPr sz="320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smtClean="0">
                <a:latin typeface="Arial"/>
                <a:cs typeface="Arial"/>
              </a:rPr>
              <a:t>Token</a:t>
            </a:r>
            <a:r>
              <a:rPr lang="en-US" sz="4400" spc="-10" dirty="0" smtClean="0">
                <a:latin typeface="Arial"/>
                <a:cs typeface="Arial"/>
              </a:rPr>
              <a:t> </a:t>
            </a:r>
            <a:r>
              <a:rPr lang="en-US" sz="4400" spc="-5" dirty="0" smtClean="0">
                <a:latin typeface="Arial"/>
                <a:cs typeface="Arial"/>
              </a:rPr>
              <a:t>Count</a:t>
            </a:r>
            <a:endParaRPr lang="en-US" dirty="0"/>
          </a:p>
        </p:txBody>
      </p:sp>
      <p:sp>
        <p:nvSpPr>
          <p:cNvPr id="4" name="object 4"/>
          <p:cNvSpPr txBox="1"/>
          <p:nvPr/>
        </p:nvSpPr>
        <p:spPr>
          <a:xfrm>
            <a:off x="285720" y="1571612"/>
            <a:ext cx="8620760" cy="5460469"/>
          </a:xfrm>
          <a:prstGeom prst="rect">
            <a:avLst/>
          </a:prstGeom>
        </p:spPr>
        <p:txBody>
          <a:bodyPr vert="horz" wrap="square" lIns="0" tIns="12700" rIns="0" bIns="0" rtlCol="0">
            <a:spAutoFit/>
          </a:bodyPr>
          <a:lstStyle/>
          <a:p>
            <a:pPr marL="469900" indent="-457200">
              <a:lnSpc>
                <a:spcPct val="100000"/>
              </a:lnSpc>
              <a:spcBef>
                <a:spcPts val="100"/>
              </a:spcBef>
              <a:buFont typeface="MS UI Gothic"/>
              <a:buChar char="▪"/>
              <a:tabLst>
                <a:tab pos="469265" algn="l"/>
                <a:tab pos="469900" algn="l"/>
              </a:tabLst>
            </a:pPr>
            <a:r>
              <a:rPr sz="2400" spc="-5" dirty="0">
                <a:solidFill>
                  <a:srgbClr val="FF0000"/>
                </a:solidFill>
                <a:latin typeface="Arial"/>
                <a:cs typeface="Arial"/>
              </a:rPr>
              <a:t>Counting rules for C</a:t>
            </a:r>
            <a:r>
              <a:rPr sz="2400" spc="10" dirty="0">
                <a:solidFill>
                  <a:srgbClr val="FF0000"/>
                </a:solidFill>
                <a:latin typeface="Arial"/>
                <a:cs typeface="Arial"/>
              </a:rPr>
              <a:t> </a:t>
            </a:r>
            <a:r>
              <a:rPr sz="2400" spc="-5" dirty="0">
                <a:solidFill>
                  <a:srgbClr val="FF0000"/>
                </a:solidFill>
                <a:latin typeface="Arial"/>
                <a:cs typeface="Arial"/>
              </a:rPr>
              <a:t>language</a:t>
            </a:r>
            <a:endParaRPr sz="2400">
              <a:latin typeface="Arial"/>
              <a:cs typeface="Arial"/>
            </a:endParaRPr>
          </a:p>
          <a:p>
            <a:pPr marL="911860" lvl="1" indent="-457834">
              <a:lnSpc>
                <a:spcPct val="100000"/>
              </a:lnSpc>
              <a:buAutoNum type="arabicPeriod"/>
              <a:tabLst>
                <a:tab pos="911225" algn="l"/>
                <a:tab pos="911860" algn="l"/>
              </a:tabLst>
            </a:pPr>
            <a:r>
              <a:rPr sz="2200" spc="-5" smtClean="0">
                <a:solidFill>
                  <a:srgbClr val="003265"/>
                </a:solidFill>
                <a:latin typeface="Arial"/>
                <a:cs typeface="Arial"/>
              </a:rPr>
              <a:t>Comments </a:t>
            </a:r>
            <a:r>
              <a:rPr sz="2200" spc="-5" dirty="0">
                <a:solidFill>
                  <a:srgbClr val="003265"/>
                </a:solidFill>
                <a:latin typeface="Arial"/>
                <a:cs typeface="Arial"/>
              </a:rPr>
              <a:t>are not</a:t>
            </a:r>
            <a:r>
              <a:rPr sz="2200" spc="20" dirty="0">
                <a:solidFill>
                  <a:srgbClr val="003265"/>
                </a:solidFill>
                <a:latin typeface="Arial"/>
                <a:cs typeface="Arial"/>
              </a:rPr>
              <a:t> </a:t>
            </a:r>
            <a:r>
              <a:rPr sz="2200" spc="-5">
                <a:solidFill>
                  <a:srgbClr val="003265"/>
                </a:solidFill>
                <a:latin typeface="Arial"/>
                <a:cs typeface="Arial"/>
              </a:rPr>
              <a:t>considered</a:t>
            </a:r>
            <a:r>
              <a:rPr sz="2200" spc="-5" smtClean="0">
                <a:solidFill>
                  <a:srgbClr val="003265"/>
                </a:solidFill>
                <a:latin typeface="Arial"/>
                <a:cs typeface="Arial"/>
              </a:rPr>
              <a:t>.</a:t>
            </a:r>
            <a:endParaRPr sz="2800">
              <a:latin typeface="Times New Roman"/>
              <a:cs typeface="Times New Roman"/>
            </a:endParaRPr>
          </a:p>
          <a:p>
            <a:pPr marL="911860" lvl="1" indent="-457834">
              <a:lnSpc>
                <a:spcPct val="100000"/>
              </a:lnSpc>
              <a:buAutoNum type="arabicPeriod"/>
              <a:tabLst>
                <a:tab pos="911225" algn="l"/>
                <a:tab pos="911860" algn="l"/>
              </a:tabLst>
            </a:pPr>
            <a:r>
              <a:rPr sz="2200" spc="-5" dirty="0">
                <a:solidFill>
                  <a:srgbClr val="0000FF"/>
                </a:solidFill>
                <a:latin typeface="Arial"/>
                <a:cs typeface="Arial"/>
              </a:rPr>
              <a:t>The identifier and function declarations are not</a:t>
            </a:r>
            <a:r>
              <a:rPr sz="2200" spc="75" dirty="0">
                <a:solidFill>
                  <a:srgbClr val="0000FF"/>
                </a:solidFill>
                <a:latin typeface="Arial"/>
                <a:cs typeface="Arial"/>
              </a:rPr>
              <a:t> </a:t>
            </a:r>
            <a:r>
              <a:rPr sz="2200" spc="-5">
                <a:solidFill>
                  <a:srgbClr val="0000FF"/>
                </a:solidFill>
                <a:latin typeface="Arial"/>
                <a:cs typeface="Arial"/>
              </a:rPr>
              <a:t>considered</a:t>
            </a:r>
            <a:r>
              <a:rPr sz="2200" spc="-5" smtClean="0">
                <a:solidFill>
                  <a:srgbClr val="0000FF"/>
                </a:solidFill>
                <a:latin typeface="Arial"/>
                <a:cs typeface="Arial"/>
              </a:rPr>
              <a:t>.</a:t>
            </a:r>
            <a:endParaRPr sz="2400">
              <a:latin typeface="Times New Roman"/>
              <a:cs typeface="Times New Roman"/>
            </a:endParaRPr>
          </a:p>
          <a:p>
            <a:pPr marL="911860" lvl="1" indent="-457834">
              <a:lnSpc>
                <a:spcPct val="100000"/>
              </a:lnSpc>
              <a:buAutoNum type="arabicPeriod"/>
              <a:tabLst>
                <a:tab pos="911225" algn="l"/>
                <a:tab pos="911860" algn="l"/>
              </a:tabLst>
            </a:pPr>
            <a:r>
              <a:rPr sz="2200" spc="-5" dirty="0">
                <a:solidFill>
                  <a:srgbClr val="003265"/>
                </a:solidFill>
                <a:latin typeface="Arial"/>
                <a:cs typeface="Arial"/>
              </a:rPr>
              <a:t>All the variables and constants are considered</a:t>
            </a:r>
            <a:r>
              <a:rPr sz="2200" spc="65" dirty="0">
                <a:solidFill>
                  <a:srgbClr val="003265"/>
                </a:solidFill>
                <a:latin typeface="Arial"/>
                <a:cs typeface="Arial"/>
              </a:rPr>
              <a:t> </a:t>
            </a:r>
            <a:r>
              <a:rPr sz="2200" spc="-5">
                <a:solidFill>
                  <a:srgbClr val="003265"/>
                </a:solidFill>
                <a:latin typeface="Arial"/>
                <a:cs typeface="Arial"/>
              </a:rPr>
              <a:t>operands</a:t>
            </a:r>
            <a:r>
              <a:rPr sz="2200" spc="-5" smtClean="0">
                <a:solidFill>
                  <a:srgbClr val="003265"/>
                </a:solidFill>
                <a:latin typeface="Arial"/>
                <a:cs typeface="Arial"/>
              </a:rPr>
              <a:t>.</a:t>
            </a:r>
            <a:endParaRPr sz="2500">
              <a:latin typeface="Times New Roman"/>
              <a:cs typeface="Times New Roman"/>
            </a:endParaRPr>
          </a:p>
          <a:p>
            <a:pPr marL="911225" marR="5080" lvl="1" indent="-457200" algn="just">
              <a:lnSpc>
                <a:spcPct val="100000"/>
              </a:lnSpc>
              <a:spcBef>
                <a:spcPts val="5"/>
              </a:spcBef>
              <a:buAutoNum type="arabicPeriod"/>
              <a:tabLst>
                <a:tab pos="911860" algn="l"/>
              </a:tabLst>
            </a:pPr>
            <a:r>
              <a:rPr sz="2200" spc="-5" dirty="0">
                <a:solidFill>
                  <a:srgbClr val="965025"/>
                </a:solidFill>
                <a:latin typeface="Arial"/>
                <a:cs typeface="Arial"/>
              </a:rPr>
              <a:t>Global variables used in </a:t>
            </a:r>
            <a:r>
              <a:rPr sz="2200" dirty="0">
                <a:solidFill>
                  <a:srgbClr val="965025"/>
                </a:solidFill>
                <a:latin typeface="Arial"/>
                <a:cs typeface="Arial"/>
              </a:rPr>
              <a:t>different </a:t>
            </a:r>
            <a:r>
              <a:rPr sz="2200" spc="-5" dirty="0">
                <a:solidFill>
                  <a:srgbClr val="965025"/>
                </a:solidFill>
                <a:latin typeface="Arial"/>
                <a:cs typeface="Arial"/>
              </a:rPr>
              <a:t>modules of the same  program </a:t>
            </a:r>
            <a:r>
              <a:rPr sz="2200" spc="5" dirty="0">
                <a:solidFill>
                  <a:srgbClr val="965025"/>
                </a:solidFill>
                <a:latin typeface="Arial"/>
                <a:cs typeface="Arial"/>
              </a:rPr>
              <a:t>are </a:t>
            </a:r>
            <a:r>
              <a:rPr sz="2200" spc="-5" dirty="0">
                <a:solidFill>
                  <a:srgbClr val="965025"/>
                </a:solidFill>
                <a:latin typeface="Arial"/>
                <a:cs typeface="Arial"/>
              </a:rPr>
              <a:t>counted as multiple occurrences of the </a:t>
            </a:r>
            <a:r>
              <a:rPr sz="2200" spc="-10">
                <a:solidFill>
                  <a:srgbClr val="965025"/>
                </a:solidFill>
                <a:latin typeface="Arial"/>
                <a:cs typeface="Arial"/>
              </a:rPr>
              <a:t>same  </a:t>
            </a:r>
            <a:r>
              <a:rPr sz="2200" spc="-5" smtClean="0">
                <a:solidFill>
                  <a:srgbClr val="965025"/>
                </a:solidFill>
                <a:latin typeface="Arial"/>
                <a:cs typeface="Arial"/>
              </a:rPr>
              <a:t>variable.</a:t>
            </a:r>
            <a:endParaRPr lang="en-IN" sz="2200" spc="-5" dirty="0" smtClean="0">
              <a:solidFill>
                <a:srgbClr val="965025"/>
              </a:solidFill>
              <a:latin typeface="Arial"/>
              <a:cs typeface="Arial"/>
            </a:endParaRPr>
          </a:p>
          <a:p>
            <a:pPr marL="911225" marR="5080" lvl="1" indent="-457200" algn="just">
              <a:lnSpc>
                <a:spcPct val="100000"/>
              </a:lnSpc>
              <a:spcBef>
                <a:spcPts val="5"/>
              </a:spcBef>
              <a:buAutoNum type="arabicPeriod"/>
              <a:tabLst>
                <a:tab pos="911860" algn="l"/>
              </a:tabLst>
            </a:pPr>
            <a:r>
              <a:rPr lang="en-US" sz="2200" spc="-5" dirty="0" smtClean="0">
                <a:solidFill>
                  <a:srgbClr val="003265"/>
                </a:solidFill>
                <a:latin typeface="Arial"/>
                <a:cs typeface="Arial"/>
              </a:rPr>
              <a:t>Local variables with the same name in different functions </a:t>
            </a:r>
            <a:r>
              <a:rPr lang="en-US" sz="2200" spc="-10" dirty="0" smtClean="0">
                <a:solidFill>
                  <a:srgbClr val="003265"/>
                </a:solidFill>
                <a:latin typeface="Arial"/>
                <a:cs typeface="Arial"/>
              </a:rPr>
              <a:t>are  </a:t>
            </a:r>
            <a:r>
              <a:rPr lang="en-US" sz="2200" spc="-5" dirty="0" smtClean="0">
                <a:solidFill>
                  <a:srgbClr val="003265"/>
                </a:solidFill>
                <a:latin typeface="Arial"/>
                <a:cs typeface="Arial"/>
              </a:rPr>
              <a:t>counted as unique</a:t>
            </a:r>
            <a:r>
              <a:rPr lang="en-US" sz="2200" spc="10" dirty="0" smtClean="0">
                <a:solidFill>
                  <a:srgbClr val="003265"/>
                </a:solidFill>
                <a:latin typeface="Arial"/>
                <a:cs typeface="Arial"/>
              </a:rPr>
              <a:t> </a:t>
            </a:r>
            <a:r>
              <a:rPr lang="en-US" sz="2200" spc="-5" dirty="0" smtClean="0">
                <a:solidFill>
                  <a:srgbClr val="003265"/>
                </a:solidFill>
                <a:latin typeface="Arial"/>
                <a:cs typeface="Arial"/>
              </a:rPr>
              <a:t>operands.</a:t>
            </a:r>
          </a:p>
          <a:p>
            <a:pPr marL="911225" marR="5080" lvl="1" indent="-457200" algn="just">
              <a:lnSpc>
                <a:spcPct val="100000"/>
              </a:lnSpc>
              <a:spcBef>
                <a:spcPts val="5"/>
              </a:spcBef>
              <a:buAutoNum type="arabicPeriod"/>
              <a:tabLst>
                <a:tab pos="911860" algn="l"/>
              </a:tabLst>
            </a:pPr>
            <a:r>
              <a:rPr lang="en-US" sz="2200" spc="-5" dirty="0" smtClean="0">
                <a:solidFill>
                  <a:srgbClr val="003265"/>
                </a:solidFill>
                <a:latin typeface="Arial"/>
                <a:cs typeface="Arial"/>
              </a:rPr>
              <a:t>Functions calls are considered as</a:t>
            </a:r>
            <a:r>
              <a:rPr lang="en-US" sz="2200" spc="40" dirty="0" smtClean="0">
                <a:solidFill>
                  <a:srgbClr val="003265"/>
                </a:solidFill>
                <a:latin typeface="Arial"/>
                <a:cs typeface="Arial"/>
              </a:rPr>
              <a:t> </a:t>
            </a:r>
            <a:r>
              <a:rPr lang="en-US" sz="2200" spc="-5" dirty="0" smtClean="0">
                <a:solidFill>
                  <a:srgbClr val="003265"/>
                </a:solidFill>
                <a:latin typeface="Arial"/>
                <a:cs typeface="Arial"/>
              </a:rPr>
              <a:t>operators.</a:t>
            </a:r>
          </a:p>
          <a:p>
            <a:pPr marL="911225" marR="5080" lvl="1" indent="-457200" algn="just">
              <a:lnSpc>
                <a:spcPct val="100000"/>
              </a:lnSpc>
              <a:spcBef>
                <a:spcPts val="5"/>
              </a:spcBef>
              <a:buAutoNum type="arabicPeriod"/>
              <a:tabLst>
                <a:tab pos="911860" algn="l"/>
              </a:tabLst>
            </a:pPr>
            <a:r>
              <a:rPr lang="en-US" sz="2200" spc="-5" dirty="0" smtClean="0">
                <a:solidFill>
                  <a:srgbClr val="0000FF"/>
                </a:solidFill>
                <a:latin typeface="Arial"/>
                <a:cs typeface="Arial"/>
              </a:rPr>
              <a:t>All</a:t>
            </a:r>
            <a:r>
              <a:rPr lang="en-US" sz="2200" spc="75" dirty="0" smtClean="0">
                <a:solidFill>
                  <a:srgbClr val="0000FF"/>
                </a:solidFill>
                <a:latin typeface="Arial"/>
                <a:cs typeface="Arial"/>
              </a:rPr>
              <a:t> </a:t>
            </a:r>
            <a:r>
              <a:rPr lang="en-US" sz="2200" spc="-5" dirty="0" smtClean="0">
                <a:solidFill>
                  <a:srgbClr val="0000FF"/>
                </a:solidFill>
                <a:latin typeface="Arial"/>
                <a:cs typeface="Arial"/>
              </a:rPr>
              <a:t>looping</a:t>
            </a:r>
            <a:r>
              <a:rPr lang="en-US" sz="2200" spc="80" dirty="0" smtClean="0">
                <a:solidFill>
                  <a:srgbClr val="0000FF"/>
                </a:solidFill>
                <a:latin typeface="Arial"/>
                <a:cs typeface="Arial"/>
              </a:rPr>
              <a:t> </a:t>
            </a:r>
            <a:r>
              <a:rPr lang="en-US" sz="2200" spc="-5" dirty="0" smtClean="0">
                <a:solidFill>
                  <a:srgbClr val="0000FF"/>
                </a:solidFill>
                <a:latin typeface="Arial"/>
                <a:cs typeface="Arial"/>
              </a:rPr>
              <a:t>statements</a:t>
            </a:r>
            <a:r>
              <a:rPr lang="en-US" sz="2200" spc="75" dirty="0" smtClean="0">
                <a:solidFill>
                  <a:srgbClr val="0000FF"/>
                </a:solidFill>
                <a:latin typeface="Arial"/>
                <a:cs typeface="Arial"/>
              </a:rPr>
              <a:t> </a:t>
            </a:r>
            <a:r>
              <a:rPr lang="en-US" sz="2200" dirty="0" smtClean="0">
                <a:solidFill>
                  <a:srgbClr val="0000FF"/>
                </a:solidFill>
                <a:latin typeface="Arial"/>
                <a:cs typeface="Arial"/>
              </a:rPr>
              <a:t>e.g.,</a:t>
            </a:r>
            <a:r>
              <a:rPr lang="en-US" sz="2200" spc="75" dirty="0" smtClean="0">
                <a:solidFill>
                  <a:srgbClr val="0000FF"/>
                </a:solidFill>
                <a:latin typeface="Arial"/>
                <a:cs typeface="Arial"/>
              </a:rPr>
              <a:t> </a:t>
            </a:r>
            <a:r>
              <a:rPr lang="en-US" sz="2200" spc="-5" dirty="0" smtClean="0">
                <a:solidFill>
                  <a:srgbClr val="0000FF"/>
                </a:solidFill>
                <a:latin typeface="Arial"/>
                <a:cs typeface="Arial"/>
              </a:rPr>
              <a:t>do</a:t>
            </a:r>
            <a:r>
              <a:rPr lang="en-US" sz="2200" spc="80" dirty="0" smtClean="0">
                <a:solidFill>
                  <a:srgbClr val="0000FF"/>
                </a:solidFill>
                <a:latin typeface="Arial"/>
                <a:cs typeface="Arial"/>
              </a:rPr>
              <a:t> </a:t>
            </a:r>
            <a:r>
              <a:rPr lang="en-US" sz="2200" dirty="0" smtClean="0">
                <a:solidFill>
                  <a:srgbClr val="0000FF"/>
                </a:solidFill>
                <a:latin typeface="Arial"/>
                <a:cs typeface="Arial"/>
              </a:rPr>
              <a:t>{…}</a:t>
            </a:r>
            <a:r>
              <a:rPr lang="en-US" sz="2200" spc="80" dirty="0" smtClean="0">
                <a:solidFill>
                  <a:srgbClr val="0000FF"/>
                </a:solidFill>
                <a:latin typeface="Arial"/>
                <a:cs typeface="Arial"/>
              </a:rPr>
              <a:t> </a:t>
            </a:r>
            <a:r>
              <a:rPr lang="en-US" sz="2200" spc="-5" dirty="0" smtClean="0">
                <a:solidFill>
                  <a:srgbClr val="0000FF"/>
                </a:solidFill>
                <a:latin typeface="Arial"/>
                <a:cs typeface="Arial"/>
              </a:rPr>
              <a:t>while</a:t>
            </a:r>
            <a:r>
              <a:rPr lang="en-US" sz="2200" spc="80" dirty="0" smtClean="0">
                <a:solidFill>
                  <a:srgbClr val="0000FF"/>
                </a:solidFill>
                <a:latin typeface="Arial"/>
                <a:cs typeface="Arial"/>
              </a:rPr>
              <a:t> </a:t>
            </a:r>
            <a:r>
              <a:rPr lang="en-US" sz="2200" spc="-5" dirty="0" smtClean="0">
                <a:solidFill>
                  <a:srgbClr val="0000FF"/>
                </a:solidFill>
                <a:latin typeface="Arial"/>
                <a:cs typeface="Arial"/>
              </a:rPr>
              <a:t>(</a:t>
            </a:r>
            <a:r>
              <a:rPr lang="en-US" sz="2200" spc="75" dirty="0" smtClean="0">
                <a:solidFill>
                  <a:srgbClr val="0000FF"/>
                </a:solidFill>
                <a:latin typeface="Arial"/>
                <a:cs typeface="Arial"/>
              </a:rPr>
              <a:t> </a:t>
            </a:r>
            <a:r>
              <a:rPr lang="en-US" sz="2200" spc="-5" dirty="0" smtClean="0">
                <a:solidFill>
                  <a:srgbClr val="0000FF"/>
                </a:solidFill>
                <a:latin typeface="Arial"/>
                <a:cs typeface="Arial"/>
              </a:rPr>
              <a:t>),</a:t>
            </a:r>
            <a:r>
              <a:rPr lang="en-US" sz="2200" spc="85" dirty="0" smtClean="0">
                <a:solidFill>
                  <a:srgbClr val="0000FF"/>
                </a:solidFill>
                <a:latin typeface="Arial"/>
                <a:cs typeface="Arial"/>
              </a:rPr>
              <a:t> </a:t>
            </a:r>
            <a:r>
              <a:rPr lang="en-US" sz="2200" spc="-5" dirty="0" smtClean="0">
                <a:solidFill>
                  <a:srgbClr val="0000FF"/>
                </a:solidFill>
                <a:latin typeface="Arial"/>
                <a:cs typeface="Arial"/>
              </a:rPr>
              <a:t>while</a:t>
            </a:r>
            <a:r>
              <a:rPr lang="en-US" sz="2200" spc="80" dirty="0" smtClean="0">
                <a:solidFill>
                  <a:srgbClr val="0000FF"/>
                </a:solidFill>
                <a:latin typeface="Arial"/>
                <a:cs typeface="Arial"/>
              </a:rPr>
              <a:t> </a:t>
            </a:r>
            <a:r>
              <a:rPr lang="en-US" sz="2200" spc="-5" dirty="0" smtClean="0">
                <a:solidFill>
                  <a:srgbClr val="0000FF"/>
                </a:solidFill>
                <a:latin typeface="Arial"/>
                <a:cs typeface="Arial"/>
              </a:rPr>
              <a:t>(</a:t>
            </a:r>
            <a:r>
              <a:rPr lang="en-US" sz="2200" spc="85" dirty="0" smtClean="0">
                <a:solidFill>
                  <a:srgbClr val="0000FF"/>
                </a:solidFill>
                <a:latin typeface="Arial"/>
                <a:cs typeface="Arial"/>
              </a:rPr>
              <a:t> </a:t>
            </a:r>
            <a:r>
              <a:rPr lang="en-US" sz="2200" spc="-5" dirty="0" smtClean="0">
                <a:solidFill>
                  <a:srgbClr val="0000FF"/>
                </a:solidFill>
                <a:latin typeface="Arial"/>
                <a:cs typeface="Arial"/>
              </a:rPr>
              <a:t>)</a:t>
            </a:r>
            <a:r>
              <a:rPr lang="en-US" sz="2200" spc="75" dirty="0" smtClean="0">
                <a:solidFill>
                  <a:srgbClr val="0000FF"/>
                </a:solidFill>
                <a:latin typeface="Arial"/>
                <a:cs typeface="Arial"/>
              </a:rPr>
              <a:t> </a:t>
            </a:r>
            <a:r>
              <a:rPr lang="en-US" sz="2200" spc="-5" dirty="0" smtClean="0">
                <a:solidFill>
                  <a:srgbClr val="0000FF"/>
                </a:solidFill>
                <a:latin typeface="Arial"/>
                <a:cs typeface="Arial"/>
              </a:rPr>
              <a:t>{…},</a:t>
            </a:r>
            <a:r>
              <a:rPr lang="en-US" sz="2200" spc="100" dirty="0" smtClean="0">
                <a:solidFill>
                  <a:srgbClr val="0000FF"/>
                </a:solidFill>
                <a:latin typeface="Arial"/>
                <a:cs typeface="Arial"/>
              </a:rPr>
              <a:t> </a:t>
            </a:r>
            <a:r>
              <a:rPr lang="en-US" sz="2200" dirty="0" smtClean="0">
                <a:solidFill>
                  <a:srgbClr val="0000FF"/>
                </a:solidFill>
                <a:latin typeface="Arial"/>
                <a:cs typeface="Arial"/>
              </a:rPr>
              <a:t>for</a:t>
            </a:r>
            <a:r>
              <a:rPr lang="en-US" sz="2200" spc="85" dirty="0" smtClean="0">
                <a:solidFill>
                  <a:srgbClr val="0000FF"/>
                </a:solidFill>
                <a:latin typeface="Arial"/>
                <a:cs typeface="Arial"/>
              </a:rPr>
              <a:t> </a:t>
            </a:r>
            <a:r>
              <a:rPr lang="en-US" sz="2200" spc="-5" dirty="0" smtClean="0">
                <a:solidFill>
                  <a:srgbClr val="0000FF"/>
                </a:solidFill>
                <a:latin typeface="Arial"/>
                <a:cs typeface="Arial"/>
              </a:rPr>
              <a:t>(</a:t>
            </a:r>
            <a:r>
              <a:rPr lang="en-US" sz="2200" spc="100" dirty="0" smtClean="0">
                <a:solidFill>
                  <a:srgbClr val="0000FF"/>
                </a:solidFill>
                <a:latin typeface="Arial"/>
                <a:cs typeface="Arial"/>
              </a:rPr>
              <a:t> </a:t>
            </a:r>
            <a:r>
              <a:rPr lang="en-US" sz="2200" spc="-5" dirty="0" smtClean="0">
                <a:solidFill>
                  <a:srgbClr val="0000FF"/>
                </a:solidFill>
                <a:latin typeface="Arial"/>
                <a:cs typeface="Arial"/>
              </a:rPr>
              <a:t>) {…}, all control </a:t>
            </a:r>
            <a:r>
              <a:rPr lang="en-US" sz="2200" dirty="0" smtClean="0">
                <a:solidFill>
                  <a:srgbClr val="0000FF"/>
                </a:solidFill>
                <a:latin typeface="Arial"/>
                <a:cs typeface="Arial"/>
              </a:rPr>
              <a:t>statements </a:t>
            </a:r>
            <a:r>
              <a:rPr lang="en-US" sz="2200" spc="-5" dirty="0" smtClean="0">
                <a:solidFill>
                  <a:srgbClr val="0000FF"/>
                </a:solidFill>
                <a:latin typeface="Arial"/>
                <a:cs typeface="Arial"/>
              </a:rPr>
              <a:t>e.g., if ( ) {…}, if ( ) </a:t>
            </a:r>
            <a:r>
              <a:rPr lang="en-US" sz="2200" dirty="0" smtClean="0">
                <a:solidFill>
                  <a:srgbClr val="0000FF"/>
                </a:solidFill>
                <a:latin typeface="Arial"/>
                <a:cs typeface="Arial"/>
              </a:rPr>
              <a:t>{…} </a:t>
            </a:r>
            <a:r>
              <a:rPr lang="en-US" sz="2200" spc="-5" dirty="0" smtClean="0">
                <a:solidFill>
                  <a:srgbClr val="0000FF"/>
                </a:solidFill>
                <a:latin typeface="Arial"/>
                <a:cs typeface="Arial"/>
              </a:rPr>
              <a:t>else </a:t>
            </a:r>
            <a:r>
              <a:rPr lang="en-US" sz="2200" dirty="0" smtClean="0">
                <a:solidFill>
                  <a:srgbClr val="0000FF"/>
                </a:solidFill>
                <a:latin typeface="Arial"/>
                <a:cs typeface="Arial"/>
              </a:rPr>
              <a:t>{…}, </a:t>
            </a:r>
            <a:r>
              <a:rPr lang="en-US" sz="2200" spc="-5" dirty="0" smtClean="0">
                <a:solidFill>
                  <a:srgbClr val="0000FF"/>
                </a:solidFill>
                <a:latin typeface="Arial"/>
                <a:cs typeface="Arial"/>
              </a:rPr>
              <a:t>etc.  are considered as</a:t>
            </a:r>
            <a:r>
              <a:rPr lang="en-US" sz="2200" spc="10" dirty="0" smtClean="0">
                <a:solidFill>
                  <a:srgbClr val="0000FF"/>
                </a:solidFill>
                <a:latin typeface="Arial"/>
                <a:cs typeface="Arial"/>
              </a:rPr>
              <a:t> </a:t>
            </a:r>
            <a:r>
              <a:rPr lang="en-US" sz="2200" spc="-5" dirty="0" smtClean="0">
                <a:solidFill>
                  <a:srgbClr val="0000FF"/>
                </a:solidFill>
                <a:latin typeface="Arial"/>
                <a:cs typeface="Arial"/>
              </a:rPr>
              <a:t>operators.</a:t>
            </a:r>
          </a:p>
          <a:p>
            <a:pPr marL="911225" marR="5080" lvl="1" indent="-457200" algn="just">
              <a:lnSpc>
                <a:spcPct val="100000"/>
              </a:lnSpc>
              <a:spcBef>
                <a:spcPts val="5"/>
              </a:spcBef>
              <a:buAutoNum type="arabicPeriod"/>
              <a:tabLst>
                <a:tab pos="911860" algn="l"/>
              </a:tabLst>
            </a:pPr>
            <a:r>
              <a:rPr lang="en-US" sz="2200" spc="-5" dirty="0" smtClean="0">
                <a:solidFill>
                  <a:srgbClr val="003265"/>
                </a:solidFill>
                <a:latin typeface="Arial"/>
                <a:cs typeface="Arial"/>
              </a:rPr>
              <a:t>In control </a:t>
            </a:r>
            <a:r>
              <a:rPr lang="en-US" sz="2200" dirty="0" smtClean="0">
                <a:solidFill>
                  <a:srgbClr val="003265"/>
                </a:solidFill>
                <a:latin typeface="Arial"/>
                <a:cs typeface="Arial"/>
              </a:rPr>
              <a:t>construct </a:t>
            </a:r>
            <a:r>
              <a:rPr lang="en-US" sz="2200" spc="-5" dirty="0" smtClean="0">
                <a:solidFill>
                  <a:srgbClr val="003265"/>
                </a:solidFill>
                <a:latin typeface="Arial"/>
                <a:cs typeface="Arial"/>
              </a:rPr>
              <a:t>switch ( ) {case:…}, switch as well as all the  </a:t>
            </a:r>
            <a:r>
              <a:rPr lang="en-US" sz="2200" dirty="0" smtClean="0">
                <a:solidFill>
                  <a:srgbClr val="003265"/>
                </a:solidFill>
                <a:latin typeface="Arial"/>
                <a:cs typeface="Arial"/>
              </a:rPr>
              <a:t>case </a:t>
            </a:r>
            <a:r>
              <a:rPr lang="en-US" sz="2200" spc="-5" dirty="0" smtClean="0">
                <a:solidFill>
                  <a:srgbClr val="003265"/>
                </a:solidFill>
                <a:latin typeface="Arial"/>
                <a:cs typeface="Arial"/>
              </a:rPr>
              <a:t>statements are considered as</a:t>
            </a:r>
            <a:r>
              <a:rPr lang="en-US" sz="2200" spc="25" dirty="0" smtClean="0">
                <a:solidFill>
                  <a:srgbClr val="003265"/>
                </a:solidFill>
                <a:latin typeface="Arial"/>
                <a:cs typeface="Arial"/>
              </a:rPr>
              <a:t> </a:t>
            </a:r>
            <a:r>
              <a:rPr lang="en-US" sz="2200" spc="-5" dirty="0" smtClean="0">
                <a:solidFill>
                  <a:srgbClr val="003265"/>
                </a:solidFill>
                <a:latin typeface="Arial"/>
                <a:cs typeface="Arial"/>
              </a:rPr>
              <a:t>operators.</a:t>
            </a:r>
            <a:endParaRPr lang="en-US" sz="2200" dirty="0" smtClean="0">
              <a:latin typeface="Arial"/>
              <a:cs typeface="Arial"/>
            </a:endParaRPr>
          </a:p>
          <a:p>
            <a:pPr marL="911225" marR="5080" lvl="1" indent="-457200" algn="just">
              <a:lnSpc>
                <a:spcPct val="100000"/>
              </a:lnSpc>
              <a:spcBef>
                <a:spcPts val="5"/>
              </a:spcBef>
              <a:buAutoNum type="arabicPeriod"/>
              <a:tabLst>
                <a:tab pos="911860" algn="l"/>
              </a:tabLst>
            </a:pPr>
            <a:endParaRPr sz="22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smtClean="0">
                <a:latin typeface="Arial"/>
                <a:cs typeface="Arial"/>
              </a:rPr>
              <a:t>Token</a:t>
            </a:r>
            <a:r>
              <a:rPr lang="en-US" sz="4000" spc="-10" dirty="0" smtClean="0">
                <a:latin typeface="Arial"/>
                <a:cs typeface="Arial"/>
              </a:rPr>
              <a:t> </a:t>
            </a:r>
            <a:r>
              <a:rPr lang="en-US" sz="4000" spc="-5" dirty="0" smtClean="0">
                <a:latin typeface="Arial"/>
                <a:cs typeface="Arial"/>
              </a:rPr>
              <a:t>Count</a:t>
            </a:r>
            <a:endParaRPr lang="en-US" dirty="0"/>
          </a:p>
        </p:txBody>
      </p:sp>
      <p:sp>
        <p:nvSpPr>
          <p:cNvPr id="4" name="object 4"/>
          <p:cNvSpPr txBox="1"/>
          <p:nvPr/>
        </p:nvSpPr>
        <p:spPr>
          <a:xfrm>
            <a:off x="285720" y="1571612"/>
            <a:ext cx="8330565" cy="3059171"/>
          </a:xfrm>
          <a:prstGeom prst="rect">
            <a:avLst/>
          </a:prstGeom>
        </p:spPr>
        <p:txBody>
          <a:bodyPr vert="horz" wrap="square" lIns="0" tIns="12065" rIns="0" bIns="0" rtlCol="0">
            <a:spAutoFit/>
          </a:bodyPr>
          <a:lstStyle/>
          <a:p>
            <a:pPr marL="469265" marR="154940" indent="-457200">
              <a:lnSpc>
                <a:spcPct val="100000"/>
              </a:lnSpc>
              <a:spcBef>
                <a:spcPts val="95"/>
              </a:spcBef>
              <a:buAutoNum type="arabicPeriod" startAt="9"/>
              <a:tabLst>
                <a:tab pos="469265" algn="l"/>
                <a:tab pos="469900" algn="l"/>
              </a:tabLst>
            </a:pPr>
            <a:r>
              <a:rPr sz="2200" spc="-5" dirty="0">
                <a:solidFill>
                  <a:srgbClr val="965025"/>
                </a:solidFill>
                <a:latin typeface="Arial"/>
                <a:cs typeface="Arial"/>
              </a:rPr>
              <a:t>The reserve words like return, </a:t>
            </a:r>
            <a:r>
              <a:rPr sz="2200" dirty="0">
                <a:solidFill>
                  <a:srgbClr val="965025"/>
                </a:solidFill>
                <a:latin typeface="Arial"/>
                <a:cs typeface="Arial"/>
              </a:rPr>
              <a:t>default, </a:t>
            </a:r>
            <a:r>
              <a:rPr sz="2200" spc="-5" dirty="0">
                <a:solidFill>
                  <a:srgbClr val="965025"/>
                </a:solidFill>
                <a:latin typeface="Arial"/>
                <a:cs typeface="Arial"/>
              </a:rPr>
              <a:t>continue, break, sizeof,  etc., are considered as</a:t>
            </a:r>
            <a:r>
              <a:rPr sz="2200" spc="20" dirty="0">
                <a:solidFill>
                  <a:srgbClr val="965025"/>
                </a:solidFill>
                <a:latin typeface="Arial"/>
                <a:cs typeface="Arial"/>
              </a:rPr>
              <a:t> </a:t>
            </a:r>
            <a:r>
              <a:rPr sz="2200" spc="-5">
                <a:solidFill>
                  <a:srgbClr val="965025"/>
                </a:solidFill>
                <a:latin typeface="Arial"/>
                <a:cs typeface="Arial"/>
              </a:rPr>
              <a:t>operators</a:t>
            </a:r>
            <a:r>
              <a:rPr sz="2200" spc="-5" smtClean="0">
                <a:solidFill>
                  <a:srgbClr val="965025"/>
                </a:solidFill>
                <a:latin typeface="Arial"/>
                <a:cs typeface="Arial"/>
              </a:rPr>
              <a:t>.</a:t>
            </a:r>
            <a:endParaRPr sz="2000">
              <a:latin typeface="Times New Roman"/>
              <a:cs typeface="Times New Roman"/>
            </a:endParaRPr>
          </a:p>
          <a:p>
            <a:pPr marL="469265" marR="81915" indent="-457200">
              <a:lnSpc>
                <a:spcPct val="100000"/>
              </a:lnSpc>
              <a:buAutoNum type="arabicPeriod" startAt="9"/>
              <a:tabLst>
                <a:tab pos="469900" algn="l"/>
              </a:tabLst>
            </a:pPr>
            <a:r>
              <a:rPr sz="2200" spc="-5" dirty="0">
                <a:solidFill>
                  <a:srgbClr val="003265"/>
                </a:solidFill>
                <a:latin typeface="Arial"/>
                <a:cs typeface="Arial"/>
              </a:rPr>
              <a:t>All the brackets, commas, and terminators </a:t>
            </a:r>
            <a:r>
              <a:rPr sz="2200" spc="5" dirty="0">
                <a:solidFill>
                  <a:srgbClr val="003265"/>
                </a:solidFill>
                <a:latin typeface="Arial"/>
                <a:cs typeface="Arial"/>
              </a:rPr>
              <a:t>are </a:t>
            </a:r>
            <a:r>
              <a:rPr sz="2200" spc="-5" dirty="0">
                <a:solidFill>
                  <a:srgbClr val="003265"/>
                </a:solidFill>
                <a:latin typeface="Arial"/>
                <a:cs typeface="Arial"/>
              </a:rPr>
              <a:t>considered as  </a:t>
            </a:r>
            <a:r>
              <a:rPr sz="2200" spc="-5">
                <a:solidFill>
                  <a:srgbClr val="003265"/>
                </a:solidFill>
                <a:latin typeface="Arial"/>
                <a:cs typeface="Arial"/>
              </a:rPr>
              <a:t>operators</a:t>
            </a:r>
            <a:r>
              <a:rPr sz="2200" spc="-5" smtClean="0">
                <a:solidFill>
                  <a:srgbClr val="003265"/>
                </a:solidFill>
                <a:latin typeface="Arial"/>
                <a:cs typeface="Arial"/>
              </a:rPr>
              <a:t>.</a:t>
            </a:r>
            <a:endParaRPr sz="2050">
              <a:latin typeface="Times New Roman"/>
              <a:cs typeface="Times New Roman"/>
            </a:endParaRPr>
          </a:p>
          <a:p>
            <a:pPr marL="469265" marR="5080" indent="-457200">
              <a:lnSpc>
                <a:spcPct val="100000"/>
              </a:lnSpc>
              <a:spcBef>
                <a:spcPts val="5"/>
              </a:spcBef>
              <a:buAutoNum type="arabicPeriod" startAt="9"/>
              <a:tabLst>
                <a:tab pos="469900" algn="l"/>
              </a:tabLst>
            </a:pPr>
            <a:r>
              <a:rPr sz="2200" spc="-5" dirty="0">
                <a:solidFill>
                  <a:srgbClr val="003265"/>
                </a:solidFill>
                <a:latin typeface="Arial"/>
                <a:cs typeface="Arial"/>
              </a:rPr>
              <a:t>GOTO is counted as an operator </a:t>
            </a:r>
            <a:r>
              <a:rPr sz="2200" dirty="0">
                <a:solidFill>
                  <a:srgbClr val="003265"/>
                </a:solidFill>
                <a:latin typeface="Arial"/>
                <a:cs typeface="Arial"/>
              </a:rPr>
              <a:t>and </a:t>
            </a:r>
            <a:r>
              <a:rPr sz="2200" spc="-5" dirty="0">
                <a:solidFill>
                  <a:srgbClr val="003265"/>
                </a:solidFill>
                <a:latin typeface="Arial"/>
                <a:cs typeface="Arial"/>
              </a:rPr>
              <a:t>the label is counted as  an </a:t>
            </a:r>
            <a:r>
              <a:rPr sz="2200" spc="-5">
                <a:solidFill>
                  <a:srgbClr val="003265"/>
                </a:solidFill>
                <a:latin typeface="Arial"/>
                <a:cs typeface="Arial"/>
              </a:rPr>
              <a:t>operand</a:t>
            </a:r>
            <a:r>
              <a:rPr sz="2200" spc="-5" smtClean="0">
                <a:solidFill>
                  <a:srgbClr val="003265"/>
                </a:solidFill>
                <a:latin typeface="Arial"/>
                <a:cs typeface="Arial"/>
              </a:rPr>
              <a:t>.</a:t>
            </a:r>
            <a:endParaRPr sz="2700">
              <a:latin typeface="Times New Roman"/>
              <a:cs typeface="Times New Roman"/>
            </a:endParaRPr>
          </a:p>
          <a:p>
            <a:pPr marL="469265" marR="80645" indent="-457200" algn="just">
              <a:lnSpc>
                <a:spcPct val="99800"/>
              </a:lnSpc>
              <a:buAutoNum type="arabicPeriod" startAt="9"/>
              <a:tabLst>
                <a:tab pos="469900" algn="l"/>
              </a:tabLst>
            </a:pPr>
            <a:r>
              <a:rPr sz="2200" spc="-5" dirty="0">
                <a:solidFill>
                  <a:srgbClr val="0000FF"/>
                </a:solidFill>
                <a:latin typeface="Arial"/>
                <a:cs typeface="Arial"/>
              </a:rPr>
              <a:t>The </a:t>
            </a:r>
            <a:r>
              <a:rPr sz="2200" dirty="0">
                <a:solidFill>
                  <a:srgbClr val="0000FF"/>
                </a:solidFill>
                <a:latin typeface="Arial"/>
                <a:cs typeface="Arial"/>
              </a:rPr>
              <a:t>unary </a:t>
            </a:r>
            <a:r>
              <a:rPr sz="2200" spc="-5" dirty="0">
                <a:solidFill>
                  <a:srgbClr val="0000FF"/>
                </a:solidFill>
                <a:latin typeface="Arial"/>
                <a:cs typeface="Arial"/>
              </a:rPr>
              <a:t>and binary occurrence of </a:t>
            </a:r>
            <a:r>
              <a:rPr sz="2200" dirty="0">
                <a:solidFill>
                  <a:srgbClr val="0000FF"/>
                </a:solidFill>
                <a:latin typeface="Arial"/>
                <a:cs typeface="Arial"/>
              </a:rPr>
              <a:t>“+” </a:t>
            </a:r>
            <a:r>
              <a:rPr sz="2200" spc="-5" dirty="0">
                <a:solidFill>
                  <a:srgbClr val="0000FF"/>
                </a:solidFill>
                <a:latin typeface="Arial"/>
                <a:cs typeface="Arial"/>
              </a:rPr>
              <a:t>and “-” are dealt  separately. Similarly “*” (multiplication operator) are dealt with  </a:t>
            </a:r>
            <a:r>
              <a:rPr sz="2200" spc="-5">
                <a:solidFill>
                  <a:srgbClr val="0000FF"/>
                </a:solidFill>
                <a:latin typeface="Arial"/>
                <a:cs typeface="Arial"/>
              </a:rPr>
              <a:t>separately</a:t>
            </a:r>
            <a:r>
              <a:rPr sz="2200" spc="-5" smtClean="0">
                <a:solidFill>
                  <a:srgbClr val="0000FF"/>
                </a:solidFill>
                <a:latin typeface="Arial"/>
                <a:cs typeface="Arial"/>
              </a:rPr>
              <a:t>.</a:t>
            </a:r>
            <a:endParaRPr lang="en-IN" sz="2200" spc="-5" dirty="0" smtClean="0">
              <a:solidFill>
                <a:srgbClr val="0000FF"/>
              </a:solidFill>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545465" marR="153035" indent="-457200" algn="just">
              <a:lnSpc>
                <a:spcPct val="100000"/>
              </a:lnSpc>
              <a:spcBef>
                <a:spcPts val="95"/>
              </a:spcBef>
              <a:buAutoNum type="arabicPeriod" startAt="13"/>
              <a:tabLst>
                <a:tab pos="546100" algn="l"/>
              </a:tabLst>
            </a:pPr>
            <a:r>
              <a:rPr lang="en-US" sz="2800" spc="-5" dirty="0" smtClean="0">
                <a:solidFill>
                  <a:srgbClr val="003265"/>
                </a:solidFill>
                <a:latin typeface="Arial"/>
                <a:cs typeface="Arial"/>
              </a:rPr>
              <a:t>In the </a:t>
            </a:r>
            <a:r>
              <a:rPr lang="en-US" sz="2800" dirty="0" smtClean="0">
                <a:solidFill>
                  <a:srgbClr val="003265"/>
                </a:solidFill>
                <a:latin typeface="Arial"/>
                <a:cs typeface="Arial"/>
              </a:rPr>
              <a:t>array </a:t>
            </a:r>
            <a:r>
              <a:rPr lang="en-US" sz="2800" spc="-5" dirty="0" smtClean="0">
                <a:solidFill>
                  <a:srgbClr val="003265"/>
                </a:solidFill>
                <a:latin typeface="Arial"/>
                <a:cs typeface="Arial"/>
              </a:rPr>
              <a:t>variables </a:t>
            </a:r>
            <a:r>
              <a:rPr lang="en-US" sz="2800" dirty="0" smtClean="0">
                <a:solidFill>
                  <a:srgbClr val="003265"/>
                </a:solidFill>
                <a:latin typeface="Arial"/>
                <a:cs typeface="Arial"/>
              </a:rPr>
              <a:t>such </a:t>
            </a:r>
            <a:r>
              <a:rPr lang="en-US" sz="2800" spc="-5" dirty="0" smtClean="0">
                <a:solidFill>
                  <a:srgbClr val="003265"/>
                </a:solidFill>
                <a:latin typeface="Arial"/>
                <a:cs typeface="Arial"/>
              </a:rPr>
              <a:t>as “array-name [index]” </a:t>
            </a:r>
            <a:r>
              <a:rPr lang="en-US" sz="2800" dirty="0" smtClean="0">
                <a:solidFill>
                  <a:srgbClr val="003265"/>
                </a:solidFill>
                <a:latin typeface="Arial"/>
                <a:cs typeface="Arial"/>
              </a:rPr>
              <a:t>“array-  </a:t>
            </a:r>
            <a:r>
              <a:rPr lang="en-US" sz="2800" spc="-5" dirty="0" smtClean="0">
                <a:solidFill>
                  <a:srgbClr val="003265"/>
                </a:solidFill>
                <a:latin typeface="Arial"/>
                <a:cs typeface="Arial"/>
              </a:rPr>
              <a:t>name” and “index” </a:t>
            </a:r>
            <a:r>
              <a:rPr lang="en-US" sz="2800" dirty="0" smtClean="0">
                <a:solidFill>
                  <a:srgbClr val="003265"/>
                </a:solidFill>
                <a:latin typeface="Arial"/>
                <a:cs typeface="Arial"/>
              </a:rPr>
              <a:t>are </a:t>
            </a:r>
            <a:r>
              <a:rPr lang="en-US" sz="2800" spc="-5" dirty="0" smtClean="0">
                <a:solidFill>
                  <a:srgbClr val="003265"/>
                </a:solidFill>
                <a:latin typeface="Arial"/>
                <a:cs typeface="Arial"/>
              </a:rPr>
              <a:t>considered as operands and [ ] is  considered as</a:t>
            </a:r>
            <a:r>
              <a:rPr lang="en-US" sz="2800" spc="5" dirty="0" smtClean="0">
                <a:solidFill>
                  <a:srgbClr val="003265"/>
                </a:solidFill>
                <a:latin typeface="Arial"/>
                <a:cs typeface="Arial"/>
              </a:rPr>
              <a:t> </a:t>
            </a:r>
            <a:r>
              <a:rPr lang="en-US" sz="2800" spc="-5" dirty="0" smtClean="0">
                <a:solidFill>
                  <a:srgbClr val="003265"/>
                </a:solidFill>
                <a:latin typeface="Arial"/>
                <a:cs typeface="Arial"/>
              </a:rPr>
              <a:t>operator.</a:t>
            </a:r>
            <a:endParaRPr lang="en-US" sz="3600" dirty="0" smtClean="0">
              <a:latin typeface="Times New Roman"/>
              <a:cs typeface="Times New Roman"/>
            </a:endParaRPr>
          </a:p>
          <a:p>
            <a:pPr marL="469265" marR="5080" indent="-457200" algn="just">
              <a:lnSpc>
                <a:spcPct val="99900"/>
              </a:lnSpc>
              <a:buAutoNum type="arabicPeriod" startAt="13"/>
              <a:tabLst>
                <a:tab pos="469900" algn="l"/>
              </a:tabLst>
            </a:pPr>
            <a:r>
              <a:rPr lang="en-US" sz="2800" spc="-5" dirty="0" smtClean="0">
                <a:solidFill>
                  <a:srgbClr val="965025"/>
                </a:solidFill>
                <a:latin typeface="Arial"/>
                <a:cs typeface="Arial"/>
              </a:rPr>
              <a:t>In the </a:t>
            </a:r>
            <a:r>
              <a:rPr lang="en-US" sz="2800" dirty="0" smtClean="0">
                <a:solidFill>
                  <a:srgbClr val="965025"/>
                </a:solidFill>
                <a:latin typeface="Arial"/>
                <a:cs typeface="Arial"/>
              </a:rPr>
              <a:t>structure </a:t>
            </a:r>
            <a:r>
              <a:rPr lang="en-US" sz="2800" spc="-5" dirty="0" smtClean="0">
                <a:solidFill>
                  <a:srgbClr val="965025"/>
                </a:solidFill>
                <a:latin typeface="Arial"/>
                <a:cs typeface="Arial"/>
              </a:rPr>
              <a:t>variables </a:t>
            </a:r>
            <a:r>
              <a:rPr lang="en-US" sz="2800" dirty="0" smtClean="0">
                <a:solidFill>
                  <a:srgbClr val="965025"/>
                </a:solidFill>
                <a:latin typeface="Arial"/>
                <a:cs typeface="Arial"/>
              </a:rPr>
              <a:t>such </a:t>
            </a:r>
            <a:r>
              <a:rPr lang="en-US" sz="2800" spc="-5" dirty="0" smtClean="0">
                <a:solidFill>
                  <a:srgbClr val="965025"/>
                </a:solidFill>
                <a:latin typeface="Arial"/>
                <a:cs typeface="Arial"/>
              </a:rPr>
              <a:t>as “</a:t>
            </a:r>
            <a:r>
              <a:rPr lang="en-US" sz="2800" spc="-5" dirty="0" err="1" smtClean="0">
                <a:solidFill>
                  <a:srgbClr val="965025"/>
                </a:solidFill>
                <a:latin typeface="Arial"/>
                <a:cs typeface="Arial"/>
              </a:rPr>
              <a:t>struct</a:t>
            </a:r>
            <a:r>
              <a:rPr lang="en-US" sz="2800" spc="-5" dirty="0" smtClean="0">
                <a:solidFill>
                  <a:srgbClr val="965025"/>
                </a:solidFill>
                <a:latin typeface="Arial"/>
                <a:cs typeface="Arial"/>
              </a:rPr>
              <a:t>-name. </a:t>
            </a:r>
            <a:r>
              <a:rPr lang="en-US" sz="2800" dirty="0" smtClean="0">
                <a:solidFill>
                  <a:srgbClr val="965025"/>
                </a:solidFill>
                <a:latin typeface="Arial"/>
                <a:cs typeface="Arial"/>
              </a:rPr>
              <a:t>member-name”  </a:t>
            </a:r>
            <a:r>
              <a:rPr lang="en-US" sz="2800" spc="-5" dirty="0" smtClean="0">
                <a:solidFill>
                  <a:srgbClr val="965025"/>
                </a:solidFill>
                <a:latin typeface="Arial"/>
                <a:cs typeface="Arial"/>
              </a:rPr>
              <a:t>or </a:t>
            </a:r>
            <a:r>
              <a:rPr lang="en-US" sz="2800" dirty="0" smtClean="0">
                <a:solidFill>
                  <a:srgbClr val="965025"/>
                </a:solidFill>
                <a:latin typeface="Arial"/>
                <a:cs typeface="Arial"/>
              </a:rPr>
              <a:t>“</a:t>
            </a:r>
            <a:r>
              <a:rPr lang="en-US" sz="2800" dirty="0" err="1" smtClean="0">
                <a:solidFill>
                  <a:srgbClr val="965025"/>
                </a:solidFill>
                <a:latin typeface="Arial"/>
                <a:cs typeface="Arial"/>
              </a:rPr>
              <a:t>struct</a:t>
            </a:r>
            <a:r>
              <a:rPr lang="en-US" sz="2800" dirty="0" smtClean="0">
                <a:solidFill>
                  <a:srgbClr val="965025"/>
                </a:solidFill>
                <a:latin typeface="Arial"/>
                <a:cs typeface="Arial"/>
              </a:rPr>
              <a:t>-name </a:t>
            </a:r>
            <a:r>
              <a:rPr lang="en-US" sz="2800" spc="-5" dirty="0" smtClean="0">
                <a:solidFill>
                  <a:srgbClr val="965025"/>
                </a:solidFill>
                <a:latin typeface="Arial"/>
                <a:cs typeface="Arial"/>
              </a:rPr>
              <a:t>-&gt; </a:t>
            </a:r>
            <a:r>
              <a:rPr lang="en-US" sz="2800" dirty="0" smtClean="0">
                <a:solidFill>
                  <a:srgbClr val="965025"/>
                </a:solidFill>
                <a:latin typeface="Arial"/>
                <a:cs typeface="Arial"/>
              </a:rPr>
              <a:t>member-name”, </a:t>
            </a:r>
            <a:r>
              <a:rPr lang="en-US" sz="2800" spc="-5" dirty="0" err="1" smtClean="0">
                <a:solidFill>
                  <a:srgbClr val="965025"/>
                </a:solidFill>
                <a:latin typeface="Arial"/>
                <a:cs typeface="Arial"/>
              </a:rPr>
              <a:t>struct</a:t>
            </a:r>
            <a:r>
              <a:rPr lang="en-US" sz="2800" spc="-5" dirty="0" smtClean="0">
                <a:solidFill>
                  <a:srgbClr val="965025"/>
                </a:solidFill>
                <a:latin typeface="Arial"/>
                <a:cs typeface="Arial"/>
              </a:rPr>
              <a:t>-name, member-name  are taken as operands </a:t>
            </a:r>
            <a:r>
              <a:rPr lang="en-US" sz="2800" dirty="0" smtClean="0">
                <a:solidFill>
                  <a:srgbClr val="965025"/>
                </a:solidFill>
                <a:latin typeface="Arial"/>
                <a:cs typeface="Arial"/>
              </a:rPr>
              <a:t>and </a:t>
            </a:r>
            <a:r>
              <a:rPr lang="en-US" sz="2800" spc="-5" dirty="0" smtClean="0">
                <a:solidFill>
                  <a:srgbClr val="965025"/>
                </a:solidFill>
                <a:latin typeface="Arial"/>
                <a:cs typeface="Arial"/>
              </a:rPr>
              <a:t>‘.’, ‘-&gt;’ are taken as operators. </a:t>
            </a:r>
            <a:r>
              <a:rPr lang="en-US" sz="2800" dirty="0" smtClean="0">
                <a:solidFill>
                  <a:srgbClr val="965025"/>
                </a:solidFill>
                <a:latin typeface="Arial"/>
                <a:cs typeface="Arial"/>
              </a:rPr>
              <a:t>Same  </a:t>
            </a:r>
            <a:r>
              <a:rPr lang="en-US" sz="2800" spc="-5" dirty="0" smtClean="0">
                <a:solidFill>
                  <a:srgbClr val="965025"/>
                </a:solidFill>
                <a:latin typeface="Arial"/>
                <a:cs typeface="Arial"/>
              </a:rPr>
              <a:t>names of member </a:t>
            </a:r>
            <a:r>
              <a:rPr lang="en-US" sz="2800" dirty="0" smtClean="0">
                <a:solidFill>
                  <a:srgbClr val="965025"/>
                </a:solidFill>
                <a:latin typeface="Arial"/>
                <a:cs typeface="Arial"/>
              </a:rPr>
              <a:t>elements </a:t>
            </a:r>
            <a:r>
              <a:rPr lang="en-US" sz="2800" spc="-5" dirty="0" smtClean="0">
                <a:solidFill>
                  <a:srgbClr val="965025"/>
                </a:solidFill>
                <a:latin typeface="Arial"/>
                <a:cs typeface="Arial"/>
              </a:rPr>
              <a:t>in different </a:t>
            </a:r>
            <a:r>
              <a:rPr lang="en-US" sz="2800" dirty="0" smtClean="0">
                <a:solidFill>
                  <a:srgbClr val="965025"/>
                </a:solidFill>
                <a:latin typeface="Arial"/>
                <a:cs typeface="Arial"/>
              </a:rPr>
              <a:t>structure </a:t>
            </a:r>
            <a:r>
              <a:rPr lang="en-US" sz="2800" spc="-5" dirty="0" smtClean="0">
                <a:solidFill>
                  <a:srgbClr val="965025"/>
                </a:solidFill>
                <a:latin typeface="Arial"/>
                <a:cs typeface="Arial"/>
              </a:rPr>
              <a:t>variables are  counted as unique</a:t>
            </a:r>
            <a:r>
              <a:rPr lang="en-US" sz="2800" spc="10" dirty="0" smtClean="0">
                <a:solidFill>
                  <a:srgbClr val="965025"/>
                </a:solidFill>
                <a:latin typeface="Arial"/>
                <a:cs typeface="Arial"/>
              </a:rPr>
              <a:t> </a:t>
            </a:r>
            <a:r>
              <a:rPr lang="en-US" sz="2800" spc="-5" dirty="0" smtClean="0">
                <a:solidFill>
                  <a:srgbClr val="965025"/>
                </a:solidFill>
                <a:latin typeface="Arial"/>
                <a:cs typeface="Arial"/>
              </a:rPr>
              <a:t>operands.</a:t>
            </a:r>
            <a:endParaRPr lang="en-US" sz="2800" dirty="0" smtClean="0">
              <a:latin typeface="Arial"/>
              <a:cs typeface="Arial"/>
            </a:endParaRPr>
          </a:p>
          <a:p>
            <a:pPr>
              <a:lnSpc>
                <a:spcPct val="100000"/>
              </a:lnSpc>
              <a:spcBef>
                <a:spcPts val="35"/>
              </a:spcBef>
              <a:buAutoNum type="arabicPeriod" startAt="13"/>
            </a:pPr>
            <a:endParaRPr lang="en-US" sz="3600" dirty="0" smtClean="0">
              <a:latin typeface="Times New Roman"/>
              <a:cs typeface="Times New Roman"/>
            </a:endParaRPr>
          </a:p>
          <a:p>
            <a:pPr marL="504825" indent="-457834">
              <a:lnSpc>
                <a:spcPct val="100000"/>
              </a:lnSpc>
              <a:buAutoNum type="arabicPeriod" startAt="13"/>
              <a:tabLst>
                <a:tab pos="505459" algn="l"/>
              </a:tabLst>
            </a:pPr>
            <a:r>
              <a:rPr lang="en-US" sz="2800" spc="-5" dirty="0" smtClean="0">
                <a:solidFill>
                  <a:srgbClr val="003265"/>
                </a:solidFill>
                <a:latin typeface="Arial"/>
                <a:cs typeface="Arial"/>
              </a:rPr>
              <a:t>All the hash directive are</a:t>
            </a:r>
            <a:r>
              <a:rPr lang="en-US" sz="2800" spc="25" dirty="0" smtClean="0">
                <a:solidFill>
                  <a:srgbClr val="003265"/>
                </a:solidFill>
                <a:latin typeface="Arial"/>
                <a:cs typeface="Arial"/>
              </a:rPr>
              <a:t> </a:t>
            </a:r>
            <a:r>
              <a:rPr lang="en-US" sz="2800" spc="-5" dirty="0" smtClean="0">
                <a:solidFill>
                  <a:srgbClr val="003265"/>
                </a:solidFill>
                <a:latin typeface="Arial"/>
                <a:cs typeface="Arial"/>
              </a:rPr>
              <a:t>ignored.</a:t>
            </a:r>
            <a:endParaRPr lang="en-US" sz="2800" dirty="0" smtClean="0">
              <a:latin typeface="Arial"/>
              <a:cs typeface="Arial"/>
            </a:endParaRPr>
          </a:p>
          <a:p>
            <a:pPr marL="469265" marR="80645" indent="-457200" algn="just">
              <a:lnSpc>
                <a:spcPct val="99800"/>
              </a:lnSpc>
              <a:buAutoNum type="arabicPeriod" startAt="9"/>
              <a:tabLst>
                <a:tab pos="469900" algn="l"/>
              </a:tabLst>
            </a:pPr>
            <a:endParaRPr lang="en-US" sz="2800" dirty="0" smtClean="0">
              <a:latin typeface="Arial"/>
              <a:cs typeface="Arial"/>
            </a:endParaRPr>
          </a:p>
          <a:p>
            <a:endParaRPr lang="en-US" dirty="0"/>
          </a:p>
        </p:txBody>
      </p:sp>
      <p:sp>
        <p:nvSpPr>
          <p:cNvPr id="3" name="Title 2"/>
          <p:cNvSpPr>
            <a:spLocks noGrp="1"/>
          </p:cNvSpPr>
          <p:nvPr>
            <p:ph type="title"/>
          </p:nvPr>
        </p:nvSpPr>
        <p:spPr/>
        <p:txBody>
          <a:bodyPr/>
          <a:lstStyle/>
          <a:p>
            <a:r>
              <a:rPr lang="en-US" sz="4000" dirty="0" smtClean="0">
                <a:latin typeface="Arial"/>
                <a:cs typeface="Arial"/>
              </a:rPr>
              <a:t>Token</a:t>
            </a:r>
            <a:r>
              <a:rPr lang="en-US" sz="4000" spc="-10" dirty="0" smtClean="0">
                <a:latin typeface="Arial"/>
                <a:cs typeface="Arial"/>
              </a:rPr>
              <a:t> </a:t>
            </a:r>
            <a:r>
              <a:rPr lang="en-US" sz="4000" spc="-5" dirty="0" smtClean="0">
                <a:latin typeface="Arial"/>
                <a:cs typeface="Arial"/>
              </a:rPr>
              <a:t>Count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5" name="object 4"/>
          <p:cNvSpPr txBox="1"/>
          <p:nvPr/>
        </p:nvSpPr>
        <p:spPr>
          <a:xfrm>
            <a:off x="285720" y="1458227"/>
            <a:ext cx="7929618" cy="2568652"/>
          </a:xfrm>
          <a:prstGeom prst="rect">
            <a:avLst/>
          </a:prstGeom>
        </p:spPr>
        <p:txBody>
          <a:bodyPr vert="horz" wrap="square" lIns="0" tIns="199390" rIns="0" bIns="0" rtlCol="0">
            <a:spAutoFit/>
          </a:bodyPr>
          <a:lstStyle/>
          <a:p>
            <a:pPr marL="495300" indent="-457200">
              <a:lnSpc>
                <a:spcPct val="100000"/>
              </a:lnSpc>
              <a:spcBef>
                <a:spcPts val="1570"/>
              </a:spcBef>
              <a:buFont typeface="MS UI Gothic"/>
              <a:buChar char="▪"/>
              <a:tabLst>
                <a:tab pos="494665" algn="l"/>
                <a:tab pos="495300" algn="l"/>
              </a:tabLst>
            </a:pPr>
            <a:r>
              <a:rPr sz="2600" spc="-5" dirty="0">
                <a:latin typeface="Arial"/>
                <a:cs typeface="Arial"/>
              </a:rPr>
              <a:t>Potential</a:t>
            </a:r>
            <a:r>
              <a:rPr sz="2600" spc="-10" dirty="0">
                <a:latin typeface="Arial"/>
                <a:cs typeface="Arial"/>
              </a:rPr>
              <a:t> </a:t>
            </a:r>
            <a:r>
              <a:rPr sz="2600" spc="-5" dirty="0">
                <a:latin typeface="Arial"/>
                <a:cs typeface="Arial"/>
              </a:rPr>
              <a:t>Volume</a:t>
            </a:r>
            <a:endParaRPr sz="2600">
              <a:latin typeface="Arial"/>
              <a:cs typeface="Arial"/>
            </a:endParaRPr>
          </a:p>
          <a:p>
            <a:pPr marL="580390">
              <a:lnSpc>
                <a:spcPts val="3260"/>
              </a:lnSpc>
              <a:spcBef>
                <a:spcPts val="1960"/>
              </a:spcBef>
              <a:tabLst>
                <a:tab pos="3504565" algn="l"/>
              </a:tabLst>
            </a:pPr>
            <a:r>
              <a:rPr sz="3250" i="1" spc="10" dirty="0">
                <a:latin typeface="Times New Roman"/>
                <a:cs typeface="Times New Roman"/>
              </a:rPr>
              <a:t>V</a:t>
            </a:r>
            <a:r>
              <a:rPr sz="3250" i="1" spc="-459" dirty="0">
                <a:latin typeface="Times New Roman"/>
                <a:cs typeface="Times New Roman"/>
              </a:rPr>
              <a:t> </a:t>
            </a:r>
            <a:r>
              <a:rPr sz="3250" spc="10" dirty="0">
                <a:latin typeface="Times New Roman"/>
                <a:cs typeface="Times New Roman"/>
              </a:rPr>
              <a:t>*</a:t>
            </a:r>
            <a:r>
              <a:rPr sz="3250" spc="-254" dirty="0">
                <a:latin typeface="Times New Roman"/>
                <a:cs typeface="Times New Roman"/>
              </a:rPr>
              <a:t> </a:t>
            </a:r>
            <a:r>
              <a:rPr sz="3250" spc="10" dirty="0">
                <a:latin typeface="Symbol"/>
                <a:cs typeface="Symbol"/>
              </a:rPr>
              <a:t></a:t>
            </a:r>
            <a:r>
              <a:rPr sz="3250" spc="-110" dirty="0">
                <a:latin typeface="Times New Roman"/>
                <a:cs typeface="Times New Roman"/>
              </a:rPr>
              <a:t> </a:t>
            </a:r>
            <a:r>
              <a:rPr sz="3250" spc="50" dirty="0">
                <a:latin typeface="Times New Roman"/>
                <a:cs typeface="Times New Roman"/>
              </a:rPr>
              <a:t>(2</a:t>
            </a:r>
            <a:r>
              <a:rPr sz="3250" spc="-305" dirty="0">
                <a:latin typeface="Times New Roman"/>
                <a:cs typeface="Times New Roman"/>
              </a:rPr>
              <a:t> </a:t>
            </a:r>
            <a:r>
              <a:rPr sz="3250" spc="50" dirty="0">
                <a:latin typeface="Symbol"/>
                <a:cs typeface="Symbol"/>
              </a:rPr>
              <a:t></a:t>
            </a:r>
            <a:r>
              <a:rPr sz="3450" i="1" spc="50" dirty="0">
                <a:latin typeface="Symbol"/>
                <a:cs typeface="Symbol"/>
              </a:rPr>
              <a:t></a:t>
            </a:r>
            <a:r>
              <a:rPr sz="3450" i="1" spc="-565" dirty="0">
                <a:latin typeface="Times New Roman"/>
                <a:cs typeface="Times New Roman"/>
              </a:rPr>
              <a:t> </a:t>
            </a:r>
            <a:r>
              <a:rPr sz="2850" baseline="42397" dirty="0">
                <a:latin typeface="Times New Roman"/>
                <a:cs typeface="Times New Roman"/>
              </a:rPr>
              <a:t>*</a:t>
            </a:r>
            <a:r>
              <a:rPr sz="2850" spc="-292" baseline="42397" dirty="0">
                <a:latin typeface="Times New Roman"/>
                <a:cs typeface="Times New Roman"/>
              </a:rPr>
              <a:t> </a:t>
            </a:r>
            <a:r>
              <a:rPr sz="3250" spc="5" dirty="0">
                <a:latin typeface="Times New Roman"/>
                <a:cs typeface="Times New Roman"/>
              </a:rPr>
              <a:t>)</a:t>
            </a:r>
            <a:r>
              <a:rPr sz="3250" spc="-430" dirty="0">
                <a:latin typeface="Times New Roman"/>
                <a:cs typeface="Times New Roman"/>
              </a:rPr>
              <a:t> </a:t>
            </a:r>
            <a:r>
              <a:rPr sz="3250" spc="10" dirty="0">
                <a:latin typeface="Times New Roman"/>
                <a:cs typeface="Times New Roman"/>
              </a:rPr>
              <a:t>log	</a:t>
            </a:r>
            <a:r>
              <a:rPr sz="3250" spc="50" dirty="0">
                <a:latin typeface="Times New Roman"/>
                <a:cs typeface="Times New Roman"/>
              </a:rPr>
              <a:t>(2</a:t>
            </a:r>
            <a:r>
              <a:rPr sz="3250" spc="-360" dirty="0">
                <a:latin typeface="Times New Roman"/>
                <a:cs typeface="Times New Roman"/>
              </a:rPr>
              <a:t> </a:t>
            </a:r>
            <a:r>
              <a:rPr sz="3250" spc="125" dirty="0">
                <a:latin typeface="Symbol"/>
                <a:cs typeface="Symbol"/>
              </a:rPr>
              <a:t></a:t>
            </a:r>
            <a:r>
              <a:rPr sz="3450" i="1" spc="125" dirty="0">
                <a:latin typeface="Symbol"/>
                <a:cs typeface="Symbol"/>
              </a:rPr>
              <a:t></a:t>
            </a:r>
            <a:r>
              <a:rPr sz="2850" spc="187" baseline="42397">
                <a:latin typeface="Times New Roman"/>
                <a:cs typeface="Times New Roman"/>
              </a:rPr>
              <a:t>*</a:t>
            </a:r>
            <a:r>
              <a:rPr sz="2850" spc="-337" baseline="42397">
                <a:latin typeface="Times New Roman"/>
                <a:cs typeface="Times New Roman"/>
              </a:rPr>
              <a:t> </a:t>
            </a:r>
            <a:r>
              <a:rPr sz="3250" spc="5" smtClean="0">
                <a:latin typeface="Times New Roman"/>
                <a:cs typeface="Times New Roman"/>
              </a:rPr>
              <a:t>)</a:t>
            </a:r>
            <a:endParaRPr sz="3250">
              <a:latin typeface="Times New Roman"/>
              <a:cs typeface="Times New Roman"/>
            </a:endParaRPr>
          </a:p>
          <a:p>
            <a:pPr marL="2419985">
              <a:lnSpc>
                <a:spcPts val="1400"/>
              </a:lnSpc>
              <a:tabLst>
                <a:tab pos="3336925" algn="l"/>
                <a:tab pos="4449445" algn="l"/>
              </a:tabLst>
            </a:pPr>
            <a:r>
              <a:rPr sz="1900" dirty="0">
                <a:latin typeface="Times New Roman"/>
                <a:cs typeface="Times New Roman"/>
              </a:rPr>
              <a:t>2	2	2</a:t>
            </a:r>
            <a:endParaRPr sz="1900">
              <a:latin typeface="Times New Roman"/>
              <a:cs typeface="Times New Roman"/>
            </a:endParaRPr>
          </a:p>
          <a:p>
            <a:pPr>
              <a:lnSpc>
                <a:spcPct val="100000"/>
              </a:lnSpc>
              <a:spcBef>
                <a:spcPts val="20"/>
              </a:spcBef>
            </a:pPr>
            <a:r>
              <a:rPr lang="en-IN" sz="1950" dirty="0" smtClean="0">
                <a:latin typeface="Times New Roman"/>
                <a:cs typeface="Times New Roman"/>
              </a:rPr>
              <a:t>Where </a:t>
            </a:r>
            <a:r>
              <a:rPr lang="en-US" sz="2000" i="1" spc="50" dirty="0" smtClean="0">
                <a:latin typeface="Symbol"/>
                <a:cs typeface="Symbol"/>
              </a:rPr>
              <a:t></a:t>
            </a:r>
            <a:r>
              <a:rPr lang="en-US" sz="2000" i="1" spc="50" baseline="-25000" dirty="0" smtClean="0">
                <a:latin typeface="Symbol"/>
                <a:cs typeface="Symbol"/>
              </a:rPr>
              <a:t>2</a:t>
            </a:r>
            <a:r>
              <a:rPr lang="en-US" sz="2000" i="1" spc="-565" dirty="0" smtClean="0">
                <a:latin typeface="Times New Roman"/>
                <a:cs typeface="Times New Roman"/>
              </a:rPr>
              <a:t> </a:t>
            </a:r>
            <a:r>
              <a:rPr lang="en-US" sz="2000" i="1" spc="-565" baseline="42397" dirty="0" smtClean="0">
                <a:latin typeface="Times New Roman"/>
                <a:cs typeface="Times New Roman"/>
              </a:rPr>
              <a:t>*</a:t>
            </a:r>
            <a:r>
              <a:rPr lang="en-IN" sz="1950" dirty="0" smtClean="0">
                <a:latin typeface="Times New Roman"/>
                <a:cs typeface="Times New Roman"/>
              </a:rPr>
              <a:t> is the number of conceptually unique input and output parameters</a:t>
            </a:r>
            <a:endParaRPr sz="1950" smtClean="0">
              <a:latin typeface="Times New Roman"/>
              <a:cs typeface="Times New Roman"/>
            </a:endParaRPr>
          </a:p>
          <a:p>
            <a:pPr marL="495300" indent="-457200">
              <a:lnSpc>
                <a:spcPct val="100000"/>
              </a:lnSpc>
              <a:buFont typeface="MS UI Gothic"/>
              <a:buChar char="▪"/>
              <a:tabLst>
                <a:tab pos="494665" algn="l"/>
                <a:tab pos="495300" algn="l"/>
              </a:tabLst>
            </a:pPr>
            <a:endParaRPr lang="en-IN" sz="2600" spc="-5" dirty="0" smtClean="0">
              <a:latin typeface="Arial"/>
              <a:cs typeface="Arial"/>
            </a:endParaRPr>
          </a:p>
          <a:p>
            <a:pPr marL="495300" indent="-457200">
              <a:lnSpc>
                <a:spcPct val="100000"/>
              </a:lnSpc>
              <a:buFont typeface="MS UI Gothic"/>
              <a:buChar char="▪"/>
              <a:tabLst>
                <a:tab pos="494665" algn="l"/>
                <a:tab pos="495300" algn="l"/>
              </a:tabLst>
            </a:pPr>
            <a:r>
              <a:rPr sz="2600" spc="-5" smtClean="0">
                <a:latin typeface="Arial"/>
                <a:cs typeface="Arial"/>
              </a:rPr>
              <a:t>Estimated </a:t>
            </a:r>
            <a:r>
              <a:rPr sz="2600" smtClean="0">
                <a:latin typeface="Arial"/>
                <a:cs typeface="Arial"/>
              </a:rPr>
              <a:t>Program Level /</a:t>
            </a:r>
            <a:r>
              <a:rPr sz="2600" spc="-30" smtClean="0">
                <a:latin typeface="Arial"/>
                <a:cs typeface="Arial"/>
              </a:rPr>
              <a:t> </a:t>
            </a:r>
            <a:r>
              <a:rPr sz="2600" spc="-5" smtClean="0">
                <a:latin typeface="Arial"/>
                <a:cs typeface="Arial"/>
              </a:rPr>
              <a:t>Difficulty</a:t>
            </a:r>
            <a:endParaRPr sz="2600">
              <a:latin typeface="Arial"/>
              <a:cs typeface="Arial"/>
            </a:endParaRPr>
          </a:p>
        </p:txBody>
      </p:sp>
      <p:sp>
        <p:nvSpPr>
          <p:cNvPr id="6" name="object 5"/>
          <p:cNvSpPr txBox="1"/>
          <p:nvPr/>
        </p:nvSpPr>
        <p:spPr>
          <a:xfrm>
            <a:off x="4535653" y="3524744"/>
            <a:ext cx="79375" cy="132080"/>
          </a:xfrm>
          <a:prstGeom prst="rect">
            <a:avLst/>
          </a:prstGeom>
        </p:spPr>
        <p:txBody>
          <a:bodyPr vert="horz" wrap="square" lIns="0" tIns="12700" rIns="0" bIns="0" rtlCol="0">
            <a:spAutoFit/>
          </a:bodyPr>
          <a:lstStyle/>
          <a:p>
            <a:pPr marL="12700">
              <a:lnSpc>
                <a:spcPct val="100000"/>
              </a:lnSpc>
              <a:spcBef>
                <a:spcPts val="100"/>
              </a:spcBef>
            </a:pPr>
            <a:r>
              <a:rPr sz="700" dirty="0">
                <a:latin typeface="Symbol"/>
                <a:cs typeface="Symbol"/>
              </a:rPr>
              <a:t></a:t>
            </a:r>
            <a:endParaRPr sz="700">
              <a:latin typeface="Symbol"/>
              <a:cs typeface="Symbol"/>
            </a:endParaRPr>
          </a:p>
        </p:txBody>
      </p:sp>
      <p:sp>
        <p:nvSpPr>
          <p:cNvPr id="7" name="object 6"/>
          <p:cNvSpPr txBox="1"/>
          <p:nvPr/>
        </p:nvSpPr>
        <p:spPr>
          <a:xfrm>
            <a:off x="689580" y="4141806"/>
            <a:ext cx="8190865" cy="1930400"/>
          </a:xfrm>
          <a:prstGeom prst="rect">
            <a:avLst/>
          </a:prstGeom>
        </p:spPr>
        <p:txBody>
          <a:bodyPr vert="horz" wrap="square" lIns="0" tIns="12065" rIns="0" bIns="0" rtlCol="0">
            <a:spAutoFit/>
          </a:bodyPr>
          <a:lstStyle/>
          <a:p>
            <a:pPr marL="75565" marR="30480">
              <a:lnSpc>
                <a:spcPct val="100000"/>
              </a:lnSpc>
              <a:spcBef>
                <a:spcPts val="95"/>
              </a:spcBef>
            </a:pPr>
            <a:r>
              <a:rPr sz="2200" spc="-5" dirty="0">
                <a:solidFill>
                  <a:srgbClr val="003265"/>
                </a:solidFill>
                <a:latin typeface="Arial"/>
                <a:cs typeface="Arial"/>
              </a:rPr>
              <a:t>Halstead offered an alternate </a:t>
            </a:r>
            <a:r>
              <a:rPr sz="2200" dirty="0">
                <a:solidFill>
                  <a:srgbClr val="003265"/>
                </a:solidFill>
                <a:latin typeface="Arial"/>
                <a:cs typeface="Arial"/>
              </a:rPr>
              <a:t>formula </a:t>
            </a:r>
            <a:r>
              <a:rPr sz="2200" spc="-5" dirty="0">
                <a:solidFill>
                  <a:srgbClr val="003265"/>
                </a:solidFill>
                <a:latin typeface="Arial"/>
                <a:cs typeface="Arial"/>
              </a:rPr>
              <a:t>that estimate the program  level.</a:t>
            </a:r>
            <a:endParaRPr sz="2200">
              <a:latin typeface="Arial"/>
              <a:cs typeface="Arial"/>
            </a:endParaRPr>
          </a:p>
          <a:p>
            <a:pPr marL="1892300">
              <a:lnSpc>
                <a:spcPts val="1570"/>
              </a:lnSpc>
            </a:pPr>
            <a:r>
              <a:rPr sz="1750" spc="-5" dirty="0">
                <a:latin typeface="Symbol"/>
                <a:cs typeface="Symbol"/>
              </a:rPr>
              <a:t></a:t>
            </a:r>
            <a:endParaRPr sz="1750">
              <a:latin typeface="Symbol"/>
              <a:cs typeface="Symbol"/>
            </a:endParaRPr>
          </a:p>
          <a:p>
            <a:pPr marL="1860550">
              <a:lnSpc>
                <a:spcPts val="3400"/>
              </a:lnSpc>
            </a:pPr>
            <a:r>
              <a:rPr sz="3000" i="1" spc="-5" dirty="0">
                <a:latin typeface="Times New Roman"/>
                <a:cs typeface="Times New Roman"/>
              </a:rPr>
              <a:t>L </a:t>
            </a:r>
            <a:r>
              <a:rPr sz="3000" dirty="0">
                <a:latin typeface="Symbol"/>
                <a:cs typeface="Symbol"/>
              </a:rPr>
              <a:t></a:t>
            </a:r>
            <a:r>
              <a:rPr sz="3000" dirty="0">
                <a:latin typeface="Times New Roman"/>
                <a:cs typeface="Times New Roman"/>
              </a:rPr>
              <a:t> </a:t>
            </a:r>
            <a:r>
              <a:rPr sz="3000" spc="-95" dirty="0">
                <a:latin typeface="Times New Roman"/>
                <a:cs typeface="Times New Roman"/>
              </a:rPr>
              <a:t>2</a:t>
            </a:r>
            <a:r>
              <a:rPr sz="3150" i="1" spc="-95" dirty="0">
                <a:latin typeface="Symbol"/>
                <a:cs typeface="Symbol"/>
              </a:rPr>
              <a:t></a:t>
            </a:r>
            <a:r>
              <a:rPr sz="2625" spc="-142" baseline="-23809" dirty="0">
                <a:latin typeface="Times New Roman"/>
                <a:cs typeface="Times New Roman"/>
              </a:rPr>
              <a:t>2 </a:t>
            </a:r>
            <a:r>
              <a:rPr sz="3000" spc="-25" dirty="0">
                <a:latin typeface="Times New Roman"/>
                <a:cs typeface="Times New Roman"/>
              </a:rPr>
              <a:t>/(</a:t>
            </a:r>
            <a:r>
              <a:rPr sz="3150" i="1" spc="-25" dirty="0">
                <a:latin typeface="Symbol"/>
                <a:cs typeface="Symbol"/>
              </a:rPr>
              <a:t></a:t>
            </a:r>
            <a:r>
              <a:rPr sz="2625" spc="-37" baseline="-23809" dirty="0">
                <a:latin typeface="Times New Roman"/>
                <a:cs typeface="Times New Roman"/>
              </a:rPr>
              <a:t>1</a:t>
            </a:r>
            <a:r>
              <a:rPr sz="3000" spc="-25" dirty="0">
                <a:latin typeface="Symbol"/>
                <a:cs typeface="Symbol"/>
              </a:rPr>
              <a:t></a:t>
            </a:r>
            <a:r>
              <a:rPr sz="2625" spc="-37" baseline="-23809" dirty="0">
                <a:latin typeface="Times New Roman"/>
                <a:cs typeface="Times New Roman"/>
              </a:rPr>
              <a:t>2</a:t>
            </a:r>
            <a:r>
              <a:rPr sz="2625" spc="-195" baseline="-23809" dirty="0">
                <a:latin typeface="Times New Roman"/>
                <a:cs typeface="Times New Roman"/>
              </a:rPr>
              <a:t> </a:t>
            </a:r>
            <a:r>
              <a:rPr sz="3000" dirty="0">
                <a:latin typeface="Times New Roman"/>
                <a:cs typeface="Times New Roman"/>
              </a:rPr>
              <a:t>)</a:t>
            </a:r>
            <a:endParaRPr sz="3000">
              <a:latin typeface="Times New Roman"/>
              <a:cs typeface="Times New Roman"/>
            </a:endParaRPr>
          </a:p>
          <a:p>
            <a:pPr marL="38100">
              <a:lnSpc>
                <a:spcPct val="100000"/>
              </a:lnSpc>
              <a:spcBef>
                <a:spcPts val="2115"/>
              </a:spcBef>
            </a:pPr>
            <a:r>
              <a:rPr sz="2200" spc="-5" dirty="0">
                <a:solidFill>
                  <a:srgbClr val="003265"/>
                </a:solidFill>
                <a:latin typeface="Arial"/>
                <a:cs typeface="Arial"/>
              </a:rPr>
              <a:t>where</a:t>
            </a:r>
            <a:endParaRPr sz="2200">
              <a:latin typeface="Arial"/>
              <a:cs typeface="Arial"/>
            </a:endParaRPr>
          </a:p>
        </p:txBody>
      </p:sp>
      <p:sp>
        <p:nvSpPr>
          <p:cNvPr id="8" name="object 7"/>
          <p:cNvSpPr/>
          <p:nvPr/>
        </p:nvSpPr>
        <p:spPr>
          <a:xfrm>
            <a:off x="3159990" y="6186663"/>
            <a:ext cx="262255" cy="0"/>
          </a:xfrm>
          <a:custGeom>
            <a:avLst/>
            <a:gdLst/>
            <a:ahLst/>
            <a:cxnLst/>
            <a:rect l="l" t="t" r="r" b="b"/>
            <a:pathLst>
              <a:path w="262254">
                <a:moveTo>
                  <a:pt x="0" y="0"/>
                </a:moveTo>
                <a:lnTo>
                  <a:pt x="262127" y="0"/>
                </a:lnTo>
              </a:path>
            </a:pathLst>
          </a:custGeom>
          <a:ln w="15337">
            <a:solidFill>
              <a:srgbClr val="000000"/>
            </a:solidFill>
          </a:ln>
        </p:spPr>
        <p:txBody>
          <a:bodyPr wrap="square" lIns="0" tIns="0" rIns="0" bIns="0" rtlCol="0"/>
          <a:lstStyle/>
          <a:p>
            <a:endParaRPr/>
          </a:p>
        </p:txBody>
      </p:sp>
      <p:sp>
        <p:nvSpPr>
          <p:cNvPr id="9" name="object 8"/>
          <p:cNvSpPr/>
          <p:nvPr/>
        </p:nvSpPr>
        <p:spPr>
          <a:xfrm>
            <a:off x="3813787" y="6186663"/>
            <a:ext cx="767080" cy="0"/>
          </a:xfrm>
          <a:custGeom>
            <a:avLst/>
            <a:gdLst/>
            <a:ahLst/>
            <a:cxnLst/>
            <a:rect l="l" t="t" r="r" b="b"/>
            <a:pathLst>
              <a:path w="767079">
                <a:moveTo>
                  <a:pt x="0" y="0"/>
                </a:moveTo>
                <a:lnTo>
                  <a:pt x="766571" y="0"/>
                </a:lnTo>
              </a:path>
            </a:pathLst>
          </a:custGeom>
          <a:ln w="15337">
            <a:solidFill>
              <a:srgbClr val="000000"/>
            </a:solidFill>
          </a:ln>
        </p:spPr>
        <p:txBody>
          <a:bodyPr wrap="square" lIns="0" tIns="0" rIns="0" bIns="0" rtlCol="0"/>
          <a:lstStyle/>
          <a:p>
            <a:endParaRPr/>
          </a:p>
        </p:txBody>
      </p:sp>
      <p:sp>
        <p:nvSpPr>
          <p:cNvPr id="10" name="object 9"/>
          <p:cNvSpPr txBox="1"/>
          <p:nvPr/>
        </p:nvSpPr>
        <p:spPr>
          <a:xfrm>
            <a:off x="4307053" y="6431563"/>
            <a:ext cx="133350" cy="283210"/>
          </a:xfrm>
          <a:prstGeom prst="rect">
            <a:avLst/>
          </a:prstGeom>
        </p:spPr>
        <p:txBody>
          <a:bodyPr vert="horz" wrap="square" lIns="0" tIns="11430" rIns="0" bIns="0" rtlCol="0">
            <a:spAutoFit/>
          </a:bodyPr>
          <a:lstStyle/>
          <a:p>
            <a:pPr marL="12700">
              <a:lnSpc>
                <a:spcPct val="100000"/>
              </a:lnSpc>
              <a:spcBef>
                <a:spcPts val="90"/>
              </a:spcBef>
            </a:pPr>
            <a:r>
              <a:rPr sz="1700" spc="-5" dirty="0">
                <a:latin typeface="Times New Roman"/>
                <a:cs typeface="Times New Roman"/>
              </a:rPr>
              <a:t>2</a:t>
            </a:r>
            <a:endParaRPr sz="1700">
              <a:latin typeface="Times New Roman"/>
              <a:cs typeface="Times New Roman"/>
            </a:endParaRPr>
          </a:p>
        </p:txBody>
      </p:sp>
      <p:sp>
        <p:nvSpPr>
          <p:cNvPr id="11" name="object 10"/>
          <p:cNvSpPr txBox="1"/>
          <p:nvPr/>
        </p:nvSpPr>
        <p:spPr>
          <a:xfrm>
            <a:off x="3161513" y="5644512"/>
            <a:ext cx="1416050" cy="492759"/>
          </a:xfrm>
          <a:prstGeom prst="rect">
            <a:avLst/>
          </a:prstGeom>
        </p:spPr>
        <p:txBody>
          <a:bodyPr vert="horz" wrap="square" lIns="0" tIns="14605" rIns="0" bIns="0" rtlCol="0">
            <a:spAutoFit/>
          </a:bodyPr>
          <a:lstStyle/>
          <a:p>
            <a:pPr marL="38100">
              <a:lnSpc>
                <a:spcPct val="100000"/>
              </a:lnSpc>
              <a:spcBef>
                <a:spcPts val="115"/>
              </a:spcBef>
              <a:tabLst>
                <a:tab pos="630555" algn="l"/>
              </a:tabLst>
            </a:pPr>
            <a:r>
              <a:rPr sz="2900" dirty="0">
                <a:latin typeface="Times New Roman"/>
                <a:cs typeface="Times New Roman"/>
              </a:rPr>
              <a:t>1	</a:t>
            </a:r>
            <a:r>
              <a:rPr sz="3050" i="1" spc="30" dirty="0">
                <a:latin typeface="Symbol"/>
                <a:cs typeface="Symbol"/>
              </a:rPr>
              <a:t></a:t>
            </a:r>
            <a:r>
              <a:rPr sz="2550" spc="44" baseline="-24509" dirty="0">
                <a:latin typeface="Times New Roman"/>
                <a:cs typeface="Times New Roman"/>
              </a:rPr>
              <a:t>1</a:t>
            </a:r>
            <a:r>
              <a:rPr sz="2900" spc="30" dirty="0">
                <a:latin typeface="Symbol"/>
                <a:cs typeface="Symbol"/>
              </a:rPr>
              <a:t></a:t>
            </a:r>
            <a:r>
              <a:rPr sz="2550" spc="44" baseline="-24509" dirty="0">
                <a:latin typeface="Times New Roman"/>
                <a:cs typeface="Times New Roman"/>
              </a:rPr>
              <a:t>2</a:t>
            </a:r>
            <a:endParaRPr sz="2550" baseline="-24509">
              <a:latin typeface="Times New Roman"/>
              <a:cs typeface="Times New Roman"/>
            </a:endParaRPr>
          </a:p>
        </p:txBody>
      </p:sp>
      <p:sp>
        <p:nvSpPr>
          <p:cNvPr id="12" name="object 11"/>
          <p:cNvSpPr txBox="1"/>
          <p:nvPr/>
        </p:nvSpPr>
        <p:spPr>
          <a:xfrm>
            <a:off x="3506953" y="5898629"/>
            <a:ext cx="810260" cy="758190"/>
          </a:xfrm>
          <a:prstGeom prst="rect">
            <a:avLst/>
          </a:prstGeom>
        </p:spPr>
        <p:txBody>
          <a:bodyPr vert="horz" wrap="square" lIns="0" tIns="12700" rIns="0" bIns="0" rtlCol="0">
            <a:spAutoFit/>
          </a:bodyPr>
          <a:lstStyle/>
          <a:p>
            <a:pPr marL="12700">
              <a:lnSpc>
                <a:spcPts val="2795"/>
              </a:lnSpc>
              <a:spcBef>
                <a:spcPts val="100"/>
              </a:spcBef>
            </a:pPr>
            <a:r>
              <a:rPr sz="2900" dirty="0">
                <a:latin typeface="Symbol"/>
                <a:cs typeface="Symbol"/>
              </a:rPr>
              <a:t></a:t>
            </a:r>
            <a:endParaRPr sz="2900">
              <a:latin typeface="Symbol"/>
              <a:cs typeface="Symbol"/>
            </a:endParaRPr>
          </a:p>
          <a:p>
            <a:pPr marL="429895">
              <a:lnSpc>
                <a:spcPts val="2975"/>
              </a:lnSpc>
            </a:pPr>
            <a:r>
              <a:rPr sz="2900" spc="-310" dirty="0">
                <a:latin typeface="Times New Roman"/>
                <a:cs typeface="Times New Roman"/>
              </a:rPr>
              <a:t>2</a:t>
            </a:r>
            <a:r>
              <a:rPr sz="3050" i="1" spc="-95" dirty="0">
                <a:latin typeface="Symbol"/>
                <a:cs typeface="Symbol"/>
              </a:rPr>
              <a:t></a:t>
            </a:r>
            <a:endParaRPr sz="3050">
              <a:latin typeface="Symbol"/>
              <a:cs typeface="Symbol"/>
            </a:endParaRPr>
          </a:p>
        </p:txBody>
      </p:sp>
      <p:sp>
        <p:nvSpPr>
          <p:cNvPr id="13" name="object 12"/>
          <p:cNvSpPr txBox="1"/>
          <p:nvPr/>
        </p:nvSpPr>
        <p:spPr>
          <a:xfrm>
            <a:off x="3183865" y="6169436"/>
            <a:ext cx="230504" cy="649605"/>
          </a:xfrm>
          <a:prstGeom prst="rect">
            <a:avLst/>
          </a:prstGeom>
        </p:spPr>
        <p:txBody>
          <a:bodyPr vert="horz" wrap="square" lIns="0" tIns="11430" rIns="0" bIns="0" rtlCol="0">
            <a:spAutoFit/>
          </a:bodyPr>
          <a:lstStyle/>
          <a:p>
            <a:pPr marL="42545">
              <a:lnSpc>
                <a:spcPts val="1739"/>
              </a:lnSpc>
              <a:spcBef>
                <a:spcPts val="90"/>
              </a:spcBef>
            </a:pPr>
            <a:r>
              <a:rPr sz="1700" spc="-10" dirty="0">
                <a:latin typeface="Symbol"/>
                <a:cs typeface="Symbol"/>
              </a:rPr>
              <a:t></a:t>
            </a:r>
            <a:endParaRPr sz="1700">
              <a:latin typeface="Symbol"/>
              <a:cs typeface="Symbol"/>
            </a:endParaRPr>
          </a:p>
          <a:p>
            <a:pPr marL="12700">
              <a:lnSpc>
                <a:spcPts val="3180"/>
              </a:lnSpc>
            </a:pPr>
            <a:r>
              <a:rPr sz="2900" i="1" spc="-5" dirty="0">
                <a:latin typeface="Times New Roman"/>
                <a:cs typeface="Times New Roman"/>
              </a:rPr>
              <a:t>L</a:t>
            </a:r>
            <a:endParaRPr sz="2900">
              <a:latin typeface="Times New Roman"/>
              <a:cs typeface="Times New Roman"/>
            </a:endParaRPr>
          </a:p>
        </p:txBody>
      </p:sp>
      <p:sp>
        <p:nvSpPr>
          <p:cNvPr id="14" name="object 13"/>
          <p:cNvSpPr txBox="1"/>
          <p:nvPr/>
        </p:nvSpPr>
        <p:spPr>
          <a:xfrm>
            <a:off x="2496541" y="5715284"/>
            <a:ext cx="584835" cy="650875"/>
          </a:xfrm>
          <a:prstGeom prst="rect">
            <a:avLst/>
          </a:prstGeom>
        </p:spPr>
        <p:txBody>
          <a:bodyPr vert="horz" wrap="square" lIns="0" tIns="11430" rIns="0" bIns="0" rtlCol="0">
            <a:spAutoFit/>
          </a:bodyPr>
          <a:lstStyle/>
          <a:p>
            <a:pPr marL="76200">
              <a:lnSpc>
                <a:spcPts val="1745"/>
              </a:lnSpc>
              <a:spcBef>
                <a:spcPts val="90"/>
              </a:spcBef>
            </a:pPr>
            <a:r>
              <a:rPr sz="1700" spc="-10" dirty="0">
                <a:latin typeface="Symbol"/>
                <a:cs typeface="Symbol"/>
              </a:rPr>
              <a:t></a:t>
            </a:r>
            <a:endParaRPr sz="1700">
              <a:latin typeface="Symbol"/>
              <a:cs typeface="Symbol"/>
            </a:endParaRPr>
          </a:p>
          <a:p>
            <a:pPr marL="12700">
              <a:lnSpc>
                <a:spcPts val="3185"/>
              </a:lnSpc>
            </a:pPr>
            <a:r>
              <a:rPr sz="2900" i="1" spc="-5" dirty="0">
                <a:latin typeface="Times New Roman"/>
                <a:cs typeface="Times New Roman"/>
              </a:rPr>
              <a:t>D</a:t>
            </a:r>
            <a:r>
              <a:rPr sz="2900" i="1" spc="-100" dirty="0">
                <a:latin typeface="Times New Roman"/>
                <a:cs typeface="Times New Roman"/>
              </a:rPr>
              <a:t> </a:t>
            </a:r>
            <a:r>
              <a:rPr sz="2900" dirty="0">
                <a:latin typeface="Symbol"/>
                <a:cs typeface="Symbol"/>
              </a:rPr>
              <a:t></a:t>
            </a:r>
            <a:endParaRPr sz="2900">
              <a:latin typeface="Symbol"/>
              <a:cs typeface="Symbo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continuous application of measurement based techniques to the software development process and its products to supply meaningful and timely management information, together with the use of those techniques to improve that process and its products”.</a:t>
            </a:r>
            <a:endParaRPr lang="en-US" dirty="0"/>
          </a:p>
        </p:txBody>
      </p:sp>
      <p:sp>
        <p:nvSpPr>
          <p:cNvPr id="2" name="Title 1"/>
          <p:cNvSpPr>
            <a:spLocks noGrp="1"/>
          </p:cNvSpPr>
          <p:nvPr>
            <p:ph type="title"/>
          </p:nvPr>
        </p:nvSpPr>
        <p:spPr/>
        <p:txBody>
          <a:bodyPr/>
          <a:lstStyle/>
          <a:p>
            <a:r>
              <a:rPr lang="en-US" dirty="0" smtClean="0"/>
              <a:t>Software Metrics</a:t>
            </a:r>
            <a:endParaRPr lang="en-US" dirty="0"/>
          </a:p>
        </p:txBody>
      </p:sp>
    </p:spTree>
    <p:extLst>
      <p:ext uri="{BB962C8B-B14F-4D97-AF65-F5344CB8AC3E}">
        <p14:creationId xmlns:p14="http://schemas.microsoft.com/office/powerpoint/2010/main" xmlns="" val="24857658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object 4"/>
          <p:cNvSpPr txBox="1"/>
          <p:nvPr/>
        </p:nvSpPr>
        <p:spPr>
          <a:xfrm>
            <a:off x="3645887" y="2044562"/>
            <a:ext cx="1383030" cy="304165"/>
          </a:xfrm>
          <a:prstGeom prst="rect">
            <a:avLst/>
          </a:prstGeom>
        </p:spPr>
        <p:txBody>
          <a:bodyPr vert="horz" wrap="square" lIns="0" tIns="15875" rIns="0" bIns="0" rtlCol="0">
            <a:spAutoFit/>
          </a:bodyPr>
          <a:lstStyle/>
          <a:p>
            <a:pPr marL="12700">
              <a:lnSpc>
                <a:spcPct val="100000"/>
              </a:lnSpc>
              <a:spcBef>
                <a:spcPts val="125"/>
              </a:spcBef>
              <a:tabLst>
                <a:tab pos="1229995" algn="l"/>
              </a:tabLst>
            </a:pPr>
            <a:r>
              <a:rPr sz="1800" spc="15" dirty="0">
                <a:latin typeface="Symbol"/>
                <a:cs typeface="Symbol"/>
              </a:rPr>
              <a:t></a:t>
            </a:r>
            <a:r>
              <a:rPr sz="1800" spc="15" dirty="0">
                <a:latin typeface="Times New Roman"/>
                <a:cs typeface="Times New Roman"/>
              </a:rPr>
              <a:t>	</a:t>
            </a:r>
            <a:r>
              <a:rPr sz="1800" spc="15" dirty="0">
                <a:latin typeface="Symbol"/>
                <a:cs typeface="Symbol"/>
              </a:rPr>
              <a:t></a:t>
            </a:r>
            <a:endParaRPr sz="1800">
              <a:latin typeface="Symbol"/>
              <a:cs typeface="Symbol"/>
            </a:endParaRPr>
          </a:p>
        </p:txBody>
      </p:sp>
      <p:sp>
        <p:nvSpPr>
          <p:cNvPr id="5" name="object 5"/>
          <p:cNvSpPr txBox="1"/>
          <p:nvPr/>
        </p:nvSpPr>
        <p:spPr>
          <a:xfrm>
            <a:off x="293082" y="1777999"/>
            <a:ext cx="2743835" cy="422275"/>
          </a:xfrm>
          <a:prstGeom prst="rect">
            <a:avLst/>
          </a:prstGeom>
        </p:spPr>
        <p:txBody>
          <a:bodyPr vert="horz" wrap="square" lIns="0" tIns="12700" rIns="0" bIns="0" rtlCol="0">
            <a:spAutoFit/>
          </a:bodyPr>
          <a:lstStyle/>
          <a:p>
            <a:pPr marL="469900" indent="-457200">
              <a:lnSpc>
                <a:spcPct val="100000"/>
              </a:lnSpc>
              <a:spcBef>
                <a:spcPts val="100"/>
              </a:spcBef>
              <a:buFont typeface="MS UI Gothic"/>
              <a:buChar char="▪"/>
              <a:tabLst>
                <a:tab pos="469265" algn="l"/>
                <a:tab pos="469900" algn="l"/>
              </a:tabLst>
            </a:pPr>
            <a:r>
              <a:rPr sz="2600" spc="-5" dirty="0">
                <a:latin typeface="Arial"/>
                <a:cs typeface="Arial"/>
              </a:rPr>
              <a:t>Effort </a:t>
            </a:r>
            <a:r>
              <a:rPr sz="2600" dirty="0">
                <a:latin typeface="Arial"/>
                <a:cs typeface="Arial"/>
              </a:rPr>
              <a:t>and</a:t>
            </a:r>
            <a:r>
              <a:rPr sz="2600" spc="-45" dirty="0">
                <a:latin typeface="Arial"/>
                <a:cs typeface="Arial"/>
              </a:rPr>
              <a:t> </a:t>
            </a:r>
            <a:r>
              <a:rPr sz="2600" spc="-5" dirty="0">
                <a:latin typeface="Arial"/>
                <a:cs typeface="Arial"/>
              </a:rPr>
              <a:t>Time</a:t>
            </a:r>
            <a:endParaRPr sz="2600">
              <a:latin typeface="Arial"/>
              <a:cs typeface="Arial"/>
            </a:endParaRPr>
          </a:p>
        </p:txBody>
      </p:sp>
      <p:sp>
        <p:nvSpPr>
          <p:cNvPr id="6" name="object 6"/>
          <p:cNvSpPr txBox="1"/>
          <p:nvPr/>
        </p:nvSpPr>
        <p:spPr>
          <a:xfrm>
            <a:off x="252442" y="2106629"/>
            <a:ext cx="8534400" cy="2799484"/>
          </a:xfrm>
          <a:prstGeom prst="rect">
            <a:avLst/>
          </a:prstGeom>
        </p:spPr>
        <p:txBody>
          <a:bodyPr vert="horz" wrap="square" lIns="0" tIns="151130" rIns="0" bIns="0" rtlCol="0">
            <a:spAutoFit/>
          </a:bodyPr>
          <a:lstStyle/>
          <a:p>
            <a:pPr marL="2212340">
              <a:lnSpc>
                <a:spcPct val="100000"/>
              </a:lnSpc>
              <a:spcBef>
                <a:spcPts val="1190"/>
              </a:spcBef>
            </a:pPr>
            <a:r>
              <a:rPr sz="3100" spc="15" dirty="0">
                <a:latin typeface="Symbol"/>
                <a:cs typeface="Symbol"/>
              </a:rPr>
              <a:t></a:t>
            </a:r>
            <a:r>
              <a:rPr sz="3100" spc="-55" dirty="0">
                <a:latin typeface="Times New Roman"/>
                <a:cs typeface="Times New Roman"/>
              </a:rPr>
              <a:t> </a:t>
            </a:r>
            <a:r>
              <a:rPr sz="3100" spc="15" dirty="0">
                <a:latin typeface="Symbol"/>
                <a:cs typeface="Symbol"/>
              </a:rPr>
              <a:t></a:t>
            </a:r>
            <a:r>
              <a:rPr sz="3100" spc="-345" dirty="0">
                <a:latin typeface="Times New Roman"/>
                <a:cs typeface="Times New Roman"/>
              </a:rPr>
              <a:t> </a:t>
            </a:r>
            <a:r>
              <a:rPr sz="3100" i="1" spc="15" dirty="0">
                <a:latin typeface="Times New Roman"/>
                <a:cs typeface="Times New Roman"/>
              </a:rPr>
              <a:t>V</a:t>
            </a:r>
            <a:r>
              <a:rPr sz="3100" i="1" spc="145" dirty="0">
                <a:latin typeface="Times New Roman"/>
                <a:cs typeface="Times New Roman"/>
              </a:rPr>
              <a:t> </a:t>
            </a:r>
            <a:r>
              <a:rPr sz="3100" spc="5" dirty="0">
                <a:latin typeface="Times New Roman"/>
                <a:cs typeface="Times New Roman"/>
              </a:rPr>
              <a:t>/</a:t>
            </a:r>
            <a:r>
              <a:rPr sz="3100" spc="-140" dirty="0">
                <a:latin typeface="Times New Roman"/>
                <a:cs typeface="Times New Roman"/>
              </a:rPr>
              <a:t> </a:t>
            </a:r>
            <a:r>
              <a:rPr sz="3100" i="1" spc="15" dirty="0">
                <a:latin typeface="Times New Roman"/>
                <a:cs typeface="Times New Roman"/>
              </a:rPr>
              <a:t>L</a:t>
            </a:r>
            <a:r>
              <a:rPr sz="3100" i="1" spc="-35" dirty="0">
                <a:latin typeface="Times New Roman"/>
                <a:cs typeface="Times New Roman"/>
              </a:rPr>
              <a:t> </a:t>
            </a:r>
            <a:r>
              <a:rPr sz="3100" spc="15" dirty="0">
                <a:latin typeface="Symbol"/>
                <a:cs typeface="Symbol"/>
              </a:rPr>
              <a:t></a:t>
            </a:r>
            <a:r>
              <a:rPr sz="3100" spc="-345" dirty="0">
                <a:latin typeface="Times New Roman"/>
                <a:cs typeface="Times New Roman"/>
              </a:rPr>
              <a:t> </a:t>
            </a:r>
            <a:r>
              <a:rPr sz="3100" i="1" spc="15" dirty="0">
                <a:latin typeface="Times New Roman"/>
                <a:cs typeface="Times New Roman"/>
              </a:rPr>
              <a:t>V</a:t>
            </a:r>
            <a:r>
              <a:rPr sz="3100" i="1" spc="-5" dirty="0">
                <a:latin typeface="Times New Roman"/>
                <a:cs typeface="Times New Roman"/>
              </a:rPr>
              <a:t> </a:t>
            </a:r>
            <a:r>
              <a:rPr sz="3100" spc="10" dirty="0">
                <a:latin typeface="Times New Roman"/>
                <a:cs typeface="Times New Roman"/>
              </a:rPr>
              <a:t>*</a:t>
            </a:r>
            <a:r>
              <a:rPr sz="3100" spc="-350" dirty="0">
                <a:latin typeface="Times New Roman"/>
                <a:cs typeface="Times New Roman"/>
              </a:rPr>
              <a:t> </a:t>
            </a:r>
            <a:r>
              <a:rPr sz="3100" i="1" spc="20" dirty="0">
                <a:latin typeface="Times New Roman"/>
                <a:cs typeface="Times New Roman"/>
              </a:rPr>
              <a:t>D</a:t>
            </a:r>
            <a:endParaRPr sz="3100">
              <a:latin typeface="Times New Roman"/>
              <a:cs typeface="Times New Roman"/>
            </a:endParaRPr>
          </a:p>
          <a:p>
            <a:pPr marL="271145" algn="ctr">
              <a:lnSpc>
                <a:spcPct val="100000"/>
              </a:lnSpc>
              <a:spcBef>
                <a:spcPts val="1250"/>
              </a:spcBef>
            </a:pPr>
            <a:r>
              <a:rPr sz="3450" dirty="0">
                <a:latin typeface="Symbol"/>
                <a:cs typeface="Symbol"/>
              </a:rPr>
              <a:t></a:t>
            </a:r>
            <a:r>
              <a:rPr sz="3450" spc="-125" dirty="0">
                <a:latin typeface="Times New Roman"/>
                <a:cs typeface="Times New Roman"/>
              </a:rPr>
              <a:t> </a:t>
            </a:r>
            <a:r>
              <a:rPr sz="3450" spc="-45" dirty="0">
                <a:latin typeface="Times New Roman"/>
                <a:cs typeface="Times New Roman"/>
              </a:rPr>
              <a:t>(</a:t>
            </a:r>
            <a:r>
              <a:rPr sz="3450" i="1" spc="-45" dirty="0">
                <a:latin typeface="Times New Roman"/>
                <a:cs typeface="Times New Roman"/>
              </a:rPr>
              <a:t>n</a:t>
            </a:r>
            <a:r>
              <a:rPr sz="3000" spc="-67" baseline="-23611" dirty="0">
                <a:latin typeface="Times New Roman"/>
                <a:cs typeface="Times New Roman"/>
              </a:rPr>
              <a:t>1</a:t>
            </a:r>
            <a:r>
              <a:rPr sz="3000" spc="-480" baseline="-23611" dirty="0">
                <a:latin typeface="Times New Roman"/>
                <a:cs typeface="Times New Roman"/>
              </a:rPr>
              <a:t> </a:t>
            </a:r>
            <a:r>
              <a:rPr sz="3450" i="1" spc="114" dirty="0">
                <a:latin typeface="Times New Roman"/>
                <a:cs typeface="Times New Roman"/>
              </a:rPr>
              <a:t>N</a:t>
            </a:r>
            <a:r>
              <a:rPr sz="3000" spc="172" baseline="-23611" dirty="0">
                <a:latin typeface="Times New Roman"/>
                <a:cs typeface="Times New Roman"/>
              </a:rPr>
              <a:t>2</a:t>
            </a:r>
            <a:r>
              <a:rPr sz="3000" spc="-247" baseline="-23611" dirty="0">
                <a:latin typeface="Times New Roman"/>
                <a:cs typeface="Times New Roman"/>
              </a:rPr>
              <a:t> </a:t>
            </a:r>
            <a:r>
              <a:rPr sz="3450" i="1" dirty="0">
                <a:latin typeface="Times New Roman"/>
                <a:cs typeface="Times New Roman"/>
              </a:rPr>
              <a:t>N</a:t>
            </a:r>
            <a:r>
              <a:rPr sz="3450" i="1" spc="-85" dirty="0">
                <a:latin typeface="Times New Roman"/>
                <a:cs typeface="Times New Roman"/>
              </a:rPr>
              <a:t> </a:t>
            </a:r>
            <a:r>
              <a:rPr sz="3450" spc="50" dirty="0">
                <a:latin typeface="Times New Roman"/>
                <a:cs typeface="Times New Roman"/>
              </a:rPr>
              <a:t>log</a:t>
            </a:r>
            <a:r>
              <a:rPr sz="3000" spc="75" baseline="-23611" dirty="0">
                <a:latin typeface="Times New Roman"/>
                <a:cs typeface="Times New Roman"/>
              </a:rPr>
              <a:t>2</a:t>
            </a:r>
            <a:r>
              <a:rPr sz="3000" spc="-165" baseline="-23611" dirty="0">
                <a:latin typeface="Times New Roman"/>
                <a:cs typeface="Times New Roman"/>
              </a:rPr>
              <a:t> </a:t>
            </a:r>
            <a:r>
              <a:rPr sz="3650" i="1" spc="85" dirty="0">
                <a:latin typeface="Symbol"/>
                <a:cs typeface="Symbol"/>
              </a:rPr>
              <a:t></a:t>
            </a:r>
            <a:r>
              <a:rPr sz="3450" spc="85" dirty="0">
                <a:latin typeface="Times New Roman"/>
                <a:cs typeface="Times New Roman"/>
              </a:rPr>
              <a:t>)</a:t>
            </a:r>
            <a:r>
              <a:rPr sz="3450" spc="-335" dirty="0">
                <a:latin typeface="Times New Roman"/>
                <a:cs typeface="Times New Roman"/>
              </a:rPr>
              <a:t> </a:t>
            </a:r>
            <a:r>
              <a:rPr sz="3450" dirty="0">
                <a:latin typeface="Times New Roman"/>
                <a:cs typeface="Times New Roman"/>
              </a:rPr>
              <a:t>/</a:t>
            </a:r>
            <a:r>
              <a:rPr sz="3450" spc="-265" dirty="0">
                <a:latin typeface="Times New Roman"/>
                <a:cs typeface="Times New Roman"/>
              </a:rPr>
              <a:t> </a:t>
            </a:r>
            <a:r>
              <a:rPr sz="3450" spc="-110" dirty="0">
                <a:latin typeface="Times New Roman"/>
                <a:cs typeface="Times New Roman"/>
              </a:rPr>
              <a:t>2</a:t>
            </a:r>
            <a:r>
              <a:rPr sz="3650" i="1" spc="-110">
                <a:latin typeface="Symbol"/>
                <a:cs typeface="Symbol"/>
              </a:rPr>
              <a:t></a:t>
            </a:r>
            <a:r>
              <a:rPr sz="3000" spc="-165" baseline="-23611" smtClean="0">
                <a:latin typeface="Times New Roman"/>
                <a:cs typeface="Times New Roman"/>
              </a:rPr>
              <a:t>2</a:t>
            </a:r>
            <a:endParaRPr lang="en-IN" sz="3000" spc="-165" baseline="-23611" dirty="0" smtClean="0">
              <a:latin typeface="Times New Roman"/>
              <a:cs typeface="Times New Roman"/>
            </a:endParaRPr>
          </a:p>
          <a:p>
            <a:pPr marL="271145" algn="ctr">
              <a:lnSpc>
                <a:spcPct val="100000"/>
              </a:lnSpc>
              <a:spcBef>
                <a:spcPts val="1250"/>
              </a:spcBef>
            </a:pPr>
            <a:r>
              <a:rPr lang="en-IN" sz="3800" i="1" dirty="0" smtClean="0">
                <a:latin typeface="Times New Roman"/>
                <a:cs typeface="Times New Roman"/>
              </a:rPr>
              <a:t>Estimated time </a:t>
            </a:r>
            <a:r>
              <a:rPr sz="3800" i="1" smtClean="0">
                <a:latin typeface="Times New Roman"/>
                <a:cs typeface="Times New Roman"/>
              </a:rPr>
              <a:t>T </a:t>
            </a:r>
            <a:r>
              <a:rPr sz="3800" dirty="0">
                <a:latin typeface="Symbol"/>
                <a:cs typeface="Symbol"/>
              </a:rPr>
              <a:t></a:t>
            </a:r>
            <a:r>
              <a:rPr sz="3800" dirty="0">
                <a:latin typeface="Times New Roman"/>
                <a:cs typeface="Times New Roman"/>
              </a:rPr>
              <a:t> </a:t>
            </a:r>
            <a:r>
              <a:rPr sz="3800" i="1" dirty="0">
                <a:latin typeface="Times New Roman"/>
                <a:cs typeface="Times New Roman"/>
              </a:rPr>
              <a:t>E </a:t>
            </a:r>
            <a:r>
              <a:rPr sz="3800" dirty="0">
                <a:latin typeface="Times New Roman"/>
                <a:cs typeface="Times New Roman"/>
              </a:rPr>
              <a:t>/</a:t>
            </a:r>
            <a:r>
              <a:rPr sz="3800" spc="20" dirty="0">
                <a:latin typeface="Times New Roman"/>
                <a:cs typeface="Times New Roman"/>
              </a:rPr>
              <a:t> </a:t>
            </a:r>
            <a:r>
              <a:rPr sz="4000" i="1" spc="-110" dirty="0">
                <a:latin typeface="Symbol"/>
                <a:cs typeface="Symbol"/>
              </a:rPr>
              <a:t></a:t>
            </a:r>
            <a:endParaRPr sz="4000">
              <a:latin typeface="Symbol"/>
              <a:cs typeface="Symbol"/>
            </a:endParaRPr>
          </a:p>
          <a:p>
            <a:pPr marL="38100">
              <a:lnSpc>
                <a:spcPct val="100000"/>
              </a:lnSpc>
              <a:spcBef>
                <a:spcPts val="2520"/>
              </a:spcBef>
              <a:tabLst>
                <a:tab pos="328930" algn="l"/>
                <a:tab pos="662305" algn="l"/>
                <a:tab pos="1849755" algn="l"/>
                <a:tab pos="2353945" algn="l"/>
                <a:tab pos="2719705" algn="l"/>
                <a:tab pos="3163570" algn="l"/>
                <a:tab pos="3948429" algn="l"/>
                <a:tab pos="4516755" algn="l"/>
                <a:tab pos="5644515" algn="l"/>
                <a:tab pos="6011545" algn="l"/>
                <a:tab pos="6656705" algn="l"/>
                <a:tab pos="7319645" algn="l"/>
                <a:tab pos="8277859" algn="l"/>
              </a:tabLst>
            </a:pPr>
            <a:r>
              <a:rPr sz="2200" spc="-5" dirty="0">
                <a:solidFill>
                  <a:srgbClr val="003265"/>
                </a:solidFill>
                <a:latin typeface="Arial"/>
                <a:cs typeface="Arial"/>
              </a:rPr>
              <a:t>β	is	normally	set	to	18	since	this	seemed	to	give	best	</a:t>
            </a:r>
            <a:r>
              <a:rPr sz="2200" dirty="0">
                <a:solidFill>
                  <a:srgbClr val="003265"/>
                </a:solidFill>
                <a:latin typeface="Arial"/>
                <a:cs typeface="Arial"/>
              </a:rPr>
              <a:t>results	</a:t>
            </a:r>
            <a:r>
              <a:rPr sz="2200" spc="-5" dirty="0">
                <a:solidFill>
                  <a:srgbClr val="003265"/>
                </a:solidFill>
                <a:latin typeface="Arial"/>
                <a:cs typeface="Arial"/>
              </a:rPr>
              <a:t>in</a:t>
            </a:r>
            <a:endParaRPr sz="2200">
              <a:latin typeface="Arial"/>
              <a:cs typeface="Arial"/>
            </a:endParaRPr>
          </a:p>
        </p:txBody>
      </p:sp>
      <p:sp>
        <p:nvSpPr>
          <p:cNvPr id="7" name="object 7"/>
          <p:cNvSpPr txBox="1"/>
          <p:nvPr/>
        </p:nvSpPr>
        <p:spPr>
          <a:xfrm>
            <a:off x="7006300" y="4810758"/>
            <a:ext cx="1756410" cy="694055"/>
          </a:xfrm>
          <a:prstGeom prst="rect">
            <a:avLst/>
          </a:prstGeom>
        </p:spPr>
        <p:txBody>
          <a:bodyPr vert="horz" wrap="square" lIns="0" tIns="24130" rIns="0" bIns="0" rtlCol="0">
            <a:spAutoFit/>
          </a:bodyPr>
          <a:lstStyle/>
          <a:p>
            <a:pPr marL="149225" marR="5080" indent="-137160">
              <a:lnSpc>
                <a:spcPts val="2630"/>
              </a:lnSpc>
              <a:spcBef>
                <a:spcPts val="190"/>
              </a:spcBef>
              <a:tabLst>
                <a:tab pos="591185" algn="l"/>
                <a:tab pos="713105" algn="l"/>
                <a:tab pos="1414145" algn="l"/>
              </a:tabLst>
            </a:pPr>
            <a:r>
              <a:rPr sz="2200" spc="-5" dirty="0">
                <a:solidFill>
                  <a:srgbClr val="003265"/>
                </a:solidFill>
                <a:latin typeface="Arial"/>
                <a:cs typeface="Arial"/>
              </a:rPr>
              <a:t>the	p</a:t>
            </a:r>
            <a:r>
              <a:rPr sz="2200" spc="5" dirty="0">
                <a:solidFill>
                  <a:srgbClr val="003265"/>
                </a:solidFill>
                <a:latin typeface="Arial"/>
                <a:cs typeface="Arial"/>
              </a:rPr>
              <a:t>r</a:t>
            </a:r>
            <a:r>
              <a:rPr sz="2200" spc="-5" dirty="0">
                <a:solidFill>
                  <a:srgbClr val="003265"/>
                </a:solidFill>
                <a:latin typeface="Arial"/>
                <a:cs typeface="Arial"/>
              </a:rPr>
              <a:t>edi</a:t>
            </a:r>
            <a:r>
              <a:rPr sz="2200" dirty="0">
                <a:solidFill>
                  <a:srgbClr val="003265"/>
                </a:solidFill>
                <a:latin typeface="Arial"/>
                <a:cs typeface="Arial"/>
              </a:rPr>
              <a:t>c</a:t>
            </a:r>
            <a:r>
              <a:rPr sz="2200" spc="-5" dirty="0">
                <a:solidFill>
                  <a:srgbClr val="003265"/>
                </a:solidFill>
                <a:latin typeface="Arial"/>
                <a:cs typeface="Arial"/>
              </a:rPr>
              <a:t>ted  the</a:t>
            </a:r>
            <a:r>
              <a:rPr sz="2200" dirty="0">
                <a:solidFill>
                  <a:srgbClr val="003265"/>
                </a:solidFill>
                <a:latin typeface="Arial"/>
                <a:cs typeface="Arial"/>
              </a:rPr>
              <a:t>		</a:t>
            </a:r>
            <a:r>
              <a:rPr sz="2200" spc="-20" dirty="0">
                <a:solidFill>
                  <a:srgbClr val="003265"/>
                </a:solidFill>
                <a:latin typeface="Arial"/>
                <a:cs typeface="Arial"/>
              </a:rPr>
              <a:t>t</a:t>
            </a:r>
            <a:r>
              <a:rPr sz="2200" spc="-5" dirty="0">
                <a:solidFill>
                  <a:srgbClr val="003265"/>
                </a:solidFill>
                <a:latin typeface="Arial"/>
                <a:cs typeface="Arial"/>
              </a:rPr>
              <a:t>i</a:t>
            </a:r>
            <a:r>
              <a:rPr sz="2200" spc="-15" dirty="0">
                <a:solidFill>
                  <a:srgbClr val="003265"/>
                </a:solidFill>
                <a:latin typeface="Arial"/>
                <a:cs typeface="Arial"/>
              </a:rPr>
              <a:t>m</a:t>
            </a:r>
            <a:r>
              <a:rPr sz="2200" spc="-5" dirty="0">
                <a:solidFill>
                  <a:srgbClr val="003265"/>
                </a:solidFill>
                <a:latin typeface="Arial"/>
                <a:cs typeface="Arial"/>
              </a:rPr>
              <a:t>e</a:t>
            </a:r>
            <a:r>
              <a:rPr sz="2200" dirty="0">
                <a:solidFill>
                  <a:srgbClr val="003265"/>
                </a:solidFill>
                <a:latin typeface="Arial"/>
                <a:cs typeface="Arial"/>
              </a:rPr>
              <a:t>	</a:t>
            </a:r>
            <a:r>
              <a:rPr sz="2200" spc="-5" dirty="0">
                <a:solidFill>
                  <a:srgbClr val="003265"/>
                </a:solidFill>
                <a:latin typeface="Arial"/>
                <a:cs typeface="Arial"/>
              </a:rPr>
              <a:t>for</a:t>
            </a:r>
            <a:endParaRPr sz="2200">
              <a:latin typeface="Arial"/>
              <a:cs typeface="Arial"/>
            </a:endParaRPr>
          </a:p>
        </p:txBody>
      </p:sp>
      <p:sp>
        <p:nvSpPr>
          <p:cNvPr id="8" name="object 8"/>
          <p:cNvSpPr txBox="1"/>
          <p:nvPr/>
        </p:nvSpPr>
        <p:spPr>
          <a:xfrm>
            <a:off x="277842" y="4810758"/>
            <a:ext cx="6715759" cy="1029335"/>
          </a:xfrm>
          <a:prstGeom prst="rect">
            <a:avLst/>
          </a:prstGeom>
        </p:spPr>
        <p:txBody>
          <a:bodyPr vert="horz" wrap="square" lIns="0" tIns="12700" rIns="0" bIns="0" rtlCol="0">
            <a:spAutoFit/>
          </a:bodyPr>
          <a:lstStyle/>
          <a:p>
            <a:pPr marL="12700" marR="5080">
              <a:lnSpc>
                <a:spcPct val="99800"/>
              </a:lnSpc>
              <a:spcBef>
                <a:spcPts val="100"/>
              </a:spcBef>
              <a:tabLst>
                <a:tab pos="856615" algn="l"/>
                <a:tab pos="1508760" algn="l"/>
                <a:tab pos="1528445" algn="l"/>
                <a:tab pos="2602865" algn="l"/>
                <a:tab pos="2853055" algn="l"/>
                <a:tab pos="4396740" algn="l"/>
                <a:tab pos="4678680" algn="l"/>
                <a:tab pos="5305425" algn="l"/>
                <a:tab pos="5599430" algn="l"/>
              </a:tabLst>
            </a:pPr>
            <a:r>
              <a:rPr sz="2200" spc="-5" dirty="0">
                <a:solidFill>
                  <a:srgbClr val="003265"/>
                </a:solidFill>
                <a:latin typeface="Arial"/>
                <a:cs typeface="Arial"/>
              </a:rPr>
              <a:t>Halstead’s	earliest	experiments,	</a:t>
            </a:r>
            <a:r>
              <a:rPr sz="2200" dirty="0">
                <a:solidFill>
                  <a:srgbClr val="003265"/>
                </a:solidFill>
                <a:latin typeface="Arial"/>
                <a:cs typeface="Arial"/>
              </a:rPr>
              <a:t>which	</a:t>
            </a:r>
            <a:r>
              <a:rPr sz="2200" spc="-5" dirty="0">
                <a:solidFill>
                  <a:srgbClr val="003265"/>
                </a:solidFill>
                <a:latin typeface="Arial"/>
                <a:cs typeface="Arial"/>
              </a:rPr>
              <a:t>compared  ti</a:t>
            </a:r>
            <a:r>
              <a:rPr sz="2200" spc="-15" dirty="0">
                <a:solidFill>
                  <a:srgbClr val="003265"/>
                </a:solidFill>
                <a:latin typeface="Arial"/>
                <a:cs typeface="Arial"/>
              </a:rPr>
              <a:t>m</a:t>
            </a:r>
            <a:r>
              <a:rPr sz="2200" spc="-5" dirty="0">
                <a:solidFill>
                  <a:srgbClr val="003265"/>
                </a:solidFill>
                <a:latin typeface="Arial"/>
                <a:cs typeface="Arial"/>
              </a:rPr>
              <a:t>es</a:t>
            </a:r>
            <a:r>
              <a:rPr sz="2200" dirty="0">
                <a:solidFill>
                  <a:srgbClr val="003265"/>
                </a:solidFill>
                <a:latin typeface="Arial"/>
                <a:cs typeface="Arial"/>
              </a:rPr>
              <a:t>	</a:t>
            </a:r>
            <a:r>
              <a:rPr sz="2200" spc="-10" dirty="0">
                <a:solidFill>
                  <a:srgbClr val="003265"/>
                </a:solidFill>
                <a:latin typeface="Arial"/>
                <a:cs typeface="Arial"/>
              </a:rPr>
              <a:t>w</a:t>
            </a:r>
            <a:r>
              <a:rPr sz="2200" spc="-5" dirty="0">
                <a:solidFill>
                  <a:srgbClr val="003265"/>
                </a:solidFill>
                <a:latin typeface="Arial"/>
                <a:cs typeface="Arial"/>
              </a:rPr>
              <a:t>ith</a:t>
            </a:r>
            <a:r>
              <a:rPr sz="2200" dirty="0">
                <a:solidFill>
                  <a:srgbClr val="003265"/>
                </a:solidFill>
                <a:latin typeface="Arial"/>
                <a:cs typeface="Arial"/>
              </a:rPr>
              <a:t>		</a:t>
            </a:r>
            <a:r>
              <a:rPr sz="2200" spc="-5" dirty="0">
                <a:solidFill>
                  <a:srgbClr val="003265"/>
                </a:solidFill>
                <a:latin typeface="Arial"/>
                <a:cs typeface="Arial"/>
              </a:rPr>
              <a:t>ob</a:t>
            </a:r>
            <a:r>
              <a:rPr sz="2200" dirty="0">
                <a:solidFill>
                  <a:srgbClr val="003265"/>
                </a:solidFill>
                <a:latin typeface="Arial"/>
                <a:cs typeface="Arial"/>
              </a:rPr>
              <a:t>s</a:t>
            </a:r>
            <a:r>
              <a:rPr sz="2200" spc="-5" dirty="0">
                <a:solidFill>
                  <a:srgbClr val="003265"/>
                </a:solidFill>
                <a:latin typeface="Arial"/>
                <a:cs typeface="Arial"/>
              </a:rPr>
              <a:t>er</a:t>
            </a:r>
            <a:r>
              <a:rPr sz="2200" spc="-15" dirty="0">
                <a:solidFill>
                  <a:srgbClr val="003265"/>
                </a:solidFill>
                <a:latin typeface="Arial"/>
                <a:cs typeface="Arial"/>
              </a:rPr>
              <a:t>v</a:t>
            </a:r>
            <a:r>
              <a:rPr sz="2200" spc="-5" dirty="0">
                <a:solidFill>
                  <a:srgbClr val="003265"/>
                </a:solidFill>
                <a:latin typeface="Arial"/>
                <a:cs typeface="Arial"/>
              </a:rPr>
              <a:t>ed</a:t>
            </a:r>
            <a:r>
              <a:rPr sz="2200" dirty="0">
                <a:solidFill>
                  <a:srgbClr val="003265"/>
                </a:solidFill>
                <a:latin typeface="Arial"/>
                <a:cs typeface="Arial"/>
              </a:rPr>
              <a:t>	</a:t>
            </a:r>
            <a:r>
              <a:rPr sz="2200" spc="10" dirty="0">
                <a:solidFill>
                  <a:srgbClr val="003265"/>
                </a:solidFill>
                <a:latin typeface="Arial"/>
                <a:cs typeface="Arial"/>
              </a:rPr>
              <a:t>p</a:t>
            </a:r>
            <a:r>
              <a:rPr sz="2200" spc="-5" dirty="0">
                <a:solidFill>
                  <a:srgbClr val="003265"/>
                </a:solidFill>
                <a:latin typeface="Arial"/>
                <a:cs typeface="Arial"/>
              </a:rPr>
              <a:t>rogr</a:t>
            </a:r>
            <a:r>
              <a:rPr sz="2200" spc="10" dirty="0">
                <a:solidFill>
                  <a:srgbClr val="003265"/>
                </a:solidFill>
                <a:latin typeface="Arial"/>
                <a:cs typeface="Arial"/>
              </a:rPr>
              <a:t>a</a:t>
            </a:r>
            <a:r>
              <a:rPr sz="2200" dirty="0">
                <a:solidFill>
                  <a:srgbClr val="003265"/>
                </a:solidFill>
                <a:latin typeface="Arial"/>
                <a:cs typeface="Arial"/>
              </a:rPr>
              <a:t>m</a:t>
            </a:r>
            <a:r>
              <a:rPr sz="2200" spc="-15" dirty="0">
                <a:solidFill>
                  <a:srgbClr val="003265"/>
                </a:solidFill>
                <a:latin typeface="Arial"/>
                <a:cs typeface="Arial"/>
              </a:rPr>
              <a:t>m</a:t>
            </a:r>
            <a:r>
              <a:rPr sz="2200" spc="-5" dirty="0">
                <a:solidFill>
                  <a:srgbClr val="003265"/>
                </a:solidFill>
                <a:latin typeface="Arial"/>
                <a:cs typeface="Arial"/>
              </a:rPr>
              <a:t>ing</a:t>
            </a:r>
            <a:r>
              <a:rPr sz="2200" dirty="0">
                <a:solidFill>
                  <a:srgbClr val="003265"/>
                </a:solidFill>
                <a:latin typeface="Arial"/>
                <a:cs typeface="Arial"/>
              </a:rPr>
              <a:t>	</a:t>
            </a:r>
            <a:r>
              <a:rPr sz="2200" spc="-5" dirty="0">
                <a:solidFill>
                  <a:srgbClr val="003265"/>
                </a:solidFill>
                <a:latin typeface="Arial"/>
                <a:cs typeface="Arial"/>
              </a:rPr>
              <a:t>ti</a:t>
            </a:r>
            <a:r>
              <a:rPr sz="2200" spc="-15" dirty="0">
                <a:solidFill>
                  <a:srgbClr val="003265"/>
                </a:solidFill>
                <a:latin typeface="Arial"/>
                <a:cs typeface="Arial"/>
              </a:rPr>
              <a:t>m</a:t>
            </a:r>
            <a:r>
              <a:rPr sz="2200" spc="-5" dirty="0">
                <a:solidFill>
                  <a:srgbClr val="003265"/>
                </a:solidFill>
                <a:latin typeface="Arial"/>
                <a:cs typeface="Arial"/>
              </a:rPr>
              <a:t>e</a:t>
            </a:r>
            <a:r>
              <a:rPr sz="2200" dirty="0">
                <a:solidFill>
                  <a:srgbClr val="003265"/>
                </a:solidFill>
                <a:latin typeface="Arial"/>
                <a:cs typeface="Arial"/>
              </a:rPr>
              <a:t>s</a:t>
            </a:r>
            <a:r>
              <a:rPr sz="2200" spc="-5" dirty="0">
                <a:solidFill>
                  <a:srgbClr val="003265"/>
                </a:solidFill>
                <a:latin typeface="Arial"/>
                <a:cs typeface="Arial"/>
              </a:rPr>
              <a:t>,</a:t>
            </a:r>
            <a:r>
              <a:rPr sz="2200" dirty="0">
                <a:solidFill>
                  <a:srgbClr val="003265"/>
                </a:solidFill>
                <a:latin typeface="Arial"/>
                <a:cs typeface="Arial"/>
              </a:rPr>
              <a:t>	</a:t>
            </a:r>
            <a:r>
              <a:rPr sz="2200" spc="-5" dirty="0">
                <a:solidFill>
                  <a:srgbClr val="003265"/>
                </a:solidFill>
                <a:latin typeface="Arial"/>
                <a:cs typeface="Arial"/>
              </a:rPr>
              <a:t>in</a:t>
            </a:r>
            <a:r>
              <a:rPr sz="2200" dirty="0">
                <a:solidFill>
                  <a:srgbClr val="003265"/>
                </a:solidFill>
                <a:latin typeface="Arial"/>
                <a:cs typeface="Arial"/>
              </a:rPr>
              <a:t>c</a:t>
            </a:r>
            <a:r>
              <a:rPr sz="2200" spc="-15" dirty="0">
                <a:solidFill>
                  <a:srgbClr val="003265"/>
                </a:solidFill>
                <a:latin typeface="Arial"/>
                <a:cs typeface="Arial"/>
              </a:rPr>
              <a:t>l</a:t>
            </a:r>
            <a:r>
              <a:rPr sz="2200" spc="-5" dirty="0">
                <a:solidFill>
                  <a:srgbClr val="003265"/>
                </a:solidFill>
                <a:latin typeface="Arial"/>
                <a:cs typeface="Arial"/>
              </a:rPr>
              <a:t>uding  design, coding, and</a:t>
            </a:r>
            <a:r>
              <a:rPr sz="2200" spc="5" dirty="0">
                <a:solidFill>
                  <a:srgbClr val="003265"/>
                </a:solidFill>
                <a:latin typeface="Arial"/>
                <a:cs typeface="Arial"/>
              </a:rPr>
              <a:t> </a:t>
            </a:r>
            <a:r>
              <a:rPr sz="2200" spc="-5" dirty="0">
                <a:solidFill>
                  <a:srgbClr val="003265"/>
                </a:solidFill>
                <a:latin typeface="Arial"/>
                <a:cs typeface="Arial"/>
              </a:rPr>
              <a:t>testing.</a:t>
            </a:r>
            <a:endParaRPr sz="22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object 4"/>
          <p:cNvSpPr/>
          <p:nvPr/>
        </p:nvSpPr>
        <p:spPr>
          <a:xfrm>
            <a:off x="928662" y="2582444"/>
            <a:ext cx="7062050" cy="3511295"/>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3011389" y="6384313"/>
            <a:ext cx="2905125" cy="330835"/>
          </a:xfrm>
          <a:prstGeom prst="rect">
            <a:avLst/>
          </a:prstGeom>
        </p:spPr>
        <p:txBody>
          <a:bodyPr vert="horz" wrap="square" lIns="0" tIns="12700" rIns="0" bIns="0" rtlCol="0">
            <a:spAutoFit/>
          </a:bodyPr>
          <a:lstStyle/>
          <a:p>
            <a:pPr marL="12700">
              <a:lnSpc>
                <a:spcPct val="100000"/>
              </a:lnSpc>
              <a:spcBef>
                <a:spcPts val="100"/>
              </a:spcBef>
            </a:pPr>
            <a:r>
              <a:rPr sz="2000" b="1" spc="-5" dirty="0">
                <a:solidFill>
                  <a:srgbClr val="323299"/>
                </a:solidFill>
                <a:latin typeface="Arial"/>
                <a:cs typeface="Arial"/>
              </a:rPr>
              <a:t>Table </a:t>
            </a:r>
            <a:r>
              <a:rPr sz="2000" b="1" spc="-10" dirty="0">
                <a:solidFill>
                  <a:srgbClr val="323299"/>
                </a:solidFill>
                <a:latin typeface="Arial"/>
                <a:cs typeface="Arial"/>
              </a:rPr>
              <a:t>1: </a:t>
            </a:r>
            <a:r>
              <a:rPr sz="2000" spc="-5" dirty="0">
                <a:solidFill>
                  <a:srgbClr val="323299"/>
                </a:solidFill>
                <a:latin typeface="Arial"/>
                <a:cs typeface="Arial"/>
              </a:rPr>
              <a:t>Language</a:t>
            </a:r>
            <a:r>
              <a:rPr sz="2000" spc="-35" dirty="0">
                <a:solidFill>
                  <a:srgbClr val="323299"/>
                </a:solidFill>
                <a:latin typeface="Arial"/>
                <a:cs typeface="Arial"/>
              </a:rPr>
              <a:t> </a:t>
            </a:r>
            <a:r>
              <a:rPr sz="2000" spc="-5" dirty="0">
                <a:solidFill>
                  <a:srgbClr val="323299"/>
                </a:solidFill>
                <a:latin typeface="Arial"/>
                <a:cs typeface="Arial"/>
              </a:rPr>
              <a:t>levels</a:t>
            </a:r>
            <a:endParaRPr sz="2000">
              <a:latin typeface="Arial"/>
              <a:cs typeface="Arial"/>
            </a:endParaRPr>
          </a:p>
        </p:txBody>
      </p:sp>
      <p:sp>
        <p:nvSpPr>
          <p:cNvPr id="6" name="TextBox 5"/>
          <p:cNvSpPr txBox="1"/>
          <p:nvPr/>
        </p:nvSpPr>
        <p:spPr>
          <a:xfrm>
            <a:off x="285720" y="1643050"/>
            <a:ext cx="8858280" cy="738664"/>
          </a:xfrm>
          <a:prstGeom prst="rect">
            <a:avLst/>
          </a:prstGeom>
          <a:noFill/>
        </p:spPr>
        <p:txBody>
          <a:bodyPr wrap="square" rtlCol="0">
            <a:spAutoFit/>
          </a:bodyPr>
          <a:lstStyle/>
          <a:p>
            <a:r>
              <a:rPr lang="en-IN" dirty="0" smtClean="0"/>
              <a:t>For a particular programming language , if V* increases, L decreases in such a way that V*×L remains constant, this constant is called language level (</a:t>
            </a:r>
            <a:r>
              <a:rPr lang="en-US" sz="3600" i="1" spc="-104" baseline="-2976" dirty="0" smtClean="0">
                <a:latin typeface="Symbol"/>
                <a:cs typeface="Symbol"/>
              </a:rPr>
              <a:t></a:t>
            </a:r>
            <a:r>
              <a:rPr lang="en-IN" dirty="0" smtClean="0"/>
              <a: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object 4"/>
          <p:cNvSpPr txBox="1"/>
          <p:nvPr/>
        </p:nvSpPr>
        <p:spPr>
          <a:xfrm>
            <a:off x="357158" y="1857364"/>
            <a:ext cx="8512175" cy="1828065"/>
          </a:xfrm>
          <a:prstGeom prst="rect">
            <a:avLst/>
          </a:prstGeom>
        </p:spPr>
        <p:txBody>
          <a:bodyPr vert="horz" wrap="square" lIns="0" tIns="12065" rIns="0" bIns="0" rtlCol="0">
            <a:spAutoFit/>
          </a:bodyPr>
          <a:lstStyle/>
          <a:p>
            <a:pPr marL="12700">
              <a:lnSpc>
                <a:spcPct val="100000"/>
              </a:lnSpc>
              <a:spcBef>
                <a:spcPts val="95"/>
              </a:spcBef>
            </a:pPr>
            <a:r>
              <a:rPr sz="2200" b="1" u="heavy" spc="-5">
                <a:solidFill>
                  <a:srgbClr val="0000FF"/>
                </a:solidFill>
                <a:uFill>
                  <a:solidFill>
                    <a:srgbClr val="0000FF"/>
                  </a:solidFill>
                </a:uFill>
                <a:latin typeface="Arial"/>
                <a:cs typeface="Arial"/>
              </a:rPr>
              <a:t>Example- </a:t>
            </a:r>
            <a:r>
              <a:rPr sz="2200" b="1" u="heavy" smtClean="0">
                <a:solidFill>
                  <a:srgbClr val="0000FF"/>
                </a:solidFill>
                <a:uFill>
                  <a:solidFill>
                    <a:srgbClr val="0000FF"/>
                  </a:solidFill>
                </a:uFill>
                <a:latin typeface="Arial"/>
                <a:cs typeface="Arial"/>
              </a:rPr>
              <a:t>I</a:t>
            </a:r>
            <a:endParaRPr sz="2200">
              <a:latin typeface="Arial"/>
              <a:cs typeface="Arial"/>
            </a:endParaRPr>
          </a:p>
          <a:p>
            <a:pPr>
              <a:lnSpc>
                <a:spcPct val="100000"/>
              </a:lnSpc>
              <a:spcBef>
                <a:spcPts val="35"/>
              </a:spcBef>
            </a:pPr>
            <a:endParaRPr sz="2400">
              <a:latin typeface="Times New Roman"/>
              <a:cs typeface="Times New Roman"/>
            </a:endParaRPr>
          </a:p>
          <a:p>
            <a:pPr marL="12700">
              <a:lnSpc>
                <a:spcPct val="100000"/>
              </a:lnSpc>
              <a:tabLst>
                <a:tab pos="1268095" algn="l"/>
                <a:tab pos="1793875" algn="l"/>
                <a:tab pos="2770505" algn="l"/>
                <a:tab pos="3949065" algn="l"/>
                <a:tab pos="4304030" algn="l"/>
                <a:tab pos="4907280" algn="l"/>
                <a:tab pos="5200015" algn="l"/>
                <a:tab pos="5570220" algn="l"/>
                <a:tab pos="6638925" algn="l"/>
                <a:tab pos="7010400" algn="l"/>
                <a:tab pos="7583805" algn="l"/>
                <a:tab pos="8110855" algn="l"/>
              </a:tabLst>
            </a:pPr>
            <a:r>
              <a:rPr sz="2200" spc="-10" dirty="0">
                <a:latin typeface="Arial"/>
                <a:cs typeface="Arial"/>
              </a:rPr>
              <a:t>C</a:t>
            </a:r>
            <a:r>
              <a:rPr sz="2200" spc="-5" dirty="0">
                <a:latin typeface="Arial"/>
                <a:cs typeface="Arial"/>
              </a:rPr>
              <a:t>on</a:t>
            </a:r>
            <a:r>
              <a:rPr sz="2200" dirty="0">
                <a:latin typeface="Arial"/>
                <a:cs typeface="Arial"/>
              </a:rPr>
              <a:t>s</a:t>
            </a:r>
            <a:r>
              <a:rPr sz="2200" spc="-5" dirty="0">
                <a:latin typeface="Arial"/>
                <a:cs typeface="Arial"/>
              </a:rPr>
              <a:t>ider</a:t>
            </a:r>
            <a:r>
              <a:rPr sz="2200" dirty="0">
                <a:latin typeface="Arial"/>
                <a:cs typeface="Arial"/>
              </a:rPr>
              <a:t>	</a:t>
            </a:r>
            <a:r>
              <a:rPr sz="2200" spc="-5" dirty="0">
                <a:latin typeface="Arial"/>
                <a:cs typeface="Arial"/>
              </a:rPr>
              <a:t>the</a:t>
            </a:r>
            <a:r>
              <a:rPr sz="2200" dirty="0">
                <a:latin typeface="Arial"/>
                <a:cs typeface="Arial"/>
              </a:rPr>
              <a:t>	s</a:t>
            </a:r>
            <a:r>
              <a:rPr sz="2200" spc="-5" dirty="0">
                <a:latin typeface="Arial"/>
                <a:cs typeface="Arial"/>
              </a:rPr>
              <a:t>orting</a:t>
            </a:r>
            <a:r>
              <a:rPr sz="2200" dirty="0">
                <a:latin typeface="Arial"/>
                <a:cs typeface="Arial"/>
              </a:rPr>
              <a:t>	</a:t>
            </a:r>
            <a:r>
              <a:rPr sz="2200" spc="-5" dirty="0">
                <a:latin typeface="Arial"/>
                <a:cs typeface="Arial"/>
              </a:rPr>
              <a:t>progr</a:t>
            </a:r>
            <a:r>
              <a:rPr sz="2200" spc="10" dirty="0">
                <a:latin typeface="Arial"/>
                <a:cs typeface="Arial"/>
              </a:rPr>
              <a:t>a</a:t>
            </a:r>
            <a:r>
              <a:rPr sz="2200" spc="-5" dirty="0">
                <a:latin typeface="Arial"/>
                <a:cs typeface="Arial"/>
              </a:rPr>
              <a:t>m</a:t>
            </a:r>
            <a:r>
              <a:rPr sz="2200">
                <a:latin typeface="Arial"/>
                <a:cs typeface="Arial"/>
              </a:rPr>
              <a:t>	</a:t>
            </a:r>
            <a:r>
              <a:rPr lang="en-IN" sz="2200" spc="-5" dirty="0" smtClean="0">
                <a:latin typeface="Arial"/>
                <a:cs typeface="Arial"/>
              </a:rPr>
              <a:t>given</a:t>
            </a:r>
            <a:r>
              <a:rPr sz="2200" spc="-5" smtClean="0">
                <a:latin typeface="Arial"/>
                <a:cs typeface="Arial"/>
              </a:rPr>
              <a:t>.</a:t>
            </a:r>
            <a:r>
              <a:rPr sz="2200">
                <a:latin typeface="Arial"/>
                <a:cs typeface="Arial"/>
              </a:rPr>
              <a:t>	</a:t>
            </a:r>
            <a:r>
              <a:rPr sz="2200" spc="-5" smtClean="0">
                <a:latin typeface="Arial"/>
                <a:cs typeface="Arial"/>
              </a:rPr>
              <a:t>Li</a:t>
            </a:r>
            <a:r>
              <a:rPr sz="2200" smtClean="0">
                <a:latin typeface="Arial"/>
                <a:cs typeface="Arial"/>
              </a:rPr>
              <a:t>s</a:t>
            </a:r>
            <a:r>
              <a:rPr sz="2200" spc="-5" smtClean="0">
                <a:latin typeface="Arial"/>
                <a:cs typeface="Arial"/>
              </a:rPr>
              <a:t>t</a:t>
            </a:r>
            <a:r>
              <a:rPr lang="en-IN" sz="2200" spc="-5" dirty="0" smtClean="0">
                <a:latin typeface="Arial"/>
                <a:cs typeface="Arial"/>
              </a:rPr>
              <a:t> </a:t>
            </a:r>
            <a:r>
              <a:rPr sz="2200" spc="-5" smtClean="0">
                <a:latin typeface="Arial"/>
                <a:cs typeface="Arial"/>
              </a:rPr>
              <a:t>out</a:t>
            </a:r>
            <a:r>
              <a:rPr lang="en-IN" sz="2200" spc="-5" dirty="0" smtClean="0">
                <a:latin typeface="Arial"/>
                <a:cs typeface="Arial"/>
              </a:rPr>
              <a:t> </a:t>
            </a:r>
            <a:r>
              <a:rPr sz="2200" spc="-5" smtClean="0">
                <a:latin typeface="Arial"/>
                <a:cs typeface="Arial"/>
              </a:rPr>
              <a:t>the</a:t>
            </a:r>
            <a:r>
              <a:rPr lang="en-IN" sz="2200" spc="-5" dirty="0" smtClean="0">
                <a:latin typeface="Arial"/>
                <a:cs typeface="Arial"/>
              </a:rPr>
              <a:t> </a:t>
            </a:r>
            <a:r>
              <a:rPr sz="2200" spc="-5" smtClean="0">
                <a:latin typeface="Arial"/>
                <a:cs typeface="Arial"/>
              </a:rPr>
              <a:t>operators </a:t>
            </a:r>
            <a:r>
              <a:rPr sz="2200" dirty="0">
                <a:latin typeface="Arial"/>
                <a:cs typeface="Arial"/>
              </a:rPr>
              <a:t>and </a:t>
            </a:r>
            <a:r>
              <a:rPr sz="2200" spc="-5" dirty="0">
                <a:latin typeface="Arial"/>
                <a:cs typeface="Arial"/>
              </a:rPr>
              <a:t>operands and also calculate </a:t>
            </a:r>
            <a:r>
              <a:rPr sz="2200" spc="-10" dirty="0">
                <a:latin typeface="Arial"/>
                <a:cs typeface="Arial"/>
              </a:rPr>
              <a:t>the </a:t>
            </a:r>
            <a:r>
              <a:rPr sz="2200" spc="-5" dirty="0">
                <a:latin typeface="Arial"/>
                <a:cs typeface="Arial"/>
              </a:rPr>
              <a:t>values of software  </a:t>
            </a:r>
            <a:r>
              <a:rPr sz="2200" dirty="0">
                <a:latin typeface="Arial"/>
                <a:cs typeface="Arial"/>
              </a:rPr>
              <a:t>science</a:t>
            </a:r>
            <a:r>
              <a:rPr sz="2200" spc="-5" dirty="0">
                <a:latin typeface="Arial"/>
                <a:cs typeface="Arial"/>
              </a:rPr>
              <a:t> measures</a:t>
            </a:r>
            <a:r>
              <a:rPr sz="2200" spc="5" dirty="0">
                <a:latin typeface="Arial"/>
                <a:cs typeface="Arial"/>
              </a:rPr>
              <a:t> </a:t>
            </a:r>
            <a:r>
              <a:rPr sz="2200" spc="-5" dirty="0">
                <a:latin typeface="Arial"/>
                <a:cs typeface="Arial"/>
              </a:rPr>
              <a:t>like</a:t>
            </a:r>
            <a:r>
              <a:rPr sz="2200" spc="-35" dirty="0">
                <a:latin typeface="Arial"/>
                <a:cs typeface="Arial"/>
              </a:rPr>
              <a:t> </a:t>
            </a:r>
            <a:r>
              <a:rPr sz="4200" i="1" spc="75" baseline="-2976" dirty="0">
                <a:latin typeface="Symbol"/>
                <a:cs typeface="Symbol"/>
              </a:rPr>
              <a:t></a:t>
            </a:r>
            <a:r>
              <a:rPr sz="3975" spc="75" baseline="-3144" dirty="0">
                <a:latin typeface="Times New Roman"/>
                <a:cs typeface="Times New Roman"/>
              </a:rPr>
              <a:t>,</a:t>
            </a:r>
            <a:r>
              <a:rPr sz="3975" spc="-307" baseline="-3144" dirty="0">
                <a:latin typeface="Times New Roman"/>
                <a:cs typeface="Times New Roman"/>
              </a:rPr>
              <a:t> </a:t>
            </a:r>
            <a:r>
              <a:rPr sz="3975" i="1" spc="22" baseline="-3144" dirty="0">
                <a:latin typeface="Times New Roman"/>
                <a:cs typeface="Times New Roman"/>
              </a:rPr>
              <a:t>N</a:t>
            </a:r>
            <a:r>
              <a:rPr sz="3975" i="1" spc="-615" baseline="-3144" dirty="0">
                <a:latin typeface="Times New Roman"/>
                <a:cs typeface="Times New Roman"/>
              </a:rPr>
              <a:t> </a:t>
            </a:r>
            <a:r>
              <a:rPr sz="3975" spc="75" baseline="-3144" dirty="0">
                <a:latin typeface="Times New Roman"/>
                <a:cs typeface="Times New Roman"/>
              </a:rPr>
              <a:t>,</a:t>
            </a:r>
            <a:r>
              <a:rPr sz="3975" i="1" spc="75" baseline="-3144" dirty="0">
                <a:latin typeface="Times New Roman"/>
                <a:cs typeface="Times New Roman"/>
              </a:rPr>
              <a:t>V</a:t>
            </a:r>
            <a:r>
              <a:rPr sz="3975" i="1" spc="-442" baseline="-3144" dirty="0">
                <a:latin typeface="Times New Roman"/>
                <a:cs typeface="Times New Roman"/>
              </a:rPr>
              <a:t> </a:t>
            </a:r>
            <a:r>
              <a:rPr sz="3975" spc="7" baseline="-3144" dirty="0">
                <a:latin typeface="Times New Roman"/>
                <a:cs typeface="Times New Roman"/>
              </a:rPr>
              <a:t>,</a:t>
            </a:r>
            <a:r>
              <a:rPr sz="3975" spc="-382" baseline="-3144" dirty="0">
                <a:latin typeface="Times New Roman"/>
                <a:cs typeface="Times New Roman"/>
              </a:rPr>
              <a:t> </a:t>
            </a:r>
            <a:r>
              <a:rPr sz="3975" i="1" spc="97" baseline="-3144" dirty="0">
                <a:latin typeface="Times New Roman"/>
                <a:cs typeface="Times New Roman"/>
              </a:rPr>
              <a:t>E</a:t>
            </a:r>
            <a:r>
              <a:rPr sz="3975" spc="97" baseline="-3144" dirty="0">
                <a:latin typeface="Times New Roman"/>
                <a:cs typeface="Times New Roman"/>
              </a:rPr>
              <a:t>,</a:t>
            </a:r>
            <a:r>
              <a:rPr sz="3975" spc="-562" baseline="-3144" dirty="0">
                <a:latin typeface="Times New Roman"/>
                <a:cs typeface="Times New Roman"/>
              </a:rPr>
              <a:t> </a:t>
            </a:r>
            <a:r>
              <a:rPr sz="4200" i="1" spc="-104" baseline="-2976" dirty="0">
                <a:latin typeface="Symbol"/>
                <a:cs typeface="Symbol"/>
              </a:rPr>
              <a:t></a:t>
            </a:r>
            <a:r>
              <a:rPr sz="4200" i="1" spc="60" baseline="-2976" dirty="0">
                <a:latin typeface="Times New Roman"/>
                <a:cs typeface="Times New Roman"/>
              </a:rPr>
              <a:t> </a:t>
            </a:r>
            <a:r>
              <a:rPr sz="3975" i="1" spc="-22" baseline="-3144" dirty="0">
                <a:latin typeface="Times New Roman"/>
                <a:cs typeface="Times New Roman"/>
              </a:rPr>
              <a:t>etc</a:t>
            </a:r>
            <a:r>
              <a:rPr sz="3975" spc="-22" baseline="-3144" dirty="0">
                <a:latin typeface="Times New Roman"/>
                <a:cs typeface="Times New Roman"/>
              </a:rPr>
              <a:t>.</a:t>
            </a:r>
            <a:endParaRPr sz="3975" baseline="-3144">
              <a:latin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object 2"/>
          <p:cNvGraphicFramePr>
            <a:graphicFrameLocks noGrp="1"/>
          </p:cNvGraphicFramePr>
          <p:nvPr/>
        </p:nvGraphicFramePr>
        <p:xfrm>
          <a:off x="1142976" y="1500180"/>
          <a:ext cx="7669949" cy="5072073"/>
        </p:xfrm>
        <a:graphic>
          <a:graphicData uri="http://schemas.openxmlformats.org/drawingml/2006/table">
            <a:tbl>
              <a:tblPr firstRow="1" bandRow="1">
                <a:tableStyleId>{2D5ABB26-0587-4C30-8999-92F81FD0307C}</a:tableStyleId>
              </a:tblPr>
              <a:tblGrid>
                <a:gridCol w="790710">
                  <a:extLst>
                    <a:ext uri="{9D8B030D-6E8A-4147-A177-3AD203B41FA5}">
                      <a16:colId xmlns:a16="http://schemas.microsoft.com/office/drawing/2014/main" xmlns="" val="20000"/>
                    </a:ext>
                  </a:extLst>
                </a:gridCol>
                <a:gridCol w="6879239">
                  <a:extLst>
                    <a:ext uri="{9D8B030D-6E8A-4147-A177-3AD203B41FA5}">
                      <a16:colId xmlns:a16="http://schemas.microsoft.com/office/drawing/2014/main" xmlns="" val="20001"/>
                    </a:ext>
                  </a:extLst>
                </a:gridCol>
              </a:tblGrid>
              <a:tr h="272506">
                <a:tc>
                  <a:txBody>
                    <a:bodyPr/>
                    <a:lstStyle/>
                    <a:p>
                      <a:pPr marL="90805" algn="l">
                        <a:lnSpc>
                          <a:spcPts val="1570"/>
                        </a:lnSpc>
                      </a:pPr>
                      <a:r>
                        <a:rPr sz="2000" spc="-5" dirty="0">
                          <a:latin typeface="Arial"/>
                          <a:cs typeface="Arial"/>
                        </a:rPr>
                        <a:t>1.</a:t>
                      </a:r>
                      <a:endParaRPr sz="2000">
                        <a:latin typeface="Arial"/>
                        <a:cs typeface="Arial"/>
                      </a:endParaRPr>
                    </a:p>
                  </a:txBody>
                  <a:tcPr marL="0" marR="0" marT="0" marB="0" anchor="ctr">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FFFF00"/>
                    </a:solidFill>
                  </a:tcPr>
                </a:tc>
                <a:tc>
                  <a:txBody>
                    <a:bodyPr/>
                    <a:lstStyle/>
                    <a:p>
                      <a:pPr marL="90805" algn="l">
                        <a:lnSpc>
                          <a:spcPts val="1570"/>
                        </a:lnSpc>
                      </a:pPr>
                      <a:r>
                        <a:rPr sz="2000" spc="-5" dirty="0">
                          <a:latin typeface="Arial"/>
                          <a:cs typeface="Arial"/>
                        </a:rPr>
                        <a:t>int. </a:t>
                      </a:r>
                      <a:r>
                        <a:rPr sz="2000" spc="-10" dirty="0">
                          <a:latin typeface="Arial"/>
                          <a:cs typeface="Arial"/>
                        </a:rPr>
                        <a:t>sort </a:t>
                      </a:r>
                      <a:r>
                        <a:rPr sz="2000" spc="-5" dirty="0">
                          <a:latin typeface="Arial"/>
                          <a:cs typeface="Arial"/>
                        </a:rPr>
                        <a:t>(int </a:t>
                      </a:r>
                      <a:r>
                        <a:rPr sz="2000" spc="-10" dirty="0">
                          <a:latin typeface="Arial"/>
                          <a:cs typeface="Arial"/>
                        </a:rPr>
                        <a:t>x[ </a:t>
                      </a:r>
                      <a:r>
                        <a:rPr sz="2000" dirty="0">
                          <a:latin typeface="Arial"/>
                          <a:cs typeface="Arial"/>
                        </a:rPr>
                        <a:t>], </a:t>
                      </a:r>
                      <a:r>
                        <a:rPr sz="2000" spc="-5" dirty="0">
                          <a:latin typeface="Arial"/>
                          <a:cs typeface="Arial"/>
                        </a:rPr>
                        <a:t>int</a:t>
                      </a:r>
                      <a:r>
                        <a:rPr sz="2000" spc="10" dirty="0">
                          <a:latin typeface="Arial"/>
                          <a:cs typeface="Arial"/>
                        </a:rPr>
                        <a:t> </a:t>
                      </a:r>
                      <a:r>
                        <a:rPr sz="2000" spc="-5" dirty="0">
                          <a:latin typeface="Arial"/>
                          <a:cs typeface="Arial"/>
                        </a:rPr>
                        <a:t>n)</a:t>
                      </a:r>
                      <a:endParaRPr sz="2000">
                        <a:latin typeface="Arial"/>
                        <a:cs typeface="Arial"/>
                      </a:endParaRPr>
                    </a:p>
                  </a:txBody>
                  <a:tcPr marL="0" marR="0" marT="0" marB="0" anchor="ctr">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xmlns="" val="10000"/>
                  </a:ext>
                </a:extLst>
              </a:tr>
              <a:tr h="272506">
                <a:tc>
                  <a:txBody>
                    <a:bodyPr/>
                    <a:lstStyle/>
                    <a:p>
                      <a:pPr marL="90805" algn="l">
                        <a:lnSpc>
                          <a:spcPts val="1635"/>
                        </a:lnSpc>
                      </a:pPr>
                      <a:r>
                        <a:rPr sz="2000" spc="-5" dirty="0">
                          <a:latin typeface="Arial"/>
                          <a:cs typeface="Arial"/>
                        </a:rPr>
                        <a:t>2.</a:t>
                      </a:r>
                      <a:endParaRPr sz="2000">
                        <a:latin typeface="Arial"/>
                        <a:cs typeface="Arial"/>
                      </a:endParaRPr>
                    </a:p>
                  </a:txBody>
                  <a:tcPr marL="0" marR="0" marT="0" marB="0" anchor="ctr">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90805" algn="l">
                        <a:lnSpc>
                          <a:spcPts val="1635"/>
                        </a:lnSpc>
                      </a:pPr>
                      <a:r>
                        <a:rPr sz="2000" dirty="0">
                          <a:latin typeface="Arial"/>
                          <a:cs typeface="Arial"/>
                        </a:rPr>
                        <a:t>{</a:t>
                      </a:r>
                      <a:endParaRPr sz="2000">
                        <a:latin typeface="Arial"/>
                        <a:cs typeface="Arial"/>
                      </a:endParaRPr>
                    </a:p>
                  </a:txBody>
                  <a:tcPr marL="0" marR="0" marT="0" marB="0" anchor="ctr">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xmlns="" val="10001"/>
                  </a:ext>
                </a:extLst>
              </a:tr>
              <a:tr h="272506">
                <a:tc>
                  <a:txBody>
                    <a:bodyPr/>
                    <a:lstStyle/>
                    <a:p>
                      <a:pPr marL="90805" algn="l">
                        <a:lnSpc>
                          <a:spcPts val="1635"/>
                        </a:lnSpc>
                      </a:pPr>
                      <a:r>
                        <a:rPr sz="2000" spc="-5" dirty="0">
                          <a:latin typeface="Arial"/>
                          <a:cs typeface="Arial"/>
                        </a:rPr>
                        <a:t>3.</a:t>
                      </a:r>
                      <a:endParaRPr sz="2000">
                        <a:latin typeface="Arial"/>
                        <a:cs typeface="Arial"/>
                      </a:endParaRPr>
                    </a:p>
                  </a:txBody>
                  <a:tcPr marL="0" marR="0" marT="0" marB="0" anchor="ctr">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90805" algn="l">
                        <a:lnSpc>
                          <a:spcPts val="1635"/>
                        </a:lnSpc>
                      </a:pPr>
                      <a:r>
                        <a:rPr sz="2000" spc="-5" dirty="0">
                          <a:latin typeface="Arial"/>
                          <a:cs typeface="Arial"/>
                        </a:rPr>
                        <a:t>int </a:t>
                      </a:r>
                      <a:r>
                        <a:rPr sz="2000" dirty="0">
                          <a:latin typeface="Arial"/>
                          <a:cs typeface="Arial"/>
                        </a:rPr>
                        <a:t>i, </a:t>
                      </a:r>
                      <a:r>
                        <a:rPr sz="2000" spc="-10" dirty="0">
                          <a:latin typeface="Arial"/>
                          <a:cs typeface="Arial"/>
                        </a:rPr>
                        <a:t>j, save,</a:t>
                      </a:r>
                      <a:r>
                        <a:rPr sz="2000" spc="20" dirty="0">
                          <a:latin typeface="Arial"/>
                          <a:cs typeface="Arial"/>
                        </a:rPr>
                        <a:t> </a:t>
                      </a:r>
                      <a:r>
                        <a:rPr sz="2000" spc="-5" dirty="0">
                          <a:latin typeface="Arial"/>
                          <a:cs typeface="Arial"/>
                        </a:rPr>
                        <a:t>im1;</a:t>
                      </a:r>
                      <a:endParaRPr sz="2000">
                        <a:latin typeface="Arial"/>
                        <a:cs typeface="Arial"/>
                      </a:endParaRPr>
                    </a:p>
                  </a:txBody>
                  <a:tcPr marL="0" marR="0" marT="0" marB="0" anchor="ctr">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xmlns="" val="10002"/>
                  </a:ext>
                </a:extLst>
              </a:tr>
              <a:tr h="439471">
                <a:tc>
                  <a:txBody>
                    <a:bodyPr/>
                    <a:lstStyle/>
                    <a:p>
                      <a:pPr marL="90805" algn="l">
                        <a:lnSpc>
                          <a:spcPts val="1625"/>
                        </a:lnSpc>
                      </a:pPr>
                      <a:r>
                        <a:rPr sz="2000" spc="-5" dirty="0">
                          <a:latin typeface="Arial"/>
                          <a:cs typeface="Arial"/>
                        </a:rPr>
                        <a:t>4.</a:t>
                      </a:r>
                      <a:endParaRPr sz="2000">
                        <a:latin typeface="Arial"/>
                        <a:cs typeface="Arial"/>
                      </a:endParaRPr>
                    </a:p>
                  </a:txBody>
                  <a:tcPr marL="0" marR="0" marT="0" marB="0" anchor="ctr">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90805" algn="l">
                        <a:lnSpc>
                          <a:spcPts val="1625"/>
                        </a:lnSpc>
                      </a:pPr>
                      <a:r>
                        <a:rPr sz="2000" spc="-5" dirty="0">
                          <a:latin typeface="Arial"/>
                          <a:cs typeface="Arial"/>
                        </a:rPr>
                        <a:t>/*This function sorts array </a:t>
                      </a:r>
                      <a:r>
                        <a:rPr sz="2000" dirty="0">
                          <a:latin typeface="Arial"/>
                          <a:cs typeface="Arial"/>
                        </a:rPr>
                        <a:t>x in </a:t>
                      </a:r>
                      <a:r>
                        <a:rPr sz="2000" spc="-10" dirty="0">
                          <a:latin typeface="Arial"/>
                          <a:cs typeface="Arial"/>
                        </a:rPr>
                        <a:t>ascending </a:t>
                      </a:r>
                      <a:r>
                        <a:rPr sz="2000" spc="-5" dirty="0">
                          <a:latin typeface="Arial"/>
                          <a:cs typeface="Arial"/>
                        </a:rPr>
                        <a:t>order</a:t>
                      </a:r>
                      <a:r>
                        <a:rPr sz="2000" spc="-40" dirty="0">
                          <a:latin typeface="Arial"/>
                          <a:cs typeface="Arial"/>
                        </a:rPr>
                        <a:t> </a:t>
                      </a:r>
                      <a:r>
                        <a:rPr sz="2000" spc="-5" dirty="0">
                          <a:latin typeface="Arial"/>
                          <a:cs typeface="Arial"/>
                        </a:rPr>
                        <a:t>*/</a:t>
                      </a:r>
                      <a:endParaRPr sz="2000">
                        <a:latin typeface="Arial"/>
                        <a:cs typeface="Arial"/>
                      </a:endParaRPr>
                    </a:p>
                  </a:txBody>
                  <a:tcPr marL="0" marR="0" marT="0" marB="0" anchor="ctr">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xmlns="" val="10003"/>
                  </a:ext>
                </a:extLst>
              </a:tr>
              <a:tr h="272506">
                <a:tc>
                  <a:txBody>
                    <a:bodyPr/>
                    <a:lstStyle/>
                    <a:p>
                      <a:pPr marL="90805" algn="l">
                        <a:lnSpc>
                          <a:spcPts val="1635"/>
                        </a:lnSpc>
                      </a:pPr>
                      <a:r>
                        <a:rPr sz="2000" spc="-5" dirty="0">
                          <a:latin typeface="Arial"/>
                          <a:cs typeface="Arial"/>
                        </a:rPr>
                        <a:t>5.</a:t>
                      </a:r>
                      <a:endParaRPr sz="2000">
                        <a:latin typeface="Arial"/>
                        <a:cs typeface="Arial"/>
                      </a:endParaRPr>
                    </a:p>
                  </a:txBody>
                  <a:tcPr marL="0" marR="0" marT="0" marB="0" anchor="ctr">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90805" algn="l">
                        <a:lnSpc>
                          <a:spcPts val="1635"/>
                        </a:lnSpc>
                      </a:pPr>
                      <a:r>
                        <a:rPr sz="2000" dirty="0">
                          <a:latin typeface="Arial"/>
                          <a:cs typeface="Arial"/>
                        </a:rPr>
                        <a:t>If </a:t>
                      </a:r>
                      <a:r>
                        <a:rPr sz="2000" spc="-5" dirty="0">
                          <a:latin typeface="Arial"/>
                          <a:cs typeface="Arial"/>
                        </a:rPr>
                        <a:t>(n&lt;2) </a:t>
                      </a:r>
                      <a:r>
                        <a:rPr sz="2000" spc="-10" dirty="0">
                          <a:latin typeface="Arial"/>
                          <a:cs typeface="Arial"/>
                        </a:rPr>
                        <a:t>return</a:t>
                      </a:r>
                      <a:r>
                        <a:rPr sz="2000" spc="-30" dirty="0">
                          <a:latin typeface="Arial"/>
                          <a:cs typeface="Arial"/>
                        </a:rPr>
                        <a:t> </a:t>
                      </a:r>
                      <a:r>
                        <a:rPr sz="2000" spc="-10" dirty="0">
                          <a:latin typeface="Arial"/>
                          <a:cs typeface="Arial"/>
                        </a:rPr>
                        <a:t>1;</a:t>
                      </a:r>
                      <a:endParaRPr sz="2000">
                        <a:latin typeface="Arial"/>
                        <a:cs typeface="Arial"/>
                      </a:endParaRPr>
                    </a:p>
                  </a:txBody>
                  <a:tcPr marL="0" marR="0" marT="0" marB="0" anchor="ctr">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xmlns="" val="10004"/>
                  </a:ext>
                </a:extLst>
              </a:tr>
              <a:tr h="272506">
                <a:tc>
                  <a:txBody>
                    <a:bodyPr/>
                    <a:lstStyle/>
                    <a:p>
                      <a:pPr marL="90805" algn="l">
                        <a:lnSpc>
                          <a:spcPts val="1625"/>
                        </a:lnSpc>
                      </a:pPr>
                      <a:r>
                        <a:rPr sz="2000" spc="-5" dirty="0">
                          <a:latin typeface="Arial"/>
                          <a:cs typeface="Arial"/>
                        </a:rPr>
                        <a:t>6.</a:t>
                      </a:r>
                      <a:endParaRPr sz="2000">
                        <a:latin typeface="Arial"/>
                        <a:cs typeface="Arial"/>
                      </a:endParaRPr>
                    </a:p>
                  </a:txBody>
                  <a:tcPr marL="0" marR="0" marT="0" marB="0" anchor="ctr">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90805" algn="l">
                        <a:lnSpc>
                          <a:spcPts val="1625"/>
                        </a:lnSpc>
                      </a:pPr>
                      <a:r>
                        <a:rPr sz="2000" spc="-5" dirty="0">
                          <a:latin typeface="Arial"/>
                          <a:cs typeface="Arial"/>
                        </a:rPr>
                        <a:t>for (i=2; </a:t>
                      </a:r>
                      <a:r>
                        <a:rPr sz="2000" spc="-10" dirty="0">
                          <a:latin typeface="Arial"/>
                          <a:cs typeface="Arial"/>
                        </a:rPr>
                        <a:t>i&lt;=n;</a:t>
                      </a:r>
                      <a:r>
                        <a:rPr sz="2000" spc="10" dirty="0">
                          <a:latin typeface="Arial"/>
                          <a:cs typeface="Arial"/>
                        </a:rPr>
                        <a:t> </a:t>
                      </a:r>
                      <a:r>
                        <a:rPr sz="2000" spc="-5" dirty="0">
                          <a:latin typeface="Arial"/>
                          <a:cs typeface="Arial"/>
                        </a:rPr>
                        <a:t>i++)</a:t>
                      </a:r>
                      <a:endParaRPr sz="2000">
                        <a:latin typeface="Arial"/>
                        <a:cs typeface="Arial"/>
                      </a:endParaRPr>
                    </a:p>
                  </a:txBody>
                  <a:tcPr marL="0" marR="0" marT="0" marB="0" anchor="ctr">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xmlns="" val="10005"/>
                  </a:ext>
                </a:extLst>
              </a:tr>
              <a:tr h="272506">
                <a:tc>
                  <a:txBody>
                    <a:bodyPr/>
                    <a:lstStyle/>
                    <a:p>
                      <a:pPr marL="90805" algn="l">
                        <a:lnSpc>
                          <a:spcPts val="1635"/>
                        </a:lnSpc>
                      </a:pPr>
                      <a:r>
                        <a:rPr sz="2000" spc="-5" dirty="0">
                          <a:latin typeface="Arial"/>
                          <a:cs typeface="Arial"/>
                        </a:rPr>
                        <a:t>7.</a:t>
                      </a:r>
                      <a:endParaRPr sz="2000">
                        <a:latin typeface="Arial"/>
                        <a:cs typeface="Arial"/>
                      </a:endParaRPr>
                    </a:p>
                  </a:txBody>
                  <a:tcPr marL="0" marR="0" marT="0" marB="0" anchor="ctr">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90805" algn="l">
                        <a:lnSpc>
                          <a:spcPts val="1635"/>
                        </a:lnSpc>
                      </a:pPr>
                      <a:r>
                        <a:rPr sz="2000" dirty="0">
                          <a:latin typeface="Arial"/>
                          <a:cs typeface="Arial"/>
                        </a:rPr>
                        <a:t>{</a:t>
                      </a:r>
                      <a:endParaRPr sz="2000">
                        <a:latin typeface="Arial"/>
                        <a:cs typeface="Arial"/>
                      </a:endParaRPr>
                    </a:p>
                  </a:txBody>
                  <a:tcPr marL="0" marR="0" marT="0" marB="0" anchor="ctr">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xmlns="" val="10006"/>
                  </a:ext>
                </a:extLst>
              </a:tr>
              <a:tr h="272506">
                <a:tc>
                  <a:txBody>
                    <a:bodyPr/>
                    <a:lstStyle/>
                    <a:p>
                      <a:pPr marL="90805" algn="l">
                        <a:lnSpc>
                          <a:spcPts val="1625"/>
                        </a:lnSpc>
                      </a:pPr>
                      <a:r>
                        <a:rPr sz="2000" spc="-5" dirty="0">
                          <a:latin typeface="Arial"/>
                          <a:cs typeface="Arial"/>
                        </a:rPr>
                        <a:t>8.</a:t>
                      </a:r>
                      <a:endParaRPr sz="2000">
                        <a:latin typeface="Arial"/>
                        <a:cs typeface="Arial"/>
                      </a:endParaRPr>
                    </a:p>
                  </a:txBody>
                  <a:tcPr marL="0" marR="0" marT="0" marB="0" anchor="ctr">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90805" algn="l">
                        <a:lnSpc>
                          <a:spcPts val="1625"/>
                        </a:lnSpc>
                      </a:pPr>
                      <a:r>
                        <a:rPr sz="2000" spc="-5" dirty="0">
                          <a:latin typeface="Arial"/>
                          <a:cs typeface="Arial"/>
                        </a:rPr>
                        <a:t>im1=i-1;</a:t>
                      </a:r>
                      <a:endParaRPr sz="2000">
                        <a:latin typeface="Arial"/>
                        <a:cs typeface="Arial"/>
                      </a:endParaRPr>
                    </a:p>
                  </a:txBody>
                  <a:tcPr marL="0" marR="0" marT="0" marB="0" anchor="ctr">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xmlns="" val="10007"/>
                  </a:ext>
                </a:extLst>
              </a:tr>
              <a:tr h="272506">
                <a:tc>
                  <a:txBody>
                    <a:bodyPr/>
                    <a:lstStyle/>
                    <a:p>
                      <a:pPr marL="90805" algn="l">
                        <a:lnSpc>
                          <a:spcPts val="1635"/>
                        </a:lnSpc>
                      </a:pPr>
                      <a:r>
                        <a:rPr sz="2000" spc="-5" dirty="0">
                          <a:latin typeface="Arial"/>
                          <a:cs typeface="Arial"/>
                        </a:rPr>
                        <a:t>9.</a:t>
                      </a:r>
                      <a:endParaRPr sz="2000">
                        <a:latin typeface="Arial"/>
                        <a:cs typeface="Arial"/>
                      </a:endParaRPr>
                    </a:p>
                  </a:txBody>
                  <a:tcPr marL="0" marR="0" marT="0" marB="0" anchor="ctr">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90805" algn="l">
                        <a:lnSpc>
                          <a:spcPts val="1635"/>
                        </a:lnSpc>
                      </a:pPr>
                      <a:r>
                        <a:rPr sz="2000" spc="-5" dirty="0">
                          <a:latin typeface="Arial"/>
                          <a:cs typeface="Arial"/>
                        </a:rPr>
                        <a:t>for (j=1; j&lt;=im;</a:t>
                      </a:r>
                      <a:r>
                        <a:rPr sz="2000" dirty="0">
                          <a:latin typeface="Arial"/>
                          <a:cs typeface="Arial"/>
                        </a:rPr>
                        <a:t> </a:t>
                      </a:r>
                      <a:r>
                        <a:rPr sz="2000" spc="-5" dirty="0">
                          <a:latin typeface="Arial"/>
                          <a:cs typeface="Arial"/>
                        </a:rPr>
                        <a:t>j++)</a:t>
                      </a:r>
                      <a:endParaRPr sz="2000">
                        <a:latin typeface="Arial"/>
                        <a:cs typeface="Arial"/>
                      </a:endParaRPr>
                    </a:p>
                  </a:txBody>
                  <a:tcPr marL="0" marR="0" marT="0" marB="0" anchor="ctr">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xmlns="" val="10008"/>
                  </a:ext>
                </a:extLst>
              </a:tr>
              <a:tr h="272506">
                <a:tc>
                  <a:txBody>
                    <a:bodyPr/>
                    <a:lstStyle/>
                    <a:p>
                      <a:pPr marL="90805" algn="l">
                        <a:lnSpc>
                          <a:spcPts val="1635"/>
                        </a:lnSpc>
                      </a:pPr>
                      <a:r>
                        <a:rPr sz="2000" spc="-5" dirty="0">
                          <a:latin typeface="Arial"/>
                          <a:cs typeface="Arial"/>
                        </a:rPr>
                        <a:t>10.</a:t>
                      </a:r>
                      <a:endParaRPr sz="2000">
                        <a:latin typeface="Arial"/>
                        <a:cs typeface="Arial"/>
                      </a:endParaRPr>
                    </a:p>
                  </a:txBody>
                  <a:tcPr marL="0" marR="0" marT="0" marB="0" anchor="ctr">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90805" algn="l">
                        <a:lnSpc>
                          <a:spcPts val="1635"/>
                        </a:lnSpc>
                      </a:pPr>
                      <a:r>
                        <a:rPr sz="2000" dirty="0">
                          <a:latin typeface="Arial"/>
                          <a:cs typeface="Arial"/>
                        </a:rPr>
                        <a:t>if </a:t>
                      </a:r>
                      <a:r>
                        <a:rPr sz="2000" spc="-5" dirty="0">
                          <a:latin typeface="Arial"/>
                          <a:cs typeface="Arial"/>
                        </a:rPr>
                        <a:t>(x[i] </a:t>
                      </a:r>
                      <a:r>
                        <a:rPr sz="2000" dirty="0">
                          <a:latin typeface="Arial"/>
                          <a:cs typeface="Arial"/>
                        </a:rPr>
                        <a:t>&lt;</a:t>
                      </a:r>
                      <a:r>
                        <a:rPr sz="2000" spc="-10" dirty="0">
                          <a:latin typeface="Arial"/>
                          <a:cs typeface="Arial"/>
                        </a:rPr>
                        <a:t> </a:t>
                      </a:r>
                      <a:r>
                        <a:rPr sz="2000" spc="-5" dirty="0">
                          <a:latin typeface="Arial"/>
                          <a:cs typeface="Arial"/>
                        </a:rPr>
                        <a:t>x[j])</a:t>
                      </a:r>
                      <a:endParaRPr sz="2000">
                        <a:latin typeface="Arial"/>
                        <a:cs typeface="Arial"/>
                      </a:endParaRPr>
                    </a:p>
                  </a:txBody>
                  <a:tcPr marL="0" marR="0" marT="0" marB="0" anchor="ctr">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xmlns="" val="10009"/>
                  </a:ext>
                </a:extLst>
              </a:tr>
              <a:tr h="272506">
                <a:tc>
                  <a:txBody>
                    <a:bodyPr/>
                    <a:lstStyle/>
                    <a:p>
                      <a:pPr marL="90805" algn="l">
                        <a:lnSpc>
                          <a:spcPts val="1625"/>
                        </a:lnSpc>
                      </a:pPr>
                      <a:r>
                        <a:rPr sz="2000" spc="-5" dirty="0">
                          <a:latin typeface="Arial"/>
                          <a:cs typeface="Arial"/>
                        </a:rPr>
                        <a:t>11.</a:t>
                      </a:r>
                      <a:endParaRPr sz="2000">
                        <a:latin typeface="Arial"/>
                        <a:cs typeface="Arial"/>
                      </a:endParaRPr>
                    </a:p>
                  </a:txBody>
                  <a:tcPr marL="0" marR="0" marT="0" marB="0" anchor="ctr">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90805" algn="l">
                        <a:lnSpc>
                          <a:spcPts val="1625"/>
                        </a:lnSpc>
                      </a:pPr>
                      <a:r>
                        <a:rPr sz="2000" dirty="0">
                          <a:latin typeface="Arial"/>
                          <a:cs typeface="Arial"/>
                        </a:rPr>
                        <a:t>{</a:t>
                      </a:r>
                      <a:endParaRPr sz="2000">
                        <a:latin typeface="Arial"/>
                        <a:cs typeface="Arial"/>
                      </a:endParaRPr>
                    </a:p>
                  </a:txBody>
                  <a:tcPr marL="0" marR="0" marT="0" marB="0" anchor="ctr">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xmlns="" val="10010"/>
                  </a:ext>
                </a:extLst>
              </a:tr>
              <a:tr h="272506">
                <a:tc>
                  <a:txBody>
                    <a:bodyPr/>
                    <a:lstStyle/>
                    <a:p>
                      <a:pPr marL="90805" algn="l">
                        <a:lnSpc>
                          <a:spcPts val="1635"/>
                        </a:lnSpc>
                      </a:pPr>
                      <a:r>
                        <a:rPr sz="2000" spc="-5" dirty="0">
                          <a:latin typeface="Arial"/>
                          <a:cs typeface="Arial"/>
                        </a:rPr>
                        <a:t>12.</a:t>
                      </a:r>
                      <a:endParaRPr sz="2000">
                        <a:latin typeface="Arial"/>
                        <a:cs typeface="Arial"/>
                      </a:endParaRPr>
                    </a:p>
                  </a:txBody>
                  <a:tcPr marL="0" marR="0" marT="0" marB="0" anchor="ctr">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90805" algn="l">
                        <a:lnSpc>
                          <a:spcPts val="1635"/>
                        </a:lnSpc>
                      </a:pPr>
                      <a:r>
                        <a:rPr lang="en-IN" sz="2000" spc="-10" dirty="0" smtClean="0">
                          <a:latin typeface="Arial"/>
                          <a:cs typeface="Arial"/>
                        </a:rPr>
                        <a:t>s</a:t>
                      </a:r>
                      <a:r>
                        <a:rPr sz="2000" spc="-10" smtClean="0">
                          <a:latin typeface="Arial"/>
                          <a:cs typeface="Arial"/>
                        </a:rPr>
                        <a:t>ave </a:t>
                      </a:r>
                      <a:r>
                        <a:rPr sz="2000" dirty="0">
                          <a:latin typeface="Arial"/>
                          <a:cs typeface="Arial"/>
                        </a:rPr>
                        <a:t>=</a:t>
                      </a:r>
                      <a:r>
                        <a:rPr sz="2000" spc="10" dirty="0">
                          <a:latin typeface="Arial"/>
                          <a:cs typeface="Arial"/>
                        </a:rPr>
                        <a:t> </a:t>
                      </a:r>
                      <a:r>
                        <a:rPr sz="2000" spc="-5" dirty="0">
                          <a:latin typeface="Arial"/>
                          <a:cs typeface="Arial"/>
                        </a:rPr>
                        <a:t>x[i];</a:t>
                      </a:r>
                      <a:endParaRPr sz="2000">
                        <a:latin typeface="Arial"/>
                        <a:cs typeface="Arial"/>
                      </a:endParaRPr>
                    </a:p>
                  </a:txBody>
                  <a:tcPr marL="0" marR="0" marT="0" marB="0" anchor="ctr">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xmlns="" val="10011"/>
                  </a:ext>
                </a:extLst>
              </a:tr>
              <a:tr h="272506">
                <a:tc>
                  <a:txBody>
                    <a:bodyPr/>
                    <a:lstStyle/>
                    <a:p>
                      <a:pPr marL="90805" algn="l">
                        <a:lnSpc>
                          <a:spcPts val="1625"/>
                        </a:lnSpc>
                      </a:pPr>
                      <a:r>
                        <a:rPr sz="2000" spc="-5" dirty="0">
                          <a:latin typeface="Arial"/>
                          <a:cs typeface="Arial"/>
                        </a:rPr>
                        <a:t>13.</a:t>
                      </a:r>
                      <a:endParaRPr sz="2000">
                        <a:latin typeface="Arial"/>
                        <a:cs typeface="Arial"/>
                      </a:endParaRPr>
                    </a:p>
                  </a:txBody>
                  <a:tcPr marL="0" marR="0" marT="0" marB="0" anchor="ctr">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90805" algn="l">
                        <a:lnSpc>
                          <a:spcPts val="1625"/>
                        </a:lnSpc>
                      </a:pPr>
                      <a:r>
                        <a:rPr sz="2000" spc="-5" dirty="0">
                          <a:latin typeface="Arial"/>
                          <a:cs typeface="Arial"/>
                        </a:rPr>
                        <a:t>x[i] </a:t>
                      </a:r>
                      <a:r>
                        <a:rPr sz="2000" dirty="0">
                          <a:latin typeface="Arial"/>
                          <a:cs typeface="Arial"/>
                        </a:rPr>
                        <a:t>= </a:t>
                      </a:r>
                      <a:r>
                        <a:rPr sz="2000" spc="-5" dirty="0">
                          <a:latin typeface="Arial"/>
                          <a:cs typeface="Arial"/>
                        </a:rPr>
                        <a:t>x[j];</a:t>
                      </a:r>
                      <a:endParaRPr sz="2000">
                        <a:latin typeface="Arial"/>
                        <a:cs typeface="Arial"/>
                      </a:endParaRPr>
                    </a:p>
                  </a:txBody>
                  <a:tcPr marL="0" marR="0" marT="0" marB="0" anchor="ctr">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xmlns="" val="10012"/>
                  </a:ext>
                </a:extLst>
              </a:tr>
              <a:tr h="272506">
                <a:tc>
                  <a:txBody>
                    <a:bodyPr/>
                    <a:lstStyle/>
                    <a:p>
                      <a:pPr marL="90805" algn="l">
                        <a:lnSpc>
                          <a:spcPts val="1635"/>
                        </a:lnSpc>
                      </a:pPr>
                      <a:r>
                        <a:rPr sz="2000" spc="-5" dirty="0">
                          <a:latin typeface="Arial"/>
                          <a:cs typeface="Arial"/>
                        </a:rPr>
                        <a:t>14.</a:t>
                      </a:r>
                      <a:endParaRPr sz="2000">
                        <a:latin typeface="Arial"/>
                        <a:cs typeface="Arial"/>
                      </a:endParaRPr>
                    </a:p>
                  </a:txBody>
                  <a:tcPr marL="0" marR="0" marT="0" marB="0" anchor="ctr">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90805" algn="l">
                        <a:lnSpc>
                          <a:spcPts val="1635"/>
                        </a:lnSpc>
                      </a:pPr>
                      <a:r>
                        <a:rPr sz="2000" spc="-5" dirty="0">
                          <a:latin typeface="Arial"/>
                          <a:cs typeface="Arial"/>
                        </a:rPr>
                        <a:t>x[j] </a:t>
                      </a:r>
                      <a:r>
                        <a:rPr sz="2000" dirty="0">
                          <a:latin typeface="Arial"/>
                          <a:cs typeface="Arial"/>
                        </a:rPr>
                        <a:t>= </a:t>
                      </a:r>
                      <a:r>
                        <a:rPr sz="2000" spc="-10" dirty="0">
                          <a:latin typeface="Arial"/>
                          <a:cs typeface="Arial"/>
                        </a:rPr>
                        <a:t>save;</a:t>
                      </a:r>
                      <a:endParaRPr sz="2000">
                        <a:latin typeface="Arial"/>
                        <a:cs typeface="Arial"/>
                      </a:endParaRPr>
                    </a:p>
                  </a:txBody>
                  <a:tcPr marL="0" marR="0" marT="0" marB="0" anchor="ctr">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xmlns="" val="10013"/>
                  </a:ext>
                </a:extLst>
              </a:tr>
              <a:tr h="272506">
                <a:tc>
                  <a:txBody>
                    <a:bodyPr/>
                    <a:lstStyle/>
                    <a:p>
                      <a:pPr marL="90805" algn="l">
                        <a:lnSpc>
                          <a:spcPts val="1625"/>
                        </a:lnSpc>
                      </a:pPr>
                      <a:r>
                        <a:rPr sz="2000" spc="-5" dirty="0">
                          <a:latin typeface="Arial"/>
                          <a:cs typeface="Arial"/>
                        </a:rPr>
                        <a:t>15.</a:t>
                      </a:r>
                      <a:endParaRPr sz="2000">
                        <a:latin typeface="Arial"/>
                        <a:cs typeface="Arial"/>
                      </a:endParaRPr>
                    </a:p>
                  </a:txBody>
                  <a:tcPr marL="0" marR="0" marT="0" marB="0" anchor="ctr">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90805" algn="l">
                        <a:lnSpc>
                          <a:spcPts val="1625"/>
                        </a:lnSpc>
                      </a:pPr>
                      <a:r>
                        <a:rPr sz="2000" dirty="0">
                          <a:latin typeface="Arial"/>
                          <a:cs typeface="Arial"/>
                        </a:rPr>
                        <a:t>}</a:t>
                      </a:r>
                      <a:endParaRPr sz="2000">
                        <a:latin typeface="Arial"/>
                        <a:cs typeface="Arial"/>
                      </a:endParaRPr>
                    </a:p>
                  </a:txBody>
                  <a:tcPr marL="0" marR="0" marT="0" marB="0" anchor="ctr">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xmlns="" val="10014"/>
                  </a:ext>
                </a:extLst>
              </a:tr>
              <a:tr h="272506">
                <a:tc>
                  <a:txBody>
                    <a:bodyPr/>
                    <a:lstStyle/>
                    <a:p>
                      <a:pPr marL="90805" algn="l">
                        <a:lnSpc>
                          <a:spcPts val="1635"/>
                        </a:lnSpc>
                      </a:pPr>
                      <a:r>
                        <a:rPr sz="2000" spc="-5" dirty="0">
                          <a:latin typeface="Arial"/>
                          <a:cs typeface="Arial"/>
                        </a:rPr>
                        <a:t>16.</a:t>
                      </a:r>
                      <a:endParaRPr sz="2000">
                        <a:latin typeface="Arial"/>
                        <a:cs typeface="Arial"/>
                      </a:endParaRPr>
                    </a:p>
                  </a:txBody>
                  <a:tcPr marL="0" marR="0" marT="0" marB="0" anchor="ctr">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90805" algn="l">
                        <a:lnSpc>
                          <a:spcPts val="1635"/>
                        </a:lnSpc>
                      </a:pPr>
                      <a:r>
                        <a:rPr sz="2000" dirty="0">
                          <a:latin typeface="Arial"/>
                          <a:cs typeface="Arial"/>
                        </a:rPr>
                        <a:t>}</a:t>
                      </a:r>
                      <a:endParaRPr sz="2000">
                        <a:latin typeface="Arial"/>
                        <a:cs typeface="Arial"/>
                      </a:endParaRPr>
                    </a:p>
                  </a:txBody>
                  <a:tcPr marL="0" marR="0" marT="0" marB="0" anchor="ctr">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xmlns="" val="10015"/>
                  </a:ext>
                </a:extLst>
              </a:tr>
              <a:tr h="272506">
                <a:tc>
                  <a:txBody>
                    <a:bodyPr/>
                    <a:lstStyle/>
                    <a:p>
                      <a:pPr marL="90805" algn="l">
                        <a:lnSpc>
                          <a:spcPts val="1625"/>
                        </a:lnSpc>
                      </a:pPr>
                      <a:r>
                        <a:rPr sz="2000" spc="-5" dirty="0">
                          <a:latin typeface="Arial"/>
                          <a:cs typeface="Arial"/>
                        </a:rPr>
                        <a:t>17.</a:t>
                      </a:r>
                      <a:endParaRPr sz="2000">
                        <a:latin typeface="Arial"/>
                        <a:cs typeface="Arial"/>
                      </a:endParaRPr>
                    </a:p>
                  </a:txBody>
                  <a:tcPr marL="0" marR="0" marT="0" marB="0" anchor="ctr">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90805" algn="l">
                        <a:lnSpc>
                          <a:spcPts val="1625"/>
                        </a:lnSpc>
                      </a:pPr>
                      <a:r>
                        <a:rPr sz="2000" spc="-5" dirty="0">
                          <a:latin typeface="Arial"/>
                          <a:cs typeface="Arial"/>
                        </a:rPr>
                        <a:t>return</a:t>
                      </a:r>
                      <a:r>
                        <a:rPr sz="2000" spc="-15" dirty="0">
                          <a:latin typeface="Arial"/>
                          <a:cs typeface="Arial"/>
                        </a:rPr>
                        <a:t> </a:t>
                      </a:r>
                      <a:r>
                        <a:rPr sz="2000" spc="-10" dirty="0">
                          <a:latin typeface="Arial"/>
                          <a:cs typeface="Arial"/>
                        </a:rPr>
                        <a:t>0;</a:t>
                      </a:r>
                      <a:endParaRPr sz="2000">
                        <a:latin typeface="Arial"/>
                        <a:cs typeface="Arial"/>
                      </a:endParaRPr>
                    </a:p>
                  </a:txBody>
                  <a:tcPr marL="0" marR="0" marT="0" marB="0" anchor="ctr">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xmlns="" val="10016"/>
                  </a:ext>
                </a:extLst>
              </a:tr>
              <a:tr h="272506">
                <a:tc>
                  <a:txBody>
                    <a:bodyPr/>
                    <a:lstStyle/>
                    <a:p>
                      <a:pPr marL="90805" algn="l">
                        <a:lnSpc>
                          <a:spcPts val="1635"/>
                        </a:lnSpc>
                      </a:pPr>
                      <a:r>
                        <a:rPr sz="2000" spc="-5" dirty="0">
                          <a:latin typeface="Arial"/>
                          <a:cs typeface="Arial"/>
                        </a:rPr>
                        <a:t>18.</a:t>
                      </a:r>
                      <a:endParaRPr sz="2000">
                        <a:latin typeface="Arial"/>
                        <a:cs typeface="Arial"/>
                      </a:endParaRPr>
                    </a:p>
                  </a:txBody>
                  <a:tcPr marL="0" marR="0" marT="0" marB="0" anchor="ctr">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FFF00"/>
                    </a:solidFill>
                  </a:tcPr>
                </a:tc>
                <a:tc>
                  <a:txBody>
                    <a:bodyPr/>
                    <a:lstStyle/>
                    <a:p>
                      <a:pPr marL="90805" algn="l">
                        <a:lnSpc>
                          <a:spcPts val="1635"/>
                        </a:lnSpc>
                      </a:pPr>
                      <a:r>
                        <a:rPr sz="2000" dirty="0">
                          <a:latin typeface="Arial"/>
                          <a:cs typeface="Arial"/>
                        </a:rPr>
                        <a:t>}</a:t>
                      </a:r>
                      <a:endParaRPr sz="2000">
                        <a:latin typeface="Arial"/>
                        <a:cs typeface="Arial"/>
                      </a:endParaRPr>
                    </a:p>
                  </a:txBody>
                  <a:tcPr marL="0" marR="0" marT="0" marB="0" anchor="ctr">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FFFF00"/>
                    </a:solidFill>
                  </a:tcPr>
                </a:tc>
                <a:extLst>
                  <a:ext uri="{0D108BD9-81ED-4DB2-BD59-A6C34878D82A}">
                    <a16:rowId xmlns:a16="http://schemas.microsoft.com/office/drawing/2014/main" xmlns="" val="10017"/>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object 2"/>
          <p:cNvSpPr txBox="1"/>
          <p:nvPr/>
        </p:nvSpPr>
        <p:spPr>
          <a:xfrm>
            <a:off x="357158" y="1808479"/>
            <a:ext cx="7060565" cy="894080"/>
          </a:xfrm>
          <a:prstGeom prst="rect">
            <a:avLst/>
          </a:prstGeom>
        </p:spPr>
        <p:txBody>
          <a:bodyPr vert="horz" wrap="square" lIns="0" tIns="12065" rIns="0" bIns="0" rtlCol="0">
            <a:spAutoFit/>
          </a:bodyPr>
          <a:lstStyle/>
          <a:p>
            <a:pPr marL="12700">
              <a:lnSpc>
                <a:spcPct val="100000"/>
              </a:lnSpc>
              <a:spcBef>
                <a:spcPts val="95"/>
              </a:spcBef>
            </a:pPr>
            <a:r>
              <a:rPr sz="2200" b="1" u="heavy" spc="-5" dirty="0">
                <a:solidFill>
                  <a:srgbClr val="FF3200"/>
                </a:solidFill>
                <a:uFill>
                  <a:solidFill>
                    <a:srgbClr val="FF3200"/>
                  </a:solidFill>
                </a:uFill>
                <a:latin typeface="Arial"/>
                <a:cs typeface="Arial"/>
              </a:rPr>
              <a:t>Solution</a:t>
            </a:r>
            <a:endParaRPr sz="2200">
              <a:latin typeface="Arial"/>
              <a:cs typeface="Arial"/>
            </a:endParaRPr>
          </a:p>
          <a:p>
            <a:pPr marL="469265">
              <a:lnSpc>
                <a:spcPct val="100000"/>
              </a:lnSpc>
              <a:spcBef>
                <a:spcPts val="1560"/>
              </a:spcBef>
            </a:pPr>
            <a:r>
              <a:rPr sz="2200" spc="-5" dirty="0">
                <a:latin typeface="Arial"/>
                <a:cs typeface="Arial"/>
              </a:rPr>
              <a:t>The list of operators </a:t>
            </a:r>
            <a:r>
              <a:rPr sz="2200" dirty="0">
                <a:latin typeface="Arial"/>
                <a:cs typeface="Arial"/>
              </a:rPr>
              <a:t>and </a:t>
            </a:r>
            <a:r>
              <a:rPr sz="2200" spc="-5" dirty="0">
                <a:latin typeface="Arial"/>
                <a:cs typeface="Arial"/>
              </a:rPr>
              <a:t>operands is given in table</a:t>
            </a:r>
            <a:r>
              <a:rPr sz="2200" spc="80" dirty="0">
                <a:latin typeface="Arial"/>
                <a:cs typeface="Arial"/>
              </a:rPr>
              <a:t> </a:t>
            </a:r>
            <a:r>
              <a:rPr sz="2200" spc="-5" dirty="0">
                <a:latin typeface="Arial"/>
                <a:cs typeface="Arial"/>
              </a:rPr>
              <a:t>2.</a:t>
            </a:r>
            <a:endParaRPr sz="2200">
              <a:latin typeface="Arial"/>
              <a:cs typeface="Arial"/>
            </a:endParaRPr>
          </a:p>
        </p:txBody>
      </p:sp>
      <p:sp>
        <p:nvSpPr>
          <p:cNvPr id="5" name="object 5"/>
          <p:cNvSpPr/>
          <p:nvPr/>
        </p:nvSpPr>
        <p:spPr>
          <a:xfrm>
            <a:off x="561684" y="3106385"/>
            <a:ext cx="8165994" cy="2761241"/>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378970" y="6392164"/>
            <a:ext cx="987912" cy="18017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object 4"/>
          <p:cNvSpPr/>
          <p:nvPr/>
        </p:nvSpPr>
        <p:spPr>
          <a:xfrm>
            <a:off x="536818" y="1643050"/>
            <a:ext cx="8049871" cy="3614928"/>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402301" y="5585128"/>
            <a:ext cx="8241665" cy="330835"/>
          </a:xfrm>
          <a:prstGeom prst="rect">
            <a:avLst/>
          </a:prstGeom>
        </p:spPr>
        <p:txBody>
          <a:bodyPr vert="horz" wrap="square" lIns="0" tIns="12700" rIns="0" bIns="0" rtlCol="0">
            <a:spAutoFit/>
          </a:bodyPr>
          <a:lstStyle/>
          <a:p>
            <a:pPr marL="12700" algn="ctr">
              <a:lnSpc>
                <a:spcPct val="100000"/>
              </a:lnSpc>
              <a:spcBef>
                <a:spcPts val="100"/>
              </a:spcBef>
            </a:pPr>
            <a:r>
              <a:rPr sz="2000" b="1" spc="-5" dirty="0">
                <a:solidFill>
                  <a:srgbClr val="003265"/>
                </a:solidFill>
                <a:latin typeface="Arial"/>
                <a:cs typeface="Arial"/>
              </a:rPr>
              <a:t>Table </a:t>
            </a:r>
            <a:r>
              <a:rPr sz="2000" b="1" spc="-10" dirty="0">
                <a:solidFill>
                  <a:srgbClr val="003265"/>
                </a:solidFill>
                <a:latin typeface="Arial"/>
                <a:cs typeface="Arial"/>
              </a:rPr>
              <a:t>2: </a:t>
            </a:r>
            <a:r>
              <a:rPr sz="2000" spc="-5" dirty="0">
                <a:solidFill>
                  <a:srgbClr val="003265"/>
                </a:solidFill>
                <a:latin typeface="Arial"/>
                <a:cs typeface="Arial"/>
              </a:rPr>
              <a:t>Operators and operands </a:t>
            </a:r>
            <a:r>
              <a:rPr sz="2000" dirty="0">
                <a:solidFill>
                  <a:srgbClr val="003265"/>
                </a:solidFill>
                <a:latin typeface="Arial"/>
                <a:cs typeface="Arial"/>
              </a:rPr>
              <a:t>of </a:t>
            </a:r>
            <a:r>
              <a:rPr sz="2000" spc="-5">
                <a:solidFill>
                  <a:srgbClr val="003265"/>
                </a:solidFill>
                <a:latin typeface="Arial"/>
                <a:cs typeface="Arial"/>
              </a:rPr>
              <a:t>sorting </a:t>
            </a:r>
            <a:r>
              <a:rPr sz="2000" spc="-5" smtClean="0">
                <a:solidFill>
                  <a:srgbClr val="003265"/>
                </a:solidFill>
                <a:latin typeface="Arial"/>
                <a:cs typeface="Arial"/>
              </a:rPr>
              <a:t>program</a:t>
            </a:r>
            <a:endParaRPr sz="20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object 4"/>
          <p:cNvSpPr txBox="1"/>
          <p:nvPr/>
        </p:nvSpPr>
        <p:spPr>
          <a:xfrm>
            <a:off x="673072" y="2857359"/>
            <a:ext cx="105918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V</a:t>
            </a:r>
            <a:r>
              <a:rPr sz="2400" dirty="0">
                <a:latin typeface="Arial"/>
                <a:cs typeface="Arial"/>
              </a:rPr>
              <a:t>o</a:t>
            </a:r>
            <a:r>
              <a:rPr sz="2400" spc="-10" dirty="0">
                <a:latin typeface="Arial"/>
                <a:cs typeface="Arial"/>
              </a:rPr>
              <a:t>lu</a:t>
            </a:r>
            <a:r>
              <a:rPr sz="2400" dirty="0">
                <a:latin typeface="Arial"/>
                <a:cs typeface="Arial"/>
              </a:rPr>
              <a:t>m</a:t>
            </a:r>
            <a:r>
              <a:rPr sz="2400" spc="-5" dirty="0">
                <a:latin typeface="Arial"/>
                <a:cs typeface="Arial"/>
              </a:rPr>
              <a:t>e</a:t>
            </a:r>
            <a:endParaRPr sz="2400">
              <a:latin typeface="Arial"/>
              <a:cs typeface="Arial"/>
            </a:endParaRPr>
          </a:p>
        </p:txBody>
      </p:sp>
      <p:sp>
        <p:nvSpPr>
          <p:cNvPr id="5" name="object 5"/>
          <p:cNvSpPr txBox="1"/>
          <p:nvPr/>
        </p:nvSpPr>
        <p:spPr>
          <a:xfrm>
            <a:off x="571472" y="1428736"/>
            <a:ext cx="8028940" cy="1193165"/>
          </a:xfrm>
          <a:prstGeom prst="rect">
            <a:avLst/>
          </a:prstGeom>
        </p:spPr>
        <p:txBody>
          <a:bodyPr vert="horz" wrap="square" lIns="0" tIns="115570" rIns="0" bIns="0" rtlCol="0">
            <a:spAutoFit/>
          </a:bodyPr>
          <a:lstStyle/>
          <a:p>
            <a:pPr marL="38100">
              <a:lnSpc>
                <a:spcPct val="100000"/>
              </a:lnSpc>
              <a:spcBef>
                <a:spcPts val="910"/>
              </a:spcBef>
            </a:pPr>
            <a:r>
              <a:rPr sz="2400" spc="-5" dirty="0">
                <a:solidFill>
                  <a:srgbClr val="003265"/>
                </a:solidFill>
                <a:latin typeface="Arial"/>
                <a:cs typeface="Arial"/>
              </a:rPr>
              <a:t>Here N</a:t>
            </a:r>
            <a:r>
              <a:rPr sz="2400" spc="-7" baseline="-20833" dirty="0">
                <a:solidFill>
                  <a:srgbClr val="003265"/>
                </a:solidFill>
                <a:latin typeface="Arial"/>
                <a:cs typeface="Arial"/>
              </a:rPr>
              <a:t>1</a:t>
            </a:r>
            <a:r>
              <a:rPr sz="2400" spc="-5" dirty="0">
                <a:solidFill>
                  <a:srgbClr val="003265"/>
                </a:solidFill>
                <a:latin typeface="Arial"/>
                <a:cs typeface="Arial"/>
              </a:rPr>
              <a:t>=53 and N</a:t>
            </a:r>
            <a:r>
              <a:rPr sz="2400" spc="-7" baseline="-20833" dirty="0">
                <a:solidFill>
                  <a:srgbClr val="003265"/>
                </a:solidFill>
                <a:latin typeface="Arial"/>
                <a:cs typeface="Arial"/>
              </a:rPr>
              <a:t>2</a:t>
            </a:r>
            <a:r>
              <a:rPr sz="2400" spc="-5" dirty="0">
                <a:solidFill>
                  <a:srgbClr val="003265"/>
                </a:solidFill>
                <a:latin typeface="Arial"/>
                <a:cs typeface="Arial"/>
              </a:rPr>
              <a:t>=38. The program length</a:t>
            </a:r>
            <a:r>
              <a:rPr sz="2400" spc="60" dirty="0">
                <a:solidFill>
                  <a:srgbClr val="003265"/>
                </a:solidFill>
                <a:latin typeface="Arial"/>
                <a:cs typeface="Arial"/>
              </a:rPr>
              <a:t> </a:t>
            </a:r>
            <a:r>
              <a:rPr sz="2400" spc="-5" dirty="0">
                <a:solidFill>
                  <a:srgbClr val="003265"/>
                </a:solidFill>
                <a:latin typeface="Arial"/>
                <a:cs typeface="Arial"/>
              </a:rPr>
              <a:t>N=N</a:t>
            </a:r>
            <a:r>
              <a:rPr sz="2400" spc="-7" baseline="-20833" dirty="0">
                <a:solidFill>
                  <a:srgbClr val="003265"/>
                </a:solidFill>
                <a:latin typeface="Arial"/>
                <a:cs typeface="Arial"/>
              </a:rPr>
              <a:t>1</a:t>
            </a:r>
            <a:r>
              <a:rPr sz="2400" spc="-5" dirty="0">
                <a:solidFill>
                  <a:srgbClr val="003265"/>
                </a:solidFill>
                <a:latin typeface="Arial"/>
                <a:cs typeface="Arial"/>
              </a:rPr>
              <a:t>+N</a:t>
            </a:r>
            <a:r>
              <a:rPr sz="2400" spc="-7" baseline="-20833" dirty="0">
                <a:solidFill>
                  <a:srgbClr val="003265"/>
                </a:solidFill>
                <a:latin typeface="Arial"/>
                <a:cs typeface="Arial"/>
              </a:rPr>
              <a:t>2</a:t>
            </a:r>
            <a:r>
              <a:rPr sz="2400" spc="-5" dirty="0">
                <a:solidFill>
                  <a:srgbClr val="003265"/>
                </a:solidFill>
                <a:latin typeface="Arial"/>
                <a:cs typeface="Arial"/>
              </a:rPr>
              <a:t>=91</a:t>
            </a:r>
            <a:endParaRPr sz="2400">
              <a:latin typeface="Arial"/>
              <a:cs typeface="Arial"/>
            </a:endParaRPr>
          </a:p>
          <a:p>
            <a:pPr marL="38100">
              <a:lnSpc>
                <a:spcPct val="100000"/>
              </a:lnSpc>
              <a:spcBef>
                <a:spcPts val="1235"/>
              </a:spcBef>
              <a:tabLst>
                <a:tab pos="5652135" algn="l"/>
              </a:tabLst>
            </a:pPr>
            <a:r>
              <a:rPr sz="2400" spc="-5" dirty="0">
                <a:latin typeface="Arial"/>
                <a:cs typeface="Arial"/>
              </a:rPr>
              <a:t>Vocabulary of the program </a:t>
            </a:r>
            <a:r>
              <a:rPr sz="3550" i="1" spc="-100" dirty="0">
                <a:latin typeface="Symbol"/>
                <a:cs typeface="Symbol"/>
              </a:rPr>
              <a:t></a:t>
            </a:r>
            <a:r>
              <a:rPr sz="3550" i="1" spc="-100" dirty="0">
                <a:latin typeface="Times New Roman"/>
                <a:cs typeface="Times New Roman"/>
              </a:rPr>
              <a:t> </a:t>
            </a:r>
            <a:r>
              <a:rPr sz="3350" spc="20" dirty="0">
                <a:latin typeface="Symbol"/>
                <a:cs typeface="Symbol"/>
              </a:rPr>
              <a:t></a:t>
            </a:r>
            <a:r>
              <a:rPr sz="3350" spc="-275" dirty="0">
                <a:latin typeface="Times New Roman"/>
                <a:cs typeface="Times New Roman"/>
              </a:rPr>
              <a:t> </a:t>
            </a:r>
            <a:r>
              <a:rPr sz="3550" i="1" spc="-85" dirty="0">
                <a:latin typeface="Symbol"/>
                <a:cs typeface="Symbol"/>
              </a:rPr>
              <a:t></a:t>
            </a:r>
            <a:r>
              <a:rPr sz="2925" spc="-127" baseline="-24216" dirty="0">
                <a:latin typeface="Times New Roman"/>
                <a:cs typeface="Times New Roman"/>
              </a:rPr>
              <a:t>1</a:t>
            </a:r>
            <a:r>
              <a:rPr sz="2925" spc="405" baseline="-24216" dirty="0">
                <a:latin typeface="Times New Roman"/>
                <a:cs typeface="Times New Roman"/>
              </a:rPr>
              <a:t> </a:t>
            </a:r>
            <a:r>
              <a:rPr sz="3350" spc="90" dirty="0">
                <a:latin typeface="Symbol"/>
                <a:cs typeface="Symbol"/>
              </a:rPr>
              <a:t></a:t>
            </a:r>
            <a:r>
              <a:rPr sz="3550" i="1" spc="90" dirty="0">
                <a:latin typeface="Symbol"/>
                <a:cs typeface="Symbol"/>
              </a:rPr>
              <a:t></a:t>
            </a:r>
            <a:r>
              <a:rPr sz="2925" spc="135" baseline="-24216" dirty="0">
                <a:latin typeface="Times New Roman"/>
                <a:cs typeface="Times New Roman"/>
              </a:rPr>
              <a:t>2	</a:t>
            </a:r>
            <a:r>
              <a:rPr sz="3350" spc="20" dirty="0">
                <a:latin typeface="Symbol"/>
                <a:cs typeface="Symbol"/>
              </a:rPr>
              <a:t></a:t>
            </a:r>
            <a:r>
              <a:rPr sz="3350" spc="-455" dirty="0">
                <a:latin typeface="Times New Roman"/>
                <a:cs typeface="Times New Roman"/>
              </a:rPr>
              <a:t> </a:t>
            </a:r>
            <a:r>
              <a:rPr sz="3350" spc="15" dirty="0">
                <a:latin typeface="Times New Roman"/>
                <a:cs typeface="Times New Roman"/>
              </a:rPr>
              <a:t>14</a:t>
            </a:r>
            <a:r>
              <a:rPr sz="3350" spc="-330" dirty="0">
                <a:latin typeface="Times New Roman"/>
                <a:cs typeface="Times New Roman"/>
              </a:rPr>
              <a:t> </a:t>
            </a:r>
            <a:r>
              <a:rPr sz="3350" spc="95" dirty="0">
                <a:latin typeface="Symbol"/>
                <a:cs typeface="Symbol"/>
              </a:rPr>
              <a:t></a:t>
            </a:r>
            <a:r>
              <a:rPr sz="3350" spc="95" dirty="0">
                <a:latin typeface="Times New Roman"/>
                <a:cs typeface="Times New Roman"/>
              </a:rPr>
              <a:t>10</a:t>
            </a:r>
            <a:r>
              <a:rPr sz="3350" spc="-135" dirty="0">
                <a:latin typeface="Times New Roman"/>
                <a:cs typeface="Times New Roman"/>
              </a:rPr>
              <a:t> </a:t>
            </a:r>
            <a:r>
              <a:rPr sz="3350" spc="20" dirty="0">
                <a:latin typeface="Symbol"/>
                <a:cs typeface="Symbol"/>
              </a:rPr>
              <a:t></a:t>
            </a:r>
            <a:r>
              <a:rPr sz="3350" spc="-85" dirty="0">
                <a:latin typeface="Times New Roman"/>
                <a:cs typeface="Times New Roman"/>
              </a:rPr>
              <a:t> </a:t>
            </a:r>
            <a:r>
              <a:rPr sz="3350" spc="15" dirty="0">
                <a:latin typeface="Times New Roman"/>
                <a:cs typeface="Times New Roman"/>
              </a:rPr>
              <a:t>24</a:t>
            </a:r>
            <a:endParaRPr sz="3350">
              <a:latin typeface="Times New Roman"/>
              <a:cs typeface="Times New Roman"/>
            </a:endParaRPr>
          </a:p>
        </p:txBody>
      </p:sp>
      <p:sp>
        <p:nvSpPr>
          <p:cNvPr id="6" name="object 6"/>
          <p:cNvSpPr txBox="1"/>
          <p:nvPr/>
        </p:nvSpPr>
        <p:spPr>
          <a:xfrm>
            <a:off x="571478" y="2750054"/>
            <a:ext cx="6715759" cy="3074035"/>
          </a:xfrm>
          <a:prstGeom prst="rect">
            <a:avLst/>
          </a:prstGeom>
        </p:spPr>
        <p:txBody>
          <a:bodyPr vert="horz" wrap="square" lIns="0" tIns="16510" rIns="0" bIns="0" rtlCol="0">
            <a:spAutoFit/>
          </a:bodyPr>
          <a:lstStyle/>
          <a:p>
            <a:pPr marL="1510030">
              <a:lnSpc>
                <a:spcPct val="100000"/>
              </a:lnSpc>
              <a:spcBef>
                <a:spcPts val="130"/>
              </a:spcBef>
            </a:pPr>
            <a:r>
              <a:rPr sz="3350" i="1" spc="20" dirty="0">
                <a:latin typeface="Times New Roman"/>
                <a:cs typeface="Times New Roman"/>
              </a:rPr>
              <a:t>V </a:t>
            </a:r>
            <a:r>
              <a:rPr sz="3350" spc="20" dirty="0">
                <a:latin typeface="Symbol"/>
                <a:cs typeface="Symbol"/>
              </a:rPr>
              <a:t></a:t>
            </a:r>
            <a:r>
              <a:rPr sz="3350" spc="20" dirty="0">
                <a:latin typeface="Times New Roman"/>
                <a:cs typeface="Times New Roman"/>
              </a:rPr>
              <a:t> </a:t>
            </a:r>
            <a:r>
              <a:rPr sz="3350" i="1" spc="25" dirty="0">
                <a:latin typeface="Times New Roman"/>
                <a:cs typeface="Times New Roman"/>
              </a:rPr>
              <a:t>N </a:t>
            </a:r>
            <a:r>
              <a:rPr sz="3350" spc="130" dirty="0">
                <a:latin typeface="Symbol"/>
                <a:cs typeface="Symbol"/>
              </a:rPr>
              <a:t></a:t>
            </a:r>
            <a:r>
              <a:rPr sz="3350" spc="130" dirty="0">
                <a:latin typeface="Times New Roman"/>
                <a:cs typeface="Times New Roman"/>
              </a:rPr>
              <a:t>log</a:t>
            </a:r>
            <a:r>
              <a:rPr sz="2925" spc="195" baseline="-24216" dirty="0">
                <a:latin typeface="Times New Roman"/>
                <a:cs typeface="Times New Roman"/>
              </a:rPr>
              <a:t>2</a:t>
            </a:r>
            <a:r>
              <a:rPr sz="2925" spc="254" baseline="-24216" dirty="0">
                <a:latin typeface="Times New Roman"/>
                <a:cs typeface="Times New Roman"/>
              </a:rPr>
              <a:t> </a:t>
            </a:r>
            <a:r>
              <a:rPr sz="3550" i="1" spc="-100" dirty="0">
                <a:latin typeface="Symbol"/>
                <a:cs typeface="Symbol"/>
              </a:rPr>
              <a:t></a:t>
            </a:r>
            <a:endParaRPr sz="3550">
              <a:latin typeface="Symbol"/>
              <a:cs typeface="Symbol"/>
            </a:endParaRPr>
          </a:p>
          <a:p>
            <a:pPr marL="1942464">
              <a:lnSpc>
                <a:spcPct val="100000"/>
              </a:lnSpc>
              <a:spcBef>
                <a:spcPts val="1835"/>
              </a:spcBef>
            </a:pPr>
            <a:r>
              <a:rPr sz="2400" dirty="0">
                <a:solidFill>
                  <a:srgbClr val="003265"/>
                </a:solidFill>
                <a:latin typeface="Arial"/>
                <a:cs typeface="Arial"/>
              </a:rPr>
              <a:t>= </a:t>
            </a:r>
            <a:r>
              <a:rPr sz="2400" spc="-5" dirty="0">
                <a:solidFill>
                  <a:srgbClr val="003265"/>
                </a:solidFill>
                <a:latin typeface="Arial"/>
                <a:cs typeface="Arial"/>
              </a:rPr>
              <a:t>91 </a:t>
            </a:r>
            <a:r>
              <a:rPr sz="2400" dirty="0">
                <a:solidFill>
                  <a:srgbClr val="003265"/>
                </a:solidFill>
                <a:latin typeface="Arial"/>
                <a:cs typeface="Arial"/>
              </a:rPr>
              <a:t>x </a:t>
            </a:r>
            <a:r>
              <a:rPr sz="2400" spc="-5" dirty="0">
                <a:solidFill>
                  <a:srgbClr val="003265"/>
                </a:solidFill>
                <a:latin typeface="Arial"/>
                <a:cs typeface="Arial"/>
              </a:rPr>
              <a:t>log</a:t>
            </a:r>
            <a:r>
              <a:rPr sz="2400" spc="-7" baseline="-20833" dirty="0">
                <a:solidFill>
                  <a:srgbClr val="003265"/>
                </a:solidFill>
                <a:latin typeface="Arial"/>
                <a:cs typeface="Arial"/>
              </a:rPr>
              <a:t>2</a:t>
            </a:r>
            <a:r>
              <a:rPr sz="2400" spc="-5" dirty="0">
                <a:solidFill>
                  <a:srgbClr val="003265"/>
                </a:solidFill>
                <a:latin typeface="Arial"/>
                <a:cs typeface="Arial"/>
              </a:rPr>
              <a:t>24 </a:t>
            </a:r>
            <a:r>
              <a:rPr sz="2400" dirty="0">
                <a:solidFill>
                  <a:srgbClr val="003265"/>
                </a:solidFill>
                <a:latin typeface="Arial"/>
                <a:cs typeface="Arial"/>
              </a:rPr>
              <a:t>= </a:t>
            </a:r>
            <a:r>
              <a:rPr sz="2400" spc="-5" dirty="0">
                <a:solidFill>
                  <a:srgbClr val="003265"/>
                </a:solidFill>
                <a:latin typeface="Arial"/>
                <a:cs typeface="Arial"/>
              </a:rPr>
              <a:t>417 bits</a:t>
            </a:r>
            <a:endParaRPr sz="2400">
              <a:latin typeface="Arial"/>
              <a:cs typeface="Arial"/>
            </a:endParaRPr>
          </a:p>
          <a:p>
            <a:pPr marL="2052320" algn="ctr">
              <a:lnSpc>
                <a:spcPts val="1670"/>
              </a:lnSpc>
              <a:spcBef>
                <a:spcPts val="400"/>
              </a:spcBef>
            </a:pPr>
            <a:r>
              <a:rPr sz="1950" spc="15" dirty="0">
                <a:latin typeface="Symbol"/>
                <a:cs typeface="Symbol"/>
              </a:rPr>
              <a:t></a:t>
            </a:r>
            <a:endParaRPr sz="1950">
              <a:latin typeface="Symbol"/>
              <a:cs typeface="Symbol"/>
            </a:endParaRPr>
          </a:p>
          <a:p>
            <a:pPr marL="38100">
              <a:lnSpc>
                <a:spcPts val="3410"/>
              </a:lnSpc>
              <a:tabLst>
                <a:tab pos="4698365" algn="l"/>
              </a:tabLst>
            </a:pPr>
            <a:r>
              <a:rPr sz="2400" spc="-5" dirty="0">
                <a:latin typeface="Arial"/>
                <a:cs typeface="Arial"/>
              </a:rPr>
              <a:t>The estimated program</a:t>
            </a:r>
            <a:r>
              <a:rPr sz="2400" spc="45" dirty="0">
                <a:latin typeface="Arial"/>
                <a:cs typeface="Arial"/>
              </a:rPr>
              <a:t> </a:t>
            </a:r>
            <a:r>
              <a:rPr sz="2400" spc="-5" dirty="0">
                <a:latin typeface="Arial"/>
                <a:cs typeface="Arial"/>
              </a:rPr>
              <a:t>length</a:t>
            </a:r>
            <a:r>
              <a:rPr sz="2400" spc="340" dirty="0">
                <a:latin typeface="Arial"/>
                <a:cs typeface="Arial"/>
              </a:rPr>
              <a:t> </a:t>
            </a:r>
            <a:r>
              <a:rPr sz="5100" i="1" spc="-15" baseline="-10620" dirty="0">
                <a:latin typeface="Times New Roman"/>
                <a:cs typeface="Times New Roman"/>
              </a:rPr>
              <a:t>N	</a:t>
            </a:r>
            <a:r>
              <a:rPr sz="2400" spc="-10" dirty="0">
                <a:latin typeface="Arial"/>
                <a:cs typeface="Arial"/>
              </a:rPr>
              <a:t>of </a:t>
            </a:r>
            <a:r>
              <a:rPr sz="2400" spc="-5" dirty="0">
                <a:latin typeface="Arial"/>
                <a:cs typeface="Arial"/>
              </a:rPr>
              <a:t>the</a:t>
            </a:r>
            <a:r>
              <a:rPr sz="2400" spc="-60" dirty="0">
                <a:latin typeface="Arial"/>
                <a:cs typeface="Arial"/>
              </a:rPr>
              <a:t> </a:t>
            </a:r>
            <a:r>
              <a:rPr sz="2400" spc="-5" dirty="0">
                <a:latin typeface="Arial"/>
                <a:cs typeface="Arial"/>
              </a:rPr>
              <a:t>program</a:t>
            </a:r>
            <a:endParaRPr sz="2400">
              <a:latin typeface="Arial"/>
              <a:cs typeface="Arial"/>
            </a:endParaRPr>
          </a:p>
          <a:p>
            <a:pPr marL="1942464">
              <a:lnSpc>
                <a:spcPct val="100000"/>
              </a:lnSpc>
              <a:spcBef>
                <a:spcPts val="1720"/>
              </a:spcBef>
            </a:pPr>
            <a:r>
              <a:rPr sz="2400" dirty="0">
                <a:solidFill>
                  <a:srgbClr val="003265"/>
                </a:solidFill>
                <a:latin typeface="Arial"/>
                <a:cs typeface="Arial"/>
              </a:rPr>
              <a:t>= </a:t>
            </a:r>
            <a:r>
              <a:rPr sz="2400" spc="-5" dirty="0">
                <a:solidFill>
                  <a:srgbClr val="003265"/>
                </a:solidFill>
                <a:latin typeface="Arial"/>
                <a:cs typeface="Arial"/>
              </a:rPr>
              <a:t>14 log</a:t>
            </a:r>
            <a:r>
              <a:rPr sz="2400" spc="-7" baseline="-20833" dirty="0">
                <a:solidFill>
                  <a:srgbClr val="003265"/>
                </a:solidFill>
                <a:latin typeface="Arial"/>
                <a:cs typeface="Arial"/>
              </a:rPr>
              <a:t>2</a:t>
            </a:r>
            <a:r>
              <a:rPr sz="2400" spc="-5" dirty="0">
                <a:solidFill>
                  <a:srgbClr val="003265"/>
                </a:solidFill>
                <a:latin typeface="Arial"/>
                <a:cs typeface="Arial"/>
              </a:rPr>
              <a:t>14 </a:t>
            </a:r>
            <a:r>
              <a:rPr sz="2400" dirty="0">
                <a:solidFill>
                  <a:srgbClr val="003265"/>
                </a:solidFill>
                <a:latin typeface="Arial"/>
                <a:cs typeface="Arial"/>
              </a:rPr>
              <a:t>+ </a:t>
            </a:r>
            <a:r>
              <a:rPr sz="2400" spc="-5" dirty="0">
                <a:solidFill>
                  <a:srgbClr val="003265"/>
                </a:solidFill>
                <a:latin typeface="Arial"/>
                <a:cs typeface="Arial"/>
              </a:rPr>
              <a:t>10</a:t>
            </a:r>
            <a:r>
              <a:rPr sz="2400" spc="5" dirty="0">
                <a:solidFill>
                  <a:srgbClr val="003265"/>
                </a:solidFill>
                <a:latin typeface="Arial"/>
                <a:cs typeface="Arial"/>
              </a:rPr>
              <a:t> </a:t>
            </a:r>
            <a:r>
              <a:rPr sz="2400" spc="-5" dirty="0">
                <a:solidFill>
                  <a:srgbClr val="003265"/>
                </a:solidFill>
                <a:latin typeface="Arial"/>
                <a:cs typeface="Arial"/>
              </a:rPr>
              <a:t>log</a:t>
            </a:r>
            <a:r>
              <a:rPr sz="2400" spc="-7" baseline="-20833" dirty="0">
                <a:solidFill>
                  <a:srgbClr val="003265"/>
                </a:solidFill>
                <a:latin typeface="Arial"/>
                <a:cs typeface="Arial"/>
              </a:rPr>
              <a:t>2</a:t>
            </a:r>
            <a:r>
              <a:rPr sz="2400" spc="-5" dirty="0">
                <a:solidFill>
                  <a:srgbClr val="003265"/>
                </a:solidFill>
                <a:latin typeface="Arial"/>
                <a:cs typeface="Arial"/>
              </a:rPr>
              <a:t>10</a:t>
            </a:r>
            <a:endParaRPr sz="2400">
              <a:latin typeface="Arial"/>
              <a:cs typeface="Arial"/>
            </a:endParaRPr>
          </a:p>
          <a:p>
            <a:pPr marL="1942464">
              <a:lnSpc>
                <a:spcPct val="100000"/>
              </a:lnSpc>
              <a:spcBef>
                <a:spcPts val="2039"/>
              </a:spcBef>
            </a:pPr>
            <a:r>
              <a:rPr sz="2400" dirty="0">
                <a:solidFill>
                  <a:srgbClr val="003265"/>
                </a:solidFill>
                <a:latin typeface="Arial"/>
                <a:cs typeface="Arial"/>
              </a:rPr>
              <a:t>= </a:t>
            </a:r>
            <a:r>
              <a:rPr sz="2400" spc="-5" dirty="0">
                <a:solidFill>
                  <a:srgbClr val="003265"/>
                </a:solidFill>
                <a:latin typeface="Arial"/>
                <a:cs typeface="Arial"/>
              </a:rPr>
              <a:t>14 * 3.81 </a:t>
            </a:r>
            <a:r>
              <a:rPr sz="2400" dirty="0">
                <a:solidFill>
                  <a:srgbClr val="003265"/>
                </a:solidFill>
                <a:latin typeface="Arial"/>
                <a:cs typeface="Arial"/>
              </a:rPr>
              <a:t>+ </a:t>
            </a:r>
            <a:r>
              <a:rPr sz="2400" spc="-5" dirty="0">
                <a:solidFill>
                  <a:srgbClr val="003265"/>
                </a:solidFill>
                <a:latin typeface="Arial"/>
                <a:cs typeface="Arial"/>
              </a:rPr>
              <a:t>10 *</a:t>
            </a:r>
            <a:r>
              <a:rPr sz="2400" spc="5" dirty="0">
                <a:solidFill>
                  <a:srgbClr val="003265"/>
                </a:solidFill>
                <a:latin typeface="Arial"/>
                <a:cs typeface="Arial"/>
              </a:rPr>
              <a:t> </a:t>
            </a:r>
            <a:r>
              <a:rPr sz="2400" spc="-10" dirty="0">
                <a:solidFill>
                  <a:srgbClr val="003265"/>
                </a:solidFill>
                <a:latin typeface="Arial"/>
                <a:cs typeface="Arial"/>
              </a:rPr>
              <a:t>3.32</a:t>
            </a:r>
            <a:endParaRPr sz="2400">
              <a:latin typeface="Arial"/>
              <a:cs typeface="Arial"/>
            </a:endParaRPr>
          </a:p>
        </p:txBody>
      </p:sp>
      <p:sp>
        <p:nvSpPr>
          <p:cNvPr id="7" name="object 7"/>
          <p:cNvSpPr txBox="1"/>
          <p:nvPr/>
        </p:nvSpPr>
        <p:spPr>
          <a:xfrm>
            <a:off x="2501877" y="6042518"/>
            <a:ext cx="310007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3265"/>
                </a:solidFill>
                <a:latin typeface="Arial"/>
                <a:cs typeface="Arial"/>
              </a:rPr>
              <a:t>= </a:t>
            </a:r>
            <a:r>
              <a:rPr sz="2400" spc="-5" dirty="0">
                <a:solidFill>
                  <a:srgbClr val="003265"/>
                </a:solidFill>
                <a:latin typeface="Arial"/>
                <a:cs typeface="Arial"/>
              </a:rPr>
              <a:t>53.34 </a:t>
            </a:r>
            <a:r>
              <a:rPr sz="2400" dirty="0">
                <a:solidFill>
                  <a:srgbClr val="003265"/>
                </a:solidFill>
                <a:latin typeface="Arial"/>
                <a:cs typeface="Arial"/>
              </a:rPr>
              <a:t>+ </a:t>
            </a:r>
            <a:r>
              <a:rPr sz="2400" spc="-10" dirty="0">
                <a:solidFill>
                  <a:srgbClr val="003265"/>
                </a:solidFill>
                <a:latin typeface="Arial"/>
                <a:cs typeface="Arial"/>
              </a:rPr>
              <a:t>33.2 </a:t>
            </a:r>
            <a:r>
              <a:rPr sz="2400" dirty="0">
                <a:solidFill>
                  <a:srgbClr val="003265"/>
                </a:solidFill>
                <a:latin typeface="Arial"/>
                <a:cs typeface="Arial"/>
              </a:rPr>
              <a:t>=</a:t>
            </a:r>
            <a:r>
              <a:rPr sz="2400" spc="-55" dirty="0">
                <a:solidFill>
                  <a:srgbClr val="003265"/>
                </a:solidFill>
                <a:latin typeface="Arial"/>
                <a:cs typeface="Arial"/>
              </a:rPr>
              <a:t> </a:t>
            </a:r>
            <a:r>
              <a:rPr sz="2400" spc="-5" dirty="0">
                <a:solidFill>
                  <a:srgbClr val="003265"/>
                </a:solidFill>
                <a:latin typeface="Arial"/>
                <a:cs typeface="Arial"/>
              </a:rPr>
              <a:t>86.45</a:t>
            </a:r>
            <a:endParaRPr sz="24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object 4"/>
          <p:cNvSpPr txBox="1"/>
          <p:nvPr/>
        </p:nvSpPr>
        <p:spPr>
          <a:xfrm>
            <a:off x="252382" y="1571612"/>
            <a:ext cx="3016250" cy="391160"/>
          </a:xfrm>
          <a:prstGeom prst="rect">
            <a:avLst/>
          </a:prstGeom>
        </p:spPr>
        <p:txBody>
          <a:bodyPr vert="horz" wrap="square" lIns="0" tIns="12700" rIns="0" bIns="0" rtlCol="0">
            <a:spAutoFit/>
          </a:bodyPr>
          <a:lstStyle/>
          <a:p>
            <a:pPr marL="12700">
              <a:lnSpc>
                <a:spcPct val="100000"/>
              </a:lnSpc>
              <a:spcBef>
                <a:spcPts val="100"/>
              </a:spcBef>
              <a:tabLst>
                <a:tab pos="2086610" algn="l"/>
              </a:tabLst>
            </a:pPr>
            <a:r>
              <a:rPr sz="2400" spc="-5" dirty="0">
                <a:latin typeface="Arial"/>
                <a:cs typeface="Arial"/>
              </a:rPr>
              <a:t>Conceptually	unique</a:t>
            </a:r>
            <a:endParaRPr sz="2400">
              <a:latin typeface="Arial"/>
              <a:cs typeface="Arial"/>
            </a:endParaRPr>
          </a:p>
        </p:txBody>
      </p:sp>
      <p:sp>
        <p:nvSpPr>
          <p:cNvPr id="5" name="object 5"/>
          <p:cNvSpPr txBox="1"/>
          <p:nvPr/>
        </p:nvSpPr>
        <p:spPr>
          <a:xfrm>
            <a:off x="3553364" y="1571612"/>
            <a:ext cx="5259705" cy="391160"/>
          </a:xfrm>
          <a:prstGeom prst="rect">
            <a:avLst/>
          </a:prstGeom>
        </p:spPr>
        <p:txBody>
          <a:bodyPr vert="horz" wrap="square" lIns="0" tIns="12700" rIns="0" bIns="0" rtlCol="0">
            <a:spAutoFit/>
          </a:bodyPr>
          <a:lstStyle/>
          <a:p>
            <a:pPr marL="12700">
              <a:lnSpc>
                <a:spcPct val="100000"/>
              </a:lnSpc>
              <a:spcBef>
                <a:spcPts val="100"/>
              </a:spcBef>
              <a:tabLst>
                <a:tab pos="981710" algn="l"/>
                <a:tab pos="1798320" algn="l"/>
                <a:tab pos="2955290" algn="l"/>
                <a:tab pos="4805045" algn="l"/>
              </a:tabLst>
            </a:pPr>
            <a:r>
              <a:rPr sz="2400" spc="-10" dirty="0">
                <a:latin typeface="Arial"/>
                <a:cs typeface="Arial"/>
              </a:rPr>
              <a:t>inpu</a:t>
            </a:r>
            <a:r>
              <a:rPr sz="2400" dirty="0">
                <a:latin typeface="Arial"/>
                <a:cs typeface="Arial"/>
              </a:rPr>
              <a:t>t	</a:t>
            </a:r>
            <a:r>
              <a:rPr sz="2400" spc="-10" dirty="0">
                <a:latin typeface="Arial"/>
                <a:cs typeface="Arial"/>
              </a:rPr>
              <a:t>an</a:t>
            </a:r>
            <a:r>
              <a:rPr sz="2400" spc="-5" dirty="0">
                <a:latin typeface="Arial"/>
                <a:cs typeface="Arial"/>
              </a:rPr>
              <a:t>d</a:t>
            </a:r>
            <a:r>
              <a:rPr sz="2400" dirty="0">
                <a:latin typeface="Arial"/>
                <a:cs typeface="Arial"/>
              </a:rPr>
              <a:t>	</a:t>
            </a:r>
            <a:r>
              <a:rPr sz="2400" spc="-10" dirty="0">
                <a:latin typeface="Arial"/>
                <a:cs typeface="Arial"/>
              </a:rPr>
              <a:t>ou</a:t>
            </a:r>
            <a:r>
              <a:rPr sz="2400" dirty="0">
                <a:latin typeface="Arial"/>
                <a:cs typeface="Arial"/>
              </a:rPr>
              <a:t>t</a:t>
            </a:r>
            <a:r>
              <a:rPr sz="2400" spc="-10" dirty="0">
                <a:latin typeface="Arial"/>
                <a:cs typeface="Arial"/>
              </a:rPr>
              <a:t>pu</a:t>
            </a:r>
            <a:r>
              <a:rPr sz="2400" dirty="0">
                <a:latin typeface="Arial"/>
                <a:cs typeface="Arial"/>
              </a:rPr>
              <a:t>t	</a:t>
            </a:r>
            <a:r>
              <a:rPr sz="2400" spc="-10" dirty="0">
                <a:latin typeface="Arial"/>
                <a:cs typeface="Arial"/>
              </a:rPr>
              <a:t>pa</a:t>
            </a:r>
            <a:r>
              <a:rPr sz="2400" dirty="0">
                <a:latin typeface="Arial"/>
                <a:cs typeface="Arial"/>
              </a:rPr>
              <a:t>r</a:t>
            </a:r>
            <a:r>
              <a:rPr sz="2400" spc="-10" dirty="0">
                <a:latin typeface="Arial"/>
                <a:cs typeface="Arial"/>
              </a:rPr>
              <a:t>a</a:t>
            </a:r>
            <a:r>
              <a:rPr sz="2400" dirty="0">
                <a:latin typeface="Arial"/>
                <a:cs typeface="Arial"/>
              </a:rPr>
              <a:t>m</a:t>
            </a:r>
            <a:r>
              <a:rPr sz="2400" spc="-10" dirty="0">
                <a:latin typeface="Arial"/>
                <a:cs typeface="Arial"/>
              </a:rPr>
              <a:t>ete</a:t>
            </a:r>
            <a:r>
              <a:rPr sz="2400" dirty="0">
                <a:latin typeface="Arial"/>
                <a:cs typeface="Arial"/>
              </a:rPr>
              <a:t>rs	</a:t>
            </a:r>
            <a:r>
              <a:rPr sz="2400" spc="-10" dirty="0">
                <a:latin typeface="Arial"/>
                <a:cs typeface="Arial"/>
              </a:rPr>
              <a:t>a</a:t>
            </a:r>
            <a:r>
              <a:rPr sz="2400" dirty="0">
                <a:latin typeface="Arial"/>
                <a:cs typeface="Arial"/>
              </a:rPr>
              <a:t>r</a:t>
            </a:r>
            <a:r>
              <a:rPr sz="2400" spc="-5" dirty="0">
                <a:latin typeface="Arial"/>
                <a:cs typeface="Arial"/>
              </a:rPr>
              <a:t>e</a:t>
            </a:r>
            <a:endParaRPr sz="2400">
              <a:latin typeface="Arial"/>
              <a:cs typeface="Arial"/>
            </a:endParaRPr>
          </a:p>
        </p:txBody>
      </p:sp>
      <p:sp>
        <p:nvSpPr>
          <p:cNvPr id="6" name="object 6"/>
          <p:cNvSpPr txBox="1"/>
          <p:nvPr/>
        </p:nvSpPr>
        <p:spPr>
          <a:xfrm>
            <a:off x="1471581" y="2719183"/>
            <a:ext cx="7226934" cy="1304290"/>
          </a:xfrm>
          <a:prstGeom prst="rect">
            <a:avLst/>
          </a:prstGeom>
        </p:spPr>
        <p:txBody>
          <a:bodyPr vert="horz" wrap="square" lIns="0" tIns="12700" rIns="0" bIns="0" rtlCol="0">
            <a:spAutoFit/>
          </a:bodyPr>
          <a:lstStyle/>
          <a:p>
            <a:pPr marL="12700" marR="5080">
              <a:lnSpc>
                <a:spcPct val="100000"/>
              </a:lnSpc>
              <a:spcBef>
                <a:spcPts val="100"/>
              </a:spcBef>
            </a:pPr>
            <a:r>
              <a:rPr sz="2400" spc="-5" dirty="0">
                <a:latin typeface="Arial"/>
                <a:cs typeface="Arial"/>
              </a:rPr>
              <a:t>{x: array holding the integer </a:t>
            </a:r>
            <a:r>
              <a:rPr sz="2400" dirty="0">
                <a:latin typeface="Arial"/>
                <a:cs typeface="Arial"/>
              </a:rPr>
              <a:t>to </a:t>
            </a:r>
            <a:r>
              <a:rPr sz="2400" spc="-5" dirty="0">
                <a:latin typeface="Arial"/>
                <a:cs typeface="Arial"/>
              </a:rPr>
              <a:t>be sorted. This is used  both as input and</a:t>
            </a:r>
            <a:r>
              <a:rPr sz="2400" spc="25" dirty="0">
                <a:latin typeface="Arial"/>
                <a:cs typeface="Arial"/>
              </a:rPr>
              <a:t> </a:t>
            </a:r>
            <a:r>
              <a:rPr sz="2400" spc="-5" dirty="0">
                <a:latin typeface="Arial"/>
                <a:cs typeface="Arial"/>
              </a:rPr>
              <a:t>output}.</a:t>
            </a:r>
            <a:endParaRPr sz="2400">
              <a:latin typeface="Arial"/>
              <a:cs typeface="Arial"/>
            </a:endParaRPr>
          </a:p>
          <a:p>
            <a:pPr marL="12700">
              <a:lnSpc>
                <a:spcPct val="100000"/>
              </a:lnSpc>
              <a:spcBef>
                <a:spcPts val="1425"/>
              </a:spcBef>
            </a:pPr>
            <a:r>
              <a:rPr sz="2400" spc="-5" dirty="0">
                <a:latin typeface="Arial"/>
                <a:cs typeface="Arial"/>
              </a:rPr>
              <a:t>{N: the size of the array </a:t>
            </a:r>
            <a:r>
              <a:rPr sz="2400" dirty="0">
                <a:latin typeface="Arial"/>
                <a:cs typeface="Arial"/>
              </a:rPr>
              <a:t>to </a:t>
            </a:r>
            <a:r>
              <a:rPr sz="2400" spc="-5" dirty="0">
                <a:latin typeface="Arial"/>
                <a:cs typeface="Arial"/>
              </a:rPr>
              <a:t>be sorted}.</a:t>
            </a:r>
            <a:endParaRPr sz="2400">
              <a:latin typeface="Arial"/>
              <a:cs typeface="Arial"/>
            </a:endParaRPr>
          </a:p>
        </p:txBody>
      </p:sp>
      <p:sp>
        <p:nvSpPr>
          <p:cNvPr id="7" name="object 7"/>
          <p:cNvSpPr txBox="1"/>
          <p:nvPr/>
        </p:nvSpPr>
        <p:spPr>
          <a:xfrm>
            <a:off x="2635923" y="2175877"/>
            <a:ext cx="151130" cy="326390"/>
          </a:xfrm>
          <a:prstGeom prst="rect">
            <a:avLst/>
          </a:prstGeom>
        </p:spPr>
        <p:txBody>
          <a:bodyPr vert="horz" wrap="square" lIns="0" tIns="15240" rIns="0" bIns="0" rtlCol="0">
            <a:spAutoFit/>
          </a:bodyPr>
          <a:lstStyle/>
          <a:p>
            <a:pPr marL="12700">
              <a:lnSpc>
                <a:spcPct val="100000"/>
              </a:lnSpc>
              <a:spcBef>
                <a:spcPts val="120"/>
              </a:spcBef>
            </a:pPr>
            <a:r>
              <a:rPr sz="1950" spc="10" dirty="0">
                <a:latin typeface="Times New Roman"/>
                <a:cs typeface="Times New Roman"/>
              </a:rPr>
              <a:t>2</a:t>
            </a:r>
            <a:endParaRPr sz="1950">
              <a:latin typeface="Times New Roman"/>
              <a:cs typeface="Times New Roman"/>
            </a:endParaRPr>
          </a:p>
        </p:txBody>
      </p:sp>
      <p:sp>
        <p:nvSpPr>
          <p:cNvPr id="8" name="object 8"/>
          <p:cNvSpPr txBox="1"/>
          <p:nvPr/>
        </p:nvSpPr>
        <p:spPr>
          <a:xfrm>
            <a:off x="226982" y="1897690"/>
            <a:ext cx="2602230" cy="570865"/>
          </a:xfrm>
          <a:prstGeom prst="rect">
            <a:avLst/>
          </a:prstGeom>
        </p:spPr>
        <p:txBody>
          <a:bodyPr vert="horz" wrap="square" lIns="0" tIns="15875" rIns="0" bIns="0" rtlCol="0">
            <a:spAutoFit/>
          </a:bodyPr>
          <a:lstStyle/>
          <a:p>
            <a:pPr marL="38100">
              <a:lnSpc>
                <a:spcPct val="100000"/>
              </a:lnSpc>
              <a:spcBef>
                <a:spcPts val="125"/>
              </a:spcBef>
            </a:pPr>
            <a:r>
              <a:rPr sz="2400" spc="-5" dirty="0">
                <a:latin typeface="Arial"/>
                <a:cs typeface="Arial"/>
              </a:rPr>
              <a:t>represented by</a:t>
            </a:r>
            <a:r>
              <a:rPr sz="2400" spc="-155" dirty="0">
                <a:latin typeface="Arial"/>
                <a:cs typeface="Arial"/>
              </a:rPr>
              <a:t> </a:t>
            </a:r>
            <a:r>
              <a:rPr sz="5325" i="1" spc="142" baseline="3912" dirty="0">
                <a:latin typeface="Symbol"/>
                <a:cs typeface="Symbol"/>
              </a:rPr>
              <a:t></a:t>
            </a:r>
            <a:r>
              <a:rPr sz="2925" spc="142" baseline="51282" dirty="0">
                <a:latin typeface="Times New Roman"/>
                <a:cs typeface="Times New Roman"/>
              </a:rPr>
              <a:t>*</a:t>
            </a:r>
            <a:endParaRPr sz="2925" baseline="51282">
              <a:latin typeface="Times New Roman"/>
              <a:cs typeface="Times New Roman"/>
            </a:endParaRPr>
          </a:p>
        </p:txBody>
      </p:sp>
      <p:sp>
        <p:nvSpPr>
          <p:cNvPr id="9" name="object 9"/>
          <p:cNvSpPr txBox="1"/>
          <p:nvPr/>
        </p:nvSpPr>
        <p:spPr>
          <a:xfrm>
            <a:off x="563284" y="3059375"/>
            <a:ext cx="127635" cy="270510"/>
          </a:xfrm>
          <a:prstGeom prst="rect">
            <a:avLst/>
          </a:prstGeom>
        </p:spPr>
        <p:txBody>
          <a:bodyPr vert="horz" wrap="square" lIns="0" tIns="13335" rIns="0" bIns="0" rtlCol="0">
            <a:spAutoFit/>
          </a:bodyPr>
          <a:lstStyle/>
          <a:p>
            <a:pPr marL="12700">
              <a:lnSpc>
                <a:spcPct val="100000"/>
              </a:lnSpc>
              <a:spcBef>
                <a:spcPts val="105"/>
              </a:spcBef>
            </a:pPr>
            <a:r>
              <a:rPr sz="1600" dirty="0">
                <a:latin typeface="Times New Roman"/>
                <a:cs typeface="Times New Roman"/>
              </a:rPr>
              <a:t>2</a:t>
            </a:r>
            <a:endParaRPr sz="1600">
              <a:latin typeface="Times New Roman"/>
              <a:cs typeface="Times New Roman"/>
            </a:endParaRPr>
          </a:p>
        </p:txBody>
      </p:sp>
      <p:sp>
        <p:nvSpPr>
          <p:cNvPr id="10" name="object 10"/>
          <p:cNvSpPr txBox="1"/>
          <p:nvPr/>
        </p:nvSpPr>
        <p:spPr>
          <a:xfrm>
            <a:off x="312326" y="2805481"/>
            <a:ext cx="961390" cy="469265"/>
          </a:xfrm>
          <a:prstGeom prst="rect">
            <a:avLst/>
          </a:prstGeom>
        </p:spPr>
        <p:txBody>
          <a:bodyPr vert="horz" wrap="square" lIns="0" tIns="13335" rIns="0" bIns="0" rtlCol="0">
            <a:spAutoFit/>
          </a:bodyPr>
          <a:lstStyle/>
          <a:p>
            <a:pPr marL="38100">
              <a:lnSpc>
                <a:spcPct val="100000"/>
              </a:lnSpc>
              <a:spcBef>
                <a:spcPts val="105"/>
              </a:spcBef>
            </a:pPr>
            <a:r>
              <a:rPr sz="2900" i="1" spc="70" dirty="0">
                <a:latin typeface="Symbol"/>
                <a:cs typeface="Symbol"/>
              </a:rPr>
              <a:t></a:t>
            </a:r>
            <a:r>
              <a:rPr sz="2400" spc="104" baseline="41666" dirty="0">
                <a:latin typeface="Times New Roman"/>
                <a:cs typeface="Times New Roman"/>
              </a:rPr>
              <a:t>* </a:t>
            </a:r>
            <a:r>
              <a:rPr sz="2750" dirty="0">
                <a:latin typeface="Symbol"/>
                <a:cs typeface="Symbol"/>
              </a:rPr>
              <a:t></a:t>
            </a:r>
            <a:r>
              <a:rPr sz="2750" spc="-325" dirty="0">
                <a:latin typeface="Times New Roman"/>
                <a:cs typeface="Times New Roman"/>
              </a:rPr>
              <a:t> </a:t>
            </a:r>
            <a:r>
              <a:rPr sz="2750" dirty="0">
                <a:latin typeface="Times New Roman"/>
                <a:cs typeface="Times New Roman"/>
              </a:rPr>
              <a:t>3</a:t>
            </a:r>
            <a:endParaRPr sz="2750">
              <a:latin typeface="Times New Roman"/>
              <a:cs typeface="Times New Roman"/>
            </a:endParaRPr>
          </a:p>
        </p:txBody>
      </p:sp>
      <p:sp>
        <p:nvSpPr>
          <p:cNvPr id="11" name="object 11"/>
          <p:cNvSpPr txBox="1"/>
          <p:nvPr/>
        </p:nvSpPr>
        <p:spPr>
          <a:xfrm>
            <a:off x="214282" y="4317859"/>
            <a:ext cx="5572125" cy="1153160"/>
          </a:xfrm>
          <a:prstGeom prst="rect">
            <a:avLst/>
          </a:prstGeom>
        </p:spPr>
        <p:txBody>
          <a:bodyPr vert="horz" wrap="square" lIns="0" tIns="12700" rIns="0" bIns="0" rtlCol="0">
            <a:spAutoFit/>
          </a:bodyPr>
          <a:lstStyle/>
          <a:p>
            <a:pPr marL="50800">
              <a:lnSpc>
                <a:spcPct val="100000"/>
              </a:lnSpc>
              <a:spcBef>
                <a:spcPts val="100"/>
              </a:spcBef>
            </a:pPr>
            <a:r>
              <a:rPr sz="2400" spc="-5" dirty="0">
                <a:latin typeface="Arial"/>
                <a:cs typeface="Arial"/>
              </a:rPr>
              <a:t>The potential volume V* </a:t>
            </a:r>
            <a:r>
              <a:rPr sz="2400" dirty="0">
                <a:latin typeface="Arial"/>
                <a:cs typeface="Arial"/>
              </a:rPr>
              <a:t>= </a:t>
            </a:r>
            <a:r>
              <a:rPr sz="2400" spc="-5" dirty="0">
                <a:latin typeface="Arial"/>
                <a:cs typeface="Arial"/>
              </a:rPr>
              <a:t>5 log</a:t>
            </a:r>
            <a:r>
              <a:rPr sz="2400" spc="-7" baseline="-20833" dirty="0">
                <a:latin typeface="Arial"/>
                <a:cs typeface="Arial"/>
              </a:rPr>
              <a:t>2</a:t>
            </a:r>
            <a:r>
              <a:rPr sz="2400" spc="-5" dirty="0">
                <a:latin typeface="Arial"/>
                <a:cs typeface="Arial"/>
              </a:rPr>
              <a:t>5 </a:t>
            </a:r>
            <a:r>
              <a:rPr sz="2400" dirty="0">
                <a:latin typeface="Arial"/>
                <a:cs typeface="Arial"/>
              </a:rPr>
              <a:t>=</a:t>
            </a:r>
            <a:r>
              <a:rPr sz="2400" spc="20" dirty="0">
                <a:latin typeface="Arial"/>
                <a:cs typeface="Arial"/>
              </a:rPr>
              <a:t> </a:t>
            </a:r>
            <a:r>
              <a:rPr sz="2400" spc="-5" dirty="0">
                <a:latin typeface="Arial"/>
                <a:cs typeface="Arial"/>
              </a:rPr>
              <a:t>11.6</a:t>
            </a:r>
            <a:endParaRPr sz="2400">
              <a:latin typeface="Arial"/>
              <a:cs typeface="Arial"/>
            </a:endParaRPr>
          </a:p>
          <a:p>
            <a:pPr>
              <a:lnSpc>
                <a:spcPct val="100000"/>
              </a:lnSpc>
              <a:spcBef>
                <a:spcPts val="15"/>
              </a:spcBef>
            </a:pPr>
            <a:endParaRPr sz="2700">
              <a:latin typeface="Times New Roman"/>
              <a:cs typeface="Times New Roman"/>
            </a:endParaRPr>
          </a:p>
          <a:p>
            <a:pPr marL="126364">
              <a:lnSpc>
                <a:spcPct val="100000"/>
              </a:lnSpc>
              <a:tabLst>
                <a:tab pos="2945765" algn="l"/>
              </a:tabLst>
            </a:pPr>
            <a:r>
              <a:rPr sz="2400" spc="-5" dirty="0">
                <a:latin typeface="Arial"/>
                <a:cs typeface="Arial"/>
              </a:rPr>
              <a:t>Since	</a:t>
            </a:r>
            <a:r>
              <a:rPr sz="2400" spc="-5" dirty="0">
                <a:solidFill>
                  <a:srgbClr val="003265"/>
                </a:solidFill>
                <a:latin typeface="Arial"/>
                <a:cs typeface="Arial"/>
              </a:rPr>
              <a:t>L </a:t>
            </a:r>
            <a:r>
              <a:rPr sz="2400" dirty="0">
                <a:solidFill>
                  <a:srgbClr val="003265"/>
                </a:solidFill>
                <a:latin typeface="Arial"/>
                <a:cs typeface="Arial"/>
              </a:rPr>
              <a:t>= </a:t>
            </a:r>
            <a:r>
              <a:rPr sz="2400" spc="-5" dirty="0">
                <a:solidFill>
                  <a:srgbClr val="003265"/>
                </a:solidFill>
                <a:latin typeface="Arial"/>
                <a:cs typeface="Arial"/>
              </a:rPr>
              <a:t>V* </a:t>
            </a:r>
            <a:r>
              <a:rPr sz="2400" dirty="0">
                <a:solidFill>
                  <a:srgbClr val="003265"/>
                </a:solidFill>
                <a:latin typeface="Arial"/>
                <a:cs typeface="Arial"/>
              </a:rPr>
              <a:t>/</a:t>
            </a:r>
            <a:r>
              <a:rPr sz="2400" spc="-15" dirty="0">
                <a:solidFill>
                  <a:srgbClr val="003265"/>
                </a:solidFill>
                <a:latin typeface="Arial"/>
                <a:cs typeface="Arial"/>
              </a:rPr>
              <a:t> </a:t>
            </a:r>
            <a:r>
              <a:rPr sz="2400" dirty="0">
                <a:solidFill>
                  <a:srgbClr val="003265"/>
                </a:solidFill>
                <a:latin typeface="Arial"/>
                <a:cs typeface="Arial"/>
              </a:rPr>
              <a:t>V</a:t>
            </a:r>
            <a:endParaRPr sz="240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object 4"/>
          <p:cNvSpPr txBox="1"/>
          <p:nvPr/>
        </p:nvSpPr>
        <p:spPr>
          <a:xfrm>
            <a:off x="825493" y="4209845"/>
            <a:ext cx="3313429"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00FF"/>
                </a:solidFill>
                <a:latin typeface="Arial"/>
                <a:cs typeface="Arial"/>
              </a:rPr>
              <a:t>Estimated program</a:t>
            </a:r>
            <a:r>
              <a:rPr sz="2400" spc="-25" dirty="0">
                <a:solidFill>
                  <a:srgbClr val="0000FF"/>
                </a:solidFill>
                <a:latin typeface="Arial"/>
                <a:cs typeface="Arial"/>
              </a:rPr>
              <a:t> </a:t>
            </a:r>
            <a:r>
              <a:rPr sz="2400" spc="-5" dirty="0">
                <a:solidFill>
                  <a:srgbClr val="0000FF"/>
                </a:solidFill>
                <a:latin typeface="Arial"/>
                <a:cs typeface="Arial"/>
              </a:rPr>
              <a:t>level</a:t>
            </a:r>
            <a:endParaRPr sz="2400">
              <a:latin typeface="Arial"/>
              <a:cs typeface="Arial"/>
            </a:endParaRPr>
          </a:p>
        </p:txBody>
      </p:sp>
      <p:sp>
        <p:nvSpPr>
          <p:cNvPr id="5" name="object 5"/>
          <p:cNvSpPr/>
          <p:nvPr/>
        </p:nvSpPr>
        <p:spPr>
          <a:xfrm>
            <a:off x="3435089" y="1759768"/>
            <a:ext cx="573405" cy="0"/>
          </a:xfrm>
          <a:custGeom>
            <a:avLst/>
            <a:gdLst/>
            <a:ahLst/>
            <a:cxnLst/>
            <a:rect l="l" t="t" r="r" b="b"/>
            <a:pathLst>
              <a:path w="573404">
                <a:moveTo>
                  <a:pt x="0" y="0"/>
                </a:moveTo>
                <a:lnTo>
                  <a:pt x="573031" y="0"/>
                </a:lnTo>
              </a:path>
            </a:pathLst>
          </a:custGeom>
          <a:ln w="13728">
            <a:solidFill>
              <a:srgbClr val="000000"/>
            </a:solidFill>
          </a:ln>
        </p:spPr>
        <p:txBody>
          <a:bodyPr wrap="square" lIns="0" tIns="0" rIns="0" bIns="0" rtlCol="0"/>
          <a:lstStyle/>
          <a:p>
            <a:endParaRPr/>
          </a:p>
        </p:txBody>
      </p:sp>
      <p:sp>
        <p:nvSpPr>
          <p:cNvPr id="6" name="object 6"/>
          <p:cNvSpPr txBox="1"/>
          <p:nvPr/>
        </p:nvSpPr>
        <p:spPr>
          <a:xfrm>
            <a:off x="3465066" y="1757730"/>
            <a:ext cx="519430" cy="421005"/>
          </a:xfrm>
          <a:prstGeom prst="rect">
            <a:avLst/>
          </a:prstGeom>
        </p:spPr>
        <p:txBody>
          <a:bodyPr vert="horz" wrap="square" lIns="0" tIns="11430" rIns="0" bIns="0" rtlCol="0">
            <a:spAutoFit/>
          </a:bodyPr>
          <a:lstStyle/>
          <a:p>
            <a:pPr marL="12700">
              <a:lnSpc>
                <a:spcPct val="100000"/>
              </a:lnSpc>
              <a:spcBef>
                <a:spcPts val="90"/>
              </a:spcBef>
            </a:pPr>
            <a:r>
              <a:rPr sz="2600" spc="-5" dirty="0">
                <a:latin typeface="Times New Roman"/>
                <a:cs typeface="Times New Roman"/>
              </a:rPr>
              <a:t>417</a:t>
            </a:r>
            <a:endParaRPr sz="2600">
              <a:latin typeface="Times New Roman"/>
              <a:cs typeface="Times New Roman"/>
            </a:endParaRPr>
          </a:p>
        </p:txBody>
      </p:sp>
      <p:sp>
        <p:nvSpPr>
          <p:cNvPr id="7" name="object 7"/>
          <p:cNvSpPr txBox="1"/>
          <p:nvPr/>
        </p:nvSpPr>
        <p:spPr>
          <a:xfrm>
            <a:off x="3136390" y="1500174"/>
            <a:ext cx="1988820" cy="421005"/>
          </a:xfrm>
          <a:prstGeom prst="rect">
            <a:avLst/>
          </a:prstGeom>
        </p:spPr>
        <p:txBody>
          <a:bodyPr vert="horz" wrap="square" lIns="0" tIns="11430" rIns="0" bIns="0" rtlCol="0">
            <a:spAutoFit/>
          </a:bodyPr>
          <a:lstStyle/>
          <a:p>
            <a:pPr marL="38100">
              <a:lnSpc>
                <a:spcPct val="100000"/>
              </a:lnSpc>
              <a:spcBef>
                <a:spcPts val="90"/>
              </a:spcBef>
            </a:pPr>
            <a:r>
              <a:rPr sz="2600" spc="-5" dirty="0">
                <a:latin typeface="Symbol"/>
                <a:cs typeface="Symbol"/>
              </a:rPr>
              <a:t></a:t>
            </a:r>
            <a:r>
              <a:rPr sz="2600" spc="-5" dirty="0">
                <a:latin typeface="Times New Roman"/>
                <a:cs typeface="Times New Roman"/>
              </a:rPr>
              <a:t> </a:t>
            </a:r>
            <a:r>
              <a:rPr sz="3900" spc="-7" baseline="35256" dirty="0">
                <a:latin typeface="Times New Roman"/>
                <a:cs typeface="Times New Roman"/>
              </a:rPr>
              <a:t>11.6 </a:t>
            </a:r>
            <a:r>
              <a:rPr sz="2600" spc="-5" dirty="0">
                <a:latin typeface="Symbol"/>
                <a:cs typeface="Symbol"/>
              </a:rPr>
              <a:t></a:t>
            </a:r>
            <a:r>
              <a:rPr sz="2600" spc="-150" dirty="0">
                <a:latin typeface="Times New Roman"/>
                <a:cs typeface="Times New Roman"/>
              </a:rPr>
              <a:t> </a:t>
            </a:r>
            <a:r>
              <a:rPr sz="2600" spc="-10" dirty="0">
                <a:latin typeface="Times New Roman"/>
                <a:cs typeface="Times New Roman"/>
              </a:rPr>
              <a:t>0.027</a:t>
            </a:r>
            <a:endParaRPr sz="2600">
              <a:latin typeface="Times New Roman"/>
              <a:cs typeface="Times New Roman"/>
            </a:endParaRPr>
          </a:p>
        </p:txBody>
      </p:sp>
      <p:sp>
        <p:nvSpPr>
          <p:cNvPr id="8" name="object 8"/>
          <p:cNvSpPr txBox="1"/>
          <p:nvPr/>
        </p:nvSpPr>
        <p:spPr>
          <a:xfrm>
            <a:off x="3187698" y="2442006"/>
            <a:ext cx="110045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3265"/>
                </a:solidFill>
                <a:latin typeface="Arial"/>
                <a:cs typeface="Arial"/>
              </a:rPr>
              <a:t>D </a:t>
            </a:r>
            <a:r>
              <a:rPr sz="2400" dirty="0">
                <a:solidFill>
                  <a:srgbClr val="003265"/>
                </a:solidFill>
                <a:latin typeface="Arial"/>
                <a:cs typeface="Arial"/>
              </a:rPr>
              <a:t>= I /</a:t>
            </a:r>
            <a:r>
              <a:rPr sz="2400" spc="-95" dirty="0">
                <a:solidFill>
                  <a:srgbClr val="003265"/>
                </a:solidFill>
                <a:latin typeface="Arial"/>
                <a:cs typeface="Arial"/>
              </a:rPr>
              <a:t> </a:t>
            </a:r>
            <a:r>
              <a:rPr sz="2400" spc="-5" dirty="0">
                <a:solidFill>
                  <a:srgbClr val="003265"/>
                </a:solidFill>
                <a:latin typeface="Arial"/>
                <a:cs typeface="Arial"/>
              </a:rPr>
              <a:t>L</a:t>
            </a:r>
            <a:endParaRPr sz="2400">
              <a:latin typeface="Arial"/>
              <a:cs typeface="Arial"/>
            </a:endParaRPr>
          </a:p>
        </p:txBody>
      </p:sp>
      <p:sp>
        <p:nvSpPr>
          <p:cNvPr id="9" name="object 9"/>
          <p:cNvSpPr/>
          <p:nvPr/>
        </p:nvSpPr>
        <p:spPr>
          <a:xfrm>
            <a:off x="3386328" y="3500179"/>
            <a:ext cx="772795" cy="0"/>
          </a:xfrm>
          <a:custGeom>
            <a:avLst/>
            <a:gdLst/>
            <a:ahLst/>
            <a:cxnLst/>
            <a:rect l="l" t="t" r="r" b="b"/>
            <a:pathLst>
              <a:path w="772795">
                <a:moveTo>
                  <a:pt x="0" y="0"/>
                </a:moveTo>
                <a:lnTo>
                  <a:pt x="772662" y="0"/>
                </a:lnTo>
              </a:path>
            </a:pathLst>
          </a:custGeom>
          <a:ln w="13728">
            <a:solidFill>
              <a:srgbClr val="000000"/>
            </a:solidFill>
          </a:ln>
        </p:spPr>
        <p:txBody>
          <a:bodyPr wrap="square" lIns="0" tIns="0" rIns="0" bIns="0" rtlCol="0"/>
          <a:lstStyle/>
          <a:p>
            <a:endParaRPr/>
          </a:p>
        </p:txBody>
      </p:sp>
      <p:sp>
        <p:nvSpPr>
          <p:cNvPr id="10" name="object 10"/>
          <p:cNvSpPr txBox="1"/>
          <p:nvPr/>
        </p:nvSpPr>
        <p:spPr>
          <a:xfrm>
            <a:off x="3390390" y="3498137"/>
            <a:ext cx="766445" cy="421005"/>
          </a:xfrm>
          <a:prstGeom prst="rect">
            <a:avLst/>
          </a:prstGeom>
        </p:spPr>
        <p:txBody>
          <a:bodyPr vert="horz" wrap="square" lIns="0" tIns="11430" rIns="0" bIns="0" rtlCol="0">
            <a:spAutoFit/>
          </a:bodyPr>
          <a:lstStyle/>
          <a:p>
            <a:pPr marL="12700">
              <a:lnSpc>
                <a:spcPct val="100000"/>
              </a:lnSpc>
              <a:spcBef>
                <a:spcPts val="90"/>
              </a:spcBef>
            </a:pPr>
            <a:r>
              <a:rPr sz="2600" spc="-5" dirty="0">
                <a:latin typeface="Times New Roman"/>
                <a:cs typeface="Times New Roman"/>
              </a:rPr>
              <a:t>0.027</a:t>
            </a:r>
            <a:endParaRPr sz="2600">
              <a:latin typeface="Times New Roman"/>
              <a:cs typeface="Times New Roman"/>
            </a:endParaRPr>
          </a:p>
        </p:txBody>
      </p:sp>
      <p:sp>
        <p:nvSpPr>
          <p:cNvPr id="11" name="object 11"/>
          <p:cNvSpPr txBox="1"/>
          <p:nvPr/>
        </p:nvSpPr>
        <p:spPr>
          <a:xfrm>
            <a:off x="3678426" y="3033317"/>
            <a:ext cx="190500" cy="421005"/>
          </a:xfrm>
          <a:prstGeom prst="rect">
            <a:avLst/>
          </a:prstGeom>
        </p:spPr>
        <p:txBody>
          <a:bodyPr vert="horz" wrap="square" lIns="0" tIns="11430" rIns="0" bIns="0" rtlCol="0">
            <a:spAutoFit/>
          </a:bodyPr>
          <a:lstStyle/>
          <a:p>
            <a:pPr marL="12700">
              <a:lnSpc>
                <a:spcPct val="100000"/>
              </a:lnSpc>
              <a:spcBef>
                <a:spcPts val="90"/>
              </a:spcBef>
            </a:pPr>
            <a:r>
              <a:rPr sz="2600" spc="-5" dirty="0">
                <a:latin typeface="Times New Roman"/>
                <a:cs typeface="Times New Roman"/>
              </a:rPr>
              <a:t>1</a:t>
            </a:r>
            <a:endParaRPr sz="2600">
              <a:latin typeface="Times New Roman"/>
              <a:cs typeface="Times New Roman"/>
            </a:endParaRPr>
          </a:p>
        </p:txBody>
      </p:sp>
      <p:sp>
        <p:nvSpPr>
          <p:cNvPr id="12" name="object 12"/>
          <p:cNvSpPr txBox="1"/>
          <p:nvPr/>
        </p:nvSpPr>
        <p:spPr>
          <a:xfrm>
            <a:off x="4234686" y="3240581"/>
            <a:ext cx="1010285" cy="421005"/>
          </a:xfrm>
          <a:prstGeom prst="rect">
            <a:avLst/>
          </a:prstGeom>
        </p:spPr>
        <p:txBody>
          <a:bodyPr vert="horz" wrap="square" lIns="0" tIns="11430" rIns="0" bIns="0" rtlCol="0">
            <a:spAutoFit/>
          </a:bodyPr>
          <a:lstStyle/>
          <a:p>
            <a:pPr marL="12700">
              <a:lnSpc>
                <a:spcPct val="100000"/>
              </a:lnSpc>
              <a:spcBef>
                <a:spcPts val="90"/>
              </a:spcBef>
            </a:pPr>
            <a:r>
              <a:rPr sz="2600" spc="-5" dirty="0">
                <a:latin typeface="Symbol"/>
                <a:cs typeface="Symbol"/>
              </a:rPr>
              <a:t></a:t>
            </a:r>
            <a:r>
              <a:rPr sz="2600" spc="-215" dirty="0">
                <a:latin typeface="Times New Roman"/>
                <a:cs typeface="Times New Roman"/>
              </a:rPr>
              <a:t> </a:t>
            </a:r>
            <a:r>
              <a:rPr sz="2600" spc="-10" dirty="0">
                <a:latin typeface="Times New Roman"/>
                <a:cs typeface="Times New Roman"/>
              </a:rPr>
              <a:t>37.03</a:t>
            </a:r>
            <a:endParaRPr sz="2600">
              <a:latin typeface="Times New Roman"/>
              <a:cs typeface="Times New Roman"/>
            </a:endParaRPr>
          </a:p>
        </p:txBody>
      </p:sp>
      <p:sp>
        <p:nvSpPr>
          <p:cNvPr id="13" name="object 13"/>
          <p:cNvSpPr txBox="1"/>
          <p:nvPr/>
        </p:nvSpPr>
        <p:spPr>
          <a:xfrm>
            <a:off x="3113022" y="3240581"/>
            <a:ext cx="206375" cy="421005"/>
          </a:xfrm>
          <a:prstGeom prst="rect">
            <a:avLst/>
          </a:prstGeom>
        </p:spPr>
        <p:txBody>
          <a:bodyPr vert="horz" wrap="square" lIns="0" tIns="11430" rIns="0" bIns="0" rtlCol="0">
            <a:spAutoFit/>
          </a:bodyPr>
          <a:lstStyle/>
          <a:p>
            <a:pPr marL="12700">
              <a:lnSpc>
                <a:spcPct val="100000"/>
              </a:lnSpc>
              <a:spcBef>
                <a:spcPts val="90"/>
              </a:spcBef>
            </a:pPr>
            <a:r>
              <a:rPr sz="2600" spc="-5" dirty="0">
                <a:latin typeface="Symbol"/>
                <a:cs typeface="Symbol"/>
              </a:rPr>
              <a:t></a:t>
            </a:r>
            <a:endParaRPr sz="2600">
              <a:latin typeface="Symbol"/>
              <a:cs typeface="Symbol"/>
            </a:endParaRPr>
          </a:p>
        </p:txBody>
      </p:sp>
      <p:sp>
        <p:nvSpPr>
          <p:cNvPr id="14" name="object 14"/>
          <p:cNvSpPr/>
          <p:nvPr/>
        </p:nvSpPr>
        <p:spPr>
          <a:xfrm>
            <a:off x="3241547" y="5417362"/>
            <a:ext cx="338455" cy="0"/>
          </a:xfrm>
          <a:custGeom>
            <a:avLst/>
            <a:gdLst/>
            <a:ahLst/>
            <a:cxnLst/>
            <a:rect l="l" t="t" r="r" b="b"/>
            <a:pathLst>
              <a:path w="338454">
                <a:moveTo>
                  <a:pt x="0" y="0"/>
                </a:moveTo>
                <a:lnTo>
                  <a:pt x="338327" y="0"/>
                </a:lnTo>
              </a:path>
            </a:pathLst>
          </a:custGeom>
          <a:ln w="15239">
            <a:solidFill>
              <a:srgbClr val="000000"/>
            </a:solidFill>
          </a:ln>
        </p:spPr>
        <p:txBody>
          <a:bodyPr wrap="square" lIns="0" tIns="0" rIns="0" bIns="0" rtlCol="0"/>
          <a:lstStyle/>
          <a:p>
            <a:endParaRPr/>
          </a:p>
        </p:txBody>
      </p:sp>
      <p:sp>
        <p:nvSpPr>
          <p:cNvPr id="15" name="object 15"/>
          <p:cNvSpPr/>
          <p:nvPr/>
        </p:nvSpPr>
        <p:spPr>
          <a:xfrm>
            <a:off x="3889247" y="5417362"/>
            <a:ext cx="474345" cy="0"/>
          </a:xfrm>
          <a:custGeom>
            <a:avLst/>
            <a:gdLst/>
            <a:ahLst/>
            <a:cxnLst/>
            <a:rect l="l" t="t" r="r" b="b"/>
            <a:pathLst>
              <a:path w="474345">
                <a:moveTo>
                  <a:pt x="0" y="0"/>
                </a:moveTo>
                <a:lnTo>
                  <a:pt x="473963" y="0"/>
                </a:lnTo>
              </a:path>
            </a:pathLst>
          </a:custGeom>
          <a:ln w="15239">
            <a:solidFill>
              <a:srgbClr val="000000"/>
            </a:solidFill>
          </a:ln>
        </p:spPr>
        <p:txBody>
          <a:bodyPr wrap="square" lIns="0" tIns="0" rIns="0" bIns="0" rtlCol="0"/>
          <a:lstStyle/>
          <a:p>
            <a:endParaRPr/>
          </a:p>
        </p:txBody>
      </p:sp>
      <p:sp>
        <p:nvSpPr>
          <p:cNvPr id="16" name="object 16"/>
          <p:cNvSpPr/>
          <p:nvPr/>
        </p:nvSpPr>
        <p:spPr>
          <a:xfrm>
            <a:off x="4753355" y="5417362"/>
            <a:ext cx="364490" cy="0"/>
          </a:xfrm>
          <a:custGeom>
            <a:avLst/>
            <a:gdLst/>
            <a:ahLst/>
            <a:cxnLst/>
            <a:rect l="l" t="t" r="r" b="b"/>
            <a:pathLst>
              <a:path w="364489">
                <a:moveTo>
                  <a:pt x="0" y="0"/>
                </a:moveTo>
                <a:lnTo>
                  <a:pt x="364235" y="0"/>
                </a:lnTo>
              </a:path>
            </a:pathLst>
          </a:custGeom>
          <a:ln w="15239">
            <a:solidFill>
              <a:srgbClr val="000000"/>
            </a:solidFill>
          </a:ln>
        </p:spPr>
        <p:txBody>
          <a:bodyPr wrap="square" lIns="0" tIns="0" rIns="0" bIns="0" rtlCol="0"/>
          <a:lstStyle/>
          <a:p>
            <a:endParaRPr/>
          </a:p>
        </p:txBody>
      </p:sp>
      <p:sp>
        <p:nvSpPr>
          <p:cNvPr id="17" name="object 17"/>
          <p:cNvSpPr/>
          <p:nvPr/>
        </p:nvSpPr>
        <p:spPr>
          <a:xfrm>
            <a:off x="5428488" y="5417362"/>
            <a:ext cx="387350" cy="0"/>
          </a:xfrm>
          <a:custGeom>
            <a:avLst/>
            <a:gdLst/>
            <a:ahLst/>
            <a:cxnLst/>
            <a:rect l="l" t="t" r="r" b="b"/>
            <a:pathLst>
              <a:path w="387350">
                <a:moveTo>
                  <a:pt x="0" y="0"/>
                </a:moveTo>
                <a:lnTo>
                  <a:pt x="387095" y="0"/>
                </a:lnTo>
              </a:path>
            </a:pathLst>
          </a:custGeom>
          <a:ln w="15239">
            <a:solidFill>
              <a:srgbClr val="000000"/>
            </a:solidFill>
          </a:ln>
        </p:spPr>
        <p:txBody>
          <a:bodyPr wrap="square" lIns="0" tIns="0" rIns="0" bIns="0" rtlCol="0"/>
          <a:lstStyle/>
          <a:p>
            <a:endParaRPr/>
          </a:p>
        </p:txBody>
      </p:sp>
      <p:sp>
        <p:nvSpPr>
          <p:cNvPr id="18" name="object 18"/>
          <p:cNvSpPr txBox="1"/>
          <p:nvPr/>
        </p:nvSpPr>
        <p:spPr>
          <a:xfrm>
            <a:off x="4725414" y="5416762"/>
            <a:ext cx="1096645" cy="466725"/>
          </a:xfrm>
          <a:prstGeom prst="rect">
            <a:avLst/>
          </a:prstGeom>
        </p:spPr>
        <p:txBody>
          <a:bodyPr vert="horz" wrap="square" lIns="0" tIns="11430" rIns="0" bIns="0" rtlCol="0">
            <a:spAutoFit/>
          </a:bodyPr>
          <a:lstStyle/>
          <a:p>
            <a:pPr marL="12700">
              <a:lnSpc>
                <a:spcPct val="100000"/>
              </a:lnSpc>
              <a:spcBef>
                <a:spcPts val="90"/>
              </a:spcBef>
              <a:tabLst>
                <a:tab pos="715010" algn="l"/>
              </a:tabLst>
            </a:pPr>
            <a:r>
              <a:rPr sz="2900" dirty="0">
                <a:latin typeface="Times New Roman"/>
                <a:cs typeface="Times New Roman"/>
              </a:rPr>
              <a:t>1</a:t>
            </a:r>
            <a:r>
              <a:rPr sz="2900" spc="-5" dirty="0">
                <a:latin typeface="Times New Roman"/>
                <a:cs typeface="Times New Roman"/>
              </a:rPr>
              <a:t>4</a:t>
            </a:r>
            <a:r>
              <a:rPr sz="2900" dirty="0">
                <a:latin typeface="Times New Roman"/>
                <a:cs typeface="Times New Roman"/>
              </a:rPr>
              <a:t>	3</a:t>
            </a:r>
            <a:r>
              <a:rPr sz="2900" spc="-5" dirty="0">
                <a:latin typeface="Times New Roman"/>
                <a:cs typeface="Times New Roman"/>
              </a:rPr>
              <a:t>8</a:t>
            </a:r>
            <a:endParaRPr sz="2900">
              <a:latin typeface="Times New Roman"/>
              <a:cs typeface="Times New Roman"/>
            </a:endParaRPr>
          </a:p>
        </p:txBody>
      </p:sp>
      <p:sp>
        <p:nvSpPr>
          <p:cNvPr id="19" name="object 19"/>
          <p:cNvSpPr txBox="1"/>
          <p:nvPr/>
        </p:nvSpPr>
        <p:spPr>
          <a:xfrm>
            <a:off x="4448046" y="5130250"/>
            <a:ext cx="2586990" cy="466725"/>
          </a:xfrm>
          <a:prstGeom prst="rect">
            <a:avLst/>
          </a:prstGeom>
        </p:spPr>
        <p:txBody>
          <a:bodyPr vert="horz" wrap="square" lIns="0" tIns="11430" rIns="0" bIns="0" rtlCol="0">
            <a:spAutoFit/>
          </a:bodyPr>
          <a:lstStyle/>
          <a:p>
            <a:pPr marL="12700">
              <a:lnSpc>
                <a:spcPct val="100000"/>
              </a:lnSpc>
              <a:spcBef>
                <a:spcPts val="90"/>
              </a:spcBef>
              <a:tabLst>
                <a:tab pos="720725" algn="l"/>
                <a:tab pos="1464945" algn="l"/>
              </a:tabLst>
            </a:pPr>
            <a:r>
              <a:rPr sz="2900" spc="-5" dirty="0">
                <a:latin typeface="Symbol"/>
                <a:cs typeface="Symbol"/>
              </a:rPr>
              <a:t></a:t>
            </a:r>
            <a:r>
              <a:rPr sz="2900" spc="-5" dirty="0">
                <a:latin typeface="Times New Roman"/>
                <a:cs typeface="Times New Roman"/>
              </a:rPr>
              <a:t>	</a:t>
            </a:r>
            <a:r>
              <a:rPr sz="2900" spc="-5" dirty="0">
                <a:latin typeface="Symbol"/>
                <a:cs typeface="Symbol"/>
              </a:rPr>
              <a:t></a:t>
            </a:r>
            <a:r>
              <a:rPr sz="2900" spc="-5" dirty="0">
                <a:latin typeface="Times New Roman"/>
                <a:cs typeface="Times New Roman"/>
              </a:rPr>
              <a:t>	</a:t>
            </a:r>
            <a:r>
              <a:rPr sz="2900" spc="-5" dirty="0">
                <a:latin typeface="Symbol"/>
                <a:cs typeface="Symbol"/>
              </a:rPr>
              <a:t></a:t>
            </a:r>
            <a:r>
              <a:rPr sz="2900" spc="-180" dirty="0">
                <a:latin typeface="Times New Roman"/>
                <a:cs typeface="Times New Roman"/>
              </a:rPr>
              <a:t> </a:t>
            </a:r>
            <a:r>
              <a:rPr sz="2900" spc="-5" dirty="0">
                <a:latin typeface="Times New Roman"/>
                <a:cs typeface="Times New Roman"/>
              </a:rPr>
              <a:t>0.038</a:t>
            </a:r>
            <a:endParaRPr sz="2900">
              <a:latin typeface="Times New Roman"/>
              <a:cs typeface="Times New Roman"/>
            </a:endParaRPr>
          </a:p>
        </p:txBody>
      </p:sp>
      <p:sp>
        <p:nvSpPr>
          <p:cNvPr id="20" name="object 20"/>
          <p:cNvSpPr txBox="1"/>
          <p:nvPr/>
        </p:nvSpPr>
        <p:spPr>
          <a:xfrm>
            <a:off x="2643630" y="4948045"/>
            <a:ext cx="1202690" cy="648970"/>
          </a:xfrm>
          <a:prstGeom prst="rect">
            <a:avLst/>
          </a:prstGeom>
        </p:spPr>
        <p:txBody>
          <a:bodyPr vert="horz" wrap="square" lIns="0" tIns="17145" rIns="0" bIns="0" rtlCol="0">
            <a:spAutoFit/>
          </a:bodyPr>
          <a:lstStyle/>
          <a:p>
            <a:pPr marL="44450">
              <a:lnSpc>
                <a:spcPts val="1685"/>
              </a:lnSpc>
              <a:spcBef>
                <a:spcPts val="135"/>
              </a:spcBef>
            </a:pPr>
            <a:r>
              <a:rPr sz="1650" spc="20" dirty="0">
                <a:latin typeface="Symbol"/>
                <a:cs typeface="Symbol"/>
              </a:rPr>
              <a:t></a:t>
            </a:r>
            <a:endParaRPr sz="1650">
              <a:latin typeface="Symbol"/>
              <a:cs typeface="Symbol"/>
            </a:endParaRPr>
          </a:p>
          <a:p>
            <a:pPr marL="12700">
              <a:lnSpc>
                <a:spcPts val="3185"/>
              </a:lnSpc>
              <a:tabLst>
                <a:tab pos="987425" algn="l"/>
              </a:tabLst>
            </a:pPr>
            <a:r>
              <a:rPr sz="2900" i="1" spc="-5" dirty="0">
                <a:latin typeface="Times New Roman"/>
                <a:cs typeface="Times New Roman"/>
              </a:rPr>
              <a:t>L</a:t>
            </a:r>
            <a:r>
              <a:rPr sz="2900" i="1" spc="-30" dirty="0">
                <a:latin typeface="Times New Roman"/>
                <a:cs typeface="Times New Roman"/>
              </a:rPr>
              <a:t> </a:t>
            </a:r>
            <a:r>
              <a:rPr sz="2900" spc="-5" dirty="0">
                <a:latin typeface="Symbol"/>
                <a:cs typeface="Symbol"/>
              </a:rPr>
              <a:t></a:t>
            </a:r>
            <a:r>
              <a:rPr sz="2900" dirty="0">
                <a:latin typeface="Times New Roman"/>
                <a:cs typeface="Times New Roman"/>
              </a:rPr>
              <a:t>	</a:t>
            </a:r>
            <a:r>
              <a:rPr sz="2900" spc="-5" dirty="0">
                <a:latin typeface="Symbol"/>
                <a:cs typeface="Symbol"/>
              </a:rPr>
              <a:t></a:t>
            </a:r>
            <a:endParaRPr sz="2900">
              <a:latin typeface="Symbol"/>
              <a:cs typeface="Symbol"/>
            </a:endParaRPr>
          </a:p>
        </p:txBody>
      </p:sp>
      <p:sp>
        <p:nvSpPr>
          <p:cNvPr id="21" name="object 21"/>
          <p:cNvSpPr txBox="1"/>
          <p:nvPr/>
        </p:nvSpPr>
        <p:spPr>
          <a:xfrm>
            <a:off x="3285742" y="4877711"/>
            <a:ext cx="2557145" cy="491490"/>
          </a:xfrm>
          <a:prstGeom prst="rect">
            <a:avLst/>
          </a:prstGeom>
        </p:spPr>
        <p:txBody>
          <a:bodyPr vert="horz" wrap="square" lIns="0" tIns="13335" rIns="0" bIns="0" rtlCol="0">
            <a:spAutoFit/>
          </a:bodyPr>
          <a:lstStyle/>
          <a:p>
            <a:pPr marL="38100">
              <a:lnSpc>
                <a:spcPct val="100000"/>
              </a:lnSpc>
              <a:spcBef>
                <a:spcPts val="105"/>
              </a:spcBef>
              <a:tabLst>
                <a:tab pos="629285" algn="l"/>
                <a:tab pos="1563370" algn="l"/>
                <a:tab pos="2138045" algn="l"/>
              </a:tabLst>
            </a:pPr>
            <a:r>
              <a:rPr sz="2900" spc="-5" dirty="0">
                <a:latin typeface="Times New Roman"/>
                <a:cs typeface="Times New Roman"/>
              </a:rPr>
              <a:t>2	</a:t>
            </a:r>
            <a:r>
              <a:rPr sz="3050" i="1" spc="20" dirty="0">
                <a:latin typeface="Symbol"/>
                <a:cs typeface="Symbol"/>
              </a:rPr>
              <a:t></a:t>
            </a:r>
            <a:r>
              <a:rPr sz="2475" spc="30" baseline="-23569" dirty="0">
                <a:latin typeface="Times New Roman"/>
                <a:cs typeface="Times New Roman"/>
              </a:rPr>
              <a:t>2	</a:t>
            </a:r>
            <a:r>
              <a:rPr sz="2900" spc="-5" dirty="0">
                <a:latin typeface="Times New Roman"/>
                <a:cs typeface="Times New Roman"/>
              </a:rPr>
              <a:t>2	10</a:t>
            </a:r>
            <a:endParaRPr sz="2900">
              <a:latin typeface="Times New Roman"/>
              <a:cs typeface="Times New Roman"/>
            </a:endParaRPr>
          </a:p>
        </p:txBody>
      </p:sp>
      <p:sp>
        <p:nvSpPr>
          <p:cNvPr id="22" name="object 22"/>
          <p:cNvSpPr txBox="1"/>
          <p:nvPr/>
        </p:nvSpPr>
        <p:spPr>
          <a:xfrm>
            <a:off x="3169410" y="5395871"/>
            <a:ext cx="1190625" cy="491490"/>
          </a:xfrm>
          <a:prstGeom prst="rect">
            <a:avLst/>
          </a:prstGeom>
        </p:spPr>
        <p:txBody>
          <a:bodyPr vert="horz" wrap="square" lIns="0" tIns="13335" rIns="0" bIns="0" rtlCol="0">
            <a:spAutoFit/>
          </a:bodyPr>
          <a:lstStyle/>
          <a:p>
            <a:pPr marL="50800">
              <a:lnSpc>
                <a:spcPct val="100000"/>
              </a:lnSpc>
              <a:spcBef>
                <a:spcPts val="105"/>
              </a:spcBef>
              <a:tabLst>
                <a:tab pos="762000" algn="l"/>
              </a:tabLst>
            </a:pPr>
            <a:r>
              <a:rPr sz="3050" i="1" spc="-70" dirty="0">
                <a:latin typeface="Symbol"/>
                <a:cs typeface="Symbol"/>
              </a:rPr>
              <a:t></a:t>
            </a:r>
            <a:r>
              <a:rPr sz="2475" spc="-104" baseline="-23569" dirty="0">
                <a:latin typeface="Times New Roman"/>
                <a:cs typeface="Times New Roman"/>
              </a:rPr>
              <a:t>1	</a:t>
            </a:r>
            <a:r>
              <a:rPr sz="2900" i="1" spc="100" dirty="0">
                <a:latin typeface="Times New Roman"/>
                <a:cs typeface="Times New Roman"/>
              </a:rPr>
              <a:t>N</a:t>
            </a:r>
            <a:r>
              <a:rPr sz="2475" spc="150" baseline="-23569" dirty="0">
                <a:latin typeface="Times New Roman"/>
                <a:cs typeface="Times New Roman"/>
              </a:rPr>
              <a:t>2</a:t>
            </a:r>
            <a:endParaRPr sz="2475" baseline="-23569">
              <a:latin typeface="Times New Roman"/>
              <a:cs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5" name="object 4"/>
          <p:cNvSpPr txBox="1"/>
          <p:nvPr/>
        </p:nvSpPr>
        <p:spPr>
          <a:xfrm>
            <a:off x="492096" y="1521191"/>
            <a:ext cx="6514465" cy="1859483"/>
          </a:xfrm>
          <a:prstGeom prst="rect">
            <a:avLst/>
          </a:prstGeom>
        </p:spPr>
        <p:txBody>
          <a:bodyPr vert="horz" wrap="square" lIns="0" tIns="12700" rIns="0" bIns="0" rtlCol="0">
            <a:spAutoFit/>
          </a:bodyPr>
          <a:lstStyle/>
          <a:p>
            <a:pPr marL="12700">
              <a:lnSpc>
                <a:spcPts val="2815"/>
              </a:lnSpc>
              <a:spcBef>
                <a:spcPts val="100"/>
              </a:spcBef>
            </a:pPr>
            <a:r>
              <a:rPr sz="2400" dirty="0">
                <a:solidFill>
                  <a:srgbClr val="0000FF"/>
                </a:solidFill>
                <a:latin typeface="Arial"/>
                <a:cs typeface="Arial"/>
              </a:rPr>
              <a:t>We </a:t>
            </a:r>
            <a:r>
              <a:rPr sz="2400" spc="-5" dirty="0">
                <a:solidFill>
                  <a:srgbClr val="0000FF"/>
                </a:solidFill>
                <a:latin typeface="Arial"/>
                <a:cs typeface="Arial"/>
              </a:rPr>
              <a:t>may </a:t>
            </a:r>
            <a:r>
              <a:rPr sz="2400" spc="-10" dirty="0">
                <a:solidFill>
                  <a:srgbClr val="0000FF"/>
                </a:solidFill>
                <a:latin typeface="Arial"/>
                <a:cs typeface="Arial"/>
              </a:rPr>
              <a:t>use </a:t>
            </a:r>
            <a:r>
              <a:rPr sz="2400" spc="-5" dirty="0">
                <a:solidFill>
                  <a:srgbClr val="0000FF"/>
                </a:solidFill>
                <a:latin typeface="Arial"/>
                <a:cs typeface="Arial"/>
              </a:rPr>
              <a:t>another</a:t>
            </a:r>
            <a:r>
              <a:rPr sz="2400" spc="20" dirty="0">
                <a:solidFill>
                  <a:srgbClr val="0000FF"/>
                </a:solidFill>
                <a:latin typeface="Arial"/>
                <a:cs typeface="Arial"/>
              </a:rPr>
              <a:t> </a:t>
            </a:r>
            <a:r>
              <a:rPr sz="2400" spc="-5" dirty="0">
                <a:solidFill>
                  <a:srgbClr val="0000FF"/>
                </a:solidFill>
                <a:latin typeface="Arial"/>
                <a:cs typeface="Arial"/>
              </a:rPr>
              <a:t>formula</a:t>
            </a:r>
            <a:endParaRPr sz="2400">
              <a:latin typeface="Arial"/>
              <a:cs typeface="Arial"/>
            </a:endParaRPr>
          </a:p>
          <a:p>
            <a:pPr marL="1803400">
              <a:lnSpc>
                <a:spcPts val="1735"/>
              </a:lnSpc>
              <a:tabLst>
                <a:tab pos="2990215" algn="l"/>
              </a:tabLst>
            </a:pPr>
            <a:r>
              <a:rPr sz="1750" spc="5" dirty="0">
                <a:latin typeface="Symbol"/>
                <a:cs typeface="Symbol"/>
              </a:rPr>
              <a:t></a:t>
            </a:r>
            <a:r>
              <a:rPr sz="1750" spc="5" dirty="0">
                <a:latin typeface="Times New Roman"/>
                <a:cs typeface="Times New Roman"/>
              </a:rPr>
              <a:t>	</a:t>
            </a:r>
            <a:r>
              <a:rPr sz="1750" spc="5" dirty="0">
                <a:latin typeface="Symbol"/>
                <a:cs typeface="Symbol"/>
              </a:rPr>
              <a:t></a:t>
            </a:r>
            <a:endParaRPr sz="1750">
              <a:latin typeface="Symbol"/>
              <a:cs typeface="Symbol"/>
            </a:endParaRPr>
          </a:p>
          <a:p>
            <a:pPr marL="1710055">
              <a:lnSpc>
                <a:spcPts val="3300"/>
              </a:lnSpc>
              <a:buFont typeface="Symbol"/>
              <a:buChar char="E"/>
              <a:tabLst>
                <a:tab pos="2087880" algn="l"/>
              </a:tabLst>
            </a:pPr>
            <a:r>
              <a:rPr lang="en-US" sz="2800" spc="15" dirty="0" smtClean="0">
                <a:latin typeface="Symbol"/>
                <a:cs typeface="Symbol"/>
              </a:rPr>
              <a:t></a:t>
            </a:r>
            <a:r>
              <a:rPr lang="en-US" sz="2800" spc="-345" dirty="0" smtClean="0">
                <a:latin typeface="Times New Roman"/>
                <a:cs typeface="Times New Roman"/>
              </a:rPr>
              <a:t> </a:t>
            </a:r>
            <a:r>
              <a:rPr lang="en-US" sz="2800" i="1" spc="15" dirty="0" smtClean="0">
                <a:latin typeface="Times New Roman"/>
                <a:cs typeface="Times New Roman"/>
              </a:rPr>
              <a:t>V</a:t>
            </a:r>
            <a:r>
              <a:rPr lang="en-US" sz="2800" i="1" spc="145" dirty="0" smtClean="0">
                <a:latin typeface="Times New Roman"/>
                <a:cs typeface="Times New Roman"/>
              </a:rPr>
              <a:t> </a:t>
            </a:r>
            <a:r>
              <a:rPr lang="en-US" sz="2800" spc="5" dirty="0" smtClean="0">
                <a:latin typeface="Times New Roman"/>
                <a:cs typeface="Times New Roman"/>
              </a:rPr>
              <a:t>/</a:t>
            </a:r>
            <a:r>
              <a:rPr lang="en-US" sz="2800" spc="-140" dirty="0" smtClean="0">
                <a:latin typeface="Times New Roman"/>
                <a:cs typeface="Times New Roman"/>
              </a:rPr>
              <a:t>   </a:t>
            </a:r>
            <a:r>
              <a:rPr lang="en-US" sz="2800" i="1" spc="15" dirty="0" smtClean="0">
                <a:latin typeface="Times New Roman"/>
                <a:cs typeface="Times New Roman"/>
              </a:rPr>
              <a:t>L</a:t>
            </a:r>
          </a:p>
          <a:p>
            <a:pPr marL="1710055">
              <a:lnSpc>
                <a:spcPts val="3300"/>
              </a:lnSpc>
              <a:buFont typeface="Symbol"/>
              <a:buChar char="E"/>
              <a:tabLst>
                <a:tab pos="2087880" algn="l"/>
              </a:tabLst>
            </a:pPr>
            <a:r>
              <a:rPr lang="en-IN" sz="2800" i="1" spc="15" dirty="0" smtClean="0">
                <a:latin typeface="Times New Roman"/>
                <a:cs typeface="Times New Roman"/>
              </a:rPr>
              <a:t>= 417/ 0.038</a:t>
            </a:r>
          </a:p>
          <a:p>
            <a:pPr marL="1710055">
              <a:lnSpc>
                <a:spcPts val="3300"/>
              </a:lnSpc>
              <a:buFont typeface="Symbol"/>
              <a:buChar char="E"/>
              <a:tabLst>
                <a:tab pos="2087880" algn="l"/>
              </a:tabLst>
            </a:pPr>
            <a:r>
              <a:rPr lang="en-IN" sz="2800" i="1" spc="15" dirty="0" smtClean="0">
                <a:latin typeface="Times New Roman"/>
                <a:cs typeface="Times New Roman"/>
              </a:rPr>
              <a:t> = 10973.68</a:t>
            </a:r>
            <a:endParaRPr sz="2400">
              <a:latin typeface="Arial"/>
              <a:cs typeface="Arial"/>
            </a:endParaRPr>
          </a:p>
        </p:txBody>
      </p:sp>
      <p:sp>
        <p:nvSpPr>
          <p:cNvPr id="6" name="object 5"/>
          <p:cNvSpPr txBox="1"/>
          <p:nvPr/>
        </p:nvSpPr>
        <p:spPr>
          <a:xfrm>
            <a:off x="492096" y="4188190"/>
            <a:ext cx="2543810" cy="391160"/>
          </a:xfrm>
          <a:prstGeom prst="rect">
            <a:avLst/>
          </a:prstGeom>
        </p:spPr>
        <p:txBody>
          <a:bodyPr vert="horz" wrap="square" lIns="0" tIns="12700" rIns="0" bIns="0" rtlCol="0">
            <a:spAutoFit/>
          </a:bodyPr>
          <a:lstStyle/>
          <a:p>
            <a:pPr marL="12700">
              <a:lnSpc>
                <a:spcPct val="100000"/>
              </a:lnSpc>
              <a:spcBef>
                <a:spcPts val="100"/>
              </a:spcBef>
              <a:tabLst>
                <a:tab pos="1684020" algn="l"/>
              </a:tabLst>
            </a:pPr>
            <a:r>
              <a:rPr sz="2400" spc="-5" dirty="0">
                <a:solidFill>
                  <a:srgbClr val="965025"/>
                </a:solidFill>
                <a:latin typeface="Arial"/>
                <a:cs typeface="Arial"/>
              </a:rPr>
              <a:t>T</a:t>
            </a:r>
            <a:r>
              <a:rPr sz="2400" spc="-10" dirty="0">
                <a:solidFill>
                  <a:srgbClr val="965025"/>
                </a:solidFill>
                <a:latin typeface="Arial"/>
                <a:cs typeface="Arial"/>
              </a:rPr>
              <a:t>he</a:t>
            </a:r>
            <a:r>
              <a:rPr sz="2400" dirty="0">
                <a:solidFill>
                  <a:srgbClr val="965025"/>
                </a:solidFill>
                <a:latin typeface="Arial"/>
                <a:cs typeface="Arial"/>
              </a:rPr>
              <a:t>r</a:t>
            </a:r>
            <a:r>
              <a:rPr sz="2400" spc="-10" dirty="0">
                <a:solidFill>
                  <a:srgbClr val="965025"/>
                </a:solidFill>
                <a:latin typeface="Arial"/>
                <a:cs typeface="Arial"/>
              </a:rPr>
              <a:t>e</a:t>
            </a:r>
            <a:r>
              <a:rPr sz="2400" dirty="0">
                <a:solidFill>
                  <a:srgbClr val="965025"/>
                </a:solidFill>
                <a:latin typeface="Arial"/>
                <a:cs typeface="Arial"/>
              </a:rPr>
              <a:t>f</a:t>
            </a:r>
            <a:r>
              <a:rPr sz="2400" spc="-10" dirty="0">
                <a:solidFill>
                  <a:srgbClr val="965025"/>
                </a:solidFill>
                <a:latin typeface="Arial"/>
                <a:cs typeface="Arial"/>
              </a:rPr>
              <a:t>o</a:t>
            </a:r>
            <a:r>
              <a:rPr sz="2400" dirty="0">
                <a:solidFill>
                  <a:srgbClr val="965025"/>
                </a:solidFill>
                <a:latin typeface="Arial"/>
                <a:cs typeface="Arial"/>
              </a:rPr>
              <a:t>r</a:t>
            </a:r>
            <a:r>
              <a:rPr sz="2400" spc="-10" dirty="0">
                <a:solidFill>
                  <a:srgbClr val="965025"/>
                </a:solidFill>
                <a:latin typeface="Arial"/>
                <a:cs typeface="Arial"/>
              </a:rPr>
              <a:t>e</a:t>
            </a:r>
            <a:r>
              <a:rPr sz="2400" dirty="0">
                <a:solidFill>
                  <a:srgbClr val="965025"/>
                </a:solidFill>
                <a:latin typeface="Arial"/>
                <a:cs typeface="Arial"/>
              </a:rPr>
              <a:t>,	</a:t>
            </a:r>
            <a:r>
              <a:rPr sz="2400" spc="-10" dirty="0">
                <a:solidFill>
                  <a:srgbClr val="965025"/>
                </a:solidFill>
                <a:latin typeface="Arial"/>
                <a:cs typeface="Arial"/>
              </a:rPr>
              <a:t>1097</a:t>
            </a:r>
            <a:r>
              <a:rPr sz="2400" spc="-5" dirty="0">
                <a:solidFill>
                  <a:srgbClr val="965025"/>
                </a:solidFill>
                <a:latin typeface="Arial"/>
                <a:cs typeface="Arial"/>
              </a:rPr>
              <a:t>4</a:t>
            </a:r>
            <a:endParaRPr sz="2400">
              <a:latin typeface="Arial"/>
              <a:cs typeface="Arial"/>
            </a:endParaRPr>
          </a:p>
        </p:txBody>
      </p:sp>
      <p:sp>
        <p:nvSpPr>
          <p:cNvPr id="7" name="object 6"/>
          <p:cNvSpPr txBox="1"/>
          <p:nvPr/>
        </p:nvSpPr>
        <p:spPr>
          <a:xfrm>
            <a:off x="3274919" y="4188190"/>
            <a:ext cx="5549265" cy="391160"/>
          </a:xfrm>
          <a:prstGeom prst="rect">
            <a:avLst/>
          </a:prstGeom>
        </p:spPr>
        <p:txBody>
          <a:bodyPr vert="horz" wrap="square" lIns="0" tIns="12700" rIns="0" bIns="0" rtlCol="0">
            <a:spAutoFit/>
          </a:bodyPr>
          <a:lstStyle/>
          <a:p>
            <a:pPr marL="12700">
              <a:lnSpc>
                <a:spcPct val="100000"/>
              </a:lnSpc>
              <a:spcBef>
                <a:spcPts val="100"/>
              </a:spcBef>
              <a:tabLst>
                <a:tab pos="1787525" algn="l"/>
                <a:tab pos="2966085" algn="l"/>
                <a:tab pos="5094605" algn="l"/>
              </a:tabLst>
            </a:pPr>
            <a:r>
              <a:rPr sz="2400" dirty="0">
                <a:solidFill>
                  <a:srgbClr val="965025"/>
                </a:solidFill>
                <a:latin typeface="Arial"/>
                <a:cs typeface="Arial"/>
              </a:rPr>
              <a:t>e</a:t>
            </a:r>
            <a:r>
              <a:rPr sz="2400" spc="-10" dirty="0">
                <a:solidFill>
                  <a:srgbClr val="965025"/>
                </a:solidFill>
                <a:latin typeface="Arial"/>
                <a:cs typeface="Arial"/>
              </a:rPr>
              <a:t>le</a:t>
            </a:r>
            <a:r>
              <a:rPr sz="2400" dirty="0">
                <a:solidFill>
                  <a:srgbClr val="965025"/>
                </a:solidFill>
                <a:latin typeface="Arial"/>
                <a:cs typeface="Arial"/>
              </a:rPr>
              <a:t>me</a:t>
            </a:r>
            <a:r>
              <a:rPr sz="2400" spc="-10" dirty="0">
                <a:solidFill>
                  <a:srgbClr val="965025"/>
                </a:solidFill>
                <a:latin typeface="Arial"/>
                <a:cs typeface="Arial"/>
              </a:rPr>
              <a:t>n</a:t>
            </a:r>
            <a:r>
              <a:rPr sz="2400" dirty="0">
                <a:solidFill>
                  <a:srgbClr val="965025"/>
                </a:solidFill>
                <a:latin typeface="Arial"/>
                <a:cs typeface="Arial"/>
              </a:rPr>
              <a:t>t</a:t>
            </a:r>
            <a:r>
              <a:rPr sz="2400" spc="-10" dirty="0">
                <a:solidFill>
                  <a:srgbClr val="965025"/>
                </a:solidFill>
                <a:latin typeface="Arial"/>
                <a:cs typeface="Arial"/>
              </a:rPr>
              <a:t>a</a:t>
            </a:r>
            <a:r>
              <a:rPr sz="2400" dirty="0">
                <a:solidFill>
                  <a:srgbClr val="965025"/>
                </a:solidFill>
                <a:latin typeface="Arial"/>
                <a:cs typeface="Arial"/>
              </a:rPr>
              <a:t>ry	m</a:t>
            </a:r>
            <a:r>
              <a:rPr sz="2400" spc="-10" dirty="0">
                <a:solidFill>
                  <a:srgbClr val="965025"/>
                </a:solidFill>
                <a:latin typeface="Arial"/>
                <a:cs typeface="Arial"/>
              </a:rPr>
              <a:t>en</a:t>
            </a:r>
            <a:r>
              <a:rPr sz="2400" dirty="0">
                <a:solidFill>
                  <a:srgbClr val="965025"/>
                </a:solidFill>
                <a:latin typeface="Arial"/>
                <a:cs typeface="Arial"/>
              </a:rPr>
              <a:t>t</a:t>
            </a:r>
            <a:r>
              <a:rPr sz="2400" spc="-10" dirty="0">
                <a:solidFill>
                  <a:srgbClr val="965025"/>
                </a:solidFill>
                <a:latin typeface="Arial"/>
                <a:cs typeface="Arial"/>
              </a:rPr>
              <a:t>a</a:t>
            </a:r>
            <a:r>
              <a:rPr sz="2400" spc="-5" dirty="0">
                <a:solidFill>
                  <a:srgbClr val="965025"/>
                </a:solidFill>
                <a:latin typeface="Arial"/>
                <a:cs typeface="Arial"/>
              </a:rPr>
              <a:t>l</a:t>
            </a:r>
            <a:r>
              <a:rPr sz="2400" dirty="0">
                <a:solidFill>
                  <a:srgbClr val="965025"/>
                </a:solidFill>
                <a:latin typeface="Arial"/>
                <a:cs typeface="Arial"/>
              </a:rPr>
              <a:t>	</a:t>
            </a:r>
            <a:r>
              <a:rPr sz="2400" spc="-10" dirty="0">
                <a:solidFill>
                  <a:srgbClr val="965025"/>
                </a:solidFill>
                <a:latin typeface="Arial"/>
                <a:cs typeface="Arial"/>
              </a:rPr>
              <a:t>di</a:t>
            </a:r>
            <a:r>
              <a:rPr sz="2400" dirty="0">
                <a:solidFill>
                  <a:srgbClr val="965025"/>
                </a:solidFill>
                <a:latin typeface="Arial"/>
                <a:cs typeface="Arial"/>
              </a:rPr>
              <a:t>sc</a:t>
            </a:r>
            <a:r>
              <a:rPr sz="2400" spc="15" dirty="0">
                <a:solidFill>
                  <a:srgbClr val="965025"/>
                </a:solidFill>
                <a:latin typeface="Arial"/>
                <a:cs typeface="Arial"/>
              </a:rPr>
              <a:t>r</a:t>
            </a:r>
            <a:r>
              <a:rPr sz="2400" spc="-10" dirty="0">
                <a:solidFill>
                  <a:srgbClr val="965025"/>
                </a:solidFill>
                <a:latin typeface="Arial"/>
                <a:cs typeface="Arial"/>
              </a:rPr>
              <a:t>i</a:t>
            </a:r>
            <a:r>
              <a:rPr sz="2400" dirty="0">
                <a:solidFill>
                  <a:srgbClr val="965025"/>
                </a:solidFill>
                <a:latin typeface="Arial"/>
                <a:cs typeface="Arial"/>
              </a:rPr>
              <a:t>mi</a:t>
            </a:r>
            <a:r>
              <a:rPr sz="2400" spc="-10" dirty="0">
                <a:solidFill>
                  <a:srgbClr val="965025"/>
                </a:solidFill>
                <a:latin typeface="Arial"/>
                <a:cs typeface="Arial"/>
              </a:rPr>
              <a:t>na</a:t>
            </a:r>
            <a:r>
              <a:rPr sz="2400" dirty="0">
                <a:solidFill>
                  <a:srgbClr val="965025"/>
                </a:solidFill>
                <a:latin typeface="Arial"/>
                <a:cs typeface="Arial"/>
              </a:rPr>
              <a:t>ti</a:t>
            </a:r>
            <a:r>
              <a:rPr sz="2400" spc="-10" dirty="0">
                <a:solidFill>
                  <a:srgbClr val="965025"/>
                </a:solidFill>
                <a:latin typeface="Arial"/>
                <a:cs typeface="Arial"/>
              </a:rPr>
              <a:t>o</a:t>
            </a:r>
            <a:r>
              <a:rPr sz="2400" spc="-5" dirty="0">
                <a:solidFill>
                  <a:srgbClr val="965025"/>
                </a:solidFill>
                <a:latin typeface="Arial"/>
                <a:cs typeface="Arial"/>
              </a:rPr>
              <a:t>n</a:t>
            </a:r>
            <a:r>
              <a:rPr sz="2400" dirty="0">
                <a:solidFill>
                  <a:srgbClr val="965025"/>
                </a:solidFill>
                <a:latin typeface="Arial"/>
                <a:cs typeface="Arial"/>
              </a:rPr>
              <a:t>	</a:t>
            </a:r>
            <a:r>
              <a:rPr sz="2400" spc="-10" dirty="0">
                <a:solidFill>
                  <a:srgbClr val="965025"/>
                </a:solidFill>
                <a:latin typeface="Arial"/>
                <a:cs typeface="Arial"/>
              </a:rPr>
              <a:t>a</a:t>
            </a:r>
            <a:r>
              <a:rPr sz="2400" dirty="0">
                <a:solidFill>
                  <a:srgbClr val="965025"/>
                </a:solidFill>
                <a:latin typeface="Arial"/>
                <a:cs typeface="Arial"/>
              </a:rPr>
              <a:t>r</a:t>
            </a:r>
            <a:r>
              <a:rPr sz="2400" spc="-5" dirty="0">
                <a:solidFill>
                  <a:srgbClr val="965025"/>
                </a:solidFill>
                <a:latin typeface="Arial"/>
                <a:cs typeface="Arial"/>
              </a:rPr>
              <a:t>e</a:t>
            </a:r>
            <a:endParaRPr sz="2400">
              <a:latin typeface="Arial"/>
              <a:cs typeface="Arial"/>
            </a:endParaRPr>
          </a:p>
        </p:txBody>
      </p:sp>
      <p:sp>
        <p:nvSpPr>
          <p:cNvPr id="8" name="object 7"/>
          <p:cNvSpPr/>
          <p:nvPr/>
        </p:nvSpPr>
        <p:spPr>
          <a:xfrm>
            <a:off x="3183994" y="5502387"/>
            <a:ext cx="919480" cy="0"/>
          </a:xfrm>
          <a:custGeom>
            <a:avLst/>
            <a:gdLst/>
            <a:ahLst/>
            <a:cxnLst/>
            <a:rect l="l" t="t" r="r" b="b"/>
            <a:pathLst>
              <a:path w="919479">
                <a:moveTo>
                  <a:pt x="0" y="0"/>
                </a:moveTo>
                <a:lnTo>
                  <a:pt x="918971" y="0"/>
                </a:lnTo>
              </a:path>
            </a:pathLst>
          </a:custGeom>
          <a:ln w="15337">
            <a:solidFill>
              <a:srgbClr val="000000"/>
            </a:solidFill>
          </a:ln>
        </p:spPr>
        <p:txBody>
          <a:bodyPr wrap="square" lIns="0" tIns="0" rIns="0" bIns="0" rtlCol="0"/>
          <a:lstStyle/>
          <a:p>
            <a:endParaRPr/>
          </a:p>
        </p:txBody>
      </p:sp>
      <p:sp>
        <p:nvSpPr>
          <p:cNvPr id="9" name="object 8"/>
          <p:cNvSpPr txBox="1"/>
          <p:nvPr/>
        </p:nvSpPr>
        <p:spPr>
          <a:xfrm>
            <a:off x="466696" y="4338683"/>
            <a:ext cx="7712075" cy="1346200"/>
          </a:xfrm>
          <a:prstGeom prst="rect">
            <a:avLst/>
          </a:prstGeom>
        </p:spPr>
        <p:txBody>
          <a:bodyPr vert="horz" wrap="square" lIns="0" tIns="226060" rIns="0" bIns="0" rtlCol="0">
            <a:spAutoFit/>
          </a:bodyPr>
          <a:lstStyle/>
          <a:p>
            <a:pPr marL="38100">
              <a:lnSpc>
                <a:spcPct val="100000"/>
              </a:lnSpc>
              <a:spcBef>
                <a:spcPts val="1780"/>
              </a:spcBef>
            </a:pPr>
            <a:r>
              <a:rPr sz="2400" spc="-5" dirty="0">
                <a:solidFill>
                  <a:srgbClr val="965025"/>
                </a:solidFill>
                <a:latin typeface="Arial"/>
                <a:cs typeface="Arial"/>
              </a:rPr>
              <a:t>required </a:t>
            </a:r>
            <a:r>
              <a:rPr sz="2400" dirty="0">
                <a:solidFill>
                  <a:srgbClr val="965025"/>
                </a:solidFill>
                <a:latin typeface="Arial"/>
                <a:cs typeface="Arial"/>
              </a:rPr>
              <a:t>to </a:t>
            </a:r>
            <a:r>
              <a:rPr sz="2400" spc="-5" dirty="0">
                <a:solidFill>
                  <a:srgbClr val="965025"/>
                </a:solidFill>
                <a:latin typeface="Arial"/>
                <a:cs typeface="Arial"/>
              </a:rPr>
              <a:t>construct </a:t>
            </a:r>
            <a:r>
              <a:rPr sz="2400" spc="-10" dirty="0">
                <a:solidFill>
                  <a:srgbClr val="965025"/>
                </a:solidFill>
                <a:latin typeface="Arial"/>
                <a:cs typeface="Arial"/>
              </a:rPr>
              <a:t>the </a:t>
            </a:r>
            <a:r>
              <a:rPr sz="2400" spc="-5" dirty="0">
                <a:solidFill>
                  <a:srgbClr val="965025"/>
                </a:solidFill>
                <a:latin typeface="Arial"/>
                <a:cs typeface="Arial"/>
              </a:rPr>
              <a:t>program.</a:t>
            </a:r>
            <a:endParaRPr sz="2400">
              <a:latin typeface="Arial"/>
              <a:cs typeface="Arial"/>
            </a:endParaRPr>
          </a:p>
          <a:p>
            <a:pPr>
              <a:lnSpc>
                <a:spcPct val="100000"/>
              </a:lnSpc>
              <a:spcBef>
                <a:spcPts val="45"/>
              </a:spcBef>
            </a:pPr>
            <a:endParaRPr sz="1850">
              <a:latin typeface="Times New Roman"/>
              <a:cs typeface="Times New Roman"/>
            </a:endParaRPr>
          </a:p>
          <a:p>
            <a:pPr marL="984250">
              <a:lnSpc>
                <a:spcPct val="100000"/>
              </a:lnSpc>
            </a:pPr>
            <a:r>
              <a:rPr sz="2900" i="1" dirty="0">
                <a:latin typeface="Times New Roman"/>
                <a:cs typeface="Times New Roman"/>
              </a:rPr>
              <a:t>T</a:t>
            </a:r>
            <a:r>
              <a:rPr sz="2900" i="1" spc="280" dirty="0">
                <a:latin typeface="Times New Roman"/>
                <a:cs typeface="Times New Roman"/>
              </a:rPr>
              <a:t> </a:t>
            </a:r>
            <a:r>
              <a:rPr sz="2900" dirty="0">
                <a:latin typeface="Symbol"/>
                <a:cs typeface="Symbol"/>
              </a:rPr>
              <a:t></a:t>
            </a:r>
            <a:r>
              <a:rPr sz="2900" spc="45" dirty="0">
                <a:latin typeface="Times New Roman"/>
                <a:cs typeface="Times New Roman"/>
              </a:rPr>
              <a:t> </a:t>
            </a:r>
            <a:r>
              <a:rPr sz="2900" i="1" dirty="0">
                <a:latin typeface="Times New Roman"/>
                <a:cs typeface="Times New Roman"/>
              </a:rPr>
              <a:t>E</a:t>
            </a:r>
            <a:r>
              <a:rPr sz="2900" i="1" spc="-150" dirty="0">
                <a:latin typeface="Times New Roman"/>
                <a:cs typeface="Times New Roman"/>
              </a:rPr>
              <a:t> </a:t>
            </a:r>
            <a:r>
              <a:rPr sz="2900" dirty="0">
                <a:latin typeface="Times New Roman"/>
                <a:cs typeface="Times New Roman"/>
              </a:rPr>
              <a:t>/</a:t>
            </a:r>
            <a:r>
              <a:rPr sz="2900" spc="-180" dirty="0">
                <a:latin typeface="Times New Roman"/>
                <a:cs typeface="Times New Roman"/>
              </a:rPr>
              <a:t> </a:t>
            </a:r>
            <a:r>
              <a:rPr sz="3050" i="1" spc="-85" dirty="0">
                <a:latin typeface="Symbol"/>
                <a:cs typeface="Symbol"/>
              </a:rPr>
              <a:t></a:t>
            </a:r>
            <a:r>
              <a:rPr sz="3050" i="1" spc="270" dirty="0">
                <a:latin typeface="Times New Roman"/>
                <a:cs typeface="Times New Roman"/>
              </a:rPr>
              <a:t> </a:t>
            </a:r>
            <a:r>
              <a:rPr sz="2900" dirty="0">
                <a:latin typeface="Symbol"/>
                <a:cs typeface="Symbol"/>
              </a:rPr>
              <a:t></a:t>
            </a:r>
            <a:r>
              <a:rPr sz="2900" spc="-125" dirty="0">
                <a:latin typeface="Times New Roman"/>
                <a:cs typeface="Times New Roman"/>
              </a:rPr>
              <a:t> </a:t>
            </a:r>
            <a:r>
              <a:rPr sz="4350" baseline="34482" dirty="0">
                <a:latin typeface="Times New Roman"/>
                <a:cs typeface="Times New Roman"/>
              </a:rPr>
              <a:t>10974</a:t>
            </a:r>
            <a:r>
              <a:rPr sz="4350" spc="195" baseline="34482" dirty="0">
                <a:latin typeface="Times New Roman"/>
                <a:cs typeface="Times New Roman"/>
              </a:rPr>
              <a:t> </a:t>
            </a:r>
            <a:r>
              <a:rPr sz="2900" dirty="0">
                <a:latin typeface="Symbol"/>
                <a:cs typeface="Symbol"/>
              </a:rPr>
              <a:t></a:t>
            </a:r>
            <a:r>
              <a:rPr sz="2900" spc="-100" dirty="0">
                <a:latin typeface="Times New Roman"/>
                <a:cs typeface="Times New Roman"/>
              </a:rPr>
              <a:t> </a:t>
            </a:r>
            <a:r>
              <a:rPr sz="2900" dirty="0">
                <a:latin typeface="Times New Roman"/>
                <a:cs typeface="Times New Roman"/>
              </a:rPr>
              <a:t>610</a:t>
            </a:r>
            <a:r>
              <a:rPr sz="2900" spc="-465" dirty="0">
                <a:latin typeface="Times New Roman"/>
                <a:cs typeface="Times New Roman"/>
              </a:rPr>
              <a:t> </a:t>
            </a:r>
            <a:r>
              <a:rPr sz="2900" spc="-5" dirty="0">
                <a:latin typeface="Times New Roman"/>
                <a:cs typeface="Times New Roman"/>
              </a:rPr>
              <a:t>seconds</a:t>
            </a:r>
            <a:r>
              <a:rPr sz="2900" spc="-80" dirty="0">
                <a:latin typeface="Times New Roman"/>
                <a:cs typeface="Times New Roman"/>
              </a:rPr>
              <a:t> </a:t>
            </a:r>
            <a:r>
              <a:rPr sz="2900" dirty="0">
                <a:latin typeface="Symbol"/>
                <a:cs typeface="Symbol"/>
              </a:rPr>
              <a:t></a:t>
            </a:r>
            <a:r>
              <a:rPr sz="2900" spc="-365" dirty="0">
                <a:latin typeface="Times New Roman"/>
                <a:cs typeface="Times New Roman"/>
              </a:rPr>
              <a:t> </a:t>
            </a:r>
            <a:r>
              <a:rPr sz="2900" dirty="0">
                <a:latin typeface="Times New Roman"/>
                <a:cs typeface="Times New Roman"/>
              </a:rPr>
              <a:t>10</a:t>
            </a:r>
            <a:r>
              <a:rPr sz="2900" spc="-380" dirty="0">
                <a:latin typeface="Times New Roman"/>
                <a:cs typeface="Times New Roman"/>
              </a:rPr>
              <a:t> </a:t>
            </a:r>
            <a:r>
              <a:rPr sz="2900" spc="-10" dirty="0">
                <a:latin typeface="Times New Roman"/>
                <a:cs typeface="Times New Roman"/>
              </a:rPr>
              <a:t>minutes</a:t>
            </a:r>
            <a:endParaRPr sz="2900">
              <a:latin typeface="Times New Roman"/>
              <a:cs typeface="Times New Roman"/>
            </a:endParaRPr>
          </a:p>
        </p:txBody>
      </p:sp>
      <p:sp>
        <p:nvSpPr>
          <p:cNvPr id="10" name="object 9"/>
          <p:cNvSpPr txBox="1"/>
          <p:nvPr/>
        </p:nvSpPr>
        <p:spPr>
          <a:xfrm>
            <a:off x="492096" y="5466139"/>
            <a:ext cx="8331200" cy="1262380"/>
          </a:xfrm>
          <a:prstGeom prst="rect">
            <a:avLst/>
          </a:prstGeom>
        </p:spPr>
        <p:txBody>
          <a:bodyPr vert="horz" wrap="square" lIns="0" tIns="46990" rIns="0" bIns="0" rtlCol="0">
            <a:spAutoFit/>
          </a:bodyPr>
          <a:lstStyle/>
          <a:p>
            <a:pPr marR="2042795" algn="ctr">
              <a:lnSpc>
                <a:spcPct val="100000"/>
              </a:lnSpc>
              <a:spcBef>
                <a:spcPts val="370"/>
              </a:spcBef>
            </a:pPr>
            <a:r>
              <a:rPr sz="2900" dirty="0">
                <a:latin typeface="Times New Roman"/>
                <a:cs typeface="Times New Roman"/>
              </a:rPr>
              <a:t>18</a:t>
            </a:r>
            <a:endParaRPr sz="2900">
              <a:latin typeface="Times New Roman"/>
              <a:cs typeface="Times New Roman"/>
            </a:endParaRPr>
          </a:p>
          <a:p>
            <a:pPr marL="12700" marR="5080">
              <a:lnSpc>
                <a:spcPct val="100000"/>
              </a:lnSpc>
              <a:spcBef>
                <a:spcPts val="225"/>
              </a:spcBef>
            </a:pPr>
            <a:r>
              <a:rPr sz="2400" spc="-5" dirty="0">
                <a:solidFill>
                  <a:srgbClr val="965025"/>
                </a:solidFill>
                <a:latin typeface="Arial"/>
                <a:cs typeface="Arial"/>
              </a:rPr>
              <a:t>This is probably a reasonable time </a:t>
            </a:r>
            <a:r>
              <a:rPr sz="2400" dirty="0">
                <a:solidFill>
                  <a:srgbClr val="965025"/>
                </a:solidFill>
                <a:latin typeface="Arial"/>
                <a:cs typeface="Arial"/>
              </a:rPr>
              <a:t>to </a:t>
            </a:r>
            <a:r>
              <a:rPr sz="2400" spc="-5" dirty="0">
                <a:solidFill>
                  <a:srgbClr val="965025"/>
                </a:solidFill>
                <a:latin typeface="Arial"/>
                <a:cs typeface="Arial"/>
              </a:rPr>
              <a:t>produce the program,  which is </a:t>
            </a:r>
            <a:r>
              <a:rPr sz="2400" dirty="0">
                <a:solidFill>
                  <a:srgbClr val="965025"/>
                </a:solidFill>
                <a:latin typeface="Arial"/>
                <a:cs typeface="Arial"/>
              </a:rPr>
              <a:t>very</a:t>
            </a:r>
            <a:r>
              <a:rPr sz="2400" spc="15" dirty="0">
                <a:solidFill>
                  <a:srgbClr val="965025"/>
                </a:solidFill>
                <a:latin typeface="Arial"/>
                <a:cs typeface="Arial"/>
              </a:rPr>
              <a:t> </a:t>
            </a:r>
            <a:r>
              <a:rPr sz="2400" spc="-5" dirty="0">
                <a:solidFill>
                  <a:srgbClr val="965025"/>
                </a:solidFill>
                <a:latin typeface="Arial"/>
                <a:cs typeface="Arial"/>
              </a:rPr>
              <a:t>simple</a:t>
            </a:r>
            <a:endParaRPr sz="24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525963"/>
          </a:xfrm>
        </p:spPr>
        <p:txBody>
          <a:bodyPr>
            <a:normAutofit fontScale="92500"/>
          </a:bodyPr>
          <a:lstStyle/>
          <a:p>
            <a:r>
              <a:rPr lang="en-US" dirty="0" smtClean="0"/>
              <a:t>Software metrics is all about measurements which in turn, involve numbers, the use of numbers to make things better, to improve the process of developing software and to improve all aspects of management of that process.</a:t>
            </a:r>
          </a:p>
          <a:p>
            <a:r>
              <a:rPr lang="en-US" dirty="0" smtClean="0"/>
              <a:t>It covers the techniques for monitoring and controlling the process of software development, such that the fact it is going to be late for six months can be recognized as early as possible rather than the day before delivery is due.</a:t>
            </a:r>
            <a:endParaRPr lang="en-US" dirty="0"/>
          </a:p>
        </p:txBody>
      </p:sp>
    </p:spTree>
    <p:extLst>
      <p:ext uri="{BB962C8B-B14F-4D97-AF65-F5344CB8AC3E}">
        <p14:creationId xmlns:p14="http://schemas.microsoft.com/office/powerpoint/2010/main" xmlns="" val="32000031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object 2"/>
          <p:cNvSpPr txBox="1"/>
          <p:nvPr/>
        </p:nvSpPr>
        <p:spPr>
          <a:xfrm>
            <a:off x="4394232" y="2190545"/>
            <a:ext cx="4473575" cy="360680"/>
          </a:xfrm>
          <a:prstGeom prst="rect">
            <a:avLst/>
          </a:prstGeom>
        </p:spPr>
        <p:txBody>
          <a:bodyPr vert="horz" wrap="square" lIns="0" tIns="12065" rIns="0" bIns="0" rtlCol="0">
            <a:spAutoFit/>
          </a:bodyPr>
          <a:lstStyle/>
          <a:p>
            <a:pPr marL="12700">
              <a:lnSpc>
                <a:spcPct val="100000"/>
              </a:lnSpc>
              <a:spcBef>
                <a:spcPts val="95"/>
              </a:spcBef>
              <a:tabLst>
                <a:tab pos="398145" algn="l"/>
                <a:tab pos="1266825" algn="l"/>
                <a:tab pos="1667510" algn="l"/>
                <a:tab pos="3002280" algn="l"/>
                <a:tab pos="3560445" algn="l"/>
              </a:tabLst>
            </a:pPr>
            <a:r>
              <a:rPr sz="2200" spc="-5" dirty="0">
                <a:latin typeface="Arial"/>
                <a:cs typeface="Arial"/>
              </a:rPr>
              <a:t>in	</a:t>
            </a:r>
            <a:r>
              <a:rPr sz="2200" spc="5" dirty="0">
                <a:latin typeface="Arial"/>
                <a:cs typeface="Arial"/>
              </a:rPr>
              <a:t>T</a:t>
            </a:r>
            <a:r>
              <a:rPr sz="2200" spc="-5" dirty="0">
                <a:latin typeface="Arial"/>
                <a:cs typeface="Arial"/>
              </a:rPr>
              <a:t>able</a:t>
            </a:r>
            <a:r>
              <a:rPr sz="2200" dirty="0">
                <a:latin typeface="Arial"/>
                <a:cs typeface="Arial"/>
              </a:rPr>
              <a:t>	</a:t>
            </a:r>
            <a:r>
              <a:rPr sz="2200" spc="-5" dirty="0">
                <a:latin typeface="Arial"/>
                <a:cs typeface="Arial"/>
              </a:rPr>
              <a:t>3.</a:t>
            </a:r>
            <a:r>
              <a:rPr sz="2200" dirty="0">
                <a:latin typeface="Arial"/>
                <a:cs typeface="Arial"/>
              </a:rPr>
              <a:t>	</a:t>
            </a:r>
            <a:r>
              <a:rPr sz="2200" spc="-10" dirty="0">
                <a:latin typeface="Arial"/>
                <a:cs typeface="Arial"/>
              </a:rPr>
              <a:t>C</a:t>
            </a:r>
            <a:r>
              <a:rPr sz="2200" spc="-5" dirty="0">
                <a:latin typeface="Arial"/>
                <a:cs typeface="Arial"/>
              </a:rPr>
              <a:t>a</a:t>
            </a:r>
            <a:r>
              <a:rPr sz="2200" spc="10" dirty="0">
                <a:latin typeface="Arial"/>
                <a:cs typeface="Arial"/>
              </a:rPr>
              <a:t>l</a:t>
            </a:r>
            <a:r>
              <a:rPr sz="2200" dirty="0">
                <a:latin typeface="Arial"/>
                <a:cs typeface="Arial"/>
              </a:rPr>
              <a:t>c</a:t>
            </a:r>
            <a:r>
              <a:rPr sz="2200" spc="-5" dirty="0">
                <a:latin typeface="Arial"/>
                <a:cs typeface="Arial"/>
              </a:rPr>
              <a:t>ulate</a:t>
            </a:r>
            <a:r>
              <a:rPr sz="2200" dirty="0">
                <a:latin typeface="Arial"/>
                <a:cs typeface="Arial"/>
              </a:rPr>
              <a:t>	</a:t>
            </a:r>
            <a:r>
              <a:rPr sz="2200" spc="-5" dirty="0">
                <a:latin typeface="Arial"/>
                <a:cs typeface="Arial"/>
              </a:rPr>
              <a:t>the</a:t>
            </a:r>
            <a:r>
              <a:rPr sz="2200" dirty="0">
                <a:latin typeface="Arial"/>
                <a:cs typeface="Arial"/>
              </a:rPr>
              <a:t>	</a:t>
            </a:r>
            <a:r>
              <a:rPr sz="2200" spc="-15" dirty="0">
                <a:latin typeface="Arial"/>
                <a:cs typeface="Arial"/>
              </a:rPr>
              <a:t>v</a:t>
            </a:r>
            <a:r>
              <a:rPr sz="2200" spc="-5" dirty="0">
                <a:latin typeface="Arial"/>
                <a:cs typeface="Arial"/>
              </a:rPr>
              <a:t>arious</a:t>
            </a:r>
            <a:endParaRPr sz="2200">
              <a:latin typeface="Arial"/>
              <a:cs typeface="Arial"/>
            </a:endParaRPr>
          </a:p>
        </p:txBody>
      </p:sp>
      <p:sp>
        <p:nvSpPr>
          <p:cNvPr id="5" name="object 3"/>
          <p:cNvSpPr txBox="1"/>
          <p:nvPr/>
        </p:nvSpPr>
        <p:spPr>
          <a:xfrm>
            <a:off x="357158" y="1500174"/>
            <a:ext cx="3893185" cy="1505412"/>
          </a:xfrm>
          <a:prstGeom prst="rect">
            <a:avLst/>
          </a:prstGeom>
        </p:spPr>
        <p:txBody>
          <a:bodyPr vert="horz" wrap="square" lIns="0" tIns="12065" rIns="0" bIns="0" rtlCol="0">
            <a:spAutoFit/>
          </a:bodyPr>
          <a:lstStyle/>
          <a:p>
            <a:pPr marL="12700">
              <a:lnSpc>
                <a:spcPct val="100000"/>
              </a:lnSpc>
              <a:spcBef>
                <a:spcPts val="95"/>
              </a:spcBef>
            </a:pPr>
            <a:r>
              <a:rPr sz="2200" b="1" u="heavy" spc="-5">
                <a:solidFill>
                  <a:srgbClr val="0000FF"/>
                </a:solidFill>
                <a:uFill>
                  <a:solidFill>
                    <a:srgbClr val="0000FF"/>
                  </a:solidFill>
                </a:uFill>
                <a:latin typeface="Arial"/>
                <a:cs typeface="Arial"/>
              </a:rPr>
              <a:t>Example- </a:t>
            </a:r>
            <a:r>
              <a:rPr sz="2200" b="1" u="heavy" smtClean="0">
                <a:solidFill>
                  <a:srgbClr val="0000FF"/>
                </a:solidFill>
                <a:uFill>
                  <a:solidFill>
                    <a:srgbClr val="0000FF"/>
                  </a:solidFill>
                </a:uFill>
                <a:latin typeface="Arial"/>
                <a:cs typeface="Arial"/>
              </a:rPr>
              <a:t>2</a:t>
            </a:r>
            <a:endParaRPr sz="2200">
              <a:latin typeface="Arial"/>
              <a:cs typeface="Arial"/>
            </a:endParaRPr>
          </a:p>
          <a:p>
            <a:pPr>
              <a:lnSpc>
                <a:spcPct val="100000"/>
              </a:lnSpc>
              <a:spcBef>
                <a:spcPts val="50"/>
              </a:spcBef>
            </a:pPr>
            <a:endParaRPr sz="1700">
              <a:latin typeface="Times New Roman"/>
              <a:cs typeface="Times New Roman"/>
            </a:endParaRPr>
          </a:p>
          <a:p>
            <a:pPr marL="12700" marR="5080">
              <a:lnSpc>
                <a:spcPct val="130000"/>
              </a:lnSpc>
              <a:tabLst>
                <a:tab pos="1299845" algn="l"/>
                <a:tab pos="1859280" algn="l"/>
                <a:tab pos="3072765" algn="l"/>
              </a:tabLst>
            </a:pPr>
            <a:r>
              <a:rPr sz="2200" spc="-10" dirty="0">
                <a:latin typeface="Arial"/>
                <a:cs typeface="Arial"/>
              </a:rPr>
              <a:t>C</a:t>
            </a:r>
            <a:r>
              <a:rPr sz="2200" spc="-5" dirty="0">
                <a:latin typeface="Arial"/>
                <a:cs typeface="Arial"/>
              </a:rPr>
              <a:t>on</a:t>
            </a:r>
            <a:r>
              <a:rPr sz="2200" dirty="0">
                <a:latin typeface="Arial"/>
                <a:cs typeface="Arial"/>
              </a:rPr>
              <a:t>s</a:t>
            </a:r>
            <a:r>
              <a:rPr sz="2200" spc="-5" dirty="0">
                <a:latin typeface="Arial"/>
                <a:cs typeface="Arial"/>
              </a:rPr>
              <a:t>ider</a:t>
            </a:r>
            <a:r>
              <a:rPr sz="2200" dirty="0">
                <a:latin typeface="Arial"/>
                <a:cs typeface="Arial"/>
              </a:rPr>
              <a:t>	</a:t>
            </a:r>
            <a:r>
              <a:rPr sz="2200" spc="-5" dirty="0">
                <a:latin typeface="Arial"/>
                <a:cs typeface="Arial"/>
              </a:rPr>
              <a:t>t</a:t>
            </a:r>
            <a:r>
              <a:rPr sz="2200" spc="10" dirty="0">
                <a:latin typeface="Arial"/>
                <a:cs typeface="Arial"/>
              </a:rPr>
              <a:t>h</a:t>
            </a:r>
            <a:r>
              <a:rPr sz="2200" spc="-5" dirty="0">
                <a:latin typeface="Arial"/>
                <a:cs typeface="Arial"/>
              </a:rPr>
              <a:t>e</a:t>
            </a:r>
            <a:r>
              <a:rPr sz="2200" dirty="0">
                <a:latin typeface="Arial"/>
                <a:cs typeface="Arial"/>
              </a:rPr>
              <a:t>	</a:t>
            </a:r>
            <a:r>
              <a:rPr sz="2200" spc="-5" dirty="0">
                <a:latin typeface="Arial"/>
                <a:cs typeface="Arial"/>
              </a:rPr>
              <a:t>pro</a:t>
            </a:r>
            <a:r>
              <a:rPr sz="2200" spc="10" dirty="0">
                <a:latin typeface="Arial"/>
                <a:cs typeface="Arial"/>
              </a:rPr>
              <a:t>g</a:t>
            </a:r>
            <a:r>
              <a:rPr sz="2200" spc="-5" dirty="0">
                <a:latin typeface="Arial"/>
                <a:cs typeface="Arial"/>
              </a:rPr>
              <a:t>r</a:t>
            </a:r>
            <a:r>
              <a:rPr sz="2200" spc="10" dirty="0">
                <a:latin typeface="Arial"/>
                <a:cs typeface="Arial"/>
              </a:rPr>
              <a:t>a</a:t>
            </a:r>
            <a:r>
              <a:rPr sz="2200" spc="-5" dirty="0">
                <a:latin typeface="Arial"/>
                <a:cs typeface="Arial"/>
              </a:rPr>
              <a:t>m</a:t>
            </a:r>
            <a:r>
              <a:rPr sz="2200" dirty="0">
                <a:latin typeface="Arial"/>
                <a:cs typeface="Arial"/>
              </a:rPr>
              <a:t>	s</a:t>
            </a:r>
            <a:r>
              <a:rPr sz="2200" spc="-5" dirty="0">
                <a:latin typeface="Arial"/>
                <a:cs typeface="Arial"/>
              </a:rPr>
              <a:t>ho</a:t>
            </a:r>
            <a:r>
              <a:rPr sz="2200" spc="-10" dirty="0">
                <a:latin typeface="Arial"/>
                <a:cs typeface="Arial"/>
              </a:rPr>
              <a:t>w</a:t>
            </a:r>
            <a:r>
              <a:rPr sz="2200" spc="-5" dirty="0">
                <a:latin typeface="Arial"/>
                <a:cs typeface="Arial"/>
              </a:rPr>
              <a:t>n  software </a:t>
            </a:r>
            <a:r>
              <a:rPr sz="2200" dirty="0">
                <a:latin typeface="Arial"/>
                <a:cs typeface="Arial"/>
              </a:rPr>
              <a:t>science</a:t>
            </a:r>
            <a:r>
              <a:rPr sz="2200" spc="-5" dirty="0">
                <a:latin typeface="Arial"/>
                <a:cs typeface="Arial"/>
              </a:rPr>
              <a:t> metrics.</a:t>
            </a:r>
            <a:endParaRPr sz="220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object 4"/>
          <p:cNvSpPr/>
          <p:nvPr/>
        </p:nvSpPr>
        <p:spPr>
          <a:xfrm>
            <a:off x="571472" y="1285860"/>
            <a:ext cx="8149256" cy="530222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object 4"/>
          <p:cNvSpPr/>
          <p:nvPr/>
        </p:nvSpPr>
        <p:spPr>
          <a:xfrm>
            <a:off x="928662" y="1142984"/>
            <a:ext cx="7428877" cy="542391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object 2"/>
          <p:cNvSpPr txBox="1"/>
          <p:nvPr/>
        </p:nvSpPr>
        <p:spPr>
          <a:xfrm>
            <a:off x="285720" y="1808479"/>
            <a:ext cx="6891020" cy="894080"/>
          </a:xfrm>
          <a:prstGeom prst="rect">
            <a:avLst/>
          </a:prstGeom>
        </p:spPr>
        <p:txBody>
          <a:bodyPr vert="horz" wrap="square" lIns="0" tIns="12065" rIns="0" bIns="0" rtlCol="0">
            <a:spAutoFit/>
          </a:bodyPr>
          <a:lstStyle/>
          <a:p>
            <a:pPr marL="12700">
              <a:lnSpc>
                <a:spcPct val="100000"/>
              </a:lnSpc>
              <a:spcBef>
                <a:spcPts val="95"/>
              </a:spcBef>
            </a:pPr>
            <a:r>
              <a:rPr sz="2200" b="1" u="heavy" spc="-5" dirty="0">
                <a:solidFill>
                  <a:srgbClr val="FF3200"/>
                </a:solidFill>
                <a:uFill>
                  <a:solidFill>
                    <a:srgbClr val="FF3200"/>
                  </a:solidFill>
                </a:uFill>
                <a:latin typeface="Arial"/>
                <a:cs typeface="Arial"/>
              </a:rPr>
              <a:t>Solution</a:t>
            </a:r>
            <a:endParaRPr sz="2200">
              <a:latin typeface="Arial"/>
              <a:cs typeface="Arial"/>
            </a:endParaRPr>
          </a:p>
          <a:p>
            <a:pPr marL="469265">
              <a:lnSpc>
                <a:spcPct val="100000"/>
              </a:lnSpc>
              <a:spcBef>
                <a:spcPts val="1560"/>
              </a:spcBef>
            </a:pPr>
            <a:r>
              <a:rPr sz="2200" spc="-5" dirty="0">
                <a:latin typeface="Arial"/>
                <a:cs typeface="Arial"/>
              </a:rPr>
              <a:t>List of operators and operands are given in Table</a:t>
            </a:r>
            <a:r>
              <a:rPr sz="2200" spc="110" dirty="0">
                <a:latin typeface="Arial"/>
                <a:cs typeface="Arial"/>
              </a:rPr>
              <a:t> </a:t>
            </a:r>
            <a:r>
              <a:rPr sz="2200" spc="-5" dirty="0">
                <a:latin typeface="Arial"/>
                <a:cs typeface="Arial"/>
              </a:rPr>
              <a:t>4.</a:t>
            </a:r>
            <a:endParaRPr sz="2200">
              <a:latin typeface="Arial"/>
              <a:cs typeface="Arial"/>
            </a:endParaRPr>
          </a:p>
        </p:txBody>
      </p:sp>
      <p:sp>
        <p:nvSpPr>
          <p:cNvPr id="5" name="object 5"/>
          <p:cNvSpPr/>
          <p:nvPr/>
        </p:nvSpPr>
        <p:spPr>
          <a:xfrm>
            <a:off x="7383732" y="6087364"/>
            <a:ext cx="987912" cy="18017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97631" y="3388390"/>
            <a:ext cx="8239833" cy="2295590"/>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4156685" y="5850125"/>
            <a:ext cx="723900"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003265"/>
                </a:solidFill>
                <a:latin typeface="Arial"/>
                <a:cs typeface="Arial"/>
              </a:rPr>
              <a:t>Table</a:t>
            </a:r>
            <a:r>
              <a:rPr sz="1600" b="1" spc="-75" dirty="0">
                <a:solidFill>
                  <a:srgbClr val="003265"/>
                </a:solidFill>
                <a:latin typeface="Arial"/>
                <a:cs typeface="Arial"/>
              </a:rPr>
              <a:t> </a:t>
            </a:r>
            <a:r>
              <a:rPr sz="1600" b="1" spc="-5" dirty="0">
                <a:solidFill>
                  <a:srgbClr val="003265"/>
                </a:solidFill>
                <a:latin typeface="Arial"/>
                <a:cs typeface="Arial"/>
              </a:rPr>
              <a:t>4</a:t>
            </a:r>
            <a:endParaRPr sz="160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object 5"/>
          <p:cNvSpPr/>
          <p:nvPr/>
        </p:nvSpPr>
        <p:spPr>
          <a:xfrm>
            <a:off x="1214414" y="1357299"/>
            <a:ext cx="7371002" cy="5334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object 4"/>
          <p:cNvSpPr txBox="1"/>
          <p:nvPr/>
        </p:nvSpPr>
        <p:spPr>
          <a:xfrm>
            <a:off x="749293" y="2090419"/>
            <a:ext cx="211074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Program</a:t>
            </a:r>
            <a:r>
              <a:rPr sz="2400" spc="-50" dirty="0">
                <a:latin typeface="Arial"/>
                <a:cs typeface="Arial"/>
              </a:rPr>
              <a:t> </a:t>
            </a:r>
            <a:r>
              <a:rPr sz="2400" spc="-5" dirty="0">
                <a:latin typeface="Arial"/>
                <a:cs typeface="Arial"/>
              </a:rPr>
              <a:t>length</a:t>
            </a:r>
            <a:endParaRPr sz="2400">
              <a:latin typeface="Arial"/>
              <a:cs typeface="Arial"/>
            </a:endParaRPr>
          </a:p>
        </p:txBody>
      </p:sp>
      <p:sp>
        <p:nvSpPr>
          <p:cNvPr id="5" name="object 5"/>
          <p:cNvSpPr txBox="1"/>
          <p:nvPr/>
        </p:nvSpPr>
        <p:spPr>
          <a:xfrm>
            <a:off x="749293" y="1270450"/>
            <a:ext cx="4013835" cy="570865"/>
          </a:xfrm>
          <a:prstGeom prst="rect">
            <a:avLst/>
          </a:prstGeom>
        </p:spPr>
        <p:txBody>
          <a:bodyPr vert="horz" wrap="square" lIns="0" tIns="15875" rIns="0" bIns="0" rtlCol="0">
            <a:spAutoFit/>
          </a:bodyPr>
          <a:lstStyle/>
          <a:p>
            <a:pPr marL="12700">
              <a:lnSpc>
                <a:spcPct val="100000"/>
              </a:lnSpc>
              <a:spcBef>
                <a:spcPts val="125"/>
              </a:spcBef>
            </a:pPr>
            <a:r>
              <a:rPr sz="2400" spc="-5" dirty="0">
                <a:latin typeface="Arial"/>
                <a:cs typeface="Arial"/>
              </a:rPr>
              <a:t>Program vocabulary </a:t>
            </a:r>
            <a:r>
              <a:rPr sz="5325" i="1" spc="-157" baseline="-3912" dirty="0">
                <a:latin typeface="Symbol"/>
                <a:cs typeface="Symbol"/>
              </a:rPr>
              <a:t></a:t>
            </a:r>
            <a:r>
              <a:rPr sz="5325" i="1" spc="-157" baseline="-3912" dirty="0">
                <a:latin typeface="Times New Roman"/>
                <a:cs typeface="Times New Roman"/>
              </a:rPr>
              <a:t> </a:t>
            </a:r>
            <a:r>
              <a:rPr sz="5025" spc="22" baseline="-4145" dirty="0">
                <a:latin typeface="Symbol"/>
                <a:cs typeface="Symbol"/>
              </a:rPr>
              <a:t></a:t>
            </a:r>
            <a:r>
              <a:rPr sz="5025" spc="480" baseline="-4145" dirty="0">
                <a:latin typeface="Times New Roman"/>
                <a:cs typeface="Times New Roman"/>
              </a:rPr>
              <a:t> </a:t>
            </a:r>
            <a:r>
              <a:rPr sz="5025" spc="22" baseline="-4145" dirty="0">
                <a:latin typeface="Times New Roman"/>
                <a:cs typeface="Times New Roman"/>
              </a:rPr>
              <a:t>42</a:t>
            </a:r>
            <a:endParaRPr sz="5025" baseline="-4145">
              <a:latin typeface="Times New Roman"/>
              <a:cs typeface="Times New Roman"/>
            </a:endParaRPr>
          </a:p>
        </p:txBody>
      </p:sp>
      <p:sp>
        <p:nvSpPr>
          <p:cNvPr id="6" name="object 6"/>
          <p:cNvSpPr txBox="1"/>
          <p:nvPr/>
        </p:nvSpPr>
        <p:spPr>
          <a:xfrm>
            <a:off x="692905" y="3096259"/>
            <a:ext cx="2296795" cy="1551305"/>
          </a:xfrm>
          <a:prstGeom prst="rect">
            <a:avLst/>
          </a:prstGeom>
        </p:spPr>
        <p:txBody>
          <a:bodyPr vert="horz" wrap="square" lIns="0" tIns="134620" rIns="0" bIns="0" rtlCol="0">
            <a:spAutoFit/>
          </a:bodyPr>
          <a:lstStyle/>
          <a:p>
            <a:pPr marL="12700">
              <a:lnSpc>
                <a:spcPct val="100000"/>
              </a:lnSpc>
              <a:spcBef>
                <a:spcPts val="1060"/>
              </a:spcBef>
            </a:pPr>
            <a:r>
              <a:rPr sz="2400" spc="-5" dirty="0">
                <a:latin typeface="Arial"/>
                <a:cs typeface="Arial"/>
              </a:rPr>
              <a:t>Estimated</a:t>
            </a:r>
            <a:r>
              <a:rPr sz="2400" spc="-50" dirty="0">
                <a:latin typeface="Arial"/>
                <a:cs typeface="Arial"/>
              </a:rPr>
              <a:t> </a:t>
            </a:r>
            <a:r>
              <a:rPr sz="2400" spc="-5" dirty="0">
                <a:latin typeface="Arial"/>
                <a:cs typeface="Arial"/>
              </a:rPr>
              <a:t>length</a:t>
            </a:r>
            <a:endParaRPr sz="2400">
              <a:latin typeface="Arial"/>
              <a:cs typeface="Arial"/>
            </a:endParaRPr>
          </a:p>
          <a:p>
            <a:pPr marL="21590">
              <a:lnSpc>
                <a:spcPct val="100000"/>
              </a:lnSpc>
              <a:spcBef>
                <a:spcPts val="960"/>
              </a:spcBef>
            </a:pPr>
            <a:r>
              <a:rPr sz="2400" spc="-5" dirty="0">
                <a:latin typeface="Arial"/>
                <a:cs typeface="Arial"/>
              </a:rPr>
              <a:t>% error</a:t>
            </a:r>
            <a:endParaRPr sz="2400">
              <a:latin typeface="Arial"/>
              <a:cs typeface="Arial"/>
            </a:endParaRPr>
          </a:p>
          <a:p>
            <a:pPr marL="21590">
              <a:lnSpc>
                <a:spcPct val="100000"/>
              </a:lnSpc>
              <a:spcBef>
                <a:spcPts val="1450"/>
              </a:spcBef>
            </a:pPr>
            <a:r>
              <a:rPr sz="2400" spc="-5" dirty="0">
                <a:latin typeface="Arial"/>
                <a:cs typeface="Arial"/>
              </a:rPr>
              <a:t>Program</a:t>
            </a:r>
            <a:r>
              <a:rPr sz="2400" spc="-35" dirty="0">
                <a:latin typeface="Arial"/>
                <a:cs typeface="Arial"/>
              </a:rPr>
              <a:t> </a:t>
            </a:r>
            <a:r>
              <a:rPr sz="2400" spc="-5" dirty="0">
                <a:latin typeface="Arial"/>
                <a:cs typeface="Arial"/>
              </a:rPr>
              <a:t>volume</a:t>
            </a:r>
            <a:endParaRPr sz="2400">
              <a:latin typeface="Arial"/>
              <a:cs typeface="Arial"/>
            </a:endParaRPr>
          </a:p>
        </p:txBody>
      </p:sp>
      <p:sp>
        <p:nvSpPr>
          <p:cNvPr id="7" name="object 7"/>
          <p:cNvSpPr txBox="1"/>
          <p:nvPr/>
        </p:nvSpPr>
        <p:spPr>
          <a:xfrm>
            <a:off x="3477766" y="1919731"/>
            <a:ext cx="5130800" cy="2727960"/>
          </a:xfrm>
          <a:prstGeom prst="rect">
            <a:avLst/>
          </a:prstGeom>
        </p:spPr>
        <p:txBody>
          <a:bodyPr vert="horz" wrap="square" lIns="0" tIns="227329" rIns="0" bIns="0" rtlCol="0">
            <a:spAutoFit/>
          </a:bodyPr>
          <a:lstStyle/>
          <a:p>
            <a:pPr marL="179705">
              <a:lnSpc>
                <a:spcPct val="100000"/>
              </a:lnSpc>
              <a:spcBef>
                <a:spcPts val="1789"/>
              </a:spcBef>
            </a:pPr>
            <a:r>
              <a:rPr sz="2400" spc="-5" dirty="0">
                <a:solidFill>
                  <a:srgbClr val="003265"/>
                </a:solidFill>
                <a:latin typeface="Arial"/>
                <a:cs typeface="Arial"/>
              </a:rPr>
              <a:t>N </a:t>
            </a:r>
            <a:r>
              <a:rPr sz="2400" dirty="0">
                <a:solidFill>
                  <a:srgbClr val="003265"/>
                </a:solidFill>
                <a:latin typeface="Arial"/>
                <a:cs typeface="Arial"/>
              </a:rPr>
              <a:t>= </a:t>
            </a:r>
            <a:r>
              <a:rPr sz="2400" spc="-5" dirty="0">
                <a:solidFill>
                  <a:srgbClr val="003265"/>
                </a:solidFill>
                <a:latin typeface="Arial"/>
                <a:cs typeface="Arial"/>
              </a:rPr>
              <a:t>N</a:t>
            </a:r>
            <a:r>
              <a:rPr sz="2400" spc="-7" baseline="-20833" dirty="0">
                <a:solidFill>
                  <a:srgbClr val="003265"/>
                </a:solidFill>
                <a:latin typeface="Arial"/>
                <a:cs typeface="Arial"/>
              </a:rPr>
              <a:t>1</a:t>
            </a:r>
            <a:r>
              <a:rPr sz="2400" spc="322" baseline="-20833" dirty="0">
                <a:solidFill>
                  <a:srgbClr val="003265"/>
                </a:solidFill>
                <a:latin typeface="Arial"/>
                <a:cs typeface="Arial"/>
              </a:rPr>
              <a:t> </a:t>
            </a:r>
            <a:r>
              <a:rPr sz="2400" spc="-5" dirty="0">
                <a:solidFill>
                  <a:srgbClr val="003265"/>
                </a:solidFill>
                <a:latin typeface="Arial"/>
                <a:cs typeface="Arial"/>
              </a:rPr>
              <a:t>+N</a:t>
            </a:r>
            <a:r>
              <a:rPr sz="2400" spc="-7" baseline="-20833" dirty="0">
                <a:solidFill>
                  <a:srgbClr val="003265"/>
                </a:solidFill>
                <a:latin typeface="Arial"/>
                <a:cs typeface="Arial"/>
              </a:rPr>
              <a:t>2</a:t>
            </a:r>
            <a:endParaRPr sz="2400" baseline="-20833">
              <a:latin typeface="Arial"/>
              <a:cs typeface="Arial"/>
            </a:endParaRPr>
          </a:p>
          <a:p>
            <a:pPr marL="484505">
              <a:lnSpc>
                <a:spcPts val="2620"/>
              </a:lnSpc>
              <a:spcBef>
                <a:spcPts val="1689"/>
              </a:spcBef>
            </a:pPr>
            <a:r>
              <a:rPr sz="2400" dirty="0">
                <a:solidFill>
                  <a:srgbClr val="003265"/>
                </a:solidFill>
                <a:latin typeface="Arial"/>
                <a:cs typeface="Arial"/>
              </a:rPr>
              <a:t>= </a:t>
            </a:r>
            <a:r>
              <a:rPr sz="2400" spc="-5" dirty="0">
                <a:solidFill>
                  <a:srgbClr val="003265"/>
                </a:solidFill>
                <a:latin typeface="Arial"/>
                <a:cs typeface="Arial"/>
              </a:rPr>
              <a:t>84 </a:t>
            </a:r>
            <a:r>
              <a:rPr sz="2400" dirty="0">
                <a:solidFill>
                  <a:srgbClr val="003265"/>
                </a:solidFill>
                <a:latin typeface="Arial"/>
                <a:cs typeface="Arial"/>
              </a:rPr>
              <a:t>+ </a:t>
            </a:r>
            <a:r>
              <a:rPr sz="2400" spc="-5" dirty="0">
                <a:solidFill>
                  <a:srgbClr val="003265"/>
                </a:solidFill>
                <a:latin typeface="Arial"/>
                <a:cs typeface="Arial"/>
              </a:rPr>
              <a:t>55 </a:t>
            </a:r>
            <a:r>
              <a:rPr sz="2400" dirty="0">
                <a:solidFill>
                  <a:srgbClr val="003265"/>
                </a:solidFill>
                <a:latin typeface="Arial"/>
                <a:cs typeface="Arial"/>
              </a:rPr>
              <a:t>=</a:t>
            </a:r>
            <a:r>
              <a:rPr sz="2400" spc="-10" dirty="0">
                <a:solidFill>
                  <a:srgbClr val="003265"/>
                </a:solidFill>
                <a:latin typeface="Arial"/>
                <a:cs typeface="Arial"/>
              </a:rPr>
              <a:t> </a:t>
            </a:r>
            <a:r>
              <a:rPr sz="2400" spc="-5" dirty="0">
                <a:solidFill>
                  <a:srgbClr val="003265"/>
                </a:solidFill>
                <a:latin typeface="Arial"/>
                <a:cs typeface="Arial"/>
              </a:rPr>
              <a:t>139</a:t>
            </a:r>
            <a:endParaRPr sz="2400">
              <a:latin typeface="Arial"/>
              <a:cs typeface="Arial"/>
            </a:endParaRPr>
          </a:p>
          <a:p>
            <a:pPr marL="100330">
              <a:lnSpc>
                <a:spcPts val="1380"/>
              </a:lnSpc>
            </a:pPr>
            <a:r>
              <a:rPr sz="1600" dirty="0">
                <a:latin typeface="Symbol"/>
                <a:cs typeface="Symbol"/>
              </a:rPr>
              <a:t></a:t>
            </a:r>
            <a:endParaRPr sz="1600">
              <a:latin typeface="Symbol"/>
              <a:cs typeface="Symbol"/>
            </a:endParaRPr>
          </a:p>
          <a:p>
            <a:pPr marL="38100">
              <a:lnSpc>
                <a:spcPts val="3020"/>
              </a:lnSpc>
            </a:pPr>
            <a:r>
              <a:rPr sz="2750" i="1" spc="-5" dirty="0">
                <a:latin typeface="Times New Roman"/>
                <a:cs typeface="Times New Roman"/>
              </a:rPr>
              <a:t>N</a:t>
            </a:r>
            <a:r>
              <a:rPr sz="2750" i="1" spc="220" dirty="0">
                <a:latin typeface="Times New Roman"/>
                <a:cs typeface="Times New Roman"/>
              </a:rPr>
              <a:t> </a:t>
            </a:r>
            <a:r>
              <a:rPr sz="2750" spc="-5" dirty="0">
                <a:latin typeface="Symbol"/>
                <a:cs typeface="Symbol"/>
              </a:rPr>
              <a:t></a:t>
            </a:r>
            <a:r>
              <a:rPr sz="2750" spc="-65" dirty="0">
                <a:latin typeface="Times New Roman"/>
                <a:cs typeface="Times New Roman"/>
              </a:rPr>
              <a:t> </a:t>
            </a:r>
            <a:r>
              <a:rPr sz="2750" dirty="0">
                <a:latin typeface="Times New Roman"/>
                <a:cs typeface="Times New Roman"/>
              </a:rPr>
              <a:t>24</a:t>
            </a:r>
            <a:r>
              <a:rPr sz="2750" spc="-409" dirty="0">
                <a:latin typeface="Times New Roman"/>
                <a:cs typeface="Times New Roman"/>
              </a:rPr>
              <a:t> </a:t>
            </a:r>
            <a:r>
              <a:rPr sz="2750" spc="35" dirty="0">
                <a:latin typeface="Times New Roman"/>
                <a:cs typeface="Times New Roman"/>
              </a:rPr>
              <a:t>log</a:t>
            </a:r>
            <a:r>
              <a:rPr sz="2400" spc="52" baseline="-24305" dirty="0">
                <a:latin typeface="Times New Roman"/>
                <a:cs typeface="Times New Roman"/>
              </a:rPr>
              <a:t>2</a:t>
            </a:r>
            <a:r>
              <a:rPr sz="2400" spc="352" baseline="-24305" dirty="0">
                <a:latin typeface="Times New Roman"/>
                <a:cs typeface="Times New Roman"/>
              </a:rPr>
              <a:t> </a:t>
            </a:r>
            <a:r>
              <a:rPr sz="2750" dirty="0">
                <a:latin typeface="Times New Roman"/>
                <a:cs typeface="Times New Roman"/>
              </a:rPr>
              <a:t>24</a:t>
            </a:r>
            <a:r>
              <a:rPr sz="2750" spc="-280" dirty="0">
                <a:latin typeface="Times New Roman"/>
                <a:cs typeface="Times New Roman"/>
              </a:rPr>
              <a:t> </a:t>
            </a:r>
            <a:r>
              <a:rPr sz="2750" spc="65" dirty="0">
                <a:latin typeface="Symbol"/>
                <a:cs typeface="Symbol"/>
              </a:rPr>
              <a:t></a:t>
            </a:r>
            <a:r>
              <a:rPr sz="2750" spc="65" dirty="0">
                <a:latin typeface="Times New Roman"/>
                <a:cs typeface="Times New Roman"/>
              </a:rPr>
              <a:t>18</a:t>
            </a:r>
            <a:r>
              <a:rPr sz="2750" spc="-445" dirty="0">
                <a:latin typeface="Times New Roman"/>
                <a:cs typeface="Times New Roman"/>
              </a:rPr>
              <a:t> </a:t>
            </a:r>
            <a:r>
              <a:rPr sz="2750" spc="30" dirty="0">
                <a:latin typeface="Times New Roman"/>
                <a:cs typeface="Times New Roman"/>
              </a:rPr>
              <a:t>log</a:t>
            </a:r>
            <a:r>
              <a:rPr sz="2400" spc="44" baseline="-24305" dirty="0">
                <a:latin typeface="Times New Roman"/>
                <a:cs typeface="Times New Roman"/>
              </a:rPr>
              <a:t>2</a:t>
            </a:r>
            <a:r>
              <a:rPr sz="2400" spc="-75" baseline="-24305" dirty="0">
                <a:latin typeface="Times New Roman"/>
                <a:cs typeface="Times New Roman"/>
              </a:rPr>
              <a:t> </a:t>
            </a:r>
            <a:r>
              <a:rPr sz="2750" dirty="0">
                <a:latin typeface="Times New Roman"/>
                <a:cs typeface="Times New Roman"/>
              </a:rPr>
              <a:t>18</a:t>
            </a:r>
            <a:r>
              <a:rPr sz="2750" spc="-145" dirty="0">
                <a:latin typeface="Times New Roman"/>
                <a:cs typeface="Times New Roman"/>
              </a:rPr>
              <a:t> </a:t>
            </a:r>
            <a:r>
              <a:rPr sz="2750" spc="-5" dirty="0">
                <a:latin typeface="Symbol"/>
                <a:cs typeface="Symbol"/>
              </a:rPr>
              <a:t></a:t>
            </a:r>
            <a:r>
              <a:rPr sz="2750" spc="-365" dirty="0">
                <a:latin typeface="Times New Roman"/>
                <a:cs typeface="Times New Roman"/>
              </a:rPr>
              <a:t> </a:t>
            </a:r>
            <a:r>
              <a:rPr sz="2750" spc="-5" dirty="0">
                <a:latin typeface="Times New Roman"/>
                <a:cs typeface="Times New Roman"/>
              </a:rPr>
              <a:t>185.115</a:t>
            </a:r>
            <a:endParaRPr sz="2750">
              <a:latin typeface="Times New Roman"/>
              <a:cs typeface="Times New Roman"/>
            </a:endParaRPr>
          </a:p>
          <a:p>
            <a:pPr marL="401955">
              <a:lnSpc>
                <a:spcPct val="100000"/>
              </a:lnSpc>
              <a:spcBef>
                <a:spcPts val="785"/>
              </a:spcBef>
            </a:pPr>
            <a:r>
              <a:rPr sz="2400" dirty="0">
                <a:latin typeface="Arial"/>
                <a:cs typeface="Arial"/>
              </a:rPr>
              <a:t>=</a:t>
            </a:r>
            <a:r>
              <a:rPr sz="2400" spc="-10" dirty="0">
                <a:latin typeface="Arial"/>
                <a:cs typeface="Arial"/>
              </a:rPr>
              <a:t> </a:t>
            </a:r>
            <a:r>
              <a:rPr sz="2400" spc="-5" dirty="0">
                <a:latin typeface="Arial"/>
                <a:cs typeface="Arial"/>
              </a:rPr>
              <a:t>24.91</a:t>
            </a:r>
            <a:endParaRPr sz="2400">
              <a:latin typeface="Arial"/>
              <a:cs typeface="Arial"/>
            </a:endParaRPr>
          </a:p>
          <a:p>
            <a:pPr marL="65405">
              <a:lnSpc>
                <a:spcPct val="100000"/>
              </a:lnSpc>
              <a:spcBef>
                <a:spcPts val="1450"/>
              </a:spcBef>
              <a:tabLst>
                <a:tab pos="436880" algn="l"/>
              </a:tabLst>
            </a:pPr>
            <a:r>
              <a:rPr sz="2400" dirty="0">
                <a:latin typeface="Arial"/>
                <a:cs typeface="Arial"/>
              </a:rPr>
              <a:t>V	= </a:t>
            </a:r>
            <a:r>
              <a:rPr sz="2400" spc="-5" dirty="0">
                <a:latin typeface="Arial"/>
                <a:cs typeface="Arial"/>
              </a:rPr>
              <a:t>749.605</a:t>
            </a:r>
            <a:r>
              <a:rPr sz="2400" spc="-10" dirty="0">
                <a:latin typeface="Arial"/>
                <a:cs typeface="Arial"/>
              </a:rPr>
              <a:t> </a:t>
            </a:r>
            <a:r>
              <a:rPr sz="2400" spc="-5" dirty="0">
                <a:latin typeface="Arial"/>
                <a:cs typeface="Arial"/>
              </a:rPr>
              <a:t>bits</a:t>
            </a:r>
            <a:endParaRPr sz="2400">
              <a:latin typeface="Arial"/>
              <a:cs typeface="Arial"/>
            </a:endParaRPr>
          </a:p>
        </p:txBody>
      </p:sp>
      <p:sp>
        <p:nvSpPr>
          <p:cNvPr id="8" name="object 8"/>
          <p:cNvSpPr txBox="1"/>
          <p:nvPr/>
        </p:nvSpPr>
        <p:spPr>
          <a:xfrm>
            <a:off x="705097" y="5018022"/>
            <a:ext cx="3313429"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Estimated program</a:t>
            </a:r>
            <a:r>
              <a:rPr sz="2400" spc="-25" dirty="0">
                <a:latin typeface="Arial"/>
                <a:cs typeface="Arial"/>
              </a:rPr>
              <a:t> </a:t>
            </a:r>
            <a:r>
              <a:rPr sz="2400" spc="-5" dirty="0">
                <a:latin typeface="Arial"/>
                <a:cs typeface="Arial"/>
              </a:rPr>
              <a:t>level</a:t>
            </a:r>
            <a:endParaRPr sz="2400">
              <a:latin typeface="Arial"/>
              <a:cs typeface="Arial"/>
            </a:endParaRPr>
          </a:p>
        </p:txBody>
      </p:sp>
      <p:sp>
        <p:nvSpPr>
          <p:cNvPr id="9" name="object 9"/>
          <p:cNvSpPr/>
          <p:nvPr/>
        </p:nvSpPr>
        <p:spPr>
          <a:xfrm>
            <a:off x="4527796" y="5256294"/>
            <a:ext cx="363220" cy="0"/>
          </a:xfrm>
          <a:custGeom>
            <a:avLst/>
            <a:gdLst/>
            <a:ahLst/>
            <a:cxnLst/>
            <a:rect l="l" t="t" r="r" b="b"/>
            <a:pathLst>
              <a:path w="363220">
                <a:moveTo>
                  <a:pt x="0" y="0"/>
                </a:moveTo>
                <a:lnTo>
                  <a:pt x="362708" y="0"/>
                </a:lnTo>
              </a:path>
            </a:pathLst>
          </a:custGeom>
          <a:ln w="16386">
            <a:solidFill>
              <a:srgbClr val="000000"/>
            </a:solidFill>
          </a:ln>
        </p:spPr>
        <p:txBody>
          <a:bodyPr wrap="square" lIns="0" tIns="0" rIns="0" bIns="0" rtlCol="0"/>
          <a:lstStyle/>
          <a:p>
            <a:endParaRPr/>
          </a:p>
        </p:txBody>
      </p:sp>
      <p:sp>
        <p:nvSpPr>
          <p:cNvPr id="10" name="object 10"/>
          <p:cNvSpPr/>
          <p:nvPr/>
        </p:nvSpPr>
        <p:spPr>
          <a:xfrm>
            <a:off x="5221213" y="5256294"/>
            <a:ext cx="506095" cy="0"/>
          </a:xfrm>
          <a:custGeom>
            <a:avLst/>
            <a:gdLst/>
            <a:ahLst/>
            <a:cxnLst/>
            <a:rect l="l" t="t" r="r" b="b"/>
            <a:pathLst>
              <a:path w="506095">
                <a:moveTo>
                  <a:pt x="0" y="0"/>
                </a:moveTo>
                <a:lnTo>
                  <a:pt x="505977" y="0"/>
                </a:lnTo>
              </a:path>
            </a:pathLst>
          </a:custGeom>
          <a:ln w="16386">
            <a:solidFill>
              <a:srgbClr val="000000"/>
            </a:solidFill>
          </a:ln>
        </p:spPr>
        <p:txBody>
          <a:bodyPr wrap="square" lIns="0" tIns="0" rIns="0" bIns="0" rtlCol="0"/>
          <a:lstStyle/>
          <a:p>
            <a:endParaRPr/>
          </a:p>
        </p:txBody>
      </p:sp>
      <p:sp>
        <p:nvSpPr>
          <p:cNvPr id="11" name="object 11"/>
          <p:cNvSpPr txBox="1"/>
          <p:nvPr/>
        </p:nvSpPr>
        <p:spPr>
          <a:xfrm>
            <a:off x="4454142" y="5232838"/>
            <a:ext cx="1266825" cy="525145"/>
          </a:xfrm>
          <a:prstGeom prst="rect">
            <a:avLst/>
          </a:prstGeom>
        </p:spPr>
        <p:txBody>
          <a:bodyPr vert="horz" wrap="square" lIns="0" tIns="15875" rIns="0" bIns="0" rtlCol="0">
            <a:spAutoFit/>
          </a:bodyPr>
          <a:lstStyle/>
          <a:p>
            <a:pPr marL="50800">
              <a:lnSpc>
                <a:spcPct val="100000"/>
              </a:lnSpc>
              <a:spcBef>
                <a:spcPts val="125"/>
              </a:spcBef>
              <a:tabLst>
                <a:tab pos="812165" algn="l"/>
              </a:tabLst>
            </a:pPr>
            <a:r>
              <a:rPr sz="3250" i="1" spc="-75" dirty="0">
                <a:latin typeface="Symbol"/>
                <a:cs typeface="Symbol"/>
              </a:rPr>
              <a:t></a:t>
            </a:r>
            <a:r>
              <a:rPr sz="2700" spc="-112" baseline="-24691" dirty="0">
                <a:latin typeface="Times New Roman"/>
                <a:cs typeface="Times New Roman"/>
              </a:rPr>
              <a:t>1	</a:t>
            </a:r>
            <a:r>
              <a:rPr sz="3100" i="1" spc="100" dirty="0">
                <a:latin typeface="Times New Roman"/>
                <a:cs typeface="Times New Roman"/>
              </a:rPr>
              <a:t>N</a:t>
            </a:r>
            <a:r>
              <a:rPr sz="2700" spc="150" baseline="-24691" dirty="0">
                <a:latin typeface="Times New Roman"/>
                <a:cs typeface="Times New Roman"/>
              </a:rPr>
              <a:t>2</a:t>
            </a:r>
            <a:endParaRPr sz="2700" baseline="-24691">
              <a:latin typeface="Times New Roman"/>
              <a:cs typeface="Times New Roman"/>
            </a:endParaRPr>
          </a:p>
        </p:txBody>
      </p:sp>
      <p:sp>
        <p:nvSpPr>
          <p:cNvPr id="12" name="object 12"/>
          <p:cNvSpPr txBox="1"/>
          <p:nvPr/>
        </p:nvSpPr>
        <p:spPr>
          <a:xfrm>
            <a:off x="4177282" y="4676578"/>
            <a:ext cx="1478915" cy="525145"/>
          </a:xfrm>
          <a:prstGeom prst="rect">
            <a:avLst/>
          </a:prstGeom>
        </p:spPr>
        <p:txBody>
          <a:bodyPr vert="horz" wrap="square" lIns="0" tIns="15875" rIns="0" bIns="0" rtlCol="0">
            <a:spAutoFit/>
          </a:bodyPr>
          <a:lstStyle/>
          <a:p>
            <a:pPr marL="38100">
              <a:lnSpc>
                <a:spcPct val="100000"/>
              </a:lnSpc>
              <a:spcBef>
                <a:spcPts val="125"/>
              </a:spcBef>
              <a:tabLst>
                <a:tab pos="440055" algn="l"/>
              </a:tabLst>
            </a:pPr>
            <a:r>
              <a:rPr sz="4650" baseline="-34946" dirty="0">
                <a:latin typeface="Symbol"/>
                <a:cs typeface="Symbol"/>
              </a:rPr>
              <a:t></a:t>
            </a:r>
            <a:r>
              <a:rPr sz="4650" baseline="-34946" dirty="0">
                <a:latin typeface="Times New Roman"/>
                <a:cs typeface="Times New Roman"/>
              </a:rPr>
              <a:t>	</a:t>
            </a:r>
            <a:r>
              <a:rPr sz="3100" dirty="0">
                <a:latin typeface="Times New Roman"/>
                <a:cs typeface="Times New Roman"/>
              </a:rPr>
              <a:t>2 </a:t>
            </a:r>
            <a:r>
              <a:rPr sz="4650" baseline="-34946" dirty="0">
                <a:latin typeface="Symbol"/>
                <a:cs typeface="Symbol"/>
              </a:rPr>
              <a:t></a:t>
            </a:r>
            <a:r>
              <a:rPr sz="4650" spc="112" baseline="-34946" dirty="0">
                <a:latin typeface="Times New Roman"/>
                <a:cs typeface="Times New Roman"/>
              </a:rPr>
              <a:t> </a:t>
            </a:r>
            <a:r>
              <a:rPr sz="3250" i="1" spc="20" dirty="0">
                <a:latin typeface="Symbol"/>
                <a:cs typeface="Symbol"/>
              </a:rPr>
              <a:t></a:t>
            </a:r>
            <a:r>
              <a:rPr sz="2700" spc="30" baseline="-24691" dirty="0">
                <a:latin typeface="Times New Roman"/>
                <a:cs typeface="Times New Roman"/>
              </a:rPr>
              <a:t>2</a:t>
            </a:r>
            <a:endParaRPr sz="2700" baseline="-24691">
              <a:latin typeface="Times New Roman"/>
              <a:cs typeface="Times New Roman"/>
            </a:endParaRPr>
          </a:p>
        </p:txBody>
      </p:sp>
      <p:sp>
        <p:nvSpPr>
          <p:cNvPr id="13" name="object 13"/>
          <p:cNvSpPr/>
          <p:nvPr/>
        </p:nvSpPr>
        <p:spPr>
          <a:xfrm>
            <a:off x="3692645" y="6469402"/>
            <a:ext cx="434340" cy="0"/>
          </a:xfrm>
          <a:custGeom>
            <a:avLst/>
            <a:gdLst/>
            <a:ahLst/>
            <a:cxnLst/>
            <a:rect l="l" t="t" r="r" b="b"/>
            <a:pathLst>
              <a:path w="434339">
                <a:moveTo>
                  <a:pt x="0" y="0"/>
                </a:moveTo>
                <a:lnTo>
                  <a:pt x="434335" y="0"/>
                </a:lnTo>
              </a:path>
            </a:pathLst>
          </a:custGeom>
          <a:ln w="16386">
            <a:solidFill>
              <a:srgbClr val="000000"/>
            </a:solidFill>
          </a:ln>
        </p:spPr>
        <p:txBody>
          <a:bodyPr wrap="square" lIns="0" tIns="0" rIns="0" bIns="0" rtlCol="0"/>
          <a:lstStyle/>
          <a:p>
            <a:endParaRPr/>
          </a:p>
        </p:txBody>
      </p:sp>
      <p:sp>
        <p:nvSpPr>
          <p:cNvPr id="14" name="object 14"/>
          <p:cNvSpPr/>
          <p:nvPr/>
        </p:nvSpPr>
        <p:spPr>
          <a:xfrm>
            <a:off x="4457689" y="6469402"/>
            <a:ext cx="414655" cy="0"/>
          </a:xfrm>
          <a:custGeom>
            <a:avLst/>
            <a:gdLst/>
            <a:ahLst/>
            <a:cxnLst/>
            <a:rect l="l" t="t" r="r" b="b"/>
            <a:pathLst>
              <a:path w="414654">
                <a:moveTo>
                  <a:pt x="0" y="0"/>
                </a:moveTo>
                <a:lnTo>
                  <a:pt x="414536" y="0"/>
                </a:lnTo>
              </a:path>
            </a:pathLst>
          </a:custGeom>
          <a:ln w="16386">
            <a:solidFill>
              <a:srgbClr val="000000"/>
            </a:solidFill>
          </a:ln>
        </p:spPr>
        <p:txBody>
          <a:bodyPr wrap="square" lIns="0" tIns="0" rIns="0" bIns="0" rtlCol="0"/>
          <a:lstStyle/>
          <a:p>
            <a:endParaRPr/>
          </a:p>
        </p:txBody>
      </p:sp>
      <p:sp>
        <p:nvSpPr>
          <p:cNvPr id="15" name="object 15"/>
          <p:cNvSpPr txBox="1"/>
          <p:nvPr/>
        </p:nvSpPr>
        <p:spPr>
          <a:xfrm>
            <a:off x="3329430" y="6160140"/>
            <a:ext cx="3282950" cy="806450"/>
          </a:xfrm>
          <a:prstGeom prst="rect">
            <a:avLst/>
          </a:prstGeom>
        </p:spPr>
        <p:txBody>
          <a:bodyPr vert="horz" wrap="square" lIns="0" tIns="12700" rIns="0" bIns="0" rtlCol="0">
            <a:spAutoFit/>
          </a:bodyPr>
          <a:lstStyle/>
          <a:p>
            <a:pPr marL="50800">
              <a:lnSpc>
                <a:spcPts val="3070"/>
              </a:lnSpc>
              <a:spcBef>
                <a:spcPts val="100"/>
              </a:spcBef>
              <a:tabLst>
                <a:tab pos="487680" algn="l"/>
                <a:tab pos="852169" algn="l"/>
              </a:tabLst>
            </a:pPr>
            <a:r>
              <a:rPr sz="3100" dirty="0">
                <a:latin typeface="Symbol"/>
                <a:cs typeface="Symbol"/>
              </a:rPr>
              <a:t></a:t>
            </a:r>
            <a:r>
              <a:rPr sz="3100" dirty="0">
                <a:latin typeface="Times New Roman"/>
                <a:cs typeface="Times New Roman"/>
              </a:rPr>
              <a:t>	</a:t>
            </a:r>
            <a:r>
              <a:rPr sz="4650" baseline="34946" dirty="0">
                <a:latin typeface="Times New Roman"/>
                <a:cs typeface="Times New Roman"/>
              </a:rPr>
              <a:t>2	</a:t>
            </a:r>
            <a:r>
              <a:rPr sz="3100" dirty="0">
                <a:latin typeface="Symbol"/>
                <a:cs typeface="Symbol"/>
              </a:rPr>
              <a:t></a:t>
            </a:r>
            <a:r>
              <a:rPr sz="3100" dirty="0">
                <a:latin typeface="Times New Roman"/>
                <a:cs typeface="Times New Roman"/>
              </a:rPr>
              <a:t> </a:t>
            </a:r>
            <a:r>
              <a:rPr sz="4650" baseline="34946" dirty="0">
                <a:latin typeface="Times New Roman"/>
                <a:cs typeface="Times New Roman"/>
              </a:rPr>
              <a:t>18 </a:t>
            </a:r>
            <a:r>
              <a:rPr sz="3100" dirty="0">
                <a:latin typeface="Symbol"/>
                <a:cs typeface="Symbol"/>
              </a:rPr>
              <a:t></a:t>
            </a:r>
            <a:r>
              <a:rPr sz="3100" spc="-285" dirty="0">
                <a:latin typeface="Times New Roman"/>
                <a:cs typeface="Times New Roman"/>
              </a:rPr>
              <a:t> </a:t>
            </a:r>
            <a:r>
              <a:rPr sz="3100" dirty="0">
                <a:latin typeface="Times New Roman"/>
                <a:cs typeface="Times New Roman"/>
              </a:rPr>
              <a:t>0.02727</a:t>
            </a:r>
            <a:endParaRPr sz="3100">
              <a:latin typeface="Times New Roman"/>
              <a:cs typeface="Times New Roman"/>
            </a:endParaRPr>
          </a:p>
          <a:p>
            <a:pPr marL="390525">
              <a:lnSpc>
                <a:spcPts val="3070"/>
              </a:lnSpc>
              <a:tabLst>
                <a:tab pos="1141730" algn="l"/>
              </a:tabLst>
            </a:pPr>
            <a:r>
              <a:rPr sz="3100" dirty="0">
                <a:latin typeface="Times New Roman"/>
                <a:cs typeface="Times New Roman"/>
              </a:rPr>
              <a:t>24	55</a:t>
            </a:r>
            <a:endParaRPr sz="3100">
              <a:latin typeface="Times New Roman"/>
              <a:cs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object 4"/>
          <p:cNvSpPr txBox="1"/>
          <p:nvPr/>
        </p:nvSpPr>
        <p:spPr>
          <a:xfrm>
            <a:off x="214282" y="2175935"/>
            <a:ext cx="75374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E</a:t>
            </a:r>
            <a:r>
              <a:rPr sz="2400" dirty="0">
                <a:latin typeface="Arial"/>
                <a:cs typeface="Arial"/>
              </a:rPr>
              <a:t>ff</a:t>
            </a:r>
            <a:r>
              <a:rPr sz="2400" spc="-10" dirty="0">
                <a:latin typeface="Arial"/>
                <a:cs typeface="Arial"/>
              </a:rPr>
              <a:t>or</a:t>
            </a:r>
            <a:r>
              <a:rPr sz="2400" dirty="0">
                <a:latin typeface="Arial"/>
                <a:cs typeface="Arial"/>
              </a:rPr>
              <a:t>t</a:t>
            </a:r>
            <a:endParaRPr sz="2400">
              <a:latin typeface="Arial"/>
              <a:cs typeface="Arial"/>
            </a:endParaRPr>
          </a:p>
        </p:txBody>
      </p:sp>
      <p:sp>
        <p:nvSpPr>
          <p:cNvPr id="5" name="object 5"/>
          <p:cNvSpPr txBox="1"/>
          <p:nvPr/>
        </p:nvSpPr>
        <p:spPr>
          <a:xfrm>
            <a:off x="1465485" y="4632622"/>
            <a:ext cx="123698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Time </a:t>
            </a:r>
            <a:r>
              <a:rPr sz="2400" dirty="0">
                <a:latin typeface="Arial"/>
                <a:cs typeface="Arial"/>
              </a:rPr>
              <a:t>T</a:t>
            </a:r>
            <a:r>
              <a:rPr sz="2400" spc="-80" dirty="0">
                <a:latin typeface="Arial"/>
                <a:cs typeface="Arial"/>
              </a:rPr>
              <a:t> </a:t>
            </a:r>
            <a:r>
              <a:rPr sz="2400" dirty="0">
                <a:latin typeface="Arial"/>
                <a:cs typeface="Arial"/>
              </a:rPr>
              <a:t>=</a:t>
            </a:r>
            <a:endParaRPr sz="2400">
              <a:latin typeface="Arial"/>
              <a:cs typeface="Arial"/>
            </a:endParaRPr>
          </a:p>
        </p:txBody>
      </p:sp>
      <p:sp>
        <p:nvSpPr>
          <p:cNvPr id="6" name="object 6"/>
          <p:cNvSpPr/>
          <p:nvPr/>
        </p:nvSpPr>
        <p:spPr>
          <a:xfrm>
            <a:off x="2881794" y="3260011"/>
            <a:ext cx="1303020" cy="0"/>
          </a:xfrm>
          <a:custGeom>
            <a:avLst/>
            <a:gdLst/>
            <a:ahLst/>
            <a:cxnLst/>
            <a:rect l="l" t="t" r="r" b="b"/>
            <a:pathLst>
              <a:path w="1303020">
                <a:moveTo>
                  <a:pt x="0" y="0"/>
                </a:moveTo>
                <a:lnTo>
                  <a:pt x="1303020" y="0"/>
                </a:lnTo>
              </a:path>
            </a:pathLst>
          </a:custGeom>
          <a:ln w="16386">
            <a:solidFill>
              <a:srgbClr val="000000"/>
            </a:solidFill>
          </a:ln>
        </p:spPr>
        <p:txBody>
          <a:bodyPr wrap="square" lIns="0" tIns="0" rIns="0" bIns="0" rtlCol="0"/>
          <a:lstStyle/>
          <a:p>
            <a:endParaRPr/>
          </a:p>
        </p:txBody>
      </p:sp>
      <p:sp>
        <p:nvSpPr>
          <p:cNvPr id="7" name="object 7"/>
          <p:cNvSpPr txBox="1"/>
          <p:nvPr/>
        </p:nvSpPr>
        <p:spPr>
          <a:xfrm>
            <a:off x="2529237" y="3078753"/>
            <a:ext cx="6342380" cy="1183640"/>
          </a:xfrm>
          <a:prstGeom prst="rect">
            <a:avLst/>
          </a:prstGeom>
        </p:spPr>
        <p:txBody>
          <a:bodyPr vert="horz" wrap="square" lIns="0" tIns="193040" rIns="0" bIns="0" rtlCol="0">
            <a:spAutoFit/>
          </a:bodyPr>
          <a:lstStyle/>
          <a:p>
            <a:pPr marL="455930">
              <a:lnSpc>
                <a:spcPct val="100000"/>
              </a:lnSpc>
              <a:spcBef>
                <a:spcPts val="1520"/>
              </a:spcBef>
            </a:pPr>
            <a:r>
              <a:rPr sz="3100" dirty="0">
                <a:latin typeface="Times New Roman"/>
                <a:cs typeface="Times New Roman"/>
              </a:rPr>
              <a:t>.02727</a:t>
            </a:r>
            <a:endParaRPr sz="3100">
              <a:latin typeface="Times New Roman"/>
              <a:cs typeface="Times New Roman"/>
            </a:endParaRPr>
          </a:p>
          <a:p>
            <a:pPr marL="12700">
              <a:lnSpc>
                <a:spcPct val="100000"/>
              </a:lnSpc>
              <a:spcBef>
                <a:spcPts val="1095"/>
              </a:spcBef>
            </a:pPr>
            <a:r>
              <a:rPr sz="2400" dirty="0">
                <a:latin typeface="Arial"/>
                <a:cs typeface="Arial"/>
              </a:rPr>
              <a:t>= </a:t>
            </a:r>
            <a:r>
              <a:rPr sz="2400" spc="-5" dirty="0">
                <a:latin typeface="Arial"/>
                <a:cs typeface="Arial"/>
              </a:rPr>
              <a:t>27488.33 elementary mental</a:t>
            </a:r>
            <a:r>
              <a:rPr sz="2400" spc="45" dirty="0">
                <a:latin typeface="Arial"/>
                <a:cs typeface="Arial"/>
              </a:rPr>
              <a:t> </a:t>
            </a:r>
            <a:r>
              <a:rPr sz="2400" spc="-5" dirty="0">
                <a:latin typeface="Arial"/>
                <a:cs typeface="Arial"/>
              </a:rPr>
              <a:t>discriminations.</a:t>
            </a:r>
            <a:endParaRPr sz="2400">
              <a:latin typeface="Arial"/>
              <a:cs typeface="Arial"/>
            </a:endParaRPr>
          </a:p>
        </p:txBody>
      </p:sp>
      <p:sp>
        <p:nvSpPr>
          <p:cNvPr id="8" name="object 8"/>
          <p:cNvSpPr/>
          <p:nvPr/>
        </p:nvSpPr>
        <p:spPr>
          <a:xfrm>
            <a:off x="4137574" y="4860227"/>
            <a:ext cx="1499870" cy="0"/>
          </a:xfrm>
          <a:custGeom>
            <a:avLst/>
            <a:gdLst/>
            <a:ahLst/>
            <a:cxnLst/>
            <a:rect l="l" t="t" r="r" b="b"/>
            <a:pathLst>
              <a:path w="1499870">
                <a:moveTo>
                  <a:pt x="0" y="0"/>
                </a:moveTo>
                <a:lnTo>
                  <a:pt x="1499606" y="0"/>
                </a:lnTo>
              </a:path>
            </a:pathLst>
          </a:custGeom>
          <a:ln w="16386">
            <a:solidFill>
              <a:srgbClr val="000000"/>
            </a:solidFill>
          </a:ln>
        </p:spPr>
        <p:txBody>
          <a:bodyPr wrap="square" lIns="0" tIns="0" rIns="0" bIns="0" rtlCol="0"/>
          <a:lstStyle/>
          <a:p>
            <a:endParaRPr/>
          </a:p>
        </p:txBody>
      </p:sp>
      <p:sp>
        <p:nvSpPr>
          <p:cNvPr id="9" name="object 9"/>
          <p:cNvSpPr txBox="1"/>
          <p:nvPr/>
        </p:nvSpPr>
        <p:spPr>
          <a:xfrm>
            <a:off x="4665890" y="4858816"/>
            <a:ext cx="421005" cy="498475"/>
          </a:xfrm>
          <a:prstGeom prst="rect">
            <a:avLst/>
          </a:prstGeom>
        </p:spPr>
        <p:txBody>
          <a:bodyPr vert="horz" wrap="square" lIns="0" tIns="12700" rIns="0" bIns="0" rtlCol="0">
            <a:spAutoFit/>
          </a:bodyPr>
          <a:lstStyle/>
          <a:p>
            <a:pPr marL="12700">
              <a:lnSpc>
                <a:spcPct val="100000"/>
              </a:lnSpc>
              <a:spcBef>
                <a:spcPts val="100"/>
              </a:spcBef>
            </a:pPr>
            <a:r>
              <a:rPr sz="3100" spc="5" dirty="0">
                <a:latin typeface="Times New Roman"/>
                <a:cs typeface="Times New Roman"/>
              </a:rPr>
              <a:t>1</a:t>
            </a:r>
            <a:r>
              <a:rPr sz="3100" dirty="0">
                <a:latin typeface="Times New Roman"/>
                <a:cs typeface="Times New Roman"/>
              </a:rPr>
              <a:t>8</a:t>
            </a:r>
            <a:endParaRPr sz="3100">
              <a:latin typeface="Times New Roman"/>
              <a:cs typeface="Times New Roman"/>
            </a:endParaRPr>
          </a:p>
        </p:txBody>
      </p:sp>
      <p:sp>
        <p:nvSpPr>
          <p:cNvPr id="10" name="object 10"/>
          <p:cNvSpPr txBox="1"/>
          <p:nvPr/>
        </p:nvSpPr>
        <p:spPr>
          <a:xfrm>
            <a:off x="4150778" y="4302557"/>
            <a:ext cx="1499870" cy="498475"/>
          </a:xfrm>
          <a:prstGeom prst="rect">
            <a:avLst/>
          </a:prstGeom>
        </p:spPr>
        <p:txBody>
          <a:bodyPr vert="horz" wrap="square" lIns="0" tIns="12700" rIns="0" bIns="0" rtlCol="0">
            <a:spAutoFit/>
          </a:bodyPr>
          <a:lstStyle/>
          <a:p>
            <a:pPr marL="12700">
              <a:lnSpc>
                <a:spcPct val="100000"/>
              </a:lnSpc>
              <a:spcBef>
                <a:spcPts val="100"/>
              </a:spcBef>
            </a:pPr>
            <a:r>
              <a:rPr sz="3100" spc="5" dirty="0">
                <a:latin typeface="Times New Roman"/>
                <a:cs typeface="Times New Roman"/>
              </a:rPr>
              <a:t>2748</a:t>
            </a:r>
            <a:r>
              <a:rPr sz="3100" spc="-65" dirty="0">
                <a:latin typeface="Times New Roman"/>
                <a:cs typeface="Times New Roman"/>
              </a:rPr>
              <a:t>8</a:t>
            </a:r>
            <a:r>
              <a:rPr sz="3100" spc="-10" dirty="0">
                <a:latin typeface="Times New Roman"/>
                <a:cs typeface="Times New Roman"/>
              </a:rPr>
              <a:t>.</a:t>
            </a:r>
            <a:r>
              <a:rPr sz="3100" spc="5" dirty="0">
                <a:latin typeface="Times New Roman"/>
                <a:cs typeface="Times New Roman"/>
              </a:rPr>
              <a:t>3</a:t>
            </a:r>
            <a:r>
              <a:rPr sz="3100" dirty="0">
                <a:latin typeface="Times New Roman"/>
                <a:cs typeface="Times New Roman"/>
              </a:rPr>
              <a:t>3</a:t>
            </a:r>
            <a:endParaRPr sz="3100">
              <a:latin typeface="Times New Roman"/>
              <a:cs typeface="Times New Roman"/>
            </a:endParaRPr>
          </a:p>
        </p:txBody>
      </p:sp>
      <p:sp>
        <p:nvSpPr>
          <p:cNvPr id="11" name="object 11"/>
          <p:cNvSpPr txBox="1"/>
          <p:nvPr/>
        </p:nvSpPr>
        <p:spPr>
          <a:xfrm>
            <a:off x="2952915" y="4528558"/>
            <a:ext cx="1099820" cy="525780"/>
          </a:xfrm>
          <a:prstGeom prst="rect">
            <a:avLst/>
          </a:prstGeom>
        </p:spPr>
        <p:txBody>
          <a:bodyPr vert="horz" wrap="square" lIns="0" tIns="16510" rIns="0" bIns="0" rtlCol="0">
            <a:spAutoFit/>
          </a:bodyPr>
          <a:lstStyle/>
          <a:p>
            <a:pPr marL="12700">
              <a:lnSpc>
                <a:spcPct val="100000"/>
              </a:lnSpc>
              <a:spcBef>
                <a:spcPts val="130"/>
              </a:spcBef>
            </a:pPr>
            <a:r>
              <a:rPr sz="3100" i="1" dirty="0">
                <a:latin typeface="Times New Roman"/>
                <a:cs typeface="Times New Roman"/>
              </a:rPr>
              <a:t>E </a:t>
            </a:r>
            <a:r>
              <a:rPr sz="3100" dirty="0">
                <a:latin typeface="Times New Roman"/>
                <a:cs typeface="Times New Roman"/>
              </a:rPr>
              <a:t>/ </a:t>
            </a:r>
            <a:r>
              <a:rPr sz="3250" i="1" spc="-85" dirty="0">
                <a:latin typeface="Symbol"/>
                <a:cs typeface="Symbol"/>
              </a:rPr>
              <a:t></a:t>
            </a:r>
            <a:r>
              <a:rPr sz="3250" i="1" spc="-165" dirty="0">
                <a:latin typeface="Times New Roman"/>
                <a:cs typeface="Times New Roman"/>
              </a:rPr>
              <a:t> </a:t>
            </a:r>
            <a:r>
              <a:rPr sz="3100" dirty="0">
                <a:latin typeface="Symbol"/>
                <a:cs typeface="Symbol"/>
              </a:rPr>
              <a:t></a:t>
            </a:r>
            <a:endParaRPr sz="3100">
              <a:latin typeface="Symbol"/>
              <a:cs typeface="Symbol"/>
            </a:endParaRPr>
          </a:p>
        </p:txBody>
      </p:sp>
      <p:sp>
        <p:nvSpPr>
          <p:cNvPr id="12" name="object 12"/>
          <p:cNvSpPr txBox="1"/>
          <p:nvPr/>
        </p:nvSpPr>
        <p:spPr>
          <a:xfrm>
            <a:off x="214282" y="1464227"/>
            <a:ext cx="214566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Minimal</a:t>
            </a:r>
            <a:r>
              <a:rPr sz="2400" spc="-40" dirty="0">
                <a:latin typeface="Arial"/>
                <a:cs typeface="Arial"/>
              </a:rPr>
              <a:t> </a:t>
            </a:r>
            <a:r>
              <a:rPr sz="2400" spc="-5" dirty="0">
                <a:latin typeface="Arial"/>
                <a:cs typeface="Arial"/>
              </a:rPr>
              <a:t>volume</a:t>
            </a:r>
            <a:endParaRPr sz="2400">
              <a:latin typeface="Arial"/>
              <a:cs typeface="Arial"/>
            </a:endParaRPr>
          </a:p>
        </p:txBody>
      </p:sp>
      <p:sp>
        <p:nvSpPr>
          <p:cNvPr id="13" name="object 13"/>
          <p:cNvSpPr txBox="1"/>
          <p:nvPr/>
        </p:nvSpPr>
        <p:spPr>
          <a:xfrm>
            <a:off x="2490127" y="1428736"/>
            <a:ext cx="1730375" cy="1772285"/>
          </a:xfrm>
          <a:prstGeom prst="rect">
            <a:avLst/>
          </a:prstGeom>
        </p:spPr>
        <p:txBody>
          <a:bodyPr vert="horz" wrap="square" lIns="0" tIns="92075" rIns="0" bIns="0" rtlCol="0">
            <a:spAutoFit/>
          </a:bodyPr>
          <a:lstStyle/>
          <a:p>
            <a:pPr marL="38100">
              <a:lnSpc>
                <a:spcPct val="100000"/>
              </a:lnSpc>
              <a:spcBef>
                <a:spcPts val="725"/>
              </a:spcBef>
            </a:pPr>
            <a:r>
              <a:rPr sz="2400" spc="-5" dirty="0">
                <a:solidFill>
                  <a:srgbClr val="003265"/>
                </a:solidFill>
                <a:latin typeface="Arial"/>
                <a:cs typeface="Arial"/>
              </a:rPr>
              <a:t>V*=20.4417</a:t>
            </a:r>
            <a:endParaRPr sz="2400">
              <a:latin typeface="Arial"/>
              <a:cs typeface="Arial"/>
            </a:endParaRPr>
          </a:p>
          <a:p>
            <a:pPr marL="132715" algn="ctr">
              <a:lnSpc>
                <a:spcPts val="1705"/>
              </a:lnSpc>
              <a:spcBef>
                <a:spcPts val="475"/>
              </a:spcBef>
            </a:pPr>
            <a:r>
              <a:rPr sz="1650" spc="20" dirty="0">
                <a:latin typeface="Symbol"/>
                <a:cs typeface="Symbol"/>
              </a:rPr>
              <a:t></a:t>
            </a:r>
            <a:endParaRPr sz="1650">
              <a:latin typeface="Symbol"/>
              <a:cs typeface="Symbol"/>
            </a:endParaRPr>
          </a:p>
          <a:p>
            <a:pPr marL="74295">
              <a:lnSpc>
                <a:spcPts val="3145"/>
              </a:lnSpc>
            </a:pPr>
            <a:r>
              <a:rPr sz="2850" spc="20" dirty="0">
                <a:latin typeface="Symbol"/>
                <a:cs typeface="Symbol"/>
              </a:rPr>
              <a:t></a:t>
            </a:r>
            <a:r>
              <a:rPr sz="2850" spc="20" dirty="0">
                <a:latin typeface="Times New Roman"/>
                <a:cs typeface="Times New Roman"/>
              </a:rPr>
              <a:t> </a:t>
            </a:r>
            <a:r>
              <a:rPr sz="2850" i="1" spc="20" dirty="0">
                <a:latin typeface="Times New Roman"/>
                <a:cs typeface="Times New Roman"/>
              </a:rPr>
              <a:t>V </a:t>
            </a:r>
            <a:r>
              <a:rPr sz="2850" spc="10" dirty="0">
                <a:latin typeface="Times New Roman"/>
                <a:cs typeface="Times New Roman"/>
              </a:rPr>
              <a:t>/</a:t>
            </a:r>
            <a:r>
              <a:rPr sz="2850" spc="-375" dirty="0">
                <a:latin typeface="Times New Roman"/>
                <a:cs typeface="Times New Roman"/>
              </a:rPr>
              <a:t> </a:t>
            </a:r>
            <a:r>
              <a:rPr sz="2850" i="1" spc="15" dirty="0">
                <a:latin typeface="Times New Roman"/>
                <a:cs typeface="Times New Roman"/>
              </a:rPr>
              <a:t>L</a:t>
            </a:r>
            <a:endParaRPr sz="2850">
              <a:latin typeface="Times New Roman"/>
              <a:cs typeface="Times New Roman"/>
            </a:endParaRPr>
          </a:p>
          <a:p>
            <a:pPr marL="78740">
              <a:lnSpc>
                <a:spcPct val="100000"/>
              </a:lnSpc>
              <a:spcBef>
                <a:spcPts val="1200"/>
              </a:spcBef>
            </a:pPr>
            <a:r>
              <a:rPr sz="4650" baseline="-34946" dirty="0">
                <a:latin typeface="Symbol"/>
                <a:cs typeface="Symbol"/>
              </a:rPr>
              <a:t></a:t>
            </a:r>
            <a:r>
              <a:rPr sz="4650" spc="120" baseline="-34946" dirty="0">
                <a:latin typeface="Times New Roman"/>
                <a:cs typeface="Times New Roman"/>
              </a:rPr>
              <a:t> </a:t>
            </a:r>
            <a:r>
              <a:rPr sz="3100" spc="-5" dirty="0">
                <a:latin typeface="Times New Roman"/>
                <a:cs typeface="Times New Roman"/>
              </a:rPr>
              <a:t>748.605</a:t>
            </a:r>
            <a:endParaRPr sz="3100">
              <a:latin typeface="Times New Roman"/>
              <a:cs typeface="Times New Roman"/>
            </a:endParaRPr>
          </a:p>
        </p:txBody>
      </p:sp>
      <p:sp>
        <p:nvSpPr>
          <p:cNvPr id="14" name="object 14"/>
          <p:cNvSpPr txBox="1"/>
          <p:nvPr/>
        </p:nvSpPr>
        <p:spPr>
          <a:xfrm>
            <a:off x="2500287" y="5213265"/>
            <a:ext cx="2948940" cy="1120140"/>
          </a:xfrm>
          <a:prstGeom prst="rect">
            <a:avLst/>
          </a:prstGeom>
        </p:spPr>
        <p:txBody>
          <a:bodyPr vert="horz" wrap="square" lIns="0" tIns="193675" rIns="0" bIns="0" rtlCol="0">
            <a:spAutoFit/>
          </a:bodyPr>
          <a:lstStyle/>
          <a:p>
            <a:pPr marL="12700">
              <a:lnSpc>
                <a:spcPct val="100000"/>
              </a:lnSpc>
              <a:spcBef>
                <a:spcPts val="1525"/>
              </a:spcBef>
            </a:pPr>
            <a:r>
              <a:rPr sz="2400" dirty="0">
                <a:latin typeface="Arial"/>
                <a:cs typeface="Arial"/>
              </a:rPr>
              <a:t>= </a:t>
            </a:r>
            <a:r>
              <a:rPr sz="2400" spc="-5" dirty="0">
                <a:latin typeface="Arial"/>
                <a:cs typeface="Arial"/>
              </a:rPr>
              <a:t>1527.1295</a:t>
            </a:r>
            <a:r>
              <a:rPr sz="2400" spc="-60" dirty="0">
                <a:latin typeface="Arial"/>
                <a:cs typeface="Arial"/>
              </a:rPr>
              <a:t> </a:t>
            </a:r>
            <a:r>
              <a:rPr sz="2400" spc="-5" dirty="0">
                <a:latin typeface="Arial"/>
                <a:cs typeface="Arial"/>
              </a:rPr>
              <a:t>seconds</a:t>
            </a:r>
            <a:endParaRPr sz="2400">
              <a:latin typeface="Arial"/>
              <a:cs typeface="Arial"/>
            </a:endParaRPr>
          </a:p>
          <a:p>
            <a:pPr marL="12700">
              <a:lnSpc>
                <a:spcPct val="100000"/>
              </a:lnSpc>
              <a:spcBef>
                <a:spcPts val="1430"/>
              </a:spcBef>
            </a:pPr>
            <a:r>
              <a:rPr sz="2400" dirty="0">
                <a:latin typeface="Arial"/>
                <a:cs typeface="Arial"/>
              </a:rPr>
              <a:t>= </a:t>
            </a:r>
            <a:r>
              <a:rPr sz="2400" spc="-5" dirty="0">
                <a:latin typeface="Arial"/>
                <a:cs typeface="Arial"/>
              </a:rPr>
              <a:t>25.452</a:t>
            </a:r>
            <a:r>
              <a:rPr sz="2400" spc="-15" dirty="0">
                <a:latin typeface="Arial"/>
                <a:cs typeface="Arial"/>
              </a:rPr>
              <a:t> </a:t>
            </a:r>
            <a:r>
              <a:rPr sz="2400" spc="-5" dirty="0">
                <a:latin typeface="Arial"/>
                <a:cs typeface="Arial"/>
              </a:rPr>
              <a:t>minutes</a:t>
            </a:r>
            <a:endParaRPr sz="2400">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There are two categories of maintenance key performance indicators which include the </a:t>
            </a:r>
            <a:r>
              <a:rPr lang="en-US" b="1" dirty="0" smtClean="0"/>
              <a:t>leading and lagging indicators</a:t>
            </a:r>
            <a:r>
              <a:rPr lang="en-US" dirty="0" smtClean="0"/>
              <a:t>. The leading indicators signal future events and the lagging indicators follow the past events.</a:t>
            </a:r>
          </a:p>
          <a:p>
            <a:r>
              <a:rPr lang="en-US" dirty="0" smtClean="0"/>
              <a:t>Using these maintenance metrics and turning the data into actionable information, organizations can acquire both qualitative and quantitative insights.</a:t>
            </a:r>
            <a:endParaRPr lang="en-US" dirty="0"/>
          </a:p>
        </p:txBody>
      </p:sp>
      <p:sp>
        <p:nvSpPr>
          <p:cNvPr id="3" name="Title 2"/>
          <p:cNvSpPr>
            <a:spLocks noGrp="1"/>
          </p:cNvSpPr>
          <p:nvPr>
            <p:ph type="title"/>
          </p:nvPr>
        </p:nvSpPr>
        <p:spPr/>
        <p:txBody>
          <a:bodyPr/>
          <a:lstStyle/>
          <a:p>
            <a:r>
              <a:rPr lang="en-IN" dirty="0" smtClean="0"/>
              <a:t>Maintenance Metrics</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pPr>
            <a:r>
              <a:rPr lang="en-US" b="1" dirty="0" smtClean="0"/>
              <a:t>1. Planned maintenance percentage (PPC)</a:t>
            </a:r>
          </a:p>
          <a:p>
            <a:r>
              <a:rPr lang="en-US" dirty="0" smtClean="0"/>
              <a:t>This metrics represents the percentage of time spent on planned maintenance activities against the unplanned</a:t>
            </a:r>
          </a:p>
          <a:p>
            <a:pPr>
              <a:buNone/>
            </a:pPr>
            <a:endParaRPr lang="en-US" i="1" dirty="0" smtClean="0"/>
          </a:p>
          <a:p>
            <a:pPr algn="ctr">
              <a:buNone/>
            </a:pPr>
            <a:r>
              <a:rPr lang="en-US" i="1" dirty="0" smtClean="0"/>
              <a:t>PPC= (scheduled maintenance time/total maintenance hours) x 100</a:t>
            </a:r>
          </a:p>
          <a:p>
            <a:endParaRPr lang="en-US" dirty="0" smtClean="0"/>
          </a:p>
          <a:p>
            <a:r>
              <a:rPr lang="en-US" dirty="0" smtClean="0"/>
              <a:t>In a great system, 90% of the maintenance should be planned.</a:t>
            </a:r>
          </a:p>
          <a:p>
            <a:pPr>
              <a:buNone/>
            </a:pPr>
            <a:r>
              <a:rPr lang="en-US" dirty="0" smtClean="0"/>
              <a:t> </a:t>
            </a:r>
            <a:endParaRPr lang="en-US" dirty="0"/>
          </a:p>
        </p:txBody>
      </p:sp>
      <p:sp>
        <p:nvSpPr>
          <p:cNvPr id="3" name="Title 2"/>
          <p:cNvSpPr>
            <a:spLocks noGrp="1"/>
          </p:cNvSpPr>
          <p:nvPr>
            <p:ph type="title"/>
          </p:nvPr>
        </p:nvSpPr>
        <p:spPr/>
        <p:txBody>
          <a:bodyPr/>
          <a:lstStyle/>
          <a:p>
            <a:r>
              <a:rPr lang="en-IN" dirty="0" smtClean="0"/>
              <a:t>Maintenance Metrics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pPr>
            <a:r>
              <a:rPr lang="en-US" b="1" dirty="0" smtClean="0"/>
              <a:t>2. Overall Equipment Effectiveness (OEE)</a:t>
            </a:r>
          </a:p>
          <a:p>
            <a:r>
              <a:rPr lang="en-US" dirty="0" smtClean="0"/>
              <a:t>OEE is the measure of the productivity of a piece of equipment. It gives informed data on how effective organization’s maintenance processes is running based on factors like equipment quality, performance, and availability</a:t>
            </a:r>
          </a:p>
          <a:p>
            <a:r>
              <a:rPr lang="en-US" dirty="0" smtClean="0"/>
              <a:t>A 100% OEE means that your system is producing no defects, as fast as possible, and with no stops in the production.</a:t>
            </a:r>
          </a:p>
          <a:p>
            <a:pPr algn="ctr">
              <a:buNone/>
            </a:pPr>
            <a:r>
              <a:rPr lang="en-US" b="1" i="1" dirty="0" smtClean="0"/>
              <a:t>OEE = availability x performance x quality</a:t>
            </a:r>
            <a:endParaRPr lang="en-US" b="1" dirty="0"/>
          </a:p>
        </p:txBody>
      </p:sp>
      <p:sp>
        <p:nvSpPr>
          <p:cNvPr id="3" name="Title 2"/>
          <p:cNvSpPr>
            <a:spLocks noGrp="1"/>
          </p:cNvSpPr>
          <p:nvPr>
            <p:ph type="title"/>
          </p:nvPr>
        </p:nvSpPr>
        <p:spPr/>
        <p:txBody>
          <a:bodyPr/>
          <a:lstStyle/>
          <a:p>
            <a:r>
              <a:rPr lang="en-IN" dirty="0" smtClean="0"/>
              <a:t>Maintenance Metrics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Most established area of software metrics is Cost and Size estimation techniques.</a:t>
            </a:r>
          </a:p>
          <a:p>
            <a:r>
              <a:rPr lang="en-US" dirty="0" smtClean="0"/>
              <a:t>Controlling software development projects through measurement is an area of great deal of interest.</a:t>
            </a:r>
          </a:p>
          <a:p>
            <a:r>
              <a:rPr lang="en-US" dirty="0" smtClean="0"/>
              <a:t>The prediction of quality level for software, often in terms of reliability, is another area where </a:t>
            </a:r>
            <a:r>
              <a:rPr lang="en-US" dirty="0"/>
              <a:t>Software metrics </a:t>
            </a:r>
            <a:r>
              <a:rPr lang="en-US" dirty="0" smtClean="0"/>
              <a:t>have an important role to play.</a:t>
            </a:r>
          </a:p>
          <a:p>
            <a:r>
              <a:rPr lang="en-US" dirty="0"/>
              <a:t>Software </a:t>
            </a:r>
            <a:r>
              <a:rPr lang="en-US" dirty="0" smtClean="0"/>
              <a:t>metrics is also used to provide management information. This includes information about productivity, quality and process effectiveness. </a:t>
            </a:r>
            <a:endParaRPr lang="en-US" dirty="0"/>
          </a:p>
        </p:txBody>
      </p:sp>
      <p:sp>
        <p:nvSpPr>
          <p:cNvPr id="2" name="Title 1"/>
          <p:cNvSpPr>
            <a:spLocks noGrp="1"/>
          </p:cNvSpPr>
          <p:nvPr>
            <p:ph type="title"/>
          </p:nvPr>
        </p:nvSpPr>
        <p:spPr/>
        <p:txBody>
          <a:bodyPr/>
          <a:lstStyle/>
          <a:p>
            <a:r>
              <a:rPr lang="en-US" dirty="0" smtClean="0"/>
              <a:t>Area of Applications </a:t>
            </a:r>
            <a:endParaRPr lang="en-US" dirty="0"/>
          </a:p>
        </p:txBody>
      </p:sp>
    </p:spTree>
    <p:extLst>
      <p:ext uri="{BB962C8B-B14F-4D97-AF65-F5344CB8AC3E}">
        <p14:creationId xmlns:p14="http://schemas.microsoft.com/office/powerpoint/2010/main" xmlns="" val="3556144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Availability</a:t>
            </a:r>
          </a:p>
          <a:p>
            <a:pPr lvl="1"/>
            <a:r>
              <a:rPr lang="en-US" dirty="0" smtClean="0"/>
              <a:t>Availability takes into account Availability Loss, which includes any events that stop planned production for an appreciable length of time (usually several minutes; long enough for an operator to log a reason)</a:t>
            </a:r>
          </a:p>
          <a:p>
            <a:pPr lvl="1"/>
            <a:r>
              <a:rPr lang="en-US" dirty="0" smtClean="0"/>
              <a:t>The remaining time after Availability Loss is subtracted is called Run Time.</a:t>
            </a:r>
          </a:p>
          <a:p>
            <a:pPr lvl="1"/>
            <a:r>
              <a:rPr lang="en-IN" dirty="0" smtClean="0"/>
              <a:t>Runtime = Total time – Available time</a:t>
            </a:r>
            <a:endParaRPr lang="en-US" dirty="0"/>
          </a:p>
        </p:txBody>
      </p:sp>
      <p:sp>
        <p:nvSpPr>
          <p:cNvPr id="3" name="Title 2"/>
          <p:cNvSpPr>
            <a:spLocks noGrp="1"/>
          </p:cNvSpPr>
          <p:nvPr>
            <p:ph type="title"/>
          </p:nvPr>
        </p:nvSpPr>
        <p:spPr/>
        <p:txBody>
          <a:bodyPr/>
          <a:lstStyle/>
          <a:p>
            <a:r>
              <a:rPr lang="en-IN" dirty="0" smtClean="0"/>
              <a:t>Maintenance Metrics</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cap="all" dirty="0" smtClean="0"/>
              <a:t>PERFORMANCE</a:t>
            </a:r>
          </a:p>
          <a:p>
            <a:pPr lvl="1"/>
            <a:r>
              <a:rPr lang="en-US" dirty="0" smtClean="0"/>
              <a:t>Performance takes into account Performance Loss, which accounts for anything that causes the manufacturing process to run at less than the maximum possible speed when it is running (including both Slow Cycles and Small Stops).</a:t>
            </a:r>
          </a:p>
          <a:p>
            <a:pPr lvl="1"/>
            <a:r>
              <a:rPr lang="en-US" dirty="0" smtClean="0"/>
              <a:t>The remaining time after Performance Loss is subtracted is called Net Run Time</a:t>
            </a:r>
            <a:endParaRPr lang="en-US" dirty="0"/>
          </a:p>
        </p:txBody>
      </p:sp>
      <p:sp>
        <p:nvSpPr>
          <p:cNvPr id="3" name="Title 2"/>
          <p:cNvSpPr>
            <a:spLocks noGrp="1"/>
          </p:cNvSpPr>
          <p:nvPr>
            <p:ph type="title"/>
          </p:nvPr>
        </p:nvSpPr>
        <p:spPr/>
        <p:txBody>
          <a:bodyPr/>
          <a:lstStyle/>
          <a:p>
            <a:r>
              <a:rPr lang="en-IN" dirty="0" smtClean="0"/>
              <a:t>Maintenance Metrics</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cap="all" dirty="0" smtClean="0"/>
              <a:t>QUALITY</a:t>
            </a:r>
          </a:p>
          <a:p>
            <a:pPr lvl="1"/>
            <a:r>
              <a:rPr lang="en-US" dirty="0" smtClean="0"/>
              <a:t>Quality takes into account Quality Loss, which accounts for outputs that do not meet quality standards.</a:t>
            </a:r>
          </a:p>
          <a:p>
            <a:pPr lvl="1"/>
            <a:r>
              <a:rPr lang="en-US" dirty="0" smtClean="0"/>
              <a:t>The remaining time after Quality Loss is subtracted is called Fully Productive Time.</a:t>
            </a:r>
          </a:p>
          <a:p>
            <a:pPr lvl="1"/>
            <a:r>
              <a:rPr lang="en-US" dirty="0" smtClean="0"/>
              <a:t>Our goal is not simply to measure OEE – it is to maximize Fully Productive Time.</a:t>
            </a:r>
            <a:endParaRPr lang="en-US" b="1" cap="all" dirty="0"/>
          </a:p>
        </p:txBody>
      </p:sp>
      <p:sp>
        <p:nvSpPr>
          <p:cNvPr id="3" name="Title 2"/>
          <p:cNvSpPr>
            <a:spLocks noGrp="1"/>
          </p:cNvSpPr>
          <p:nvPr>
            <p:ph type="title"/>
          </p:nvPr>
        </p:nvSpPr>
        <p:spPr/>
        <p:txBody>
          <a:bodyPr/>
          <a:lstStyle/>
          <a:p>
            <a:r>
              <a:rPr lang="en-IN" dirty="0" smtClean="0"/>
              <a:t>Maintenance Metrics</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b="1" dirty="0" smtClean="0"/>
              <a:t>3. Mean time to repair (MTTR)</a:t>
            </a:r>
          </a:p>
          <a:p>
            <a:pPr>
              <a:buFont typeface="Wingdings" pitchFamily="2" charset="2"/>
              <a:buChar char="Ø"/>
            </a:pPr>
            <a:r>
              <a:rPr lang="en-US" dirty="0" smtClean="0"/>
              <a:t>The MTTR clock starts ticking when the repairs start and it goes on until operations are restored. This includes repair time, testing period, and return to the normal operating condition.</a:t>
            </a:r>
          </a:p>
          <a:p>
            <a:pPr algn="ctr">
              <a:buNone/>
            </a:pPr>
            <a:r>
              <a:rPr lang="en-US" b="1" i="1" dirty="0" smtClean="0"/>
              <a:t>MTTR= (SUM of downtime periods/ total number of repairs)</a:t>
            </a:r>
            <a:endParaRPr lang="en-US" b="1" dirty="0"/>
          </a:p>
        </p:txBody>
      </p:sp>
      <p:sp>
        <p:nvSpPr>
          <p:cNvPr id="3" name="Title 2"/>
          <p:cNvSpPr>
            <a:spLocks noGrp="1"/>
          </p:cNvSpPr>
          <p:nvPr>
            <p:ph type="title"/>
          </p:nvPr>
        </p:nvSpPr>
        <p:spPr/>
        <p:txBody>
          <a:bodyPr/>
          <a:lstStyle/>
          <a:p>
            <a:r>
              <a:rPr lang="en-IN" dirty="0" smtClean="0"/>
              <a:t>Maintenance Metrics</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b="1" dirty="0" smtClean="0"/>
              <a:t>4. Mean time between failure (MTBF)</a:t>
            </a:r>
          </a:p>
          <a:p>
            <a:r>
              <a:rPr lang="en-US" dirty="0" smtClean="0"/>
              <a:t>MTBF is the measure of the predicted time between one breakdown to the next during normal operation.</a:t>
            </a:r>
          </a:p>
          <a:p>
            <a:r>
              <a:rPr lang="en-US" dirty="0" smtClean="0"/>
              <a:t>MTBF tells the expected lifetime for the software. Higher MTBF means that the software (or product) will work longer before it experiences failure</a:t>
            </a:r>
          </a:p>
          <a:p>
            <a:pPr algn="ctr">
              <a:buNone/>
            </a:pPr>
            <a:r>
              <a:rPr lang="en-US" b="1" dirty="0" smtClean="0"/>
              <a:t>MTBF= (SUM of operational time/total number of failures)</a:t>
            </a:r>
            <a:endParaRPr lang="en-US" b="1" dirty="0"/>
          </a:p>
        </p:txBody>
      </p:sp>
      <p:sp>
        <p:nvSpPr>
          <p:cNvPr id="3" name="Title 2"/>
          <p:cNvSpPr>
            <a:spLocks noGrp="1"/>
          </p:cNvSpPr>
          <p:nvPr>
            <p:ph type="title"/>
          </p:nvPr>
        </p:nvSpPr>
        <p:spPr/>
        <p:txBody>
          <a:bodyPr/>
          <a:lstStyle/>
          <a:p>
            <a:r>
              <a:rPr lang="en-IN" dirty="0" smtClean="0"/>
              <a:t>Maintenance Metrics</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b="1" dirty="0" smtClean="0"/>
              <a:t>5. Preventive maintenance compliance (PMC)</a:t>
            </a:r>
          </a:p>
          <a:p>
            <a:pPr>
              <a:buFont typeface="Wingdings" pitchFamily="2" charset="2"/>
              <a:buChar char="Ø"/>
            </a:pPr>
            <a:r>
              <a:rPr lang="en-US" dirty="0" smtClean="0"/>
              <a:t>PM compliance is defined as the percentage of the preventive work scheduled and completed in a set time.</a:t>
            </a:r>
          </a:p>
          <a:p>
            <a:r>
              <a:rPr lang="en-US" dirty="0" smtClean="0"/>
              <a:t>For example, we might have 60 operations (that are a part of the PM plan) scheduled but 51 completed at the end of the month.</a:t>
            </a:r>
          </a:p>
          <a:p>
            <a:pPr>
              <a:buNone/>
            </a:pPr>
            <a:r>
              <a:rPr lang="en-US" dirty="0" smtClean="0"/>
              <a:t>	In this case:</a:t>
            </a:r>
          </a:p>
          <a:p>
            <a:pPr>
              <a:buNone/>
            </a:pPr>
            <a:r>
              <a:rPr lang="en-US" i="1" dirty="0" smtClean="0"/>
              <a:t>	PMC= (51/60) x 100 = 85%</a:t>
            </a:r>
            <a:endParaRPr lang="en-US" dirty="0" smtClean="0"/>
          </a:p>
          <a:p>
            <a:pPr>
              <a:buFont typeface="Wingdings" pitchFamily="2" charset="2"/>
              <a:buChar char="Ø"/>
            </a:pPr>
            <a:endParaRPr lang="en-US" dirty="0"/>
          </a:p>
        </p:txBody>
      </p:sp>
      <p:sp>
        <p:nvSpPr>
          <p:cNvPr id="3" name="Title 2"/>
          <p:cNvSpPr>
            <a:spLocks noGrp="1"/>
          </p:cNvSpPr>
          <p:nvPr>
            <p:ph type="title"/>
          </p:nvPr>
        </p:nvSpPr>
        <p:spPr/>
        <p:txBody>
          <a:bodyPr/>
          <a:lstStyle/>
          <a:p>
            <a:r>
              <a:rPr lang="en-IN" dirty="0" smtClean="0"/>
              <a:t>Maintenance Metrics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Implementing </a:t>
            </a:r>
            <a:r>
              <a:rPr lang="en-US" dirty="0"/>
              <a:t>Software metrics </a:t>
            </a:r>
            <a:r>
              <a:rPr lang="en-US" dirty="0" smtClean="0"/>
              <a:t>in an organization of any size is difficult.</a:t>
            </a:r>
          </a:p>
          <a:p>
            <a:r>
              <a:rPr lang="en-US" dirty="0" smtClean="0"/>
              <a:t>Another problem during implementation arises if we start measuring the performance of the individuals. “</a:t>
            </a:r>
            <a:r>
              <a:rPr lang="en-US" dirty="0"/>
              <a:t>t</a:t>
            </a:r>
            <a:r>
              <a:rPr lang="en-US" dirty="0" smtClean="0"/>
              <a:t>his may appear attractive to some managers”.</a:t>
            </a:r>
          </a:p>
          <a:p>
            <a:r>
              <a:rPr lang="en-US" dirty="0"/>
              <a:t>Software </a:t>
            </a:r>
            <a:r>
              <a:rPr lang="en-US" dirty="0" smtClean="0"/>
              <a:t>metrics cant solve all the problems, and they can enable managers to improve their processes, to improve productivity and quality.</a:t>
            </a:r>
            <a:endParaRPr lang="en-US" dirty="0"/>
          </a:p>
        </p:txBody>
      </p:sp>
      <p:sp>
        <p:nvSpPr>
          <p:cNvPr id="2" name="Title 1"/>
          <p:cNvSpPr>
            <a:spLocks noGrp="1"/>
          </p:cNvSpPr>
          <p:nvPr>
            <p:ph type="title"/>
          </p:nvPr>
        </p:nvSpPr>
        <p:spPr/>
        <p:txBody>
          <a:bodyPr>
            <a:normAutofit fontScale="90000"/>
          </a:bodyPr>
          <a:lstStyle/>
          <a:p>
            <a:r>
              <a:rPr lang="en-US" dirty="0" smtClean="0"/>
              <a:t>Problem during Implementation</a:t>
            </a:r>
            <a:endParaRPr lang="en-US" dirty="0"/>
          </a:p>
        </p:txBody>
      </p:sp>
    </p:spTree>
    <p:extLst>
      <p:ext uri="{BB962C8B-B14F-4D97-AF65-F5344CB8AC3E}">
        <p14:creationId xmlns:p14="http://schemas.microsoft.com/office/powerpoint/2010/main" xmlns="" val="30673659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1262"/>
            <a:ext cx="8229600" cy="5162382"/>
          </a:xfrm>
        </p:spPr>
        <p:txBody>
          <a:bodyPr>
            <a:noAutofit/>
          </a:bodyPr>
          <a:lstStyle/>
          <a:p>
            <a:pPr>
              <a:lnSpc>
                <a:spcPct val="170000"/>
              </a:lnSpc>
            </a:pPr>
            <a:r>
              <a:rPr lang="en-US" sz="1500" dirty="0" smtClean="0"/>
              <a:t>Product Metrics:- Describes the characteristics of the product such as size, complexity, design features, performance, efficiency, reliability, portability etc.</a:t>
            </a:r>
          </a:p>
          <a:p>
            <a:pPr>
              <a:lnSpc>
                <a:spcPct val="170000"/>
              </a:lnSpc>
            </a:pPr>
            <a:r>
              <a:rPr lang="en-US" sz="1500" dirty="0" smtClean="0"/>
              <a:t>Process Metrics :- describe the effectiveness and quality of the processes that produce the software product. Example :- </a:t>
            </a:r>
          </a:p>
          <a:p>
            <a:pPr marL="0" indent="0">
              <a:lnSpc>
                <a:spcPct val="170000"/>
              </a:lnSpc>
              <a:buNone/>
            </a:pPr>
            <a:r>
              <a:rPr lang="en-US" sz="1500" dirty="0"/>
              <a:t>	</a:t>
            </a:r>
            <a:r>
              <a:rPr lang="en-US" sz="1500" dirty="0" smtClean="0"/>
              <a:t>- effort required in the process</a:t>
            </a:r>
          </a:p>
          <a:p>
            <a:pPr marL="0" indent="0">
              <a:lnSpc>
                <a:spcPct val="170000"/>
              </a:lnSpc>
              <a:buNone/>
            </a:pPr>
            <a:r>
              <a:rPr lang="en-US" sz="1500" dirty="0"/>
              <a:t>	</a:t>
            </a:r>
            <a:r>
              <a:rPr lang="en-US" sz="1500" dirty="0" smtClean="0"/>
              <a:t>- time to produce the product</a:t>
            </a:r>
          </a:p>
          <a:p>
            <a:pPr marL="0" indent="0">
              <a:lnSpc>
                <a:spcPct val="170000"/>
              </a:lnSpc>
              <a:buNone/>
            </a:pPr>
            <a:r>
              <a:rPr lang="en-US" sz="1500" dirty="0"/>
              <a:t>	</a:t>
            </a:r>
            <a:r>
              <a:rPr lang="en-US" sz="1500" dirty="0" smtClean="0"/>
              <a:t>- effectiveness of defect removal during development.</a:t>
            </a:r>
          </a:p>
          <a:p>
            <a:pPr marL="0" indent="0">
              <a:lnSpc>
                <a:spcPct val="170000"/>
              </a:lnSpc>
              <a:buNone/>
            </a:pPr>
            <a:r>
              <a:rPr lang="en-US" sz="1500" dirty="0"/>
              <a:t>	</a:t>
            </a:r>
            <a:r>
              <a:rPr lang="en-US" sz="1500" dirty="0" smtClean="0"/>
              <a:t>- number of defects found during testing</a:t>
            </a:r>
          </a:p>
          <a:p>
            <a:pPr>
              <a:lnSpc>
                <a:spcPct val="170000"/>
              </a:lnSpc>
            </a:pPr>
            <a:r>
              <a:rPr lang="en-US" sz="1500" dirty="0" smtClean="0"/>
              <a:t>Project Metrics:- describe the project </a:t>
            </a:r>
            <a:r>
              <a:rPr lang="en-US" sz="1500" dirty="0" err="1" smtClean="0"/>
              <a:t>chracteristics</a:t>
            </a:r>
            <a:r>
              <a:rPr lang="en-US" sz="1500" dirty="0" smtClean="0"/>
              <a:t> and execution. Example </a:t>
            </a:r>
          </a:p>
          <a:p>
            <a:pPr marL="0" indent="0">
              <a:lnSpc>
                <a:spcPct val="170000"/>
              </a:lnSpc>
              <a:buNone/>
            </a:pPr>
            <a:r>
              <a:rPr lang="en-US" sz="1500" dirty="0"/>
              <a:t>	</a:t>
            </a:r>
            <a:r>
              <a:rPr lang="en-US" sz="1500" dirty="0" smtClean="0"/>
              <a:t>- number of software developers </a:t>
            </a:r>
          </a:p>
          <a:p>
            <a:pPr marL="0" indent="0">
              <a:lnSpc>
                <a:spcPct val="170000"/>
              </a:lnSpc>
              <a:buNone/>
            </a:pPr>
            <a:r>
              <a:rPr lang="en-US" sz="1500" dirty="0"/>
              <a:t>	</a:t>
            </a:r>
            <a:r>
              <a:rPr lang="en-US" sz="1500" dirty="0" smtClean="0"/>
              <a:t>- staffing pattern over the life cycle</a:t>
            </a:r>
          </a:p>
          <a:p>
            <a:pPr marL="0" indent="0">
              <a:lnSpc>
                <a:spcPct val="170000"/>
              </a:lnSpc>
              <a:buNone/>
            </a:pPr>
            <a:r>
              <a:rPr lang="en-US" sz="1500" dirty="0"/>
              <a:t>	</a:t>
            </a:r>
            <a:r>
              <a:rPr lang="en-US" sz="1500" dirty="0" smtClean="0"/>
              <a:t>- cost and schedule </a:t>
            </a:r>
          </a:p>
          <a:p>
            <a:pPr marL="0" indent="0">
              <a:lnSpc>
                <a:spcPct val="170000"/>
              </a:lnSpc>
              <a:buNone/>
            </a:pPr>
            <a:r>
              <a:rPr lang="en-US" sz="1500" dirty="0"/>
              <a:t>	</a:t>
            </a:r>
            <a:r>
              <a:rPr lang="en-US" sz="1500" dirty="0" smtClean="0"/>
              <a:t>- productivity.</a:t>
            </a:r>
            <a:endParaRPr lang="en-US" sz="1500" dirty="0"/>
          </a:p>
        </p:txBody>
      </p:sp>
      <p:sp>
        <p:nvSpPr>
          <p:cNvPr id="2" name="Title 1"/>
          <p:cNvSpPr>
            <a:spLocks noGrp="1"/>
          </p:cNvSpPr>
          <p:nvPr>
            <p:ph type="title"/>
          </p:nvPr>
        </p:nvSpPr>
        <p:spPr/>
        <p:txBody>
          <a:bodyPr/>
          <a:lstStyle/>
          <a:p>
            <a:r>
              <a:rPr lang="en-US" dirty="0" smtClean="0"/>
              <a:t>Categories of Metrics </a:t>
            </a:r>
            <a:endParaRPr lang="en-US" dirty="0"/>
          </a:p>
        </p:txBody>
      </p:sp>
    </p:spTree>
    <p:extLst>
      <p:ext uri="{BB962C8B-B14F-4D97-AF65-F5344CB8AC3E}">
        <p14:creationId xmlns:p14="http://schemas.microsoft.com/office/powerpoint/2010/main" xmlns="" val="4975421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IF metrics model the degree of cohesion and coupling for the particular system component.</a:t>
            </a:r>
          </a:p>
          <a:p>
            <a:r>
              <a:rPr lang="en-US" dirty="0" smtClean="0"/>
              <a:t>Cohesion :- if the component has to do numerous tasks, it is said to have lack of “cohesion”.</a:t>
            </a:r>
          </a:p>
          <a:p>
            <a:r>
              <a:rPr lang="en-US" dirty="0" smtClean="0"/>
              <a:t>Coupling :- if it passes to and/or accepts information from many other components with in the system, it is said to highly coupled.</a:t>
            </a:r>
            <a:endParaRPr lang="en-US" dirty="0"/>
          </a:p>
        </p:txBody>
      </p:sp>
      <p:sp>
        <p:nvSpPr>
          <p:cNvPr id="2" name="Title 1"/>
          <p:cNvSpPr>
            <a:spLocks noGrp="1"/>
          </p:cNvSpPr>
          <p:nvPr>
            <p:ph type="title"/>
          </p:nvPr>
        </p:nvSpPr>
        <p:spPr/>
        <p:txBody>
          <a:bodyPr/>
          <a:lstStyle/>
          <a:p>
            <a:r>
              <a:rPr lang="en-US" dirty="0" smtClean="0"/>
              <a:t>Information Flow (IF) Metrics</a:t>
            </a:r>
            <a:endParaRPr lang="en-US" dirty="0"/>
          </a:p>
        </p:txBody>
      </p:sp>
    </p:spTree>
    <p:extLst>
      <p:ext uri="{BB962C8B-B14F-4D97-AF65-F5344CB8AC3E}">
        <p14:creationId xmlns:p14="http://schemas.microsoft.com/office/powerpoint/2010/main" xmlns="" val="5014664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4525963"/>
          </a:xfrm>
        </p:spPr>
        <p:txBody>
          <a:bodyPr/>
          <a:lstStyle/>
          <a:p>
            <a:r>
              <a:rPr lang="en-US" dirty="0" smtClean="0"/>
              <a:t>Component :- Any element identified by decomposing a software system into its constituent parts.</a:t>
            </a:r>
          </a:p>
          <a:p>
            <a:r>
              <a:rPr lang="en-US" dirty="0" smtClean="0"/>
              <a:t>Cohesion :- the degree to which a component performs a single function.</a:t>
            </a:r>
          </a:p>
          <a:p>
            <a:r>
              <a:rPr lang="en-US" dirty="0" smtClean="0"/>
              <a:t>Coupling :- degree of linkage between one component to others in the same system.</a:t>
            </a:r>
            <a:endParaRPr lang="en-US" dirty="0"/>
          </a:p>
        </p:txBody>
      </p:sp>
    </p:spTree>
    <p:extLst>
      <p:ext uri="{BB962C8B-B14F-4D97-AF65-F5344CB8AC3E}">
        <p14:creationId xmlns:p14="http://schemas.microsoft.com/office/powerpoint/2010/main" xmlns="" val="41287768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FAN IN , is simply a count of the numbers of other components that can call, or pass control.</a:t>
            </a:r>
          </a:p>
          <a:p>
            <a:r>
              <a:rPr lang="en-US" dirty="0" smtClean="0"/>
              <a:t>FAN OUT, is the number of components that are called by a component.</a:t>
            </a:r>
          </a:p>
          <a:p>
            <a:r>
              <a:rPr lang="en-US" dirty="0" smtClean="0"/>
              <a:t>IF(component) = [ FAN IN * FAN OUT ]</a:t>
            </a:r>
            <a:r>
              <a:rPr lang="en-US" baseline="30000" dirty="0" smtClean="0"/>
              <a:t>2</a:t>
            </a:r>
          </a:p>
          <a:p>
            <a:endParaRPr lang="en-US" dirty="0"/>
          </a:p>
        </p:txBody>
      </p:sp>
      <p:sp>
        <p:nvSpPr>
          <p:cNvPr id="2" name="Title 1"/>
          <p:cNvSpPr>
            <a:spLocks noGrp="1"/>
          </p:cNvSpPr>
          <p:nvPr>
            <p:ph type="title"/>
          </p:nvPr>
        </p:nvSpPr>
        <p:spPr/>
        <p:txBody>
          <a:bodyPr/>
          <a:lstStyle/>
          <a:p>
            <a:r>
              <a:rPr lang="en-US" dirty="0" smtClean="0"/>
              <a:t>Basic IF Model</a:t>
            </a:r>
            <a:endParaRPr lang="en-US" dirty="0"/>
          </a:p>
        </p:txBody>
      </p:sp>
    </p:spTree>
    <p:extLst>
      <p:ext uri="{BB962C8B-B14F-4D97-AF65-F5344CB8AC3E}">
        <p14:creationId xmlns:p14="http://schemas.microsoft.com/office/powerpoint/2010/main" xmlns="" val="4905646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754</TotalTime>
  <Words>1931</Words>
  <Application>Microsoft Office PowerPoint</Application>
  <PresentationFormat>On-screen Show (4:3)</PresentationFormat>
  <Paragraphs>306</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Concourse</vt:lpstr>
      <vt:lpstr>UNIT – 4 Software Metrics</vt:lpstr>
      <vt:lpstr>Software Metrics</vt:lpstr>
      <vt:lpstr>Slide 3</vt:lpstr>
      <vt:lpstr>Area of Applications </vt:lpstr>
      <vt:lpstr>Problem during Implementation</vt:lpstr>
      <vt:lpstr>Categories of Metrics </vt:lpstr>
      <vt:lpstr>Information Flow (IF) Metrics</vt:lpstr>
      <vt:lpstr>Slide 8</vt:lpstr>
      <vt:lpstr>Basic IF Model</vt:lpstr>
      <vt:lpstr>Slide 10</vt:lpstr>
      <vt:lpstr>Token Count</vt:lpstr>
      <vt:lpstr>Token Count</vt:lpstr>
      <vt:lpstr>Token Count</vt:lpstr>
      <vt:lpstr>Token Count</vt:lpstr>
      <vt:lpstr>Token Count</vt:lpstr>
      <vt:lpstr>Token Count</vt:lpstr>
      <vt:lpstr>Token Count</vt:lpstr>
      <vt:lpstr>Token Count</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Maintenance Metrics</vt:lpstr>
      <vt:lpstr>Maintenance Metrics</vt:lpstr>
      <vt:lpstr>Maintenance Metrics</vt:lpstr>
      <vt:lpstr>Maintenance Metrics</vt:lpstr>
      <vt:lpstr>Maintenance Metrics</vt:lpstr>
      <vt:lpstr>Maintenance Metrics</vt:lpstr>
      <vt:lpstr>Maintenance Metrics</vt:lpstr>
      <vt:lpstr>Maintenance Metrics</vt:lpstr>
      <vt:lpstr>Maintenance Metrics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- 4</dc:title>
  <dc:creator>Amit Verma</dc:creator>
  <cp:lastModifiedBy>Windows User</cp:lastModifiedBy>
  <cp:revision>25</cp:revision>
  <dcterms:created xsi:type="dcterms:W3CDTF">2006-08-16T00:00:00Z</dcterms:created>
  <dcterms:modified xsi:type="dcterms:W3CDTF">2020-03-16T18:45:47Z</dcterms:modified>
</cp:coreProperties>
</file>