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33" r:id="rId13"/>
    <p:sldId id="335" r:id="rId14"/>
    <p:sldId id="336" r:id="rId15"/>
    <p:sldId id="338" r:id="rId16"/>
    <p:sldId id="339" r:id="rId17"/>
    <p:sldId id="340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DBC2E-256B-44D6-887D-07023839AB95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DE034-EF14-4CA3-B88A-51CE431B3D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E1E63-DAB4-450D-BD01-A72F75EF97A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2E9639-8FF7-4ABB-A021-DC10E035DD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7BD63-614C-464F-AA1B-940915DACC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05DC4-0644-4F2B-BA61-134BDCCDE4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C7582-932F-4412-8DE3-F0F185563F6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Software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1954"/>
            <a:ext cx="52947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485" y="1299882"/>
            <a:ext cx="7770091" cy="1380538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21688" indent="-410291">
              <a:spcBef>
                <a:spcPts val="85"/>
              </a:spcBef>
              <a:buFont typeface="Wingdings"/>
              <a:buChar char=""/>
              <a:tabLst>
                <a:tab pos="421118" algn="l"/>
                <a:tab pos="421688" algn="l"/>
              </a:tabLst>
            </a:pPr>
            <a:r>
              <a:rPr sz="2000" b="1" spc="-4" dirty="0">
                <a:latin typeface="Arial"/>
                <a:cs typeface="Arial"/>
              </a:rPr>
              <a:t>Test, Test Case </a:t>
            </a:r>
            <a:r>
              <a:rPr sz="2000" b="1" dirty="0">
                <a:latin typeface="Arial"/>
                <a:cs typeface="Arial"/>
              </a:rPr>
              <a:t>and Test</a:t>
            </a:r>
            <a:r>
              <a:rPr sz="2000" b="1" spc="27" dirty="0">
                <a:latin typeface="Arial"/>
                <a:cs typeface="Arial"/>
              </a:rPr>
              <a:t> </a:t>
            </a:r>
            <a:r>
              <a:rPr sz="2000" b="1" spc="-4" dirty="0">
                <a:latin typeface="Arial"/>
                <a:cs typeface="Arial"/>
              </a:rPr>
              <a:t>Suite</a:t>
            </a:r>
            <a:endParaRPr sz="2000">
              <a:latin typeface="Arial"/>
              <a:cs typeface="Arial"/>
            </a:endParaRPr>
          </a:p>
          <a:p>
            <a:pPr marL="39889" marR="4559" algn="just">
              <a:spcBef>
                <a:spcPts val="1624"/>
              </a:spcBef>
            </a:pPr>
            <a:r>
              <a:rPr b="1"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and </a:t>
            </a:r>
            <a:r>
              <a:rPr b="1" spc="-9" dirty="0">
                <a:latin typeface="Arial"/>
                <a:cs typeface="Arial"/>
              </a:rPr>
              <a:t>Test </a:t>
            </a:r>
            <a:r>
              <a:rPr b="1" spc="-4" dirty="0">
                <a:latin typeface="Arial"/>
                <a:cs typeface="Arial"/>
              </a:rPr>
              <a:t>case </a:t>
            </a:r>
            <a:r>
              <a:rPr spc="-9" dirty="0">
                <a:latin typeface="Arial"/>
                <a:cs typeface="Arial"/>
              </a:rPr>
              <a:t>terms </a:t>
            </a:r>
            <a:r>
              <a:rPr spc="-4" dirty="0">
                <a:latin typeface="Arial"/>
                <a:cs typeface="Arial"/>
              </a:rPr>
              <a:t>are used interchangeably. In practice, both are  same and are </a:t>
            </a:r>
            <a:r>
              <a:rPr spc="-9" dirty="0">
                <a:latin typeface="Arial"/>
                <a:cs typeface="Arial"/>
              </a:rPr>
              <a:t>treated as </a:t>
            </a:r>
            <a:r>
              <a:rPr spc="-4" dirty="0">
                <a:latin typeface="Arial"/>
                <a:cs typeface="Arial"/>
              </a:rPr>
              <a:t>synonyms. </a:t>
            </a:r>
            <a:r>
              <a:rPr dirty="0">
                <a:latin typeface="Arial"/>
                <a:cs typeface="Arial"/>
              </a:rPr>
              <a:t>Test case </a:t>
            </a:r>
            <a:r>
              <a:rPr spc="-4" dirty="0">
                <a:latin typeface="Arial"/>
                <a:cs typeface="Arial"/>
              </a:rPr>
              <a:t>describes </a:t>
            </a:r>
            <a:r>
              <a:rPr dirty="0">
                <a:latin typeface="Arial"/>
                <a:cs typeface="Arial"/>
              </a:rPr>
              <a:t>an input  </a:t>
            </a:r>
            <a:r>
              <a:rPr spc="-4" dirty="0">
                <a:latin typeface="Arial"/>
                <a:cs typeface="Arial"/>
              </a:rPr>
              <a:t>description and </a:t>
            </a:r>
            <a:r>
              <a:rPr dirty="0">
                <a:latin typeface="Arial"/>
                <a:cs typeface="Arial"/>
              </a:rPr>
              <a:t>an </a:t>
            </a:r>
            <a:r>
              <a:rPr spc="-4" dirty="0">
                <a:latin typeface="Arial"/>
                <a:cs typeface="Arial"/>
              </a:rPr>
              <a:t>expected output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description.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8" y="2840859"/>
          <a:ext cx="6303819" cy="2411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364"/>
                <a:gridCol w="3671455"/>
              </a:tblGrid>
              <a:tr h="201705">
                <a:tc gridSpan="2"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Test Case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3752">
                <a:tc>
                  <a:txBody>
                    <a:bodyPr/>
                    <a:lstStyle/>
                    <a:p>
                      <a:pPr marL="92075" algn="ctr">
                        <a:lnSpc>
                          <a:spcPts val="176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Section-I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88900" algn="ctr">
                        <a:lnSpc>
                          <a:spcPts val="1735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(Before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Execution)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176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Section-II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90805" algn="ctr">
                        <a:lnSpc>
                          <a:spcPts val="1735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(After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Execution)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</a:tr>
              <a:tr h="209773"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Purpose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History: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Pre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condition: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(If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any)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Result: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653"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Inputs: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fails, any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reason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(Optional);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Outputs: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observation: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Post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conditions: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suggestion: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by: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by: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Date: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Date: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1003" y="5299636"/>
            <a:ext cx="7739495" cy="1024964"/>
          </a:xfrm>
          <a:prstGeom prst="rect">
            <a:avLst/>
          </a:prstGeom>
        </p:spPr>
        <p:txBody>
          <a:bodyPr vert="horz" wrap="square" lIns="0" tIns="108271" rIns="0" bIns="0" rtlCol="0">
            <a:spAutoFit/>
          </a:bodyPr>
          <a:lstStyle/>
          <a:p>
            <a:pPr marL="2785992">
              <a:spcBef>
                <a:spcPts val="853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2: </a:t>
            </a:r>
            <a:r>
              <a:rPr sz="1600" dirty="0">
                <a:latin typeface="Arial"/>
                <a:cs typeface="Arial"/>
              </a:rPr>
              <a:t>Test </a:t>
            </a:r>
            <a:r>
              <a:rPr sz="1600" spc="-9" dirty="0">
                <a:latin typeface="Arial"/>
                <a:cs typeface="Arial"/>
              </a:rPr>
              <a:t>case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template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853"/>
              </a:spcBef>
            </a:pPr>
            <a:r>
              <a:rPr dirty="0">
                <a:latin typeface="Arial"/>
                <a:cs typeface="Arial"/>
              </a:rPr>
              <a:t>The set of </a:t>
            </a:r>
            <a:r>
              <a:rPr spc="-4" dirty="0">
                <a:latin typeface="Arial"/>
                <a:cs typeface="Arial"/>
              </a:rPr>
              <a:t>test cases is called </a:t>
            </a:r>
            <a:r>
              <a:rPr dirty="0">
                <a:latin typeface="Arial"/>
                <a:cs typeface="Arial"/>
              </a:rPr>
              <a:t>a </a:t>
            </a:r>
            <a:r>
              <a:rPr b="1" spc="-4" dirty="0">
                <a:latin typeface="Arial"/>
                <a:cs typeface="Arial"/>
              </a:rPr>
              <a:t>test suite</a:t>
            </a:r>
            <a:r>
              <a:rPr spc="-4" dirty="0">
                <a:latin typeface="Arial"/>
                <a:cs typeface="Arial"/>
              </a:rPr>
              <a:t>. Hence </a:t>
            </a:r>
            <a:r>
              <a:rPr dirty="0">
                <a:latin typeface="Arial"/>
                <a:cs typeface="Arial"/>
              </a:rPr>
              <a:t>any </a:t>
            </a:r>
            <a:r>
              <a:rPr spc="-4" dirty="0">
                <a:latin typeface="Arial"/>
                <a:cs typeface="Arial"/>
              </a:rPr>
              <a:t>combination </a:t>
            </a:r>
            <a:r>
              <a:rPr dirty="0">
                <a:latin typeface="Arial"/>
                <a:cs typeface="Arial"/>
              </a:rPr>
              <a:t>of test  </a:t>
            </a:r>
            <a:r>
              <a:rPr spc="-4" dirty="0">
                <a:latin typeface="Arial"/>
                <a:cs typeface="Arial"/>
              </a:rPr>
              <a:t>cases may generate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test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suite.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651343"/>
            <a:ext cx="7924800" cy="3835057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32515" indent="-410860">
              <a:spcBef>
                <a:spcPts val="85"/>
              </a:spcBef>
              <a:buFont typeface="Wingdings"/>
              <a:buChar char=""/>
              <a:tabLst>
                <a:tab pos="432515" algn="l"/>
                <a:tab pos="433085" algn="l"/>
              </a:tabLst>
            </a:pPr>
            <a:r>
              <a:rPr sz="2000" spc="-4" dirty="0">
                <a:latin typeface="Arial"/>
                <a:cs typeface="Arial"/>
              </a:rPr>
              <a:t>Verification and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100">
              <a:latin typeface="Arial"/>
              <a:cs typeface="Arial"/>
            </a:endParaRPr>
          </a:p>
          <a:p>
            <a:pPr marL="11397" marR="4559" algn="just"/>
            <a:r>
              <a:rPr b="1" spc="-4" dirty="0">
                <a:latin typeface="Arial"/>
                <a:cs typeface="Arial"/>
              </a:rPr>
              <a:t>Verification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process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evaluating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system </a:t>
            </a:r>
            <a:r>
              <a:rPr spc="-9"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component </a:t>
            </a:r>
            <a:r>
              <a:rPr spc="-9" dirty="0">
                <a:latin typeface="Arial"/>
                <a:cs typeface="Arial"/>
              </a:rPr>
              <a:t>to  </a:t>
            </a:r>
            <a:r>
              <a:rPr spc="-4" dirty="0">
                <a:latin typeface="Arial"/>
                <a:cs typeface="Arial"/>
              </a:rPr>
              <a:t>determine whether the products </a:t>
            </a:r>
            <a:r>
              <a:rPr dirty="0">
                <a:latin typeface="Arial"/>
                <a:cs typeface="Arial"/>
              </a:rPr>
              <a:t>of a </a:t>
            </a:r>
            <a:r>
              <a:rPr spc="-4" dirty="0">
                <a:latin typeface="Arial"/>
                <a:cs typeface="Arial"/>
              </a:rPr>
              <a:t>given development phase satisfy the  conditions imposed </a:t>
            </a:r>
            <a:r>
              <a:rPr dirty="0">
                <a:latin typeface="Arial"/>
                <a:cs typeface="Arial"/>
              </a:rPr>
              <a:t>at </a:t>
            </a:r>
            <a:r>
              <a:rPr spc="-4" dirty="0">
                <a:latin typeface="Arial"/>
                <a:cs typeface="Arial"/>
              </a:rPr>
              <a:t>the start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that</a:t>
            </a:r>
            <a:r>
              <a:rPr spc="-76" dirty="0">
                <a:latin typeface="Arial"/>
                <a:cs typeface="Arial"/>
              </a:rPr>
              <a:t> </a:t>
            </a:r>
            <a:r>
              <a:rPr spc="-4">
                <a:latin typeface="Arial"/>
                <a:cs typeface="Arial"/>
              </a:rPr>
              <a:t>phase</a:t>
            </a:r>
            <a:r>
              <a:rPr spc="-4" smtClean="0">
                <a:latin typeface="Arial"/>
                <a:cs typeface="Arial"/>
              </a:rPr>
              <a:t>.</a:t>
            </a:r>
            <a:r>
              <a:rPr lang="en-IN" spc="-4" dirty="0" smtClean="0">
                <a:latin typeface="Arial"/>
                <a:cs typeface="Arial"/>
              </a:rPr>
              <a:t> </a:t>
            </a:r>
            <a:r>
              <a:rPr lang="en-IN" b="1" spc="-4" dirty="0" smtClean="0">
                <a:latin typeface="Arial"/>
                <a:cs typeface="Arial"/>
              </a:rPr>
              <a:t>Applied to early phases of SDLC. Review the documents generated after a phase</a:t>
            </a:r>
            <a:r>
              <a:rPr lang="en-IN" spc="-4" dirty="0" smtClean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167"/>
              </a:spcBef>
            </a:pPr>
            <a:r>
              <a:rPr b="1" spc="-4" dirty="0">
                <a:latin typeface="Arial"/>
                <a:cs typeface="Arial"/>
              </a:rPr>
              <a:t>Validation </a:t>
            </a:r>
            <a:r>
              <a:rPr spc="-4" dirty="0">
                <a:latin typeface="Arial"/>
                <a:cs typeface="Arial"/>
              </a:rPr>
              <a:t>is the process </a:t>
            </a:r>
            <a:r>
              <a:rPr spc="-9"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evaluating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system </a:t>
            </a:r>
            <a:r>
              <a:rPr spc="-9"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component during </a:t>
            </a:r>
            <a:r>
              <a:rPr spc="-9">
                <a:latin typeface="Arial"/>
                <a:cs typeface="Arial"/>
              </a:rPr>
              <a:t>or</a:t>
            </a:r>
            <a:r>
              <a:rPr spc="18">
                <a:latin typeface="Arial"/>
                <a:cs typeface="Arial"/>
              </a:rPr>
              <a:t> </a:t>
            </a:r>
            <a:r>
              <a:rPr smtClean="0">
                <a:latin typeface="Arial"/>
                <a:cs typeface="Arial"/>
              </a:rPr>
              <a:t>at</a:t>
            </a:r>
            <a:r>
              <a:rPr lang="en-IN" dirty="0" smtClean="0">
                <a:latin typeface="Arial"/>
                <a:cs typeface="Arial"/>
              </a:rPr>
              <a:t> </a:t>
            </a:r>
            <a:r>
              <a:rPr lang="en-US" spc="-9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he e</a:t>
            </a:r>
            <a:r>
              <a:rPr lang="en-US" spc="-13" dirty="0" smtClean="0">
                <a:latin typeface="Arial"/>
                <a:cs typeface="Arial"/>
              </a:rPr>
              <a:t>n</a:t>
            </a:r>
            <a:r>
              <a:rPr lang="en-US" dirty="0" smtClean="0">
                <a:latin typeface="Arial"/>
                <a:cs typeface="Arial"/>
              </a:rPr>
              <a:t>d of de</a:t>
            </a:r>
            <a:r>
              <a:rPr lang="en-US" spc="-9" dirty="0" smtClean="0">
                <a:latin typeface="Arial"/>
                <a:cs typeface="Arial"/>
              </a:rPr>
              <a:t>v</a:t>
            </a:r>
            <a:r>
              <a:rPr lang="en-US" dirty="0" smtClean="0">
                <a:latin typeface="Arial"/>
                <a:cs typeface="Arial"/>
              </a:rPr>
              <a:t>e</a:t>
            </a:r>
            <a:r>
              <a:rPr lang="en-US" spc="-4" dirty="0" smtClean="0">
                <a:latin typeface="Arial"/>
                <a:cs typeface="Arial"/>
              </a:rPr>
              <a:t>l</a:t>
            </a:r>
            <a:r>
              <a:rPr lang="en-US" dirty="0" smtClean="0">
                <a:latin typeface="Arial"/>
                <a:cs typeface="Arial"/>
              </a:rPr>
              <a:t>op</a:t>
            </a:r>
            <a:r>
              <a:rPr lang="en-US" spc="-4" dirty="0" smtClean="0">
                <a:latin typeface="Arial"/>
                <a:cs typeface="Arial"/>
              </a:rPr>
              <a:t>m</a:t>
            </a:r>
            <a:r>
              <a:rPr lang="en-US" spc="-13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nt pr</a:t>
            </a:r>
            <a:r>
              <a:rPr lang="en-US" spc="-13" dirty="0" smtClean="0">
                <a:latin typeface="Arial"/>
                <a:cs typeface="Arial"/>
              </a:rPr>
              <a:t>o</a:t>
            </a:r>
            <a:r>
              <a:rPr lang="en-US" spc="4" dirty="0" smtClean="0">
                <a:latin typeface="Arial"/>
                <a:cs typeface="Arial"/>
              </a:rPr>
              <a:t>c</a:t>
            </a:r>
            <a:r>
              <a:rPr lang="en-US" spc="-13" dirty="0" smtClean="0">
                <a:latin typeface="Arial"/>
                <a:cs typeface="Arial"/>
              </a:rPr>
              <a:t>e</a:t>
            </a:r>
            <a:r>
              <a:rPr lang="en-US" spc="-9" dirty="0" smtClean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s </a:t>
            </a:r>
            <a:r>
              <a:rPr lang="en-US" spc="-9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o de</a:t>
            </a:r>
            <a:r>
              <a:rPr lang="en-US" spc="-9" dirty="0" smtClean="0">
                <a:latin typeface="Arial"/>
                <a:cs typeface="Arial"/>
              </a:rPr>
              <a:t>t</a:t>
            </a:r>
            <a:r>
              <a:rPr lang="en-US" spc="-13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spc="-4" dirty="0" smtClean="0">
                <a:latin typeface="Arial"/>
                <a:cs typeface="Arial"/>
              </a:rPr>
              <a:t>mi</a:t>
            </a:r>
            <a:r>
              <a:rPr lang="en-US" dirty="0" smtClean="0">
                <a:latin typeface="Arial"/>
                <a:cs typeface="Arial"/>
              </a:rPr>
              <a:t>ne </a:t>
            </a:r>
            <a:r>
              <a:rPr lang="en-US" spc="-9" dirty="0" smtClean="0">
                <a:latin typeface="Arial"/>
                <a:cs typeface="Arial"/>
              </a:rPr>
              <a:t>w</a:t>
            </a:r>
            <a:r>
              <a:rPr lang="en-US" dirty="0" smtClean="0">
                <a:latin typeface="Arial"/>
                <a:cs typeface="Arial"/>
              </a:rPr>
              <a:t>he</a:t>
            </a:r>
            <a:r>
              <a:rPr lang="en-US" spc="-9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spc="-13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r </a:t>
            </a:r>
            <a:r>
              <a:rPr lang="en-US" spc="-4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t </a:t>
            </a:r>
            <a:r>
              <a:rPr lang="en-US" spc="4" dirty="0" smtClean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a</a:t>
            </a:r>
            <a:r>
              <a:rPr lang="en-US" spc="-9" dirty="0" smtClean="0">
                <a:latin typeface="Arial"/>
                <a:cs typeface="Arial"/>
              </a:rPr>
              <a:t>t</a:t>
            </a:r>
            <a:r>
              <a:rPr lang="en-US" spc="-13" dirty="0" smtClean="0">
                <a:latin typeface="Arial"/>
                <a:cs typeface="Arial"/>
              </a:rPr>
              <a:t>i</a:t>
            </a:r>
            <a:r>
              <a:rPr lang="en-US" spc="4" dirty="0" smtClean="0">
                <a:latin typeface="Arial"/>
                <a:cs typeface="Arial"/>
              </a:rPr>
              <a:t>s</a:t>
            </a:r>
            <a:r>
              <a:rPr lang="en-US" spc="-9" dirty="0" smtClean="0">
                <a:latin typeface="Arial"/>
                <a:cs typeface="Arial"/>
              </a:rPr>
              <a:t>f</a:t>
            </a:r>
            <a:r>
              <a:rPr lang="en-US" spc="-4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es </a:t>
            </a:r>
            <a:r>
              <a:rPr lang="en-US" spc="-9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he </a:t>
            </a:r>
            <a:r>
              <a:rPr lang="en-US" spc="-4" dirty="0" smtClean="0">
                <a:latin typeface="Arial"/>
                <a:cs typeface="Arial"/>
              </a:rPr>
              <a:t>specified  requirements</a:t>
            </a:r>
            <a:r>
              <a:rPr lang="en-US" spc="-13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b="1" dirty="0" smtClean="0">
                <a:latin typeface="Arial"/>
                <a:cs typeface="Arial"/>
              </a:rPr>
              <a:t>Requires actual execution of the program</a:t>
            </a:r>
          </a:p>
          <a:p>
            <a:pPr marL="11397">
              <a:spcBef>
                <a:spcPts val="1077"/>
              </a:spcBef>
            </a:pPr>
            <a:r>
              <a:rPr lang="en-US" b="1" spc="-4" dirty="0" smtClean="0">
                <a:latin typeface="Arial"/>
                <a:cs typeface="Arial"/>
              </a:rPr>
              <a:t>Testing=</a:t>
            </a:r>
            <a:r>
              <a:rPr lang="en-US" b="1" spc="-54" dirty="0" smtClean="0">
                <a:latin typeface="Arial"/>
                <a:cs typeface="Arial"/>
              </a:rPr>
              <a:t> </a:t>
            </a:r>
            <a:r>
              <a:rPr lang="en-US" b="1" spc="-4" dirty="0" err="1" smtClean="0">
                <a:latin typeface="Arial"/>
                <a:cs typeface="Arial"/>
              </a:rPr>
              <a:t>Verification+Validation</a:t>
            </a:r>
            <a:endParaRPr lang="en-US" dirty="0" smtClean="0">
              <a:latin typeface="Arial"/>
              <a:cs typeface="Arial"/>
            </a:endParaRPr>
          </a:p>
          <a:p>
            <a:pPr marL="11397" algn="just">
              <a:spcBef>
                <a:spcPts val="538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1397" algn="just">
              <a:spcBef>
                <a:spcPts val="538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Black Box Testing (Functional Testing)</a:t>
            </a:r>
            <a:r>
              <a:rPr lang="en-IN" dirty="0" smtClean="0"/>
              <a:t>: Internal working/structure/logic is </a:t>
            </a:r>
            <a:r>
              <a:rPr lang="en-IN" b="1" dirty="0" smtClean="0"/>
              <a:t>not</a:t>
            </a:r>
            <a:r>
              <a:rPr lang="en-IN" dirty="0" smtClean="0"/>
              <a:t> known to the tester. </a:t>
            </a:r>
          </a:p>
          <a:p>
            <a:r>
              <a:rPr lang="en-IN" b="1" dirty="0" smtClean="0"/>
              <a:t>White Box Testing (Structural Testing)</a:t>
            </a:r>
            <a:r>
              <a:rPr lang="en-IN" dirty="0" smtClean="0"/>
              <a:t>: Internal working/structure/logic is known to the tester.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57200" y="2590800"/>
            <a:ext cx="8458200" cy="4103132"/>
            <a:chOff x="457200" y="2590800"/>
            <a:chExt cx="8458200" cy="4103132"/>
          </a:xfrm>
        </p:grpSpPr>
        <p:sp>
          <p:nvSpPr>
            <p:cNvPr id="6" name="TextBox 5"/>
            <p:cNvSpPr txBox="1"/>
            <p:nvPr/>
          </p:nvSpPr>
          <p:spPr>
            <a:xfrm>
              <a:off x="2819400" y="2590800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Software Testing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3581400"/>
              <a:ext cx="3657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Structural (White Box) Testing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400" y="4114800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Boundary Value Analysis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3581400"/>
              <a:ext cx="3810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Functional (Black Box) Testing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4126468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Path Testing</a:t>
              </a:r>
              <a:endParaRPr lang="en-US" dirty="0"/>
            </a:p>
          </p:txBody>
        </p:sp>
        <p:cxnSp>
          <p:nvCxnSpPr>
            <p:cNvPr id="12" name="Elbow Connector 11"/>
            <p:cNvCxnSpPr>
              <a:stCxn id="6" idx="2"/>
              <a:endCxn id="9" idx="0"/>
            </p:cNvCxnSpPr>
            <p:nvPr/>
          </p:nvCxnSpPr>
          <p:spPr>
            <a:xfrm rot="5400000">
              <a:off x="3251716" y="2527816"/>
              <a:ext cx="621268" cy="14859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6" idx="2"/>
              <a:endCxn id="7" idx="0"/>
            </p:cNvCxnSpPr>
            <p:nvPr/>
          </p:nvCxnSpPr>
          <p:spPr>
            <a:xfrm rot="16200000" flipH="1">
              <a:off x="5385316" y="1880116"/>
              <a:ext cx="621268" cy="2781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14400" y="4648200"/>
              <a:ext cx="3124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Equivalence Class Testing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4400" y="5257800"/>
              <a:ext cx="3810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Decision Table based Testing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4400" y="5791200"/>
              <a:ext cx="3810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Cause Effect Graphing Testing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6324600"/>
              <a:ext cx="3810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Special Value Testing</a:t>
              </a:r>
              <a:endParaRPr lang="en-US" dirty="0"/>
            </a:p>
          </p:txBody>
        </p:sp>
        <p:cxnSp>
          <p:nvCxnSpPr>
            <p:cNvPr id="28" name="Shape 27"/>
            <p:cNvCxnSpPr>
              <a:stCxn id="9" idx="1"/>
            </p:cNvCxnSpPr>
            <p:nvPr/>
          </p:nvCxnSpPr>
          <p:spPr>
            <a:xfrm rot="10800000" flipV="1">
              <a:off x="457200" y="3766066"/>
              <a:ext cx="457200" cy="271093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57200" y="43434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57200" y="48006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57200" y="54102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57200" y="5942012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57200" y="6475412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791200" y="4648200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Cyclomatic</a:t>
              </a:r>
              <a:r>
                <a:rPr lang="en-IN" dirty="0" smtClean="0"/>
                <a:t> Complexity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5181600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Graph Matrices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5715000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Data Flow Testing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91200" y="6248400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Mutation Testing</a:t>
              </a: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4191000" y="5181600"/>
              <a:ext cx="2438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410200" y="4341812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0200" y="48006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10200" y="53340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410200" y="58674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10200" y="6399212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Testing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9A16E-1923-4B1B-B942-712CFC9975E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Black Box testing</a:t>
            </a:r>
          </a:p>
        </p:txBody>
      </p:sp>
      <p:sp>
        <p:nvSpPr>
          <p:cNvPr id="399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Software tested to be treated as a block box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Specification for the black box is given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expected behavior of the system is used to design test cases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i.e test cases are determined solely from specification.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Internal structure of code not used for test case design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Testing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35C04-54F9-4503-A0DE-25A64CAF94B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Black box Testing…</a:t>
            </a:r>
          </a:p>
        </p:txBody>
      </p:sp>
      <p:sp>
        <p:nvSpPr>
          <p:cNvPr id="409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116888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Premise: Expected behavior is specified.</a:t>
            </a:r>
          </a:p>
          <a:p>
            <a:pPr eaLnBrk="1" hangingPunct="1"/>
            <a:r>
              <a:rPr lang="en-US" smtClean="0"/>
              <a:t>Hence  just test for specified expected behavior </a:t>
            </a:r>
          </a:p>
          <a:p>
            <a:pPr eaLnBrk="1" hangingPunct="1"/>
            <a:r>
              <a:rPr lang="en-US" smtClean="0"/>
              <a:t>How it is implemented is not an issue.</a:t>
            </a:r>
          </a:p>
          <a:p>
            <a:pPr eaLnBrk="1" hangingPunct="1"/>
            <a:r>
              <a:rPr lang="en-US" smtClean="0"/>
              <a:t>For modules,specification produced in design specify expected behavior</a:t>
            </a:r>
          </a:p>
          <a:p>
            <a:pPr eaLnBrk="1" hangingPunct="1"/>
            <a:r>
              <a:rPr lang="en-US" smtClean="0"/>
              <a:t>For system testing, SRS specifies expected behavior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Testing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6848A-7D03-4D0A-82B8-29082102E5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White box testing</a:t>
            </a:r>
          </a:p>
        </p:txBody>
      </p:sp>
      <p:sp>
        <p:nvSpPr>
          <p:cNvPr id="778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153400" cy="4383087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 eaLnBrk="1" hangingPunct="1"/>
            <a:r>
              <a:rPr lang="en-US" sz="2800" smtClean="0"/>
              <a:t>Black box testing focuses only on functionality</a:t>
            </a:r>
          </a:p>
          <a:p>
            <a:pPr lvl="1" eaLnBrk="1" hangingPunct="1"/>
            <a:r>
              <a:rPr lang="en-US" sz="2400" smtClean="0"/>
              <a:t>What the program does; not how it is implemented</a:t>
            </a:r>
          </a:p>
          <a:p>
            <a:pPr eaLnBrk="1" hangingPunct="1"/>
            <a:r>
              <a:rPr lang="en-US" sz="2800" smtClean="0"/>
              <a:t>White box testing focuses on implementation</a:t>
            </a:r>
          </a:p>
          <a:p>
            <a:pPr lvl="1" eaLnBrk="1" hangingPunct="1"/>
            <a:r>
              <a:rPr lang="en-US" sz="2400" smtClean="0"/>
              <a:t>Aim is to exercise different program structures with the intent of uncovering errors</a:t>
            </a:r>
          </a:p>
          <a:p>
            <a:pPr eaLnBrk="1" hangingPunct="1"/>
            <a:r>
              <a:rPr lang="en-US" sz="2800" smtClean="0"/>
              <a:t>Is also called </a:t>
            </a:r>
            <a:r>
              <a:rPr lang="en-US" sz="2800" i="1" smtClean="0"/>
              <a:t>structural testing</a:t>
            </a:r>
            <a:endParaRPr lang="en-US" sz="2800" smtClean="0"/>
          </a:p>
          <a:p>
            <a:pPr eaLnBrk="1" hangingPunct="1"/>
            <a:r>
              <a:rPr lang="en-US" sz="2800" smtClean="0"/>
              <a:t>Various criteria exist  for test case design</a:t>
            </a:r>
            <a:endParaRPr lang="en-US" sz="2800" i="1" smtClean="0"/>
          </a:p>
          <a:p>
            <a:pPr eaLnBrk="1" hangingPunct="1"/>
            <a:r>
              <a:rPr lang="en-US" sz="2800" smtClean="0"/>
              <a:t>Test cases  have to be selected to satisfy coverage criteria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B29984-555D-4915-AD7D-30B76AD7E18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885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Types of structural testing</a:t>
            </a:r>
          </a:p>
        </p:txBody>
      </p:sp>
      <p:sp>
        <p:nvSpPr>
          <p:cNvPr id="7885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 smtClean="0"/>
              <a:t>Control flow based criteria</a:t>
            </a:r>
          </a:p>
          <a:p>
            <a:pPr lvl="1" eaLnBrk="1" hangingPunct="1"/>
            <a:r>
              <a:rPr lang="en-US" sz="2400" dirty="0" smtClean="0"/>
              <a:t>looks at the coverage of the control flow graph</a:t>
            </a:r>
            <a:endParaRPr lang="en-US" dirty="0" smtClean="0"/>
          </a:p>
          <a:p>
            <a:pPr eaLnBrk="1" hangingPunct="1"/>
            <a:r>
              <a:rPr lang="en-US" sz="2800" dirty="0" smtClean="0"/>
              <a:t>Data flow based testing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looks at the  coverage in the definition-use graph</a:t>
            </a:r>
            <a:endParaRPr lang="en-US" sz="2000" dirty="0" smtClean="0"/>
          </a:p>
          <a:p>
            <a:pPr eaLnBrk="1" hangingPunct="1"/>
            <a:r>
              <a:rPr lang="en-US" sz="2800" dirty="0" smtClean="0"/>
              <a:t>Mutation testing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looks at various mutants of the program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Testing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A9E692-B8A4-4326-B258-169331CAEC3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Control flow based criteria</a:t>
            </a:r>
          </a:p>
        </p:txBody>
      </p:sp>
      <p:sp>
        <p:nvSpPr>
          <p:cNvPr id="7987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Considers the  program as control flow graph</a:t>
            </a:r>
          </a:p>
          <a:p>
            <a:pPr lvl="1" eaLnBrk="1" hangingPunct="1"/>
            <a:r>
              <a:rPr lang="en-US" sz="2400" smtClean="0"/>
              <a:t>Nodes represent code blocks – i.e. set of statements always executed together</a:t>
            </a:r>
          </a:p>
          <a:p>
            <a:pPr lvl="1" eaLnBrk="1" hangingPunct="1"/>
            <a:r>
              <a:rPr lang="en-US" sz="2400" smtClean="0"/>
              <a:t>An edge (i,j) represents a possible transfer of control from i to j </a:t>
            </a:r>
          </a:p>
          <a:p>
            <a:pPr eaLnBrk="1" hangingPunct="1"/>
            <a:r>
              <a:rPr lang="en-US" sz="2800" smtClean="0"/>
              <a:t>Assume a start node and an end node</a:t>
            </a:r>
          </a:p>
          <a:p>
            <a:pPr eaLnBrk="1" hangingPunct="1"/>
            <a:r>
              <a:rPr lang="en-US" sz="2800" smtClean="0"/>
              <a:t>A path is a sequence of nodes from start to end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2124"/>
            <a:ext cx="52947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1175" y="1367117"/>
            <a:ext cx="7755082" cy="397612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35365" indent="-410860">
              <a:spcBef>
                <a:spcPts val="85"/>
              </a:spcBef>
              <a:buFont typeface="Wingdings"/>
              <a:buChar char=""/>
              <a:tabLst>
                <a:tab pos="434795" algn="l"/>
                <a:tab pos="435365" algn="l"/>
              </a:tabLst>
            </a:pPr>
            <a:r>
              <a:rPr sz="2000" spc="-4" dirty="0">
                <a:latin typeface="Arial"/>
                <a:cs typeface="Arial"/>
              </a:rPr>
              <a:t>Alpha, Beta and Acceptance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25073" marR="4559" algn="just">
              <a:spcBef>
                <a:spcPts val="1526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term </a:t>
            </a:r>
            <a:r>
              <a:rPr b="1" spc="-4" dirty="0">
                <a:latin typeface="Arial"/>
                <a:cs typeface="Arial"/>
              </a:rPr>
              <a:t>Acceptance Testing </a:t>
            </a:r>
            <a:r>
              <a:rPr spc="-4" dirty="0">
                <a:latin typeface="Arial"/>
                <a:cs typeface="Arial"/>
              </a:rPr>
              <a:t>is used </a:t>
            </a:r>
            <a:r>
              <a:rPr dirty="0">
                <a:latin typeface="Arial"/>
                <a:cs typeface="Arial"/>
              </a:rPr>
              <a:t>when </a:t>
            </a:r>
            <a:r>
              <a:rPr spc="-4" dirty="0">
                <a:latin typeface="Arial"/>
                <a:cs typeface="Arial"/>
              </a:rPr>
              <a:t>the software is developed </a:t>
            </a:r>
            <a:r>
              <a:rPr spc="-13" dirty="0">
                <a:latin typeface="Arial"/>
                <a:cs typeface="Arial"/>
              </a:rPr>
              <a:t>for </a:t>
            </a:r>
            <a:r>
              <a:rPr spc="4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specific customer.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series </a:t>
            </a:r>
            <a:r>
              <a:rPr spc="-9" dirty="0">
                <a:latin typeface="Arial"/>
                <a:cs typeface="Arial"/>
              </a:rPr>
              <a:t>of tests are </a:t>
            </a:r>
            <a:r>
              <a:rPr spc="-4" dirty="0">
                <a:latin typeface="Arial"/>
                <a:cs typeface="Arial"/>
              </a:rPr>
              <a:t>conducted </a:t>
            </a:r>
            <a:r>
              <a:rPr spc="-9" dirty="0">
                <a:latin typeface="Arial"/>
                <a:cs typeface="Arial"/>
              </a:rPr>
              <a:t>to </a:t>
            </a:r>
            <a:r>
              <a:rPr spc="-4" dirty="0">
                <a:latin typeface="Arial"/>
                <a:cs typeface="Arial"/>
              </a:rPr>
              <a:t>enable the customer  to validate all requirements. These </a:t>
            </a:r>
            <a:r>
              <a:rPr spc="-9" dirty="0">
                <a:latin typeface="Arial"/>
                <a:cs typeface="Arial"/>
              </a:rPr>
              <a:t>tests </a:t>
            </a:r>
            <a:r>
              <a:rPr spc="-4" dirty="0">
                <a:latin typeface="Arial"/>
                <a:cs typeface="Arial"/>
              </a:rPr>
              <a:t>are conducted </a:t>
            </a:r>
            <a:r>
              <a:rPr dirty="0">
                <a:latin typeface="Arial"/>
                <a:cs typeface="Arial"/>
              </a:rPr>
              <a:t>by </a:t>
            </a:r>
            <a:r>
              <a:rPr spc="-4" dirty="0">
                <a:latin typeface="Arial"/>
                <a:cs typeface="Arial"/>
              </a:rPr>
              <a:t>the end user </a:t>
            </a:r>
            <a:r>
              <a:rPr dirty="0">
                <a:latin typeface="Arial"/>
                <a:cs typeface="Arial"/>
              </a:rPr>
              <a:t>/  </a:t>
            </a:r>
            <a:r>
              <a:rPr spc="-4" dirty="0">
                <a:latin typeface="Arial"/>
                <a:cs typeface="Arial"/>
              </a:rPr>
              <a:t>customer </a:t>
            </a:r>
            <a:r>
              <a:rPr spc="-9" dirty="0">
                <a:latin typeface="Arial"/>
                <a:cs typeface="Arial"/>
              </a:rPr>
              <a:t>and </a:t>
            </a:r>
            <a:r>
              <a:rPr dirty="0">
                <a:latin typeface="Arial"/>
                <a:cs typeface="Arial"/>
              </a:rPr>
              <a:t>may </a:t>
            </a:r>
            <a:r>
              <a:rPr spc="-4" dirty="0">
                <a:latin typeface="Arial"/>
                <a:cs typeface="Arial"/>
              </a:rPr>
              <a:t>range from adhoc tests to </a:t>
            </a:r>
            <a:r>
              <a:rPr dirty="0">
                <a:latin typeface="Arial"/>
                <a:cs typeface="Arial"/>
              </a:rPr>
              <a:t>well planned </a:t>
            </a:r>
            <a:r>
              <a:rPr spc="-4" dirty="0">
                <a:latin typeface="Arial"/>
                <a:cs typeface="Arial"/>
              </a:rPr>
              <a:t>systematic  series </a:t>
            </a:r>
            <a:r>
              <a:rPr dirty="0">
                <a:latin typeface="Arial"/>
                <a:cs typeface="Arial"/>
              </a:rPr>
              <a:t>of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tests.</a:t>
            </a:r>
            <a:endParaRPr>
              <a:latin typeface="Arial"/>
              <a:cs typeface="Arial"/>
            </a:endParaRPr>
          </a:p>
          <a:p>
            <a:pPr marL="11397" marR="18235" algn="just">
              <a:spcBef>
                <a:spcPts val="1077"/>
              </a:spcBef>
            </a:pPr>
            <a:r>
              <a:rPr b="1" spc="-4" smtClean="0">
                <a:latin typeface="Arial"/>
                <a:cs typeface="Arial"/>
              </a:rPr>
              <a:t>Alpha </a:t>
            </a:r>
            <a:r>
              <a:rPr b="1" spc="-4" dirty="0">
                <a:latin typeface="Arial"/>
                <a:cs typeface="Arial"/>
              </a:rPr>
              <a:t>Tests </a:t>
            </a:r>
            <a:r>
              <a:rPr spc="-4" dirty="0">
                <a:latin typeface="Arial"/>
                <a:cs typeface="Arial"/>
              </a:rPr>
              <a:t>are conducted </a:t>
            </a:r>
            <a:r>
              <a:rPr dirty="0">
                <a:latin typeface="Arial"/>
                <a:cs typeface="Arial"/>
              </a:rPr>
              <a:t>at </a:t>
            </a:r>
            <a:r>
              <a:rPr spc="-4" dirty="0">
                <a:latin typeface="Arial"/>
                <a:cs typeface="Arial"/>
              </a:rPr>
              <a:t>the developer’s site </a:t>
            </a:r>
            <a:r>
              <a:rPr dirty="0">
                <a:latin typeface="Arial"/>
                <a:cs typeface="Arial"/>
              </a:rPr>
              <a:t>by </a:t>
            </a:r>
            <a:r>
              <a:rPr spc="-4" dirty="0">
                <a:latin typeface="Arial"/>
                <a:cs typeface="Arial"/>
              </a:rPr>
              <a:t>some potential  customers. These </a:t>
            </a:r>
            <a:r>
              <a:rPr spc="-9" dirty="0">
                <a:latin typeface="Arial"/>
                <a:cs typeface="Arial"/>
              </a:rPr>
              <a:t>tests </a:t>
            </a:r>
            <a:r>
              <a:rPr spc="-4" dirty="0">
                <a:latin typeface="Arial"/>
                <a:cs typeface="Arial"/>
              </a:rPr>
              <a:t>are conducted in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controlled environment. Alpha  testing </a:t>
            </a:r>
            <a:r>
              <a:rPr dirty="0">
                <a:latin typeface="Arial"/>
                <a:cs typeface="Arial"/>
              </a:rPr>
              <a:t>may </a:t>
            </a:r>
            <a:r>
              <a:rPr spc="-9" dirty="0">
                <a:latin typeface="Arial"/>
                <a:cs typeface="Arial"/>
              </a:rPr>
              <a:t>be </a:t>
            </a:r>
            <a:r>
              <a:rPr spc="-4" dirty="0">
                <a:latin typeface="Arial"/>
                <a:cs typeface="Arial"/>
              </a:rPr>
              <a:t>started when formal testing process is near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completion.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>
              <a:latin typeface="Arial"/>
              <a:cs typeface="Arial"/>
            </a:endParaRPr>
          </a:p>
          <a:p>
            <a:pPr marL="11397" marR="19375" algn="just"/>
            <a:r>
              <a:rPr b="1" dirty="0">
                <a:latin typeface="Arial"/>
                <a:cs typeface="Arial"/>
              </a:rPr>
              <a:t>Beta </a:t>
            </a:r>
            <a:r>
              <a:rPr b="1" spc="-4" dirty="0">
                <a:latin typeface="Arial"/>
                <a:cs typeface="Arial"/>
              </a:rPr>
              <a:t>Tests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4" dirty="0">
                <a:latin typeface="Arial"/>
                <a:cs typeface="Arial"/>
              </a:rPr>
              <a:t>conducted </a:t>
            </a:r>
            <a:r>
              <a:rPr dirty="0">
                <a:latin typeface="Arial"/>
                <a:cs typeface="Arial"/>
              </a:rPr>
              <a:t>by </a:t>
            </a:r>
            <a:r>
              <a:rPr spc="-4" dirty="0">
                <a:latin typeface="Arial"/>
                <a:cs typeface="Arial"/>
              </a:rPr>
              <a:t>the customers </a:t>
            </a:r>
            <a:r>
              <a:rPr dirty="0">
                <a:latin typeface="Arial"/>
                <a:cs typeface="Arial"/>
              </a:rPr>
              <a:t>/ end </a:t>
            </a:r>
            <a:r>
              <a:rPr spc="-4" dirty="0">
                <a:latin typeface="Arial"/>
                <a:cs typeface="Arial"/>
              </a:rPr>
              <a:t>users </a:t>
            </a:r>
            <a:r>
              <a:rPr spc="-9" dirty="0">
                <a:latin typeface="Arial"/>
                <a:cs typeface="Arial"/>
              </a:rPr>
              <a:t>at </a:t>
            </a:r>
            <a:r>
              <a:rPr spc="-4" dirty="0">
                <a:latin typeface="Arial"/>
                <a:cs typeface="Arial"/>
              </a:rPr>
              <a:t>their sites.  </a:t>
            </a:r>
            <a:r>
              <a:rPr dirty="0">
                <a:latin typeface="Arial"/>
                <a:cs typeface="Arial"/>
              </a:rPr>
              <a:t>Unlike alpha </a:t>
            </a:r>
            <a:r>
              <a:rPr spc="-4" dirty="0">
                <a:latin typeface="Arial"/>
                <a:cs typeface="Arial"/>
              </a:rPr>
              <a:t>testing, developer </a:t>
            </a:r>
            <a:r>
              <a:rPr spc="-9" dirty="0">
                <a:latin typeface="Arial"/>
                <a:cs typeface="Arial"/>
              </a:rPr>
              <a:t>is </a:t>
            </a:r>
            <a:r>
              <a:rPr spc="-4" dirty="0">
                <a:latin typeface="Arial"/>
                <a:cs typeface="Arial"/>
              </a:rPr>
              <a:t>not present here. Beta testing is  conducted in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real environment that cannot </a:t>
            </a:r>
            <a:r>
              <a:rPr spc="-9" dirty="0">
                <a:latin typeface="Arial"/>
                <a:cs typeface="Arial"/>
              </a:rPr>
              <a:t>be </a:t>
            </a:r>
            <a:r>
              <a:rPr spc="-4" dirty="0">
                <a:latin typeface="Arial"/>
                <a:cs typeface="Arial"/>
              </a:rPr>
              <a:t>controlled </a:t>
            </a:r>
            <a:r>
              <a:rPr dirty="0">
                <a:latin typeface="Arial"/>
                <a:cs typeface="Arial"/>
              </a:rPr>
              <a:t>by </a:t>
            </a:r>
            <a:r>
              <a:rPr spc="-4" dirty="0">
                <a:latin typeface="Arial"/>
                <a:cs typeface="Arial"/>
              </a:rPr>
              <a:t>the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developer.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0213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3919450" y="3823006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1403603" y="952499"/>
                </a:move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4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4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3" y="0"/>
                </a:ln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499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39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7"/>
                </a:lnTo>
                <a:lnTo>
                  <a:pt x="661222" y="1903382"/>
                </a:lnTo>
                <a:lnTo>
                  <a:pt x="702563" y="1904999"/>
                </a:lnTo>
                <a:lnTo>
                  <a:pt x="743747" y="1903382"/>
                </a:lnTo>
                <a:lnTo>
                  <a:pt x="784305" y="1898587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39"/>
                </a:lnTo>
                <a:lnTo>
                  <a:pt x="1198244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4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3" y="952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450" y="3823006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702563" y="0"/>
                </a:move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499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39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7"/>
                </a:lnTo>
                <a:lnTo>
                  <a:pt x="661222" y="1903382"/>
                </a:lnTo>
                <a:lnTo>
                  <a:pt x="702563" y="1904999"/>
                </a:lnTo>
                <a:lnTo>
                  <a:pt x="743747" y="1903382"/>
                </a:lnTo>
                <a:lnTo>
                  <a:pt x="784305" y="1898587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39"/>
                </a:lnTo>
                <a:lnTo>
                  <a:pt x="1198244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4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3" y="952499"/>
                </a:ln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4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4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3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8141" y="3851246"/>
            <a:ext cx="1385455" cy="1092607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700">
              <a:latin typeface="Times New Roman"/>
              <a:cs typeface="Times New Roman"/>
            </a:endParaRPr>
          </a:p>
          <a:p>
            <a:pPr marL="448471" marR="164117" indent="-278086"/>
            <a:r>
              <a:rPr b="1" spc="-4" dirty="0">
                <a:latin typeface="Arial"/>
                <a:cs typeface="Arial"/>
              </a:rPr>
              <a:t>Input</a:t>
            </a:r>
            <a:r>
              <a:rPr b="1" spc="-81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test  </a:t>
            </a:r>
            <a:r>
              <a:rPr b="1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2828" y="4197730"/>
            <a:ext cx="845705" cy="8425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ctr">
              <a:spcBef>
                <a:spcPts val="90"/>
              </a:spcBef>
            </a:pPr>
            <a:r>
              <a:rPr b="1" spc="4" dirty="0">
                <a:latin typeface="Arial"/>
                <a:cs typeface="Arial"/>
              </a:rPr>
              <a:t>S</a:t>
            </a:r>
            <a:r>
              <a:rPr b="1" spc="-22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stem  </a:t>
            </a:r>
            <a:r>
              <a:rPr b="1" spc="-4" dirty="0">
                <a:latin typeface="Arial"/>
                <a:cs typeface="Arial"/>
              </a:rPr>
              <a:t>under  test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7454" y="3851246"/>
            <a:ext cx="1385455" cy="1077218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4263" marR="209135" indent="94025"/>
            <a:r>
              <a:rPr b="1" spc="-4" dirty="0">
                <a:latin typeface="Arial"/>
                <a:cs typeface="Arial"/>
              </a:rPr>
              <a:t>Output  test</a:t>
            </a:r>
            <a:r>
              <a:rPr b="1" spc="-76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843" y="3273918"/>
            <a:ext cx="845127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127076">
              <a:spcBef>
                <a:spcPts val="90"/>
              </a:spcBef>
            </a:pPr>
            <a:r>
              <a:rPr b="1" spc="-4" dirty="0">
                <a:latin typeface="Arial"/>
                <a:cs typeface="Arial"/>
              </a:rPr>
              <a:t>Input  do</a:t>
            </a:r>
            <a:r>
              <a:rPr b="1" spc="-9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9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8237" y="3275262"/>
            <a:ext cx="845127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31342">
              <a:spcBef>
                <a:spcPts val="90"/>
              </a:spcBef>
            </a:pPr>
            <a:r>
              <a:rPr b="1" spc="-4" dirty="0">
                <a:latin typeface="Arial"/>
                <a:cs typeface="Arial"/>
              </a:rPr>
              <a:t>Output  do</a:t>
            </a:r>
            <a:r>
              <a:rPr b="1" spc="-9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9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7451" y="4527633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6" y="71628"/>
                </a:moveTo>
                <a:lnTo>
                  <a:pt x="741766" y="57912"/>
                </a:lnTo>
                <a:lnTo>
                  <a:pt x="0" y="57912"/>
                </a:lnTo>
                <a:lnTo>
                  <a:pt x="0" y="85344"/>
                </a:lnTo>
                <a:lnTo>
                  <a:pt x="741766" y="85344"/>
                </a:lnTo>
                <a:lnTo>
                  <a:pt x="752856" y="71628"/>
                </a:lnTo>
                <a:close/>
              </a:path>
              <a:path w="838200" h="143510">
                <a:moveTo>
                  <a:pt x="838200" y="71628"/>
                </a:moveTo>
                <a:lnTo>
                  <a:pt x="694944" y="0"/>
                </a:lnTo>
                <a:lnTo>
                  <a:pt x="741766" y="57912"/>
                </a:lnTo>
                <a:lnTo>
                  <a:pt x="752856" y="57912"/>
                </a:lnTo>
                <a:lnTo>
                  <a:pt x="752856" y="114300"/>
                </a:lnTo>
                <a:lnTo>
                  <a:pt x="838200" y="71628"/>
                </a:lnTo>
                <a:close/>
              </a:path>
              <a:path w="838200" h="143510">
                <a:moveTo>
                  <a:pt x="752856" y="114300"/>
                </a:moveTo>
                <a:lnTo>
                  <a:pt x="752856" y="85344"/>
                </a:lnTo>
                <a:lnTo>
                  <a:pt x="741766" y="85344"/>
                </a:lnTo>
                <a:lnTo>
                  <a:pt x="694944" y="143256"/>
                </a:lnTo>
                <a:lnTo>
                  <a:pt x="752856" y="114300"/>
                </a:lnTo>
                <a:close/>
              </a:path>
              <a:path w="838200" h="143510">
                <a:moveTo>
                  <a:pt x="752856" y="71628"/>
                </a:moveTo>
                <a:lnTo>
                  <a:pt x="752856" y="57912"/>
                </a:lnTo>
                <a:lnTo>
                  <a:pt x="741766" y="57912"/>
                </a:lnTo>
                <a:lnTo>
                  <a:pt x="752856" y="71628"/>
                </a:lnTo>
                <a:close/>
              </a:path>
              <a:path w="838200" h="143510">
                <a:moveTo>
                  <a:pt x="752856" y="85344"/>
                </a:moveTo>
                <a:lnTo>
                  <a:pt x="752856" y="71628"/>
                </a:lnTo>
                <a:lnTo>
                  <a:pt x="741766" y="85344"/>
                </a:lnTo>
                <a:lnTo>
                  <a:pt x="75285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5455" y="4527633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6" y="71628"/>
                </a:moveTo>
                <a:lnTo>
                  <a:pt x="741766" y="57912"/>
                </a:lnTo>
                <a:lnTo>
                  <a:pt x="0" y="57912"/>
                </a:lnTo>
                <a:lnTo>
                  <a:pt x="0" y="85344"/>
                </a:lnTo>
                <a:lnTo>
                  <a:pt x="741766" y="85344"/>
                </a:lnTo>
                <a:lnTo>
                  <a:pt x="752856" y="71628"/>
                </a:lnTo>
                <a:close/>
              </a:path>
              <a:path w="838200" h="143510">
                <a:moveTo>
                  <a:pt x="838200" y="71628"/>
                </a:moveTo>
                <a:lnTo>
                  <a:pt x="694944" y="0"/>
                </a:lnTo>
                <a:lnTo>
                  <a:pt x="741766" y="57912"/>
                </a:lnTo>
                <a:lnTo>
                  <a:pt x="752856" y="57912"/>
                </a:lnTo>
                <a:lnTo>
                  <a:pt x="752856" y="114300"/>
                </a:lnTo>
                <a:lnTo>
                  <a:pt x="838200" y="71628"/>
                </a:lnTo>
                <a:close/>
              </a:path>
              <a:path w="838200" h="143510">
                <a:moveTo>
                  <a:pt x="752856" y="114300"/>
                </a:moveTo>
                <a:lnTo>
                  <a:pt x="752856" y="85344"/>
                </a:lnTo>
                <a:lnTo>
                  <a:pt x="741766" y="85344"/>
                </a:lnTo>
                <a:lnTo>
                  <a:pt x="694944" y="143256"/>
                </a:lnTo>
                <a:lnTo>
                  <a:pt x="752856" y="114300"/>
                </a:lnTo>
                <a:close/>
              </a:path>
              <a:path w="838200" h="143510">
                <a:moveTo>
                  <a:pt x="752856" y="71628"/>
                </a:moveTo>
                <a:lnTo>
                  <a:pt x="752856" y="57912"/>
                </a:lnTo>
                <a:lnTo>
                  <a:pt x="741766" y="57912"/>
                </a:lnTo>
                <a:lnTo>
                  <a:pt x="752856" y="71628"/>
                </a:lnTo>
                <a:close/>
              </a:path>
              <a:path w="838200" h="143510">
                <a:moveTo>
                  <a:pt x="752856" y="85344"/>
                </a:moveTo>
                <a:lnTo>
                  <a:pt x="752856" y="71628"/>
                </a:lnTo>
                <a:lnTo>
                  <a:pt x="741766" y="85344"/>
                </a:lnTo>
                <a:lnTo>
                  <a:pt x="75285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9364" y="1654884"/>
            <a:ext cx="2947555" cy="44182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800" spc="-4" dirty="0">
                <a:latin typeface="Arial"/>
                <a:cs typeface="Arial"/>
              </a:rPr>
              <a:t>Functional</a:t>
            </a:r>
            <a:r>
              <a:rPr sz="2800" spc="-54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4984" y="5838270"/>
            <a:ext cx="2262909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3: </a:t>
            </a:r>
            <a:r>
              <a:rPr sz="1600" spc="-4" dirty="0">
                <a:latin typeface="Arial"/>
                <a:cs typeface="Arial"/>
              </a:rPr>
              <a:t>Black box</a:t>
            </a:r>
            <a:r>
              <a:rPr sz="1600" spc="-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362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Refers to a testing where only output is observed for certain input values and there is no analysis of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124" y="1700605"/>
            <a:ext cx="7740073" cy="367404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597772" indent="-410860">
              <a:spcBef>
                <a:spcPts val="90"/>
              </a:spcBef>
              <a:buChar char="•"/>
              <a:tabLst>
                <a:tab pos="597772" algn="l"/>
                <a:tab pos="598341" algn="l"/>
              </a:tabLst>
            </a:pPr>
            <a:r>
              <a:rPr sz="2900" spc="-4" dirty="0">
                <a:latin typeface="Arial"/>
                <a:cs typeface="Arial"/>
              </a:rPr>
              <a:t>What is</a:t>
            </a:r>
            <a:r>
              <a:rPr sz="2900" spc="-13" dirty="0">
                <a:latin typeface="Arial"/>
                <a:cs typeface="Arial"/>
              </a:rPr>
              <a:t> </a:t>
            </a:r>
            <a:r>
              <a:rPr sz="2900" spc="-4" dirty="0">
                <a:latin typeface="Arial"/>
                <a:cs typeface="Arial"/>
              </a:rPr>
              <a:t>Testing?</a:t>
            </a:r>
            <a:endParaRPr sz="29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2300">
              <a:latin typeface="Arial"/>
              <a:cs typeface="Arial"/>
            </a:endParaRPr>
          </a:p>
          <a:p>
            <a:pPr marL="11397"/>
            <a:r>
              <a:rPr dirty="0">
                <a:latin typeface="Arial"/>
                <a:cs typeface="Arial"/>
              </a:rPr>
              <a:t>Many </a:t>
            </a:r>
            <a:r>
              <a:rPr spc="-4" dirty="0">
                <a:latin typeface="Arial"/>
                <a:cs typeface="Arial"/>
              </a:rPr>
              <a:t>people understand many definitions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testing</a:t>
            </a:r>
            <a:r>
              <a:rPr spc="-58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2300">
              <a:latin typeface="Arial"/>
              <a:cs typeface="Arial"/>
            </a:endParaRPr>
          </a:p>
          <a:p>
            <a:pPr marL="421688" indent="-410291">
              <a:buAutoNum type="arabicPeriod"/>
              <a:tabLst>
                <a:tab pos="421118" algn="l"/>
                <a:tab pos="421688" algn="l"/>
              </a:tabLst>
            </a:pPr>
            <a:r>
              <a:rPr spc="-4" dirty="0">
                <a:latin typeface="Arial"/>
                <a:cs typeface="Arial"/>
              </a:rPr>
              <a:t>Testing is the process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demonstrating that </a:t>
            </a:r>
            <a:r>
              <a:rPr spc="-9" dirty="0">
                <a:latin typeface="Arial"/>
                <a:cs typeface="Arial"/>
              </a:rPr>
              <a:t>errors are </a:t>
            </a:r>
            <a:r>
              <a:rPr dirty="0">
                <a:latin typeface="Arial"/>
                <a:cs typeface="Arial"/>
              </a:rPr>
              <a:t>not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present.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  <a:buAutoNum type="arabicPeriod"/>
            </a:pPr>
            <a:endParaRPr>
              <a:latin typeface="Arial"/>
              <a:cs typeface="Arial"/>
            </a:endParaRPr>
          </a:p>
          <a:p>
            <a:pPr marL="421118" marR="4559" indent="-410291">
              <a:buAutoNum type="arabicPeriod"/>
              <a:tabLst>
                <a:tab pos="421118" algn="l"/>
                <a:tab pos="421688" algn="l"/>
              </a:tabLst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purpose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testing is </a:t>
            </a:r>
            <a:r>
              <a:rPr spc="-9" dirty="0">
                <a:latin typeface="Arial"/>
                <a:cs typeface="Arial"/>
              </a:rPr>
              <a:t>to </a:t>
            </a:r>
            <a:r>
              <a:rPr spc="-4" dirty="0">
                <a:latin typeface="Arial"/>
                <a:cs typeface="Arial"/>
              </a:rPr>
              <a:t>show that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program performs its intended  functions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correctly.</a:t>
            </a:r>
            <a:endParaRPr>
              <a:latin typeface="Arial"/>
              <a:cs typeface="Arial"/>
            </a:endParaRPr>
          </a:p>
          <a:p>
            <a:pPr>
              <a:spcBef>
                <a:spcPts val="13"/>
              </a:spcBef>
              <a:buAutoNum type="arabicPeriod"/>
            </a:pPr>
            <a:endParaRPr sz="1400">
              <a:latin typeface="Arial"/>
              <a:cs typeface="Arial"/>
            </a:endParaRPr>
          </a:p>
          <a:p>
            <a:pPr marL="421118" marR="4559" indent="-410291">
              <a:buAutoNum type="arabicPeriod"/>
              <a:tabLst>
                <a:tab pos="421118" algn="l"/>
                <a:tab pos="421688" algn="l"/>
              </a:tabLst>
            </a:pPr>
            <a:r>
              <a:rPr spc="-4" dirty="0">
                <a:latin typeface="Arial"/>
                <a:cs typeface="Arial"/>
              </a:rPr>
              <a:t>Testing is the process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establishing confidence that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program does  </a:t>
            </a:r>
            <a:r>
              <a:rPr dirty="0">
                <a:latin typeface="Arial"/>
                <a:cs typeface="Arial"/>
              </a:rPr>
              <a:t>what </a:t>
            </a:r>
            <a:r>
              <a:rPr spc="-4" dirty="0">
                <a:latin typeface="Arial"/>
                <a:cs typeface="Arial"/>
              </a:rPr>
              <a:t>it is supposed to</a:t>
            </a:r>
            <a:r>
              <a:rPr spc="-3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do.</a:t>
            </a:r>
            <a:endParaRPr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257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4" dirty="0" smtClean="0">
                <a:latin typeface="Arial"/>
                <a:cs typeface="Arial"/>
              </a:rPr>
              <a:t>These definitions are</a:t>
            </a:r>
            <a:r>
              <a:rPr lang="en-US" b="1" spc="-13" dirty="0" smtClean="0">
                <a:latin typeface="Arial"/>
                <a:cs typeface="Arial"/>
              </a:rPr>
              <a:t> </a:t>
            </a:r>
            <a:r>
              <a:rPr lang="en-US" b="1" spc="-4" dirty="0" smtClean="0">
                <a:latin typeface="Arial"/>
                <a:cs typeface="Arial"/>
              </a:rPr>
              <a:t>incorrect.</a:t>
            </a:r>
            <a:endParaRPr lang="en-US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4719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5086" y="5853053"/>
            <a:ext cx="5412509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Fig.4: </a:t>
            </a:r>
            <a:r>
              <a:rPr sz="1600" spc="-4" dirty="0">
                <a:latin typeface="Arial"/>
                <a:cs typeface="Arial"/>
              </a:rPr>
              <a:t>Input domain for program having two input</a:t>
            </a:r>
            <a:r>
              <a:rPr sz="1600" spc="5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variables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3404" y="3429000"/>
            <a:ext cx="2762827" cy="1869141"/>
          </a:xfrm>
          <a:custGeom>
            <a:avLst/>
            <a:gdLst/>
            <a:ahLst/>
            <a:cxnLst/>
            <a:rect l="l" t="t" r="r" b="b"/>
            <a:pathLst>
              <a:path w="3039109" h="2118360">
                <a:moveTo>
                  <a:pt x="0" y="0"/>
                </a:moveTo>
                <a:lnTo>
                  <a:pt x="0" y="2118359"/>
                </a:lnTo>
                <a:lnTo>
                  <a:pt x="3038855" y="2118359"/>
                </a:lnTo>
                <a:lnTo>
                  <a:pt x="3038855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6433" y="3923852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8690" y="3923852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6433" y="4781774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6433" y="3923852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5036" y="3923852"/>
            <a:ext cx="181841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8890" y="4781774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6734" y="521476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1461" y="5217458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1141" y="4539726"/>
            <a:ext cx="0" cy="403412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6025" y="3825688"/>
            <a:ext cx="130464" cy="403412"/>
          </a:xfrm>
          <a:custGeom>
            <a:avLst/>
            <a:gdLst/>
            <a:ahLst/>
            <a:cxnLst/>
            <a:rect l="l" t="t" r="r" b="b"/>
            <a:pathLst>
              <a:path w="143510" h="457200">
                <a:moveTo>
                  <a:pt x="143256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6388" y="97665"/>
                </a:lnTo>
                <a:lnTo>
                  <a:pt x="56388" y="85344"/>
                </a:lnTo>
                <a:lnTo>
                  <a:pt x="85344" y="85344"/>
                </a:lnTo>
                <a:lnTo>
                  <a:pt x="85344" y="96433"/>
                </a:lnTo>
                <a:lnTo>
                  <a:pt x="143256" y="143256"/>
                </a:lnTo>
                <a:close/>
              </a:path>
              <a:path w="143510" h="457200">
                <a:moveTo>
                  <a:pt x="71628" y="85344"/>
                </a:moveTo>
                <a:lnTo>
                  <a:pt x="56388" y="85344"/>
                </a:lnTo>
                <a:lnTo>
                  <a:pt x="56388" y="97665"/>
                </a:lnTo>
                <a:lnTo>
                  <a:pt x="71628" y="85344"/>
                </a:lnTo>
                <a:close/>
              </a:path>
              <a:path w="143510" h="457200">
                <a:moveTo>
                  <a:pt x="85344" y="457200"/>
                </a:moveTo>
                <a:lnTo>
                  <a:pt x="85344" y="96433"/>
                </a:lnTo>
                <a:lnTo>
                  <a:pt x="71628" y="85344"/>
                </a:lnTo>
                <a:lnTo>
                  <a:pt x="56388" y="97665"/>
                </a:lnTo>
                <a:lnTo>
                  <a:pt x="56388" y="457200"/>
                </a:lnTo>
                <a:lnTo>
                  <a:pt x="85344" y="457200"/>
                </a:lnTo>
                <a:close/>
              </a:path>
              <a:path w="143510" h="457200">
                <a:moveTo>
                  <a:pt x="85344" y="96433"/>
                </a:moveTo>
                <a:lnTo>
                  <a:pt x="85344" y="85344"/>
                </a:lnTo>
                <a:lnTo>
                  <a:pt x="71628" y="85344"/>
                </a:lnTo>
                <a:lnTo>
                  <a:pt x="85344" y="9643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3947" y="1087772"/>
            <a:ext cx="7739495" cy="4037981"/>
          </a:xfrm>
          <a:prstGeom prst="rect">
            <a:avLst/>
          </a:prstGeom>
        </p:spPr>
        <p:txBody>
          <a:bodyPr vert="horz" wrap="square" lIns="0" tIns="191469" rIns="0" bIns="0" rtlCol="0">
            <a:spAutoFit/>
          </a:bodyPr>
          <a:lstStyle/>
          <a:p>
            <a:pPr marL="37040">
              <a:spcBef>
                <a:spcPts val="1508"/>
              </a:spcBef>
            </a:pPr>
            <a:r>
              <a:rPr sz="2200" b="1" spc="-4" dirty="0">
                <a:latin typeface="Arial"/>
                <a:cs typeface="Arial"/>
              </a:rPr>
              <a:t>Boundary Value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 marL="11397" marR="4559">
              <a:spcBef>
                <a:spcPts val="1189"/>
              </a:spcBef>
            </a:pPr>
            <a:r>
              <a:rPr dirty="0">
                <a:latin typeface="Arial"/>
                <a:cs typeface="Arial"/>
              </a:rPr>
              <a:t>Consider a </a:t>
            </a:r>
            <a:r>
              <a:rPr spc="-4" dirty="0">
                <a:latin typeface="Arial"/>
                <a:cs typeface="Arial"/>
              </a:rPr>
              <a:t>program with two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variables </a:t>
            </a:r>
            <a:r>
              <a:rPr dirty="0">
                <a:latin typeface="Arial"/>
                <a:cs typeface="Arial"/>
              </a:rPr>
              <a:t>x and </a:t>
            </a:r>
            <a:r>
              <a:rPr spc="-9" dirty="0">
                <a:latin typeface="Arial"/>
                <a:cs typeface="Arial"/>
              </a:rPr>
              <a:t>y. </a:t>
            </a:r>
            <a:r>
              <a:rPr spc="-4" dirty="0">
                <a:latin typeface="Arial"/>
                <a:cs typeface="Arial"/>
              </a:rPr>
              <a:t>These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variables  have specified boundaries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as:</a:t>
            </a:r>
            <a:endParaRPr>
              <a:latin typeface="Arial"/>
              <a:cs typeface="Arial"/>
            </a:endParaRPr>
          </a:p>
          <a:p>
            <a:pPr marL="3610563">
              <a:lnSpc>
                <a:spcPts val="1785"/>
              </a:lnSpc>
            </a:pPr>
            <a:r>
              <a:rPr b="1" dirty="0">
                <a:latin typeface="Arial"/>
                <a:cs typeface="Arial"/>
              </a:rPr>
              <a:t>a </a:t>
            </a:r>
            <a:r>
              <a:rPr dirty="0">
                <a:latin typeface="Arial"/>
                <a:cs typeface="Arial"/>
              </a:rPr>
              <a:t>≤ </a:t>
            </a:r>
            <a:r>
              <a:rPr b="1" dirty="0">
                <a:latin typeface="Arial"/>
                <a:cs typeface="Arial"/>
              </a:rPr>
              <a:t>x </a:t>
            </a:r>
            <a:r>
              <a:rPr sz="1600" dirty="0">
                <a:latin typeface="Arial"/>
                <a:cs typeface="Arial"/>
              </a:rPr>
              <a:t>≤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3639626">
              <a:spcBef>
                <a:spcPts val="381"/>
              </a:spcBef>
            </a:pPr>
            <a:r>
              <a:rPr sz="1600" b="1" spc="-4" dirty="0">
                <a:latin typeface="Arial"/>
                <a:cs typeface="Arial"/>
              </a:rPr>
              <a:t>c </a:t>
            </a:r>
            <a:r>
              <a:rPr sz="1600" dirty="0">
                <a:latin typeface="Arial"/>
                <a:cs typeface="Arial"/>
              </a:rPr>
              <a:t>≤ </a:t>
            </a:r>
            <a:r>
              <a:rPr sz="1600" b="1" spc="-4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≤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317976" algn="ctr"/>
            <a:r>
              <a:rPr b="1" spc="-4" dirty="0">
                <a:latin typeface="Arial"/>
                <a:cs typeface="Arial"/>
              </a:rPr>
              <a:t>Input domain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2333532"/>
            <a:r>
              <a:rPr sz="2200" b="1" spc="-4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2128386">
              <a:spcBef>
                <a:spcPts val="1229"/>
              </a:spcBef>
            </a:pPr>
            <a:r>
              <a:rPr sz="2200" b="1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2379689">
              <a:spcBef>
                <a:spcPts val="386"/>
              </a:spcBef>
            </a:pPr>
            <a:r>
              <a:rPr sz="2200" b="1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0071" y="5264073"/>
            <a:ext cx="1616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1423" y="5276175"/>
            <a:ext cx="177223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4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6912" y="5642385"/>
            <a:ext cx="480868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52882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4811" y="5579185"/>
            <a:ext cx="480868" cy="126626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4" y="71628"/>
                </a:moveTo>
                <a:lnTo>
                  <a:pt x="431162" y="56388"/>
                </a:lnTo>
                <a:lnTo>
                  <a:pt x="0" y="56388"/>
                </a:lnTo>
                <a:lnTo>
                  <a:pt x="0" y="85344"/>
                </a:lnTo>
                <a:lnTo>
                  <a:pt x="432394" y="85344"/>
                </a:lnTo>
                <a:lnTo>
                  <a:pt x="443484" y="71628"/>
                </a:lnTo>
                <a:close/>
              </a:path>
              <a:path w="528954" h="143510">
                <a:moveTo>
                  <a:pt x="528828" y="71628"/>
                </a:moveTo>
                <a:lnTo>
                  <a:pt x="385572" y="0"/>
                </a:lnTo>
                <a:lnTo>
                  <a:pt x="431162" y="56388"/>
                </a:lnTo>
                <a:lnTo>
                  <a:pt x="443484" y="56388"/>
                </a:lnTo>
                <a:lnTo>
                  <a:pt x="443484" y="114300"/>
                </a:lnTo>
                <a:lnTo>
                  <a:pt x="528828" y="71628"/>
                </a:lnTo>
                <a:close/>
              </a:path>
              <a:path w="528954" h="143510">
                <a:moveTo>
                  <a:pt x="443484" y="114300"/>
                </a:moveTo>
                <a:lnTo>
                  <a:pt x="443484" y="85344"/>
                </a:lnTo>
                <a:lnTo>
                  <a:pt x="432394" y="85344"/>
                </a:lnTo>
                <a:lnTo>
                  <a:pt x="385572" y="143256"/>
                </a:lnTo>
                <a:lnTo>
                  <a:pt x="443484" y="114300"/>
                </a:lnTo>
                <a:close/>
              </a:path>
              <a:path w="528954" h="143510">
                <a:moveTo>
                  <a:pt x="443484" y="71628"/>
                </a:moveTo>
                <a:lnTo>
                  <a:pt x="443484" y="56388"/>
                </a:lnTo>
                <a:lnTo>
                  <a:pt x="431162" y="56388"/>
                </a:lnTo>
                <a:lnTo>
                  <a:pt x="443484" y="71628"/>
                </a:lnTo>
                <a:close/>
              </a:path>
              <a:path w="528954" h="143510">
                <a:moveTo>
                  <a:pt x="443484" y="85344"/>
                </a:moveTo>
                <a:lnTo>
                  <a:pt x="443484" y="71628"/>
                </a:lnTo>
                <a:lnTo>
                  <a:pt x="432394" y="85344"/>
                </a:lnTo>
                <a:lnTo>
                  <a:pt x="443484" y="8534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42194" y="5479226"/>
            <a:ext cx="1616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74719"/>
            <a:ext cx="5218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2578793" y="4602851"/>
            <a:ext cx="0" cy="403412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3678" y="3888813"/>
            <a:ext cx="130464" cy="403412"/>
          </a:xfrm>
          <a:custGeom>
            <a:avLst/>
            <a:gdLst/>
            <a:ahLst/>
            <a:cxnLst/>
            <a:rect l="l" t="t" r="r" b="b"/>
            <a:pathLst>
              <a:path w="143510" h="457200">
                <a:moveTo>
                  <a:pt x="143256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6388" y="97665"/>
                </a:lnTo>
                <a:lnTo>
                  <a:pt x="56388" y="85344"/>
                </a:lnTo>
                <a:lnTo>
                  <a:pt x="85344" y="85344"/>
                </a:lnTo>
                <a:lnTo>
                  <a:pt x="85344" y="96433"/>
                </a:lnTo>
                <a:lnTo>
                  <a:pt x="143256" y="143256"/>
                </a:lnTo>
                <a:close/>
              </a:path>
              <a:path w="143510" h="457200">
                <a:moveTo>
                  <a:pt x="71628" y="85344"/>
                </a:moveTo>
                <a:lnTo>
                  <a:pt x="56388" y="85344"/>
                </a:lnTo>
                <a:lnTo>
                  <a:pt x="56388" y="97665"/>
                </a:lnTo>
                <a:lnTo>
                  <a:pt x="71628" y="85344"/>
                </a:lnTo>
                <a:close/>
              </a:path>
              <a:path w="143510" h="457200">
                <a:moveTo>
                  <a:pt x="85344" y="457200"/>
                </a:moveTo>
                <a:lnTo>
                  <a:pt x="85344" y="96433"/>
                </a:lnTo>
                <a:lnTo>
                  <a:pt x="71628" y="85344"/>
                </a:lnTo>
                <a:lnTo>
                  <a:pt x="56388" y="97665"/>
                </a:lnTo>
                <a:lnTo>
                  <a:pt x="56388" y="457200"/>
                </a:lnTo>
                <a:lnTo>
                  <a:pt x="85344" y="457200"/>
                </a:lnTo>
                <a:close/>
              </a:path>
              <a:path w="143510" h="457200">
                <a:moveTo>
                  <a:pt x="85344" y="96433"/>
                </a:moveTo>
                <a:lnTo>
                  <a:pt x="85344" y="85344"/>
                </a:lnTo>
                <a:lnTo>
                  <a:pt x="71628" y="85344"/>
                </a:lnTo>
                <a:lnTo>
                  <a:pt x="85344" y="9643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7678" y="5821155"/>
            <a:ext cx="480868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52882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5577" y="5757955"/>
            <a:ext cx="480868" cy="126626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4" y="71628"/>
                </a:moveTo>
                <a:lnTo>
                  <a:pt x="432394" y="57912"/>
                </a:lnTo>
                <a:lnTo>
                  <a:pt x="0" y="57912"/>
                </a:lnTo>
                <a:lnTo>
                  <a:pt x="0" y="86868"/>
                </a:lnTo>
                <a:lnTo>
                  <a:pt x="431162" y="86868"/>
                </a:lnTo>
                <a:lnTo>
                  <a:pt x="443484" y="71628"/>
                </a:lnTo>
                <a:close/>
              </a:path>
              <a:path w="528954" h="143510">
                <a:moveTo>
                  <a:pt x="528828" y="71628"/>
                </a:moveTo>
                <a:lnTo>
                  <a:pt x="385572" y="0"/>
                </a:lnTo>
                <a:lnTo>
                  <a:pt x="432394" y="57912"/>
                </a:lnTo>
                <a:lnTo>
                  <a:pt x="443484" y="57912"/>
                </a:lnTo>
                <a:lnTo>
                  <a:pt x="443484" y="114300"/>
                </a:lnTo>
                <a:lnTo>
                  <a:pt x="528828" y="71628"/>
                </a:lnTo>
                <a:close/>
              </a:path>
              <a:path w="528954" h="143510">
                <a:moveTo>
                  <a:pt x="443484" y="114300"/>
                </a:moveTo>
                <a:lnTo>
                  <a:pt x="443484" y="86868"/>
                </a:lnTo>
                <a:lnTo>
                  <a:pt x="431162" y="86868"/>
                </a:lnTo>
                <a:lnTo>
                  <a:pt x="385572" y="143256"/>
                </a:lnTo>
                <a:lnTo>
                  <a:pt x="443484" y="114300"/>
                </a:lnTo>
                <a:close/>
              </a:path>
              <a:path w="528954" h="143510">
                <a:moveTo>
                  <a:pt x="443484" y="86868"/>
                </a:moveTo>
                <a:lnTo>
                  <a:pt x="443484" y="71628"/>
                </a:lnTo>
                <a:lnTo>
                  <a:pt x="431162" y="86868"/>
                </a:lnTo>
                <a:lnTo>
                  <a:pt x="443484" y="86868"/>
                </a:lnTo>
                <a:close/>
              </a:path>
              <a:path w="528954" h="143510">
                <a:moveTo>
                  <a:pt x="443484" y="71628"/>
                </a:moveTo>
                <a:lnTo>
                  <a:pt x="443484" y="57912"/>
                </a:lnTo>
                <a:lnTo>
                  <a:pt x="432394" y="57912"/>
                </a:lnTo>
                <a:lnTo>
                  <a:pt x="443484" y="71628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4168" y="3492125"/>
            <a:ext cx="2762827" cy="1869141"/>
          </a:xfrm>
          <a:custGeom>
            <a:avLst/>
            <a:gdLst/>
            <a:ahLst/>
            <a:cxnLst/>
            <a:rect l="l" t="t" r="r" b="b"/>
            <a:pathLst>
              <a:path w="3039109" h="2118360">
                <a:moveTo>
                  <a:pt x="0" y="0"/>
                </a:moveTo>
                <a:lnTo>
                  <a:pt x="0" y="2118359"/>
                </a:lnTo>
                <a:lnTo>
                  <a:pt x="3038855" y="2118359"/>
                </a:lnTo>
                <a:lnTo>
                  <a:pt x="3038855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800" y="1200374"/>
            <a:ext cx="8610599" cy="221211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spcBef>
                <a:spcPts val="9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boundary value analysis test cases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our program with two inputs  variables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(x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and y) that may have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value from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to 300 are: (200,100),  (200,101),</a:t>
            </a:r>
            <a:r>
              <a:rPr sz="2000" spc="34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(200,200),</a:t>
            </a:r>
            <a:r>
              <a:rPr sz="2000" spc="31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(200,299),</a:t>
            </a:r>
            <a:r>
              <a:rPr sz="2000" spc="33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(200,300),</a:t>
            </a:r>
            <a:r>
              <a:rPr sz="2000" spc="3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(100,200),</a:t>
            </a:r>
            <a:r>
              <a:rPr sz="2000" spc="33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(101,200),</a:t>
            </a:r>
            <a:r>
              <a:rPr sz="2000" spc="33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(299,200</a:t>
            </a:r>
            <a:r>
              <a:rPr sz="2000" spc="-4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323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000" spc="-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smtClean="0">
                <a:latin typeface="Times New Roman" pitchFamily="18" charset="0"/>
                <a:cs typeface="Times New Roman" pitchFamily="18" charset="0"/>
              </a:rPr>
              <a:t>(300,200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).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input domain is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shown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in Fig. 8.5. Each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dot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represent a test case  and inner rectangle is the domain of legitimate inputs. Thus, for a program of n  variables, boundary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analysis yield 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4n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cases.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396300" algn="just">
              <a:spcBef>
                <a:spcPts val="561"/>
              </a:spcBef>
            </a:pPr>
            <a:r>
              <a:rPr b="1" spc="-4" dirty="0">
                <a:latin typeface="Arial"/>
                <a:cs typeface="Arial"/>
              </a:rPr>
              <a:t>Input domain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25802" y="3986977"/>
            <a:ext cx="181841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9655" y="4844899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7500" y="5277894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2227" y="5280583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7289" y="3976219"/>
            <a:ext cx="22514" cy="869016"/>
          </a:xfrm>
          <a:custGeom>
            <a:avLst/>
            <a:gdLst/>
            <a:ahLst/>
            <a:cxnLst/>
            <a:rect l="l" t="t" r="r" b="b"/>
            <a:pathLst>
              <a:path w="24764" h="984885">
                <a:moveTo>
                  <a:pt x="0" y="0"/>
                </a:moveTo>
                <a:lnTo>
                  <a:pt x="24383" y="984503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2562" y="4850277"/>
            <a:ext cx="1511876" cy="0"/>
          </a:xfrm>
          <a:custGeom>
            <a:avLst/>
            <a:gdLst/>
            <a:ahLst/>
            <a:cxnLst/>
            <a:rect l="l" t="t" r="r" b="b"/>
            <a:pathLst>
              <a:path w="1663064">
                <a:moveTo>
                  <a:pt x="0" y="0"/>
                </a:moveTo>
                <a:lnTo>
                  <a:pt x="16626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7198" y="3986977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8583" y="3996390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0355" y="4395599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0490" y="4395599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42850" y="4395599"/>
            <a:ext cx="77931" cy="75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1715" y="4395599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9617" y="4395599"/>
            <a:ext cx="77931" cy="75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0355" y="3958570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3126" y="4093040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5897" y="4672608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8668" y="4807079"/>
            <a:ext cx="77931" cy="75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5500" y="4436108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06288" y="3256352"/>
            <a:ext cx="696768" cy="1377690"/>
          </a:xfrm>
          <a:prstGeom prst="rect">
            <a:avLst/>
          </a:prstGeom>
        </p:spPr>
        <p:txBody>
          <a:bodyPr vert="horz" wrap="square" lIns="0" tIns="129926" rIns="0" bIns="0" rtlCol="0">
            <a:spAutoFit/>
          </a:bodyPr>
          <a:lstStyle/>
          <a:p>
            <a:pPr marR="4559" algn="r">
              <a:spcBef>
                <a:spcPts val="1023"/>
              </a:spcBef>
            </a:pPr>
            <a:r>
              <a:rPr sz="2200" b="1" dirty="0">
                <a:latin typeface="Times New Roman"/>
                <a:cs typeface="Times New Roman"/>
              </a:rPr>
              <a:t>400</a:t>
            </a:r>
            <a:endParaRPr sz="2200">
              <a:latin typeface="Times New Roman"/>
              <a:cs typeface="Times New Roman"/>
            </a:endParaRPr>
          </a:p>
          <a:p>
            <a:pPr marR="4559" algn="r">
              <a:spcBef>
                <a:spcPts val="938"/>
              </a:spcBef>
            </a:pPr>
            <a:r>
              <a:rPr sz="2200" b="1" dirty="0">
                <a:latin typeface="Times New Roman"/>
                <a:cs typeface="Times New Roman"/>
              </a:rPr>
              <a:t>300</a:t>
            </a:r>
            <a:endParaRPr sz="2200">
              <a:latin typeface="Times New Roman"/>
              <a:cs typeface="Times New Roman"/>
            </a:endParaRPr>
          </a:p>
          <a:p>
            <a:pPr marR="4559" algn="r">
              <a:spcBef>
                <a:spcPts val="875"/>
              </a:spcBef>
              <a:tabLst>
                <a:tab pos="254153" algn="l"/>
              </a:tabLst>
            </a:pPr>
            <a:r>
              <a:rPr sz="3200" b="1" baseline="-5787" dirty="0">
                <a:latin typeface="Times New Roman"/>
                <a:cs typeface="Times New Roman"/>
              </a:rPr>
              <a:t>y	</a:t>
            </a:r>
            <a:r>
              <a:rPr sz="2200" b="1" dirty="0">
                <a:latin typeface="Times New Roman"/>
                <a:cs typeface="Times New Roman"/>
              </a:rPr>
              <a:t>200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86000" y="4648122"/>
            <a:ext cx="4548909" cy="198127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82662">
              <a:spcBef>
                <a:spcPts val="90"/>
              </a:spcBef>
            </a:pPr>
            <a:r>
              <a:rPr sz="2200" b="1" dirty="0">
                <a:latin typeface="Times New Roman"/>
                <a:cs typeface="Times New Roman"/>
              </a:rPr>
              <a:t>100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2900">
              <a:latin typeface="Times New Roman"/>
              <a:cs typeface="Times New Roman"/>
            </a:endParaRPr>
          </a:p>
          <a:p>
            <a:pPr marL="531099" algn="ctr">
              <a:lnSpc>
                <a:spcPts val="2392"/>
              </a:lnSpc>
              <a:tabLst>
                <a:tab pos="1029147" algn="l"/>
                <a:tab pos="1752286" algn="l"/>
                <a:tab pos="2493659" algn="l"/>
                <a:tab pos="3177478" algn="l"/>
              </a:tabLst>
            </a:pPr>
            <a:r>
              <a:rPr sz="3200" b="1" baseline="3472" dirty="0">
                <a:latin typeface="Times New Roman"/>
                <a:cs typeface="Times New Roman"/>
              </a:rPr>
              <a:t>0	</a:t>
            </a:r>
            <a:r>
              <a:rPr sz="3200" b="1" baseline="2314" dirty="0">
                <a:latin typeface="Times New Roman"/>
                <a:cs typeface="Times New Roman"/>
              </a:rPr>
              <a:t>100	</a:t>
            </a:r>
            <a:r>
              <a:rPr sz="2200" b="1" dirty="0">
                <a:latin typeface="Times New Roman"/>
                <a:cs typeface="Times New Roman"/>
              </a:rPr>
              <a:t>200	300	</a:t>
            </a:r>
            <a:r>
              <a:rPr sz="3200" b="1" baseline="4629" dirty="0">
                <a:latin typeface="Times New Roman"/>
                <a:cs typeface="Times New Roman"/>
              </a:rPr>
              <a:t>400</a:t>
            </a:r>
            <a:endParaRPr sz="3200" baseline="4629">
              <a:latin typeface="Times New Roman"/>
              <a:cs typeface="Times New Roman"/>
            </a:endParaRPr>
          </a:p>
          <a:p>
            <a:pPr marL="302590" algn="ctr">
              <a:lnSpc>
                <a:spcPts val="2392"/>
              </a:lnSpc>
            </a:pPr>
            <a:r>
              <a:rPr sz="2200" b="1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 marL="1031427" marR="4559" indent="-1020600">
              <a:spcBef>
                <a:spcPts val="601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5: </a:t>
            </a:r>
            <a:r>
              <a:rPr sz="1600" spc="-4" dirty="0">
                <a:latin typeface="Arial"/>
                <a:cs typeface="Arial"/>
              </a:rPr>
              <a:t>Input domain of two variables </a:t>
            </a:r>
            <a:r>
              <a:rPr sz="1600" dirty="0">
                <a:latin typeface="Arial"/>
                <a:cs typeface="Arial"/>
              </a:rPr>
              <a:t>x </a:t>
            </a:r>
            <a:r>
              <a:rPr sz="1600" spc="-4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9" dirty="0">
                <a:latin typeface="Arial"/>
                <a:cs typeface="Arial"/>
              </a:rPr>
              <a:t>with  </a:t>
            </a:r>
            <a:r>
              <a:rPr sz="1600" spc="-4" dirty="0">
                <a:latin typeface="Arial"/>
                <a:cs typeface="Arial"/>
              </a:rPr>
              <a:t>boundaries [100,300]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each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01310" y="5273861"/>
            <a:ext cx="0" cy="150719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8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852" y="1864657"/>
            <a:ext cx="7741227" cy="255066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just">
              <a:spcBef>
                <a:spcPts val="90"/>
              </a:spcBef>
            </a:pPr>
            <a:r>
              <a:rPr b="1" u="heavy" spc="-4" smtClean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Example-</a:t>
            </a:r>
            <a:r>
              <a:rPr b="1" u="heavy" spc="-18" smtClean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4" smtClean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8.I</a:t>
            </a:r>
            <a:endParaRPr smtClean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>
              <a:latin typeface="Arial"/>
              <a:cs typeface="Arial"/>
            </a:endParaRPr>
          </a:p>
          <a:p>
            <a:pPr marL="11397" marR="4559" algn="just"/>
            <a:r>
              <a:rPr dirty="0">
                <a:latin typeface="Arial"/>
                <a:cs typeface="Arial"/>
              </a:rPr>
              <a:t>Consider a </a:t>
            </a:r>
            <a:r>
              <a:rPr spc="-4" dirty="0">
                <a:latin typeface="Arial"/>
                <a:cs typeface="Arial"/>
              </a:rPr>
              <a:t>program </a:t>
            </a:r>
            <a:r>
              <a:rPr spc="-13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the determination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the nature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roots </a:t>
            </a:r>
            <a:r>
              <a:rPr dirty="0">
                <a:latin typeface="Arial"/>
                <a:cs typeface="Arial"/>
              </a:rPr>
              <a:t>of a  </a:t>
            </a:r>
            <a:r>
              <a:rPr spc="-4" dirty="0">
                <a:latin typeface="Arial"/>
                <a:cs typeface="Arial"/>
              </a:rPr>
              <a:t>quadratic equation. Its input is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triple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positive integers </a:t>
            </a:r>
            <a:r>
              <a:rPr dirty="0">
                <a:latin typeface="Arial"/>
                <a:cs typeface="Arial"/>
              </a:rPr>
              <a:t>(say </a:t>
            </a:r>
            <a:r>
              <a:rPr spc="-4" dirty="0">
                <a:latin typeface="Arial"/>
                <a:cs typeface="Arial"/>
              </a:rPr>
              <a:t>a,b,c) and  values </a:t>
            </a:r>
            <a:r>
              <a:rPr dirty="0">
                <a:latin typeface="Arial"/>
                <a:cs typeface="Arial"/>
              </a:rPr>
              <a:t>may </a:t>
            </a:r>
            <a:r>
              <a:rPr spc="-9" dirty="0">
                <a:latin typeface="Arial"/>
                <a:cs typeface="Arial"/>
              </a:rPr>
              <a:t>be </a:t>
            </a:r>
            <a:r>
              <a:rPr spc="-4" dirty="0">
                <a:latin typeface="Arial"/>
                <a:cs typeface="Arial"/>
              </a:rPr>
              <a:t>from interval [0,100]. The program output </a:t>
            </a:r>
            <a:r>
              <a:rPr dirty="0">
                <a:latin typeface="Arial"/>
                <a:cs typeface="Arial"/>
              </a:rPr>
              <a:t>may </a:t>
            </a:r>
            <a:r>
              <a:rPr spc="-4" dirty="0">
                <a:latin typeface="Arial"/>
                <a:cs typeface="Arial"/>
              </a:rPr>
              <a:t>have </a:t>
            </a:r>
            <a:r>
              <a:rPr dirty="0">
                <a:latin typeface="Arial"/>
                <a:cs typeface="Arial"/>
              </a:rPr>
              <a:t>one of  </a:t>
            </a:r>
            <a:r>
              <a:rPr spc="-4" dirty="0">
                <a:latin typeface="Arial"/>
                <a:cs typeface="Arial"/>
              </a:rPr>
              <a:t>the following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words.</a:t>
            </a:r>
            <a:endParaRPr>
              <a:latin typeface="Arial"/>
              <a:cs typeface="Arial"/>
            </a:endParaRPr>
          </a:p>
          <a:p>
            <a:pPr marL="11397" marR="878137" algn="just">
              <a:lnSpc>
                <a:spcPct val="150000"/>
              </a:lnSpc>
            </a:pPr>
            <a:r>
              <a:rPr dirty="0">
                <a:latin typeface="Arial"/>
                <a:cs typeface="Arial"/>
              </a:rPr>
              <a:t>[Not a </a:t>
            </a:r>
            <a:r>
              <a:rPr spc="-4" dirty="0">
                <a:latin typeface="Arial"/>
                <a:cs typeface="Arial"/>
              </a:rPr>
              <a:t>quadratic equation; </a:t>
            </a:r>
            <a:r>
              <a:rPr dirty="0">
                <a:latin typeface="Arial"/>
                <a:cs typeface="Arial"/>
              </a:rPr>
              <a:t>Real </a:t>
            </a:r>
            <a:r>
              <a:rPr spc="-4" dirty="0">
                <a:latin typeface="Arial"/>
                <a:cs typeface="Arial"/>
              </a:rPr>
              <a:t>roots; Imaginary roots; </a:t>
            </a:r>
            <a:r>
              <a:rPr dirty="0">
                <a:latin typeface="Arial"/>
                <a:cs typeface="Arial"/>
              </a:rPr>
              <a:t>Equal </a:t>
            </a:r>
            <a:r>
              <a:rPr spc="-4" dirty="0">
                <a:latin typeface="Arial"/>
                <a:cs typeface="Arial"/>
              </a:rPr>
              <a:t>roots] 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boundary value test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30213"/>
            <a:ext cx="5218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307" y="1797423"/>
            <a:ext cx="4286827" cy="285844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400">
              <a:latin typeface="Arial"/>
              <a:cs typeface="Arial"/>
            </a:endParaRPr>
          </a:p>
          <a:p>
            <a:pPr marL="432515"/>
            <a:r>
              <a:rPr spc="-4" dirty="0">
                <a:latin typeface="Arial"/>
                <a:cs typeface="Arial"/>
              </a:rPr>
              <a:t>Quadratic equation will </a:t>
            </a:r>
            <a:r>
              <a:rPr dirty="0">
                <a:latin typeface="Arial"/>
                <a:cs typeface="Arial"/>
              </a:rPr>
              <a:t>be of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type:</a:t>
            </a:r>
            <a:endParaRPr>
              <a:latin typeface="Arial"/>
              <a:cs typeface="Arial"/>
            </a:endParaRPr>
          </a:p>
          <a:p>
            <a:pPr marL="843377" marR="647918" indent="1230874">
              <a:lnSpc>
                <a:spcPct val="150000"/>
              </a:lnSpc>
            </a:pP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i="1"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700" spc="-6" baseline="256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+b</a:t>
            </a:r>
            <a:r>
              <a:rPr i="1"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+c=0  </a:t>
            </a:r>
            <a:r>
              <a:rPr spc="-4" dirty="0">
                <a:latin typeface="Arial"/>
                <a:cs typeface="Arial"/>
              </a:rPr>
              <a:t>Roots are </a:t>
            </a:r>
            <a:r>
              <a:rPr spc="-9" dirty="0">
                <a:latin typeface="Arial"/>
                <a:cs typeface="Arial"/>
              </a:rPr>
              <a:t>real </a:t>
            </a:r>
            <a:r>
              <a:rPr spc="-4" dirty="0">
                <a:latin typeface="Arial"/>
                <a:cs typeface="Arial"/>
              </a:rPr>
              <a:t>if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-4ac)&gt;0</a:t>
            </a:r>
            <a:endParaRPr>
              <a:latin typeface="Arial"/>
              <a:cs typeface="Arial"/>
            </a:endParaRPr>
          </a:p>
          <a:p>
            <a:pPr marL="843377" marR="38750">
              <a:lnSpc>
                <a:spcPct val="150000"/>
              </a:lnSpc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Roots are imaginary if (b</a:t>
            </a:r>
            <a:r>
              <a:rPr sz="1700" spc="-6" baseline="25641" dirty="0">
                <a:solidFill>
                  <a:srgbClr val="653200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-4ac)&lt;0  </a:t>
            </a:r>
            <a:r>
              <a:rPr spc="-4" dirty="0">
                <a:latin typeface="Arial"/>
                <a:cs typeface="Arial"/>
              </a:rPr>
              <a:t>Roots are equal if 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-4ac)=0 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Equation is not quadratic if</a:t>
            </a:r>
            <a:r>
              <a:rPr spc="-3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a=0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30213"/>
            <a:ext cx="4989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449" y="1618577"/>
            <a:ext cx="3325668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boundary value test cases are </a:t>
            </a: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7551" y="2004452"/>
          <a:ext cx="7135668" cy="383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018"/>
                <a:gridCol w="1159741"/>
                <a:gridCol w="1248641"/>
                <a:gridCol w="1249795"/>
                <a:gridCol w="2050473"/>
              </a:tblGrid>
              <a:tr h="31735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30213"/>
            <a:ext cx="56757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591" y="1636058"/>
            <a:ext cx="7914986" cy="289691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b="1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–</a:t>
            </a:r>
            <a:r>
              <a:rPr b="1" u="heavy" spc="-18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8.2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1397" marR="214263"/>
            <a:r>
              <a:rPr dirty="0">
                <a:latin typeface="Arial"/>
                <a:cs typeface="Arial"/>
              </a:rPr>
              <a:t>Consider a </a:t>
            </a:r>
            <a:r>
              <a:rPr spc="-4" dirty="0">
                <a:latin typeface="Arial"/>
                <a:cs typeface="Arial"/>
              </a:rPr>
              <a:t>program </a:t>
            </a:r>
            <a:r>
              <a:rPr spc="-13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determining the Previous date. Its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triple </a:t>
            </a:r>
            <a:r>
              <a:rPr dirty="0">
                <a:latin typeface="Arial"/>
                <a:cs typeface="Arial"/>
              </a:rPr>
              <a:t>of  </a:t>
            </a:r>
            <a:r>
              <a:rPr spc="-4" dirty="0">
                <a:latin typeface="Arial"/>
                <a:cs typeface="Arial"/>
              </a:rPr>
              <a:t>day, month and year with the values in the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range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561"/>
              </a:spcBef>
            </a:pPr>
            <a:r>
              <a:rPr dirty="0">
                <a:latin typeface="Arial"/>
                <a:cs typeface="Arial"/>
              </a:rPr>
              <a:t>1 ≤ </a:t>
            </a:r>
            <a:r>
              <a:rPr spc="-4" dirty="0">
                <a:latin typeface="Arial"/>
                <a:cs typeface="Arial"/>
              </a:rPr>
              <a:t>month </a:t>
            </a:r>
            <a:r>
              <a:rPr dirty="0">
                <a:latin typeface="Arial"/>
                <a:cs typeface="Arial"/>
              </a:rPr>
              <a:t>≤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12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417"/>
              </a:spcBef>
              <a:tabLst>
                <a:tab pos="1891329" algn="l"/>
              </a:tabLst>
            </a:pPr>
            <a:r>
              <a:rPr dirty="0">
                <a:latin typeface="Arial"/>
                <a:cs typeface="Arial"/>
              </a:rPr>
              <a:t>1 ≤</a:t>
            </a:r>
            <a:r>
              <a:rPr spc="-4" dirty="0">
                <a:latin typeface="Arial"/>
                <a:cs typeface="Arial"/>
              </a:rPr>
              <a:t> day </a:t>
            </a:r>
            <a:r>
              <a:rPr dirty="0">
                <a:latin typeface="Arial"/>
                <a:cs typeface="Arial"/>
              </a:rPr>
              <a:t>≤	</a:t>
            </a:r>
            <a:r>
              <a:rPr spc="-9" dirty="0"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431"/>
              </a:spcBef>
            </a:pPr>
            <a:r>
              <a:rPr dirty="0">
                <a:latin typeface="Arial"/>
                <a:cs typeface="Arial"/>
              </a:rPr>
              <a:t>1900 ≤ </a:t>
            </a:r>
            <a:r>
              <a:rPr spc="-4" dirty="0">
                <a:latin typeface="Arial"/>
                <a:cs typeface="Arial"/>
              </a:rPr>
              <a:t>year </a:t>
            </a:r>
            <a:r>
              <a:rPr dirty="0">
                <a:latin typeface="Arial"/>
                <a:cs typeface="Arial"/>
              </a:rPr>
              <a:t>≤</a:t>
            </a:r>
            <a:r>
              <a:rPr spc="-2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2025</a:t>
            </a:r>
            <a:endParaRPr>
              <a:latin typeface="Arial"/>
              <a:cs typeface="Arial"/>
            </a:endParaRPr>
          </a:p>
          <a:p>
            <a:pPr marL="11397" marR="4559">
              <a:spcBef>
                <a:spcPts val="951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possible outputs would </a:t>
            </a:r>
            <a:r>
              <a:rPr dirty="0">
                <a:latin typeface="Arial"/>
                <a:cs typeface="Arial"/>
              </a:rPr>
              <a:t>be </a:t>
            </a:r>
            <a:r>
              <a:rPr spc="-4" dirty="0">
                <a:latin typeface="Arial"/>
                <a:cs typeface="Arial"/>
              </a:rPr>
              <a:t>Previous date </a:t>
            </a:r>
            <a:r>
              <a:rPr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invalid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date.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 boundary value test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0213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903" y="1730188"/>
            <a:ext cx="7585940" cy="18273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u="heavy" spc="-4" dirty="0"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400">
              <a:latin typeface="Arial"/>
              <a:cs typeface="Arial"/>
            </a:endParaRPr>
          </a:p>
          <a:p>
            <a:pPr marL="11397" marR="4559"/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Previous date program </a:t>
            </a:r>
            <a:r>
              <a:rPr spc="-9" dirty="0">
                <a:latin typeface="Arial"/>
                <a:cs typeface="Arial"/>
              </a:rPr>
              <a:t>takes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date </a:t>
            </a:r>
            <a:r>
              <a:rPr dirty="0">
                <a:latin typeface="Arial"/>
                <a:cs typeface="Arial"/>
              </a:rPr>
              <a:t>as input </a:t>
            </a:r>
            <a:r>
              <a:rPr spc="-4" dirty="0">
                <a:latin typeface="Arial"/>
                <a:cs typeface="Arial"/>
              </a:rPr>
              <a:t>and checks it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validity.  If valid, it returns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previous date </a:t>
            </a:r>
            <a:r>
              <a:rPr dirty="0">
                <a:latin typeface="Arial"/>
                <a:cs typeface="Arial"/>
              </a:rPr>
              <a:t>as </a:t>
            </a:r>
            <a:r>
              <a:rPr spc="-9" dirty="0">
                <a:latin typeface="Arial"/>
                <a:cs typeface="Arial"/>
              </a:rPr>
              <a:t>its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output.</a:t>
            </a:r>
            <a:endParaRPr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400">
              <a:latin typeface="Arial"/>
              <a:cs typeface="Arial"/>
            </a:endParaRPr>
          </a:p>
          <a:p>
            <a:pPr marL="11397" marR="33621">
              <a:spcBef>
                <a:spcPts val="4"/>
              </a:spcBef>
            </a:pPr>
            <a:r>
              <a:rPr spc="-4" dirty="0">
                <a:latin typeface="Arial"/>
                <a:cs typeface="Arial"/>
              </a:rPr>
              <a:t>With </a:t>
            </a:r>
            <a:r>
              <a:rPr dirty="0">
                <a:latin typeface="Arial"/>
                <a:cs typeface="Arial"/>
              </a:rPr>
              <a:t>single </a:t>
            </a:r>
            <a:r>
              <a:rPr spc="-4" dirty="0">
                <a:latin typeface="Arial"/>
                <a:cs typeface="Arial"/>
              </a:rPr>
              <a:t>fault assumption theory, 4n+1 test cases can </a:t>
            </a:r>
            <a:r>
              <a:rPr dirty="0">
                <a:latin typeface="Arial"/>
                <a:cs typeface="Arial"/>
              </a:rPr>
              <a:t>be </a:t>
            </a:r>
            <a:r>
              <a:rPr spc="-4" dirty="0">
                <a:latin typeface="Arial"/>
                <a:cs typeface="Arial"/>
              </a:rPr>
              <a:t>designed and  </a:t>
            </a:r>
            <a:r>
              <a:rPr dirty="0">
                <a:latin typeface="Arial"/>
                <a:cs typeface="Arial"/>
              </a:rPr>
              <a:t>which </a:t>
            </a:r>
            <a:r>
              <a:rPr spc="-4" dirty="0">
                <a:latin typeface="Arial"/>
                <a:cs typeface="Arial"/>
              </a:rPr>
              <a:t>are equal to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13.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30213"/>
            <a:ext cx="5751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398" y="1462591"/>
            <a:ext cx="3267941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boundary value test cases are: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21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5370" y="1937217"/>
          <a:ext cx="6857999" cy="392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115290"/>
                <a:gridCol w="1198418"/>
                <a:gridCol w="1201305"/>
                <a:gridCol w="1971386"/>
              </a:tblGrid>
              <a:tr h="324073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R="501015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2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038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03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0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038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0213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590" y="1554031"/>
            <a:ext cx="7930573" cy="248911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just">
              <a:spcBef>
                <a:spcPts val="90"/>
              </a:spcBef>
            </a:pPr>
            <a:r>
              <a:rPr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b="1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–</a:t>
            </a:r>
            <a:r>
              <a:rPr b="1" u="heavy" spc="-18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8.3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11397" marR="4559" algn="just"/>
            <a:r>
              <a:rPr dirty="0">
                <a:latin typeface="Arial"/>
                <a:cs typeface="Arial"/>
              </a:rPr>
              <a:t>Consider a </a:t>
            </a:r>
            <a:r>
              <a:rPr spc="-4" dirty="0">
                <a:latin typeface="Arial"/>
                <a:cs typeface="Arial"/>
              </a:rPr>
              <a:t>simple program to classify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triangle. </a:t>
            </a:r>
            <a:r>
              <a:rPr spc="-9" dirty="0">
                <a:latin typeface="Arial"/>
                <a:cs typeface="Arial"/>
              </a:rPr>
              <a:t>Its </a:t>
            </a:r>
            <a:r>
              <a:rPr spc="-4" dirty="0">
                <a:latin typeface="Arial"/>
                <a:cs typeface="Arial"/>
              </a:rPr>
              <a:t>inputs is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triple </a:t>
            </a:r>
            <a:r>
              <a:rPr spc="-9" dirty="0">
                <a:latin typeface="Arial"/>
                <a:cs typeface="Arial"/>
              </a:rPr>
              <a:t>of  </a:t>
            </a:r>
            <a:r>
              <a:rPr spc="-4" dirty="0">
                <a:latin typeface="Arial"/>
                <a:cs typeface="Arial"/>
              </a:rPr>
              <a:t>positive integers </a:t>
            </a:r>
            <a:r>
              <a:rPr dirty="0">
                <a:latin typeface="Arial"/>
                <a:cs typeface="Arial"/>
              </a:rPr>
              <a:t>(say </a:t>
            </a:r>
            <a:r>
              <a:rPr spc="-4" dirty="0">
                <a:latin typeface="Arial"/>
                <a:cs typeface="Arial"/>
              </a:rPr>
              <a:t>x, y, </a:t>
            </a:r>
            <a:r>
              <a:rPr dirty="0">
                <a:latin typeface="Arial"/>
                <a:cs typeface="Arial"/>
              </a:rPr>
              <a:t>z) and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date type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parameters </a:t>
            </a:r>
            <a:r>
              <a:rPr spc="-9" dirty="0">
                <a:latin typeface="Arial"/>
                <a:cs typeface="Arial"/>
              </a:rPr>
              <a:t>ensures  </a:t>
            </a:r>
            <a:r>
              <a:rPr spc="-4" dirty="0">
                <a:latin typeface="Arial"/>
                <a:cs typeface="Arial"/>
              </a:rPr>
              <a:t>that these will </a:t>
            </a:r>
            <a:r>
              <a:rPr dirty="0">
                <a:latin typeface="Arial"/>
                <a:cs typeface="Arial"/>
              </a:rPr>
              <a:t>be </a:t>
            </a:r>
            <a:r>
              <a:rPr spc="-4" dirty="0">
                <a:latin typeface="Arial"/>
                <a:cs typeface="Arial"/>
              </a:rPr>
              <a:t>integers greater than </a:t>
            </a:r>
            <a:r>
              <a:rPr dirty="0">
                <a:latin typeface="Arial"/>
                <a:cs typeface="Arial"/>
              </a:rPr>
              <a:t>0 and </a:t>
            </a:r>
            <a:r>
              <a:rPr spc="-4" dirty="0">
                <a:latin typeface="Arial"/>
                <a:cs typeface="Arial"/>
              </a:rPr>
              <a:t>less than </a:t>
            </a:r>
            <a:r>
              <a:rPr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equal </a:t>
            </a:r>
            <a:r>
              <a:rPr spc="-9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100. The  </a:t>
            </a:r>
            <a:r>
              <a:rPr spc="-4" dirty="0">
                <a:latin typeface="Arial"/>
                <a:cs typeface="Arial"/>
              </a:rPr>
              <a:t>program output </a:t>
            </a:r>
            <a:r>
              <a:rPr dirty="0">
                <a:latin typeface="Arial"/>
                <a:cs typeface="Arial"/>
              </a:rPr>
              <a:t>may be </a:t>
            </a:r>
            <a:r>
              <a:rPr spc="-9" dirty="0">
                <a:latin typeface="Arial"/>
                <a:cs typeface="Arial"/>
              </a:rPr>
              <a:t>one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the following</a:t>
            </a:r>
            <a:r>
              <a:rPr spc="-5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words:</a:t>
            </a:r>
            <a:endParaRPr>
              <a:latin typeface="Arial"/>
              <a:cs typeface="Arial"/>
            </a:endParaRPr>
          </a:p>
          <a:p>
            <a:pPr marL="11397" marR="3099409" algn="just">
              <a:lnSpc>
                <a:spcPct val="150000"/>
              </a:lnSpc>
            </a:pPr>
            <a:r>
              <a:rPr dirty="0">
                <a:latin typeface="Arial"/>
                <a:cs typeface="Arial"/>
              </a:rPr>
              <a:t>[Scalene; </a:t>
            </a:r>
            <a:r>
              <a:rPr spc="-4" dirty="0">
                <a:latin typeface="Arial"/>
                <a:cs typeface="Arial"/>
              </a:rPr>
              <a:t>Isosceles; Equilateral; </a:t>
            </a:r>
            <a:r>
              <a:rPr dirty="0">
                <a:latin typeface="Arial"/>
                <a:cs typeface="Arial"/>
              </a:rPr>
              <a:t>Not a </a:t>
            </a:r>
            <a:r>
              <a:rPr spc="-4" dirty="0">
                <a:latin typeface="Arial"/>
                <a:cs typeface="Arial"/>
              </a:rPr>
              <a:t>triangle] 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boundary value test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74719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590" y="1070475"/>
            <a:ext cx="5028045" cy="845820"/>
          </a:xfrm>
          <a:prstGeom prst="rect">
            <a:avLst/>
          </a:prstGeom>
        </p:spPr>
        <p:txBody>
          <a:bodyPr vert="horz" wrap="square" lIns="0" tIns="149300" rIns="0" bIns="0" rtlCol="0">
            <a:spAutoFit/>
          </a:bodyPr>
          <a:lstStyle/>
          <a:p>
            <a:pPr marL="11397">
              <a:spcBef>
                <a:spcPts val="1176"/>
              </a:spcBef>
            </a:pPr>
            <a:r>
              <a:rPr b="1" u="heavy" spc="-4" dirty="0"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86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boundary value </a:t>
            </a:r>
            <a:r>
              <a:rPr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 are shown</a:t>
            </a:r>
            <a:r>
              <a:rPr spc="-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below: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23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3915" y="2152369"/>
          <a:ext cx="5541819" cy="3821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7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54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548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33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0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29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68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124" y="1876761"/>
            <a:ext cx="7763164" cy="160938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more appropriate definition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100">
              <a:latin typeface="Arial"/>
              <a:cs typeface="Arial"/>
            </a:endParaRPr>
          </a:p>
          <a:p>
            <a:pPr marL="37040" marR="4559">
              <a:tabLst>
                <a:tab pos="1326608" algn="l"/>
                <a:tab pos="1694730" algn="l"/>
                <a:tab pos="2275977" algn="l"/>
                <a:tab pos="3532494" algn="l"/>
                <a:tab pos="3935947" algn="l"/>
                <a:tab pos="5440348" algn="l"/>
                <a:tab pos="5754905" algn="l"/>
                <a:tab pos="7084363" algn="l"/>
              </a:tabLst>
            </a:pPr>
            <a:r>
              <a:rPr sz="2500" spc="-4" dirty="0">
                <a:latin typeface="Arial"/>
                <a:cs typeface="Arial"/>
              </a:rPr>
              <a:t>“</a:t>
            </a:r>
            <a:r>
              <a:rPr sz="2500" i="1" spc="-9" dirty="0">
                <a:latin typeface="Arial"/>
                <a:cs typeface="Arial"/>
              </a:rPr>
              <a:t>T</a:t>
            </a:r>
            <a:r>
              <a:rPr sz="2500" i="1" dirty="0">
                <a:latin typeface="Arial"/>
                <a:cs typeface="Arial"/>
              </a:rPr>
              <a:t>es</a:t>
            </a:r>
            <a:r>
              <a:rPr sz="2500" i="1" spc="-4" dirty="0">
                <a:latin typeface="Arial"/>
                <a:cs typeface="Arial"/>
              </a:rPr>
              <a:t>ti</a:t>
            </a:r>
            <a:r>
              <a:rPr sz="2500" i="1" dirty="0">
                <a:latin typeface="Arial"/>
                <a:cs typeface="Arial"/>
              </a:rPr>
              <a:t>n</a:t>
            </a:r>
            <a:r>
              <a:rPr sz="2500" i="1" spc="-4" dirty="0">
                <a:latin typeface="Arial"/>
                <a:cs typeface="Arial"/>
              </a:rPr>
              <a:t>g</a:t>
            </a:r>
            <a:r>
              <a:rPr sz="2500" i="1" dirty="0">
                <a:latin typeface="Arial"/>
                <a:cs typeface="Arial"/>
              </a:rPr>
              <a:t>	</a:t>
            </a:r>
            <a:r>
              <a:rPr sz="2500" i="1" spc="9" dirty="0">
                <a:latin typeface="Arial"/>
                <a:cs typeface="Arial"/>
              </a:rPr>
              <a:t>i</a:t>
            </a:r>
            <a:r>
              <a:rPr sz="2500" i="1" spc="-4" dirty="0">
                <a:latin typeface="Arial"/>
                <a:cs typeface="Arial"/>
              </a:rPr>
              <a:t>s</a:t>
            </a:r>
            <a:r>
              <a:rPr sz="2500" i="1" dirty="0">
                <a:latin typeface="Arial"/>
                <a:cs typeface="Arial"/>
              </a:rPr>
              <a:t>	</a:t>
            </a:r>
            <a:r>
              <a:rPr sz="2500" i="1" spc="-4" dirty="0">
                <a:latin typeface="Arial"/>
                <a:cs typeface="Arial"/>
              </a:rPr>
              <a:t>t</a:t>
            </a:r>
            <a:r>
              <a:rPr sz="2500" i="1" dirty="0">
                <a:latin typeface="Arial"/>
                <a:cs typeface="Arial"/>
              </a:rPr>
              <a:t>h</a:t>
            </a:r>
            <a:r>
              <a:rPr sz="2500" i="1" spc="-4" dirty="0">
                <a:latin typeface="Arial"/>
                <a:cs typeface="Arial"/>
              </a:rPr>
              <a:t>e</a:t>
            </a:r>
            <a:r>
              <a:rPr sz="2500" i="1" dirty="0">
                <a:latin typeface="Arial"/>
                <a:cs typeface="Arial"/>
              </a:rPr>
              <a:t>	p</a:t>
            </a:r>
            <a:r>
              <a:rPr sz="2500" i="1" spc="-4" dirty="0">
                <a:latin typeface="Arial"/>
                <a:cs typeface="Arial"/>
              </a:rPr>
              <a:t>r</a:t>
            </a:r>
            <a:r>
              <a:rPr sz="2500" i="1" dirty="0">
                <a:latin typeface="Arial"/>
                <a:cs typeface="Arial"/>
              </a:rPr>
              <a:t>oces</a:t>
            </a:r>
            <a:r>
              <a:rPr sz="2500" i="1" spc="-4" dirty="0">
                <a:latin typeface="Arial"/>
                <a:cs typeface="Arial"/>
              </a:rPr>
              <a:t>s</a:t>
            </a:r>
            <a:r>
              <a:rPr sz="2500" i="1" dirty="0">
                <a:latin typeface="Arial"/>
                <a:cs typeface="Arial"/>
              </a:rPr>
              <a:t>	o</a:t>
            </a:r>
            <a:r>
              <a:rPr sz="2500" i="1" spc="-4" dirty="0">
                <a:latin typeface="Arial"/>
                <a:cs typeface="Arial"/>
              </a:rPr>
              <a:t>f</a:t>
            </a:r>
            <a:r>
              <a:rPr sz="2500" i="1" dirty="0">
                <a:latin typeface="Arial"/>
                <a:cs typeface="Arial"/>
              </a:rPr>
              <a:t>	</a:t>
            </a:r>
            <a:r>
              <a:rPr sz="2500" i="1" spc="-13" dirty="0">
                <a:latin typeface="Arial"/>
                <a:cs typeface="Arial"/>
              </a:rPr>
              <a:t>e</a:t>
            </a:r>
            <a:r>
              <a:rPr sz="2500" i="1" dirty="0">
                <a:latin typeface="Arial"/>
                <a:cs typeface="Arial"/>
              </a:rPr>
              <a:t>xecu</a:t>
            </a:r>
            <a:r>
              <a:rPr sz="2500" i="1" spc="-4" dirty="0">
                <a:latin typeface="Arial"/>
                <a:cs typeface="Arial"/>
              </a:rPr>
              <a:t>ti</a:t>
            </a:r>
            <a:r>
              <a:rPr sz="2500" i="1" dirty="0">
                <a:latin typeface="Arial"/>
                <a:cs typeface="Arial"/>
              </a:rPr>
              <a:t>n</a:t>
            </a:r>
            <a:r>
              <a:rPr sz="2500" i="1" spc="-4" dirty="0">
                <a:latin typeface="Arial"/>
                <a:cs typeface="Arial"/>
              </a:rPr>
              <a:t>g</a:t>
            </a:r>
            <a:r>
              <a:rPr sz="2500" i="1" dirty="0">
                <a:latin typeface="Arial"/>
                <a:cs typeface="Arial"/>
              </a:rPr>
              <a:t>	</a:t>
            </a:r>
            <a:r>
              <a:rPr sz="2500" i="1" spc="-4" dirty="0">
                <a:latin typeface="Arial"/>
                <a:cs typeface="Arial"/>
              </a:rPr>
              <a:t>a</a:t>
            </a:r>
            <a:r>
              <a:rPr sz="2500" i="1" dirty="0">
                <a:latin typeface="Arial"/>
                <a:cs typeface="Arial"/>
              </a:rPr>
              <a:t>	p</a:t>
            </a:r>
            <a:r>
              <a:rPr sz="2500" i="1" spc="-4" dirty="0">
                <a:latin typeface="Arial"/>
                <a:cs typeface="Arial"/>
              </a:rPr>
              <a:t>r</a:t>
            </a:r>
            <a:r>
              <a:rPr sz="2500" i="1" dirty="0">
                <a:latin typeface="Arial"/>
                <a:cs typeface="Arial"/>
              </a:rPr>
              <a:t>og</a:t>
            </a:r>
            <a:r>
              <a:rPr sz="2500" i="1" spc="-4" dirty="0">
                <a:latin typeface="Arial"/>
                <a:cs typeface="Arial"/>
              </a:rPr>
              <a:t>r</a:t>
            </a:r>
            <a:r>
              <a:rPr sz="2500" i="1" spc="9" dirty="0">
                <a:latin typeface="Arial"/>
                <a:cs typeface="Arial"/>
              </a:rPr>
              <a:t>a</a:t>
            </a:r>
            <a:r>
              <a:rPr sz="2500" i="1" spc="-4" dirty="0">
                <a:latin typeface="Arial"/>
                <a:cs typeface="Arial"/>
              </a:rPr>
              <a:t>m</a:t>
            </a:r>
            <a:r>
              <a:rPr sz="2500" i="1" dirty="0">
                <a:latin typeface="Arial"/>
                <a:cs typeface="Arial"/>
              </a:rPr>
              <a:t>	</a:t>
            </a:r>
            <a:r>
              <a:rPr sz="2500" i="1" spc="-9" dirty="0">
                <a:latin typeface="Arial"/>
                <a:cs typeface="Arial"/>
              </a:rPr>
              <a:t>w</a:t>
            </a:r>
            <a:r>
              <a:rPr sz="2500" i="1" spc="-4" dirty="0">
                <a:latin typeface="Arial"/>
                <a:cs typeface="Arial"/>
              </a:rPr>
              <a:t>ith  the </a:t>
            </a:r>
            <a:r>
              <a:rPr sz="2500" i="1" dirty="0">
                <a:latin typeface="Arial"/>
                <a:cs typeface="Arial"/>
              </a:rPr>
              <a:t>intent of finding</a:t>
            </a:r>
            <a:r>
              <a:rPr sz="2500" i="1" spc="-4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errors</a:t>
            </a:r>
            <a:r>
              <a:rPr sz="2500" dirty="0">
                <a:latin typeface="Arial"/>
                <a:cs typeface="Arial"/>
              </a:rPr>
              <a:t>.”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30213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175" y="1567478"/>
            <a:ext cx="7755082" cy="445888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9889" algn="just">
              <a:spcBef>
                <a:spcPts val="90"/>
              </a:spcBef>
            </a:pPr>
            <a:r>
              <a:rPr sz="2200" b="1" spc="-4" dirty="0">
                <a:latin typeface="Arial"/>
                <a:cs typeface="Arial"/>
              </a:rPr>
              <a:t>Robustness testing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24504" marR="4559" algn="just"/>
            <a:r>
              <a:rPr spc="-4" dirty="0">
                <a:latin typeface="Arial"/>
                <a:cs typeface="Arial"/>
              </a:rPr>
              <a:t>It is nothing </a:t>
            </a:r>
            <a:r>
              <a:rPr dirty="0">
                <a:latin typeface="Arial"/>
                <a:cs typeface="Arial"/>
              </a:rPr>
              <a:t>but </a:t>
            </a:r>
            <a:r>
              <a:rPr spc="-4" dirty="0">
                <a:latin typeface="Arial"/>
                <a:cs typeface="Arial"/>
              </a:rPr>
              <a:t>the extension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boundary value analysis. Here, </a:t>
            </a:r>
            <a:r>
              <a:rPr dirty="0">
                <a:latin typeface="Arial"/>
                <a:cs typeface="Arial"/>
              </a:rPr>
              <a:t>we would  like </a:t>
            </a:r>
            <a:r>
              <a:rPr spc="-4" dirty="0">
                <a:latin typeface="Arial"/>
                <a:cs typeface="Arial"/>
              </a:rPr>
              <a:t>to see, </a:t>
            </a:r>
            <a:r>
              <a:rPr dirty="0">
                <a:latin typeface="Arial"/>
                <a:cs typeface="Arial"/>
              </a:rPr>
              <a:t>what </a:t>
            </a:r>
            <a:r>
              <a:rPr spc="-4" dirty="0">
                <a:latin typeface="Arial"/>
                <a:cs typeface="Arial"/>
              </a:rPr>
              <a:t>happens when the </a:t>
            </a:r>
            <a:r>
              <a:rPr spc="-9" dirty="0">
                <a:latin typeface="Arial"/>
                <a:cs typeface="Arial"/>
              </a:rPr>
              <a:t>extreme </a:t>
            </a:r>
            <a:r>
              <a:rPr spc="-4" dirty="0">
                <a:latin typeface="Arial"/>
                <a:cs typeface="Arial"/>
              </a:rPr>
              <a:t>values are exceeded with </a:t>
            </a:r>
            <a:r>
              <a:rPr dirty="0">
                <a:latin typeface="Arial"/>
                <a:cs typeface="Arial"/>
              </a:rPr>
              <a:t>a  </a:t>
            </a:r>
            <a:r>
              <a:rPr spc="-4" dirty="0">
                <a:latin typeface="Arial"/>
                <a:cs typeface="Arial"/>
              </a:rPr>
              <a:t>value slightly greater than the maximum, </a:t>
            </a:r>
            <a:r>
              <a:rPr dirty="0">
                <a:latin typeface="Arial"/>
                <a:cs typeface="Arial"/>
              </a:rPr>
              <a:t>and a </a:t>
            </a:r>
            <a:r>
              <a:rPr spc="-4" dirty="0">
                <a:latin typeface="Arial"/>
                <a:cs typeface="Arial"/>
              </a:rPr>
              <a:t>value slightly </a:t>
            </a:r>
            <a:r>
              <a:rPr dirty="0">
                <a:latin typeface="Arial"/>
                <a:cs typeface="Arial"/>
              </a:rPr>
              <a:t>less </a:t>
            </a:r>
            <a:r>
              <a:rPr spc="-9" dirty="0">
                <a:latin typeface="Arial"/>
                <a:cs typeface="Arial"/>
              </a:rPr>
              <a:t>than  </a:t>
            </a:r>
            <a:r>
              <a:rPr spc="-4" dirty="0">
                <a:latin typeface="Arial"/>
                <a:cs typeface="Arial"/>
              </a:rPr>
              <a:t>minimum. It means, we want to </a:t>
            </a:r>
            <a:r>
              <a:rPr spc="-9" dirty="0">
                <a:latin typeface="Arial"/>
                <a:cs typeface="Arial"/>
              </a:rPr>
              <a:t>go </a:t>
            </a:r>
            <a:r>
              <a:rPr spc="-4" dirty="0">
                <a:latin typeface="Arial"/>
                <a:cs typeface="Arial"/>
              </a:rPr>
              <a:t>outside the legitimate boundary </a:t>
            </a:r>
            <a:r>
              <a:rPr dirty="0">
                <a:latin typeface="Arial"/>
                <a:cs typeface="Arial"/>
              </a:rPr>
              <a:t>of input  domain. </a:t>
            </a:r>
            <a:r>
              <a:rPr spc="-4" dirty="0">
                <a:latin typeface="Arial"/>
                <a:cs typeface="Arial"/>
              </a:rPr>
              <a:t>This extended form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boundary value analysis is </a:t>
            </a:r>
            <a:r>
              <a:rPr dirty="0">
                <a:latin typeface="Arial"/>
                <a:cs typeface="Arial"/>
              </a:rPr>
              <a:t>called  </a:t>
            </a:r>
            <a:r>
              <a:rPr spc="-4" dirty="0">
                <a:latin typeface="Arial"/>
                <a:cs typeface="Arial"/>
              </a:rPr>
              <a:t>robustness testing and </a:t>
            </a:r>
            <a:r>
              <a:rPr dirty="0">
                <a:latin typeface="Arial"/>
                <a:cs typeface="Arial"/>
              </a:rPr>
              <a:t>shown </a:t>
            </a:r>
            <a:r>
              <a:rPr spc="-4" dirty="0">
                <a:latin typeface="Arial"/>
                <a:cs typeface="Arial"/>
              </a:rPr>
              <a:t>in Fig.</a:t>
            </a:r>
            <a:r>
              <a:rPr spc="-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>
              <a:latin typeface="Arial"/>
              <a:cs typeface="Arial"/>
            </a:endParaRPr>
          </a:p>
          <a:p>
            <a:pPr marL="11397" marR="19375" algn="just"/>
            <a:r>
              <a:rPr spc="-4" dirty="0">
                <a:latin typeface="Arial"/>
                <a:cs typeface="Arial"/>
              </a:rPr>
              <a:t>There </a:t>
            </a:r>
            <a:r>
              <a:rPr spc="-9" dirty="0">
                <a:latin typeface="Arial"/>
                <a:cs typeface="Arial"/>
              </a:rPr>
              <a:t>are four </a:t>
            </a:r>
            <a:r>
              <a:rPr spc="-4" dirty="0">
                <a:latin typeface="Arial"/>
                <a:cs typeface="Arial"/>
              </a:rPr>
              <a:t>additional </a:t>
            </a:r>
            <a:r>
              <a:rPr dirty="0">
                <a:latin typeface="Arial"/>
                <a:cs typeface="Arial"/>
              </a:rPr>
              <a:t>test cases </a:t>
            </a:r>
            <a:r>
              <a:rPr spc="-4" dirty="0">
                <a:latin typeface="Arial"/>
                <a:cs typeface="Arial"/>
              </a:rPr>
              <a:t>which are outside the legitimate input  </a:t>
            </a:r>
            <a:r>
              <a:rPr dirty="0">
                <a:latin typeface="Arial"/>
                <a:cs typeface="Arial"/>
              </a:rPr>
              <a:t>domain. </a:t>
            </a:r>
            <a:r>
              <a:rPr spc="-4" dirty="0">
                <a:latin typeface="Arial"/>
                <a:cs typeface="Arial"/>
              </a:rPr>
              <a:t>Hence total test cases in robustness testing </a:t>
            </a:r>
            <a:r>
              <a:rPr dirty="0">
                <a:latin typeface="Arial"/>
                <a:cs typeface="Arial"/>
              </a:rPr>
              <a:t>are </a:t>
            </a:r>
            <a:r>
              <a:rPr b="1" spc="-4" dirty="0">
                <a:latin typeface="Arial"/>
                <a:cs typeface="Arial"/>
              </a:rPr>
              <a:t>6n+1</a:t>
            </a:r>
            <a:r>
              <a:rPr spc="-4" dirty="0">
                <a:latin typeface="Arial"/>
                <a:cs typeface="Arial"/>
              </a:rPr>
              <a:t>, where </a:t>
            </a:r>
            <a:r>
              <a:rPr dirty="0">
                <a:latin typeface="Arial"/>
                <a:cs typeface="Arial"/>
              </a:rPr>
              <a:t>n </a:t>
            </a:r>
            <a:r>
              <a:rPr spc="-4" dirty="0">
                <a:latin typeface="Arial"/>
                <a:cs typeface="Arial"/>
              </a:rPr>
              <a:t>is  the number </a:t>
            </a:r>
            <a:r>
              <a:rPr spc="-9" dirty="0">
                <a:latin typeface="Arial"/>
                <a:cs typeface="Arial"/>
              </a:rPr>
              <a:t>of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variables. </a:t>
            </a:r>
            <a:r>
              <a:rPr dirty="0">
                <a:latin typeface="Arial"/>
                <a:cs typeface="Arial"/>
              </a:rPr>
              <a:t>So, 13 </a:t>
            </a:r>
            <a:r>
              <a:rPr spc="-9"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are: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L="11397" algn="just">
              <a:spcBef>
                <a:spcPts val="4"/>
              </a:spcBef>
            </a:pPr>
            <a:r>
              <a:rPr spc="-4" dirty="0">
                <a:latin typeface="Arial"/>
                <a:cs typeface="Arial"/>
              </a:rPr>
              <a:t>(200,99), (200,100), (200,101), (200,200), (200,299),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(200,300)</a:t>
            </a:r>
            <a:endParaRPr>
              <a:latin typeface="Arial"/>
              <a:cs typeface="Arial"/>
            </a:endParaRPr>
          </a:p>
          <a:p>
            <a:pPr marL="11397" algn="just">
              <a:spcBef>
                <a:spcPts val="1077"/>
              </a:spcBef>
            </a:pPr>
            <a:r>
              <a:rPr spc="-4" dirty="0">
                <a:latin typeface="Arial"/>
                <a:cs typeface="Arial"/>
              </a:rPr>
              <a:t>(200,301), (99,200), (100,200), (101,200), (299,200), (300,200),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(301,200)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630213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0213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5893" y="5362236"/>
            <a:ext cx="468976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54774" marR="4559" indent="-843946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8.6: </a:t>
            </a:r>
            <a:r>
              <a:rPr sz="1600" spc="-4" dirty="0">
                <a:latin typeface="Arial"/>
                <a:cs typeface="Arial"/>
              </a:rPr>
              <a:t>Robustness test cases for </a:t>
            </a:r>
            <a:r>
              <a:rPr sz="1600" spc="-9" dirty="0">
                <a:latin typeface="Arial"/>
                <a:cs typeface="Arial"/>
              </a:rPr>
              <a:t>two </a:t>
            </a:r>
            <a:r>
              <a:rPr sz="1600" spc="-4" dirty="0">
                <a:latin typeface="Arial"/>
                <a:cs typeface="Arial"/>
              </a:rPr>
              <a:t>variables </a:t>
            </a:r>
            <a:r>
              <a:rPr sz="1600" dirty="0">
                <a:latin typeface="Arial"/>
                <a:cs typeface="Arial"/>
              </a:rPr>
              <a:t>x  </a:t>
            </a:r>
            <a:r>
              <a:rPr sz="1600" spc="-4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9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range </a:t>
            </a:r>
            <a:r>
              <a:rPr sz="1600" spc="-4" dirty="0">
                <a:latin typeface="Arial"/>
                <a:cs typeface="Arial"/>
              </a:rPr>
              <a:t>[100,300]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each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363" y="3027828"/>
            <a:ext cx="1616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8182" y="3419587"/>
            <a:ext cx="0" cy="422462"/>
          </a:xfrm>
          <a:custGeom>
            <a:avLst/>
            <a:gdLst/>
            <a:ahLst/>
            <a:cxnLst/>
            <a:rect l="l" t="t" r="r" b="b"/>
            <a:pathLst>
              <a:path h="478789">
                <a:moveTo>
                  <a:pt x="0" y="0"/>
                </a:moveTo>
                <a:lnTo>
                  <a:pt x="0" y="478535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3065" y="2669242"/>
            <a:ext cx="130464" cy="423581"/>
          </a:xfrm>
          <a:custGeom>
            <a:avLst/>
            <a:gdLst/>
            <a:ahLst/>
            <a:cxnLst/>
            <a:rect l="l" t="t" r="r" b="b"/>
            <a:pathLst>
              <a:path w="143510" h="480060">
                <a:moveTo>
                  <a:pt x="143256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7912" y="97665"/>
                </a:lnTo>
                <a:lnTo>
                  <a:pt x="57912" y="86868"/>
                </a:lnTo>
                <a:lnTo>
                  <a:pt x="85344" y="86868"/>
                </a:lnTo>
                <a:lnTo>
                  <a:pt x="85344" y="97665"/>
                </a:lnTo>
                <a:lnTo>
                  <a:pt x="143256" y="143256"/>
                </a:lnTo>
                <a:close/>
              </a:path>
              <a:path w="143510" h="480060">
                <a:moveTo>
                  <a:pt x="71628" y="86868"/>
                </a:moveTo>
                <a:lnTo>
                  <a:pt x="57912" y="86868"/>
                </a:lnTo>
                <a:lnTo>
                  <a:pt x="57912" y="97665"/>
                </a:lnTo>
                <a:lnTo>
                  <a:pt x="71628" y="86868"/>
                </a:lnTo>
                <a:close/>
              </a:path>
              <a:path w="143510" h="480060">
                <a:moveTo>
                  <a:pt x="85344" y="480060"/>
                </a:moveTo>
                <a:lnTo>
                  <a:pt x="85344" y="97665"/>
                </a:lnTo>
                <a:lnTo>
                  <a:pt x="71628" y="86868"/>
                </a:lnTo>
                <a:lnTo>
                  <a:pt x="57912" y="97665"/>
                </a:lnTo>
                <a:lnTo>
                  <a:pt x="57912" y="480060"/>
                </a:lnTo>
                <a:lnTo>
                  <a:pt x="85344" y="480060"/>
                </a:lnTo>
                <a:close/>
              </a:path>
              <a:path w="143510" h="480060">
                <a:moveTo>
                  <a:pt x="85344" y="97665"/>
                </a:moveTo>
                <a:lnTo>
                  <a:pt x="85344" y="86868"/>
                </a:lnTo>
                <a:lnTo>
                  <a:pt x="71628" y="86868"/>
                </a:lnTo>
                <a:lnTo>
                  <a:pt x="85344" y="97665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7655" y="4697058"/>
            <a:ext cx="550141" cy="0"/>
          </a:xfrm>
          <a:custGeom>
            <a:avLst/>
            <a:gdLst/>
            <a:ahLst/>
            <a:cxnLst/>
            <a:rect l="l" t="t" r="r" b="b"/>
            <a:pathLst>
              <a:path w="605154">
                <a:moveTo>
                  <a:pt x="60502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8859" y="4633857"/>
            <a:ext cx="550141" cy="126626"/>
          </a:xfrm>
          <a:custGeom>
            <a:avLst/>
            <a:gdLst/>
            <a:ahLst/>
            <a:cxnLst/>
            <a:rect l="l" t="t" r="r" b="b"/>
            <a:pathLst>
              <a:path w="605154" h="143510">
                <a:moveTo>
                  <a:pt x="519684" y="71628"/>
                </a:moveTo>
                <a:lnTo>
                  <a:pt x="507362" y="56388"/>
                </a:lnTo>
                <a:lnTo>
                  <a:pt x="0" y="56388"/>
                </a:lnTo>
                <a:lnTo>
                  <a:pt x="0" y="85344"/>
                </a:lnTo>
                <a:lnTo>
                  <a:pt x="508594" y="85344"/>
                </a:lnTo>
                <a:lnTo>
                  <a:pt x="519684" y="71628"/>
                </a:lnTo>
                <a:close/>
              </a:path>
              <a:path w="605154" h="143510">
                <a:moveTo>
                  <a:pt x="605028" y="71628"/>
                </a:moveTo>
                <a:lnTo>
                  <a:pt x="461772" y="0"/>
                </a:lnTo>
                <a:lnTo>
                  <a:pt x="507362" y="56388"/>
                </a:lnTo>
                <a:lnTo>
                  <a:pt x="519684" y="56388"/>
                </a:lnTo>
                <a:lnTo>
                  <a:pt x="519684" y="114300"/>
                </a:lnTo>
                <a:lnTo>
                  <a:pt x="605028" y="71628"/>
                </a:lnTo>
                <a:close/>
              </a:path>
              <a:path w="605154" h="143510">
                <a:moveTo>
                  <a:pt x="519684" y="114300"/>
                </a:moveTo>
                <a:lnTo>
                  <a:pt x="519684" y="85344"/>
                </a:lnTo>
                <a:lnTo>
                  <a:pt x="508594" y="85344"/>
                </a:lnTo>
                <a:lnTo>
                  <a:pt x="461772" y="143256"/>
                </a:lnTo>
                <a:lnTo>
                  <a:pt x="519684" y="114300"/>
                </a:lnTo>
                <a:close/>
              </a:path>
              <a:path w="605154" h="143510">
                <a:moveTo>
                  <a:pt x="519684" y="71628"/>
                </a:moveTo>
                <a:lnTo>
                  <a:pt x="519684" y="56388"/>
                </a:lnTo>
                <a:lnTo>
                  <a:pt x="507362" y="56388"/>
                </a:lnTo>
                <a:lnTo>
                  <a:pt x="519684" y="71628"/>
                </a:lnTo>
                <a:close/>
              </a:path>
              <a:path w="605154" h="143510">
                <a:moveTo>
                  <a:pt x="519684" y="85344"/>
                </a:moveTo>
                <a:lnTo>
                  <a:pt x="519684" y="71628"/>
                </a:lnTo>
                <a:lnTo>
                  <a:pt x="508594" y="85344"/>
                </a:lnTo>
                <a:lnTo>
                  <a:pt x="519684" y="8534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2944" y="1999128"/>
            <a:ext cx="438727" cy="1931045"/>
          </a:xfrm>
          <a:prstGeom prst="rect">
            <a:avLst/>
          </a:prstGeom>
        </p:spPr>
        <p:txBody>
          <a:bodyPr vert="horz" wrap="square" lIns="0" tIns="152150" rIns="0" bIns="0" rtlCol="0">
            <a:spAutoFit/>
          </a:bodyPr>
          <a:lstStyle/>
          <a:p>
            <a:pPr marL="11397">
              <a:spcBef>
                <a:spcPts val="1198"/>
              </a:spcBef>
            </a:pPr>
            <a:r>
              <a:rPr sz="2200" b="1" dirty="0">
                <a:latin typeface="Times New Roman"/>
                <a:cs typeface="Times New Roman"/>
              </a:rPr>
              <a:t>400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108"/>
              </a:spcBef>
            </a:pPr>
            <a:r>
              <a:rPr sz="2200" b="1" dirty="0">
                <a:latin typeface="Times New Roman"/>
                <a:cs typeface="Times New Roman"/>
              </a:rPr>
              <a:t>300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032"/>
              </a:spcBef>
            </a:pPr>
            <a:r>
              <a:rPr sz="2200" b="1" dirty="0">
                <a:latin typeface="Times New Roman"/>
                <a:cs typeface="Times New Roman"/>
              </a:rPr>
              <a:t>200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808"/>
              </a:spcBef>
            </a:pPr>
            <a:r>
              <a:rPr sz="2200" b="1" dirty="0">
                <a:latin typeface="Times New Roman"/>
                <a:cs typeface="Times New Roman"/>
              </a:rPr>
              <a:t>100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1282" y="4229995"/>
            <a:ext cx="1616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8413" y="4246131"/>
            <a:ext cx="2135909" cy="57576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lnSpc>
                <a:spcPts val="2239"/>
              </a:lnSpc>
              <a:spcBef>
                <a:spcPts val="90"/>
              </a:spcBef>
              <a:tabLst>
                <a:tab pos="828560" algn="l"/>
                <a:tab pos="1674785" algn="l"/>
              </a:tabLst>
            </a:pPr>
            <a:r>
              <a:rPr sz="3200" b="1" baseline="2314" dirty="0">
                <a:latin typeface="Times New Roman"/>
                <a:cs typeface="Times New Roman"/>
              </a:rPr>
              <a:t>100	</a:t>
            </a:r>
            <a:r>
              <a:rPr sz="2200" b="1" dirty="0">
                <a:latin typeface="Times New Roman"/>
                <a:cs typeface="Times New Roman"/>
              </a:rPr>
              <a:t>200	300</a:t>
            </a:r>
            <a:endParaRPr sz="2200">
              <a:latin typeface="Times New Roman"/>
              <a:cs typeface="Times New Roman"/>
            </a:endParaRPr>
          </a:p>
          <a:p>
            <a:pPr marR="62683" algn="ctr">
              <a:lnSpc>
                <a:spcPts val="2239"/>
              </a:lnSpc>
            </a:pPr>
            <a:r>
              <a:rPr sz="2200" b="1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8074" y="4223271"/>
            <a:ext cx="438727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latin typeface="Times New Roman"/>
                <a:cs typeface="Times New Roman"/>
              </a:rPr>
              <a:t>400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2404" y="2286000"/>
            <a:ext cx="3158836" cy="1959349"/>
          </a:xfrm>
          <a:custGeom>
            <a:avLst/>
            <a:gdLst/>
            <a:ahLst/>
            <a:cxnLst/>
            <a:rect l="l" t="t" r="r" b="b"/>
            <a:pathLst>
              <a:path w="3474720" h="2220595">
                <a:moveTo>
                  <a:pt x="0" y="0"/>
                </a:moveTo>
                <a:lnTo>
                  <a:pt x="0" y="2220467"/>
                </a:lnTo>
                <a:lnTo>
                  <a:pt x="3474719" y="2220467"/>
                </a:lnTo>
                <a:lnTo>
                  <a:pt x="347471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0182" y="2803711"/>
            <a:ext cx="206663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4036" y="3704665"/>
            <a:ext cx="206663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1331" y="4159176"/>
            <a:ext cx="0" cy="157443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5262" y="4161864"/>
            <a:ext cx="0" cy="157443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9879" y="3275704"/>
            <a:ext cx="206663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7665" y="4155141"/>
            <a:ext cx="0" cy="157443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1105" y="2803711"/>
            <a:ext cx="0" cy="900953"/>
          </a:xfrm>
          <a:custGeom>
            <a:avLst/>
            <a:gdLst/>
            <a:ahLst/>
            <a:cxnLst/>
            <a:rect l="l" t="t" r="r" b="b"/>
            <a:pathLst>
              <a:path h="1021079">
                <a:moveTo>
                  <a:pt x="0" y="0"/>
                </a:moveTo>
                <a:lnTo>
                  <a:pt x="0" y="1021079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3704665"/>
            <a:ext cx="1647535" cy="0"/>
          </a:xfrm>
          <a:custGeom>
            <a:avLst/>
            <a:gdLst/>
            <a:ahLst/>
            <a:cxnLst/>
            <a:rect l="l" t="t" r="r" b="b"/>
            <a:pathLst>
              <a:path w="1812289">
                <a:moveTo>
                  <a:pt x="0" y="0"/>
                </a:moveTo>
                <a:lnTo>
                  <a:pt x="1812035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799" y="2803711"/>
            <a:ext cx="0" cy="900953"/>
          </a:xfrm>
          <a:custGeom>
            <a:avLst/>
            <a:gdLst/>
            <a:ahLst/>
            <a:cxnLst/>
            <a:rect l="l" t="t" r="r" b="b"/>
            <a:pathLst>
              <a:path h="1021079">
                <a:moveTo>
                  <a:pt x="0" y="0"/>
                </a:moveTo>
                <a:lnTo>
                  <a:pt x="0" y="1021079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5185" y="2814469"/>
            <a:ext cx="1648691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59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2554" y="3232505"/>
            <a:ext cx="87629" cy="78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7983" y="3232505"/>
            <a:ext cx="89015" cy="78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6790" y="3232505"/>
            <a:ext cx="87629" cy="78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6328" y="3232505"/>
            <a:ext cx="87629" cy="78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2063" y="3232505"/>
            <a:ext cx="86244" cy="78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2554" y="2775305"/>
            <a:ext cx="87629" cy="78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6710" y="2916499"/>
            <a:ext cx="86244" cy="783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9481" y="3524306"/>
            <a:ext cx="89015" cy="78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12252" y="3664155"/>
            <a:ext cx="89015" cy="796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11164" y="3232505"/>
            <a:ext cx="89015" cy="78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1168" y="2622008"/>
            <a:ext cx="87629" cy="78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13637" y="3794592"/>
            <a:ext cx="89015" cy="783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4423" y="3235194"/>
            <a:ext cx="87629" cy="796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94" y="1567478"/>
            <a:ext cx="7810500" cy="28738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60404" algn="just">
              <a:spcBef>
                <a:spcPts val="90"/>
              </a:spcBef>
            </a:pPr>
            <a:r>
              <a:rPr sz="2200" b="1" spc="-4" dirty="0">
                <a:latin typeface="Arial"/>
                <a:cs typeface="Arial"/>
              </a:rPr>
              <a:t>Worst-case testing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>
              <a:latin typeface="Arial"/>
              <a:cs typeface="Arial"/>
            </a:endParaRPr>
          </a:p>
          <a:p>
            <a:pPr marL="45588" marR="38750" algn="just"/>
            <a:r>
              <a:rPr spc="-4" dirty="0">
                <a:latin typeface="Arial"/>
                <a:cs typeface="Arial"/>
              </a:rPr>
              <a:t>If </a:t>
            </a:r>
            <a:r>
              <a:rPr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reject “single fault” assumption theory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reliability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may </a:t>
            </a:r>
            <a:r>
              <a:rPr dirty="0">
                <a:latin typeface="Arial"/>
                <a:cs typeface="Arial"/>
              </a:rPr>
              <a:t>like </a:t>
            </a:r>
            <a:r>
              <a:rPr spc="-4" dirty="0">
                <a:latin typeface="Arial"/>
                <a:cs typeface="Arial"/>
              </a:rPr>
              <a:t>to see  </a:t>
            </a:r>
            <a:r>
              <a:rPr dirty="0">
                <a:latin typeface="Arial"/>
                <a:cs typeface="Arial"/>
              </a:rPr>
              <a:t>what </a:t>
            </a:r>
            <a:r>
              <a:rPr spc="-4" dirty="0">
                <a:latin typeface="Arial"/>
                <a:cs typeface="Arial"/>
              </a:rPr>
              <a:t>happens when </a:t>
            </a:r>
            <a:r>
              <a:rPr spc="-9" dirty="0">
                <a:latin typeface="Arial"/>
                <a:cs typeface="Arial"/>
              </a:rPr>
              <a:t>more </a:t>
            </a:r>
            <a:r>
              <a:rPr spc="-4" dirty="0">
                <a:latin typeface="Arial"/>
                <a:cs typeface="Arial"/>
              </a:rPr>
              <a:t>than </a:t>
            </a:r>
            <a:r>
              <a:rPr dirty="0">
                <a:latin typeface="Arial"/>
                <a:cs typeface="Arial"/>
              </a:rPr>
              <a:t>one </a:t>
            </a:r>
            <a:r>
              <a:rPr spc="-4" dirty="0">
                <a:latin typeface="Arial"/>
                <a:cs typeface="Arial"/>
              </a:rPr>
              <a:t>variable has </a:t>
            </a:r>
            <a:r>
              <a:rPr dirty="0">
                <a:latin typeface="Arial"/>
                <a:cs typeface="Arial"/>
              </a:rPr>
              <a:t>an </a:t>
            </a:r>
            <a:r>
              <a:rPr spc="-4" dirty="0">
                <a:latin typeface="Arial"/>
                <a:cs typeface="Arial"/>
              </a:rPr>
              <a:t>extreme value. </a:t>
            </a:r>
            <a:r>
              <a:rPr spc="-9" dirty="0">
                <a:latin typeface="Arial"/>
                <a:cs typeface="Arial"/>
              </a:rPr>
              <a:t>In  </a:t>
            </a:r>
            <a:r>
              <a:rPr spc="-4" dirty="0">
                <a:latin typeface="Arial"/>
                <a:cs typeface="Arial"/>
              </a:rPr>
              <a:t>electronic circuits analysis, this is called “worst case analysis”. </a:t>
            </a:r>
            <a:r>
              <a:rPr spc="-9" dirty="0">
                <a:latin typeface="Arial"/>
                <a:cs typeface="Arial"/>
              </a:rPr>
              <a:t>It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spc="-9" dirty="0">
                <a:latin typeface="Arial"/>
                <a:cs typeface="Arial"/>
              </a:rPr>
              <a:t>more  </a:t>
            </a:r>
            <a:r>
              <a:rPr spc="-4" dirty="0">
                <a:latin typeface="Arial"/>
                <a:cs typeface="Arial"/>
              </a:rPr>
              <a:t>thorough in the </a:t>
            </a:r>
            <a:r>
              <a:rPr dirty="0">
                <a:latin typeface="Arial"/>
                <a:cs typeface="Arial"/>
              </a:rPr>
              <a:t>sense </a:t>
            </a:r>
            <a:r>
              <a:rPr spc="-9" dirty="0">
                <a:latin typeface="Arial"/>
                <a:cs typeface="Arial"/>
              </a:rPr>
              <a:t>that </a:t>
            </a:r>
            <a:r>
              <a:rPr spc="-4" dirty="0">
                <a:latin typeface="Arial"/>
                <a:cs typeface="Arial"/>
              </a:rPr>
              <a:t>boundary value test </a:t>
            </a:r>
            <a:r>
              <a:rPr dirty="0">
                <a:latin typeface="Arial"/>
                <a:cs typeface="Arial"/>
              </a:rPr>
              <a:t>cases </a:t>
            </a:r>
            <a:r>
              <a:rPr spc="-4" dirty="0">
                <a:latin typeface="Arial"/>
                <a:cs typeface="Arial"/>
              </a:rPr>
              <a:t>are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proper </a:t>
            </a:r>
            <a:r>
              <a:rPr dirty="0">
                <a:latin typeface="Arial"/>
                <a:cs typeface="Arial"/>
              </a:rPr>
              <a:t>subset  of </a:t>
            </a:r>
            <a:r>
              <a:rPr spc="-4" dirty="0">
                <a:latin typeface="Arial"/>
                <a:cs typeface="Arial"/>
              </a:rPr>
              <a:t>worst </a:t>
            </a:r>
            <a:r>
              <a:rPr dirty="0">
                <a:latin typeface="Arial"/>
                <a:cs typeface="Arial"/>
              </a:rPr>
              <a:t>case </a:t>
            </a:r>
            <a:r>
              <a:rPr spc="-4" dirty="0">
                <a:latin typeface="Arial"/>
                <a:cs typeface="Arial"/>
              </a:rPr>
              <a:t>test cases. </a:t>
            </a:r>
            <a:r>
              <a:rPr spc="-9" dirty="0">
                <a:latin typeface="Arial"/>
                <a:cs typeface="Arial"/>
              </a:rPr>
              <a:t>It </a:t>
            </a:r>
            <a:r>
              <a:rPr spc="-4" dirty="0">
                <a:latin typeface="Arial"/>
                <a:cs typeface="Arial"/>
              </a:rPr>
              <a:t>requires </a:t>
            </a:r>
            <a:r>
              <a:rPr spc="-9" dirty="0">
                <a:latin typeface="Arial"/>
                <a:cs typeface="Arial"/>
              </a:rPr>
              <a:t>more </a:t>
            </a:r>
            <a:r>
              <a:rPr spc="-4" dirty="0">
                <a:latin typeface="Arial"/>
                <a:cs typeface="Arial"/>
              </a:rPr>
              <a:t>effort. Worst </a:t>
            </a:r>
            <a:r>
              <a:rPr dirty="0">
                <a:latin typeface="Arial"/>
                <a:cs typeface="Arial"/>
              </a:rPr>
              <a:t>case </a:t>
            </a:r>
            <a:r>
              <a:rPr spc="-4" dirty="0">
                <a:latin typeface="Arial"/>
                <a:cs typeface="Arial"/>
              </a:rPr>
              <a:t>testing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dirty="0">
                <a:latin typeface="Arial"/>
                <a:cs typeface="Arial"/>
              </a:rPr>
              <a:t>a  </a:t>
            </a:r>
            <a:r>
              <a:rPr spc="-4" dirty="0">
                <a:latin typeface="Arial"/>
                <a:cs typeface="Arial"/>
              </a:rPr>
              <a:t>function </a:t>
            </a:r>
            <a:r>
              <a:rPr dirty="0">
                <a:latin typeface="Arial"/>
                <a:cs typeface="Arial"/>
              </a:rPr>
              <a:t>of </a:t>
            </a:r>
            <a:r>
              <a:rPr i="1" dirty="0">
                <a:latin typeface="Arial"/>
                <a:cs typeface="Arial"/>
              </a:rPr>
              <a:t>n </a:t>
            </a:r>
            <a:r>
              <a:rPr spc="-4" dirty="0">
                <a:latin typeface="Arial"/>
                <a:cs typeface="Arial"/>
              </a:rPr>
              <a:t>variables generate </a:t>
            </a:r>
            <a:r>
              <a:rPr b="1" spc="-4" dirty="0">
                <a:latin typeface="Arial"/>
                <a:cs typeface="Arial"/>
              </a:rPr>
              <a:t>5</a:t>
            </a:r>
            <a:r>
              <a:rPr sz="1700" b="1" i="1" spc="-6" baseline="25641" dirty="0">
                <a:latin typeface="Arial"/>
                <a:cs typeface="Arial"/>
              </a:rPr>
              <a:t>n</a:t>
            </a:r>
            <a:r>
              <a:rPr sz="1700" i="1" spc="-6" baseline="25641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 </a:t>
            </a:r>
            <a:r>
              <a:rPr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opposed to 4</a:t>
            </a:r>
            <a:r>
              <a:rPr i="1" spc="-4"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+1 test  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boundary value </a:t>
            </a:r>
            <a:r>
              <a:rPr dirty="0">
                <a:latin typeface="Arial"/>
                <a:cs typeface="Arial"/>
              </a:rPr>
              <a:t>analysis. </a:t>
            </a:r>
            <a:r>
              <a:rPr spc="-4" dirty="0">
                <a:latin typeface="Arial"/>
                <a:cs typeface="Arial"/>
              </a:rPr>
              <a:t>Our two variables example will have  5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=25 test cases and are given in table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4642" y="2004452"/>
          <a:ext cx="5542973" cy="382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214"/>
                <a:gridCol w="923059"/>
                <a:gridCol w="924214"/>
                <a:gridCol w="924214"/>
                <a:gridCol w="923058"/>
                <a:gridCol w="924214"/>
              </a:tblGrid>
              <a:tr h="255493">
                <a:tc rowSpan="2">
                  <a:txBody>
                    <a:bodyPr/>
                    <a:lstStyle/>
                    <a:p>
                      <a:pPr marL="203835" marR="124460" indent="-7493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case  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Inputs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03835" marR="124460" indent="-7493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case  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Inputs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1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--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27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091" y="1529826"/>
            <a:ext cx="5425786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Table 1: </a:t>
            </a:r>
            <a:r>
              <a:rPr sz="1600" spc="-4" dirty="0">
                <a:latin typeface="Arial"/>
                <a:cs typeface="Arial"/>
              </a:rPr>
              <a:t>Worst cases test inputs for </a:t>
            </a:r>
            <a:r>
              <a:rPr sz="1600" spc="-9" dirty="0">
                <a:latin typeface="Arial"/>
                <a:cs typeface="Arial"/>
              </a:rPr>
              <a:t>two </a:t>
            </a:r>
            <a:r>
              <a:rPr sz="1600" spc="-4" dirty="0">
                <a:latin typeface="Arial"/>
                <a:cs typeface="Arial"/>
              </a:rPr>
              <a:t>variables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example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0213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590" y="1715396"/>
            <a:ext cx="7930573" cy="144209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algn="just">
              <a:spcBef>
                <a:spcPts val="85"/>
              </a:spcBef>
            </a:pP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-</a:t>
            </a:r>
            <a:r>
              <a:rPr sz="2000" b="1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8.4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700">
              <a:latin typeface="Arial"/>
              <a:cs typeface="Arial"/>
            </a:endParaRPr>
          </a:p>
          <a:p>
            <a:pPr marL="11397" marR="4559" algn="just"/>
            <a:r>
              <a:rPr dirty="0">
                <a:latin typeface="Arial"/>
                <a:cs typeface="Arial"/>
              </a:rPr>
              <a:t>Consider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program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the determination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nature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roots </a:t>
            </a:r>
            <a:r>
              <a:rPr dirty="0">
                <a:latin typeface="Arial"/>
                <a:cs typeface="Arial"/>
              </a:rPr>
              <a:t>of a </a:t>
            </a:r>
            <a:r>
              <a:rPr spc="-4" dirty="0">
                <a:latin typeface="Arial"/>
                <a:cs typeface="Arial"/>
              </a:rPr>
              <a:t>quadratic  equation </a:t>
            </a:r>
            <a:r>
              <a:rPr spc="-9"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explained in example 8.1.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Robust test case </a:t>
            </a:r>
            <a:r>
              <a:rPr dirty="0">
                <a:latin typeface="Arial"/>
                <a:cs typeface="Arial"/>
              </a:rPr>
              <a:t>and worst  test </a:t>
            </a:r>
            <a:r>
              <a:rPr spc="-4" dirty="0">
                <a:latin typeface="Arial"/>
                <a:cs typeface="Arial"/>
              </a:rPr>
              <a:t>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this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program.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0213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903" y="1797423"/>
            <a:ext cx="7738341" cy="118048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>
              <a:latin typeface="Arial"/>
              <a:cs typeface="Arial"/>
            </a:endParaRPr>
          </a:p>
          <a:p>
            <a:pPr marL="11397" marR="4559"/>
            <a:r>
              <a:rPr dirty="0">
                <a:latin typeface="Arial"/>
                <a:cs typeface="Arial"/>
              </a:rPr>
              <a:t>Robust </a:t>
            </a:r>
            <a:r>
              <a:rPr spc="-4" dirty="0">
                <a:latin typeface="Arial"/>
                <a:cs typeface="Arial"/>
              </a:rPr>
              <a:t>test cases are </a:t>
            </a:r>
            <a:r>
              <a:rPr spc="-9" dirty="0">
                <a:latin typeface="Arial"/>
                <a:cs typeface="Arial"/>
              </a:rPr>
              <a:t>6n+1. </a:t>
            </a:r>
            <a:r>
              <a:rPr dirty="0">
                <a:latin typeface="Arial"/>
                <a:cs typeface="Arial"/>
              </a:rPr>
              <a:t>Hence, </a:t>
            </a:r>
            <a:r>
              <a:rPr spc="-4" dirty="0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3 </a:t>
            </a:r>
            <a:r>
              <a:rPr spc="-4" dirty="0">
                <a:latin typeface="Arial"/>
                <a:cs typeface="Arial"/>
              </a:rPr>
              <a:t>variable input cases total number 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test cases </a:t>
            </a:r>
            <a:r>
              <a:rPr dirty="0">
                <a:latin typeface="Arial"/>
                <a:cs typeface="Arial"/>
              </a:rPr>
              <a:t>are 19 as </a:t>
            </a:r>
            <a:r>
              <a:rPr spc="-4" dirty="0">
                <a:latin typeface="Arial"/>
                <a:cs typeface="Arial"/>
              </a:rPr>
              <a:t>given </a:t>
            </a:r>
            <a:r>
              <a:rPr dirty="0">
                <a:latin typeface="Arial"/>
                <a:cs typeface="Arial"/>
              </a:rPr>
              <a:t>on </a:t>
            </a:r>
            <a:r>
              <a:rPr spc="-4" dirty="0">
                <a:latin typeface="Arial"/>
                <a:cs typeface="Arial"/>
              </a:rPr>
              <a:t>next</a:t>
            </a:r>
            <a:r>
              <a:rPr spc="-10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slide: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39" y="291347"/>
            <a:ext cx="253480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spc="-175" dirty="0">
                <a:solidFill>
                  <a:schemeClr val="tx1"/>
                </a:solidFill>
                <a:latin typeface="Times New Roman"/>
                <a:cs typeface="Times New Roman"/>
              </a:rPr>
              <a:t>Software</a:t>
            </a:r>
            <a:r>
              <a:rPr sz="3200" spc="-14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24" dirty="0">
                <a:solidFill>
                  <a:schemeClr val="tx1"/>
                </a:solidFill>
                <a:latin typeface="Times New Roman"/>
                <a:cs typeface="Times New Roman"/>
              </a:rPr>
              <a:t>Testing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0284" y="861447"/>
          <a:ext cx="5541819" cy="548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51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10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</a:tr>
              <a:tr h="271636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8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3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8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3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quadratic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52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4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 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39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40"/>
                        </a:lnSpc>
                        <a:spcBef>
                          <a:spcPts val="9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8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90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63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90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90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210"/>
                        </a:lnSpc>
                        <a:spcBef>
                          <a:spcPts val="8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4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ts val="1350"/>
                        </a:lnSpc>
                        <a:spcBef>
                          <a:spcPts val="6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8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350"/>
                        </a:lnSpc>
                        <a:spcBef>
                          <a:spcPts val="6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8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29209" algn="ctr">
                        <a:lnSpc>
                          <a:spcPts val="1305"/>
                        </a:lnSpc>
                        <a:spcBef>
                          <a:spcPts val="10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6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0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270"/>
                        </a:lnSpc>
                        <a:spcBef>
                          <a:spcPts val="10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65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75285" algn="r">
                        <a:lnSpc>
                          <a:spcPts val="115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255"/>
                        </a:lnSpc>
                        <a:spcBef>
                          <a:spcPts val="10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82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29209" algn="ctr">
                        <a:lnSpc>
                          <a:spcPts val="1400"/>
                        </a:lnSpc>
                        <a:spcBef>
                          <a:spcPts val="9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365"/>
                        </a:lnSpc>
                        <a:spcBef>
                          <a:spcPts val="9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1255"/>
                        </a:lnSpc>
                        <a:spcBef>
                          <a:spcPts val="10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65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3340" algn="ctr">
                        <a:lnSpc>
                          <a:spcPts val="1135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29209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75"/>
                        </a:lnSpc>
                        <a:spcBef>
                          <a:spcPts val="9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ts val="115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ts val="91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0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82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ts val="869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990"/>
                        </a:lnSpc>
                        <a:spcBef>
                          <a:spcPts val="10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82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015"/>
                        </a:lnSpc>
                        <a:spcBef>
                          <a:spcPts val="10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54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ts val="11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ts val="106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75285" algn="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ts val="10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ts val="111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ts val="10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75285" algn="r">
                        <a:lnSpc>
                          <a:spcPts val="118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ts val="11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ts val="115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10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10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ts val="11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1220"/>
                        </a:lnSpc>
                        <a:spcBef>
                          <a:spcPts val="10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10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6510" algn="ctr">
                        <a:lnSpc>
                          <a:spcPts val="919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637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 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43180" algn="ctr">
                        <a:lnSpc>
                          <a:spcPts val="1340"/>
                        </a:lnSpc>
                        <a:spcBef>
                          <a:spcPts val="96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69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05"/>
                        </a:lnSpc>
                        <a:spcBef>
                          <a:spcPts val="10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6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 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41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425"/>
                        </a:lnSpc>
                        <a:spcBef>
                          <a:spcPts val="8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80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1315"/>
                        </a:lnSpc>
                        <a:spcBef>
                          <a:spcPts val="9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98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1410"/>
                        </a:lnSpc>
                        <a:spcBef>
                          <a:spcPts val="8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91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29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39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ts val="1425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91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425"/>
                        </a:lnSpc>
                        <a:spcBef>
                          <a:spcPts val="8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91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8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2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ts val="1425"/>
                        </a:lnSpc>
                        <a:spcBef>
                          <a:spcPts val="8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80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ts val="1425"/>
                        </a:lnSpc>
                        <a:spcBef>
                          <a:spcPts val="8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80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30213"/>
            <a:ext cx="5218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7357" y="1597061"/>
            <a:ext cx="7269018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 marR="27353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4" dirty="0">
                <a:latin typeface="Arial"/>
                <a:cs typeface="Arial"/>
              </a:rPr>
              <a:t>case of </a:t>
            </a:r>
            <a:r>
              <a:rPr sz="1600" spc="-9" dirty="0">
                <a:latin typeface="Arial"/>
                <a:cs typeface="Arial"/>
              </a:rPr>
              <a:t>worst </a:t>
            </a:r>
            <a:r>
              <a:rPr sz="1600" spc="-4" dirty="0">
                <a:latin typeface="Arial"/>
                <a:cs typeface="Arial"/>
              </a:rPr>
              <a:t>test case total test cases are 5</a:t>
            </a:r>
            <a:r>
              <a:rPr sz="1600" spc="-6" baseline="23148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. Hence, 125 test cases </a:t>
            </a:r>
            <a:r>
              <a:rPr sz="1600" spc="-9" dirty="0">
                <a:latin typeface="Arial"/>
                <a:cs typeface="Arial"/>
              </a:rPr>
              <a:t>will </a:t>
            </a:r>
            <a:r>
              <a:rPr sz="1600" spc="-4" dirty="0">
                <a:latin typeface="Arial"/>
                <a:cs typeface="Arial"/>
              </a:rPr>
              <a:t>be  generated in worst test cases.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9" dirty="0">
                <a:latin typeface="Arial"/>
                <a:cs typeface="Arial"/>
              </a:rPr>
              <a:t>worst </a:t>
            </a:r>
            <a:r>
              <a:rPr sz="1600" spc="-4" dirty="0">
                <a:latin typeface="Arial"/>
                <a:cs typeface="Arial"/>
              </a:rPr>
              <a:t>test cases are given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3954" y="5774615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3188" y="2261291"/>
          <a:ext cx="5922242" cy="3805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180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30213"/>
            <a:ext cx="5751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04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357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13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131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203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063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30213"/>
            <a:ext cx="56757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523226" y="5841850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2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09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75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44`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4125" y="1861968"/>
            <a:ext cx="7767205" cy="273020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61008" indent="-410860">
              <a:spcBef>
                <a:spcPts val="90"/>
              </a:spcBef>
              <a:buChar char="•"/>
              <a:tabLst>
                <a:tab pos="461008" algn="l"/>
                <a:tab pos="461578" algn="l"/>
              </a:tabLst>
            </a:pPr>
            <a:r>
              <a:rPr sz="2900" spc="-4" dirty="0">
                <a:latin typeface="Arial"/>
                <a:cs typeface="Arial"/>
              </a:rPr>
              <a:t>Why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We </a:t>
            </a:r>
            <a:r>
              <a:rPr sz="2900" spc="-4" dirty="0">
                <a:latin typeface="Arial"/>
                <a:cs typeface="Arial"/>
              </a:rPr>
              <a:t>Test</a:t>
            </a:r>
            <a:r>
              <a:rPr sz="2900" spc="-13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600">
              <a:latin typeface="Arial"/>
              <a:cs typeface="Arial"/>
            </a:endParaRPr>
          </a:p>
          <a:p>
            <a:pPr marL="11397" marR="30202" algn="just"/>
            <a:r>
              <a:rPr spc="-4" dirty="0">
                <a:latin typeface="Arial"/>
                <a:cs typeface="Arial"/>
              </a:rPr>
              <a:t>Although software testing is itself </a:t>
            </a:r>
            <a:r>
              <a:rPr dirty="0">
                <a:latin typeface="Arial"/>
                <a:cs typeface="Arial"/>
              </a:rPr>
              <a:t>an </a:t>
            </a:r>
            <a:r>
              <a:rPr spc="-4" dirty="0">
                <a:latin typeface="Arial"/>
                <a:cs typeface="Arial"/>
              </a:rPr>
              <a:t>expensive </a:t>
            </a:r>
            <a:r>
              <a:rPr spc="-9" dirty="0">
                <a:latin typeface="Arial"/>
                <a:cs typeface="Arial"/>
              </a:rPr>
              <a:t>activity, </a:t>
            </a:r>
            <a:r>
              <a:rPr spc="-4" dirty="0">
                <a:latin typeface="Arial"/>
                <a:cs typeface="Arial"/>
              </a:rPr>
              <a:t>yet </a:t>
            </a:r>
            <a:r>
              <a:rPr dirty="0">
                <a:latin typeface="Arial"/>
                <a:cs typeface="Arial"/>
              </a:rPr>
              <a:t>launching of  </a:t>
            </a:r>
            <a:r>
              <a:rPr spc="-4" dirty="0">
                <a:latin typeface="Arial"/>
                <a:cs typeface="Arial"/>
              </a:rPr>
              <a:t>software without testing may </a:t>
            </a:r>
            <a:r>
              <a:rPr dirty="0">
                <a:latin typeface="Arial"/>
                <a:cs typeface="Arial"/>
              </a:rPr>
              <a:t>lead </a:t>
            </a:r>
            <a:r>
              <a:rPr spc="-4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cost </a:t>
            </a:r>
            <a:r>
              <a:rPr spc="-4" dirty="0">
                <a:latin typeface="Arial"/>
                <a:cs typeface="Arial"/>
              </a:rPr>
              <a:t>potentially much higher than that 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testing, specially in systems where human safety is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involved.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Arial"/>
              <a:cs typeface="Arial"/>
            </a:endParaRPr>
          </a:p>
          <a:p>
            <a:pPr marL="37040" marR="4559" algn="just">
              <a:spcBef>
                <a:spcPts val="1167"/>
              </a:spcBef>
            </a:pPr>
            <a:r>
              <a:rPr spc="-4" dirty="0">
                <a:latin typeface="Arial"/>
                <a:cs typeface="Arial"/>
              </a:rPr>
              <a:t>In the software life </a:t>
            </a:r>
            <a:r>
              <a:rPr dirty="0">
                <a:latin typeface="Arial"/>
                <a:cs typeface="Arial"/>
              </a:rPr>
              <a:t>cycle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earlier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errors are discovered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removed,  the lower is the cost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their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removal.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0213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6"/>
          <a:ext cx="5922242" cy="4538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0" y="6551712"/>
            <a:ext cx="4356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4" dirty="0">
                <a:latin typeface="Arial"/>
                <a:cs typeface="Arial"/>
              </a:rPr>
              <a:t>3</a:t>
            </a: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441954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object 5"/>
          <p:cNvSpPr/>
          <p:nvPr/>
        </p:nvSpPr>
        <p:spPr>
          <a:xfrm>
            <a:off x="7525997" y="6170470"/>
            <a:ext cx="898102" cy="156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1739" y="1399334"/>
          <a:ext cx="5922242" cy="4538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7200" y="6475512"/>
            <a:ext cx="3594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4" dirty="0">
                <a:latin typeface="Arial"/>
                <a:cs typeface="Arial"/>
              </a:rPr>
              <a:t>3</a:t>
            </a: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74719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object 5"/>
          <p:cNvSpPr/>
          <p:nvPr/>
        </p:nvSpPr>
        <p:spPr>
          <a:xfrm>
            <a:off x="7525997" y="6185036"/>
            <a:ext cx="898102" cy="159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1739" y="1399335"/>
          <a:ext cx="5922242" cy="4785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51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4800" y="6551712"/>
            <a:ext cx="5118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4" dirty="0">
                <a:latin typeface="Arial"/>
                <a:cs typeface="Arial"/>
              </a:rPr>
              <a:t>3</a:t>
            </a: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441954"/>
            <a:ext cx="56757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object 5"/>
          <p:cNvSpPr/>
          <p:nvPr/>
        </p:nvSpPr>
        <p:spPr>
          <a:xfrm>
            <a:off x="7541237" y="6170470"/>
            <a:ext cx="898102" cy="156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1739" y="1332094"/>
          <a:ext cx="5922242" cy="4773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756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21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30213"/>
            <a:ext cx="5218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6"/>
          <a:ext cx="5922242" cy="2064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52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590" y="1715395"/>
            <a:ext cx="7929418" cy="148826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algn="just">
              <a:spcBef>
                <a:spcPts val="85"/>
              </a:spcBef>
            </a:pP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–</a:t>
            </a:r>
            <a:r>
              <a:rPr sz="2000" b="1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8.5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2200">
              <a:latin typeface="Arial"/>
              <a:cs typeface="Arial"/>
            </a:endParaRPr>
          </a:p>
          <a:p>
            <a:pPr marL="11397" marR="4559" algn="just"/>
            <a:r>
              <a:rPr dirty="0">
                <a:latin typeface="Arial"/>
                <a:cs typeface="Arial"/>
              </a:rPr>
              <a:t>Consider </a:t>
            </a:r>
            <a:r>
              <a:rPr spc="-4" dirty="0">
                <a:latin typeface="Arial"/>
                <a:cs typeface="Arial"/>
              </a:rPr>
              <a:t>the program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the determination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previous date in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calendar </a:t>
            </a:r>
            <a:r>
              <a:rPr spc="-9" dirty="0">
                <a:latin typeface="Arial"/>
                <a:cs typeface="Arial"/>
              </a:rPr>
              <a:t>as  </a:t>
            </a:r>
            <a:r>
              <a:rPr spc="-4" dirty="0">
                <a:latin typeface="Arial"/>
                <a:cs typeface="Arial"/>
              </a:rPr>
              <a:t>explained in example 8.2.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robust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worst test 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this  program.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515" y="1797423"/>
            <a:ext cx="7840306" cy="114970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1397" marR="4559"/>
            <a:r>
              <a:rPr dirty="0">
                <a:latin typeface="Arial"/>
                <a:cs typeface="Arial"/>
              </a:rPr>
              <a:t>Robust </a:t>
            </a:r>
            <a:r>
              <a:rPr spc="-4" dirty="0">
                <a:latin typeface="Arial"/>
                <a:cs typeface="Arial"/>
              </a:rPr>
              <a:t>test cases are 6</a:t>
            </a:r>
            <a:r>
              <a:rPr i="1" spc="-4"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+1. </a:t>
            </a:r>
            <a:r>
              <a:rPr dirty="0">
                <a:latin typeface="Arial"/>
                <a:cs typeface="Arial"/>
              </a:rPr>
              <a:t>Hence </a:t>
            </a:r>
            <a:r>
              <a:rPr spc="-9" dirty="0">
                <a:latin typeface="Arial"/>
                <a:cs typeface="Arial"/>
              </a:rPr>
              <a:t>total </a:t>
            </a:r>
            <a:r>
              <a:rPr dirty="0">
                <a:latin typeface="Arial"/>
                <a:cs typeface="Arial"/>
              </a:rPr>
              <a:t>19 </a:t>
            </a:r>
            <a:r>
              <a:rPr spc="-4" dirty="0">
                <a:latin typeface="Arial"/>
                <a:cs typeface="Arial"/>
              </a:rPr>
              <a:t>robust test cases are designed 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are given </a:t>
            </a:r>
            <a:r>
              <a:rPr dirty="0">
                <a:latin typeface="Arial"/>
                <a:cs typeface="Arial"/>
              </a:rPr>
              <a:t>on </a:t>
            </a:r>
            <a:r>
              <a:rPr spc="-4" dirty="0">
                <a:latin typeface="Arial"/>
                <a:cs typeface="Arial"/>
              </a:rPr>
              <a:t>next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slide.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8010" y="6177931"/>
            <a:ext cx="25323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39" y="291347"/>
            <a:ext cx="253480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spc="-175" dirty="0">
                <a:solidFill>
                  <a:schemeClr val="tx1"/>
                </a:solidFill>
                <a:latin typeface="Times New Roman"/>
                <a:cs typeface="Times New Roman"/>
              </a:rPr>
              <a:t>Software</a:t>
            </a:r>
            <a:r>
              <a:rPr sz="3200" spc="-14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24" dirty="0">
                <a:solidFill>
                  <a:schemeClr val="tx1"/>
                </a:solidFill>
                <a:latin typeface="Times New Roman"/>
                <a:cs typeface="Times New Roman"/>
              </a:rPr>
              <a:t>Testing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0284" y="861447"/>
          <a:ext cx="6026726" cy="533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345"/>
                <a:gridCol w="904585"/>
                <a:gridCol w="903432"/>
                <a:gridCol w="903432"/>
                <a:gridCol w="2109932"/>
              </a:tblGrid>
              <a:tr h="268940"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10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</a:tr>
              <a:tr h="270291">
                <a:tc>
                  <a:txBody>
                    <a:bodyPr/>
                    <a:lstStyle/>
                    <a:p>
                      <a:pPr marR="1270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1899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 date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(outside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2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27000" algn="ctr">
                        <a:lnSpc>
                          <a:spcPts val="141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4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41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270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479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4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47955" algn="ctr">
                        <a:lnSpc>
                          <a:spcPts val="140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3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78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marR="147955" algn="ctr">
                        <a:lnSpc>
                          <a:spcPts val="13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 date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(outside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3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13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498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0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4986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498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February,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676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676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56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December,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676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6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0213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7357" y="1597061"/>
            <a:ext cx="7269018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 marR="27353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4" dirty="0">
                <a:latin typeface="Arial"/>
                <a:cs typeface="Arial"/>
              </a:rPr>
              <a:t>case of </a:t>
            </a:r>
            <a:r>
              <a:rPr sz="1600" spc="-9" dirty="0">
                <a:latin typeface="Arial"/>
                <a:cs typeface="Arial"/>
              </a:rPr>
              <a:t>worst </a:t>
            </a:r>
            <a:r>
              <a:rPr sz="1600" spc="-4" dirty="0">
                <a:latin typeface="Arial"/>
                <a:cs typeface="Arial"/>
              </a:rPr>
              <a:t>test case total test cases are 5</a:t>
            </a:r>
            <a:r>
              <a:rPr sz="1600" spc="-6" baseline="23148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. Hence, 125 test cases </a:t>
            </a:r>
            <a:r>
              <a:rPr sz="1600" spc="-9" dirty="0">
                <a:latin typeface="Arial"/>
                <a:cs typeface="Arial"/>
              </a:rPr>
              <a:t>will </a:t>
            </a:r>
            <a:r>
              <a:rPr sz="1600" spc="-4" dirty="0">
                <a:latin typeface="Arial"/>
                <a:cs typeface="Arial"/>
              </a:rPr>
              <a:t>be  generated in worst test cases.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9" dirty="0">
                <a:latin typeface="Arial"/>
                <a:cs typeface="Arial"/>
              </a:rPr>
              <a:t>worst </a:t>
            </a:r>
            <a:r>
              <a:rPr sz="1600" spc="-4" dirty="0">
                <a:latin typeface="Arial"/>
                <a:cs typeface="Arial"/>
              </a:rPr>
              <a:t>test cases are given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23226" y="5774615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5959" y="2261291"/>
          <a:ext cx="5922242" cy="3790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1800"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1899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1961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2023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736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391">
                <a:tc>
                  <a:txBody>
                    <a:bodyPr/>
                    <a:lstStyle/>
                    <a:p>
                      <a:pPr marL="7620"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4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762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719"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063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523226" y="5707380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5895" y="1668275"/>
          <a:ext cx="5922242" cy="450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531"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510"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51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1016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30213"/>
            <a:ext cx="56757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303" y="1861969"/>
            <a:ext cx="7700241" cy="290204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21688" indent="-410291">
              <a:spcBef>
                <a:spcPts val="90"/>
              </a:spcBef>
              <a:buChar char="•"/>
              <a:tabLst>
                <a:tab pos="421118" algn="l"/>
                <a:tab pos="421688" algn="l"/>
              </a:tabLst>
            </a:pPr>
            <a:r>
              <a:rPr sz="2900" spc="-4" dirty="0">
                <a:latin typeface="Arial"/>
                <a:cs typeface="Arial"/>
              </a:rPr>
              <a:t>Who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Do </a:t>
            </a:r>
            <a:r>
              <a:rPr sz="2900" spc="-4" dirty="0">
                <a:latin typeface="Arial"/>
                <a:cs typeface="Arial"/>
              </a:rPr>
              <a:t>the Testing</a:t>
            </a:r>
            <a:r>
              <a:rPr sz="2900" spc="-36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635951" lvl="1" indent="-312277">
              <a:buChar char="o"/>
              <a:tabLst>
                <a:tab pos="635951" algn="l"/>
                <a:tab pos="636521" algn="l"/>
              </a:tabLst>
            </a:pPr>
            <a:r>
              <a:rPr spc="-4" dirty="0">
                <a:latin typeface="Arial"/>
                <a:cs typeface="Arial"/>
              </a:rPr>
              <a:t>Testing requires the developers </a:t>
            </a:r>
            <a:r>
              <a:rPr spc="-9" dirty="0">
                <a:latin typeface="Arial"/>
                <a:cs typeface="Arial"/>
              </a:rPr>
              <a:t>to </a:t>
            </a:r>
            <a:r>
              <a:rPr spc="-4" dirty="0">
                <a:latin typeface="Arial"/>
                <a:cs typeface="Arial"/>
              </a:rPr>
              <a:t>find errors from their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software.</a:t>
            </a:r>
            <a:endParaRPr>
              <a:latin typeface="Arial"/>
              <a:cs typeface="Arial"/>
            </a:endParaRPr>
          </a:p>
          <a:p>
            <a:pPr marL="635951" marR="6838" lvl="1" indent="-312277" algn="just">
              <a:spcBef>
                <a:spcPts val="1077"/>
              </a:spcBef>
              <a:buChar char="o"/>
              <a:tabLst>
                <a:tab pos="636521" algn="l"/>
              </a:tabLst>
            </a:pPr>
            <a:r>
              <a:rPr spc="-4" dirty="0">
                <a:latin typeface="Arial"/>
                <a:cs typeface="Arial"/>
              </a:rPr>
              <a:t>It is difficult for software developer </a:t>
            </a:r>
            <a:r>
              <a:rPr spc="-9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point out </a:t>
            </a:r>
            <a:r>
              <a:rPr spc="-9" dirty="0">
                <a:latin typeface="Arial"/>
                <a:cs typeface="Arial"/>
              </a:rPr>
              <a:t>errors from </a:t>
            </a:r>
            <a:r>
              <a:rPr spc="-4" dirty="0">
                <a:latin typeface="Arial"/>
                <a:cs typeface="Arial"/>
              </a:rPr>
              <a:t>own </a:t>
            </a:r>
            <a:r>
              <a:rPr spc="48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creations.</a:t>
            </a:r>
            <a:endParaRPr>
              <a:latin typeface="Arial"/>
              <a:cs typeface="Arial"/>
            </a:endParaRPr>
          </a:p>
          <a:p>
            <a:pPr marL="635951" marR="4559" lvl="1" indent="-312277" algn="just">
              <a:spcBef>
                <a:spcPts val="1077"/>
              </a:spcBef>
              <a:buChar char="o"/>
              <a:tabLst>
                <a:tab pos="636521" algn="l"/>
              </a:tabLst>
            </a:pPr>
            <a:r>
              <a:rPr dirty="0">
                <a:latin typeface="Arial"/>
                <a:cs typeface="Arial"/>
              </a:rPr>
              <a:t>Many </a:t>
            </a:r>
            <a:r>
              <a:rPr spc="-4" dirty="0">
                <a:latin typeface="Arial"/>
                <a:cs typeface="Arial"/>
              </a:rPr>
              <a:t>organisations have </a:t>
            </a:r>
            <a:r>
              <a:rPr dirty="0">
                <a:latin typeface="Arial"/>
                <a:cs typeface="Arial"/>
              </a:rPr>
              <a:t>made a </a:t>
            </a:r>
            <a:r>
              <a:rPr spc="-4" dirty="0">
                <a:latin typeface="Arial"/>
                <a:cs typeface="Arial"/>
              </a:rPr>
              <a:t>distinction between development 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testing phase </a:t>
            </a:r>
            <a:r>
              <a:rPr dirty="0">
                <a:latin typeface="Arial"/>
                <a:cs typeface="Arial"/>
              </a:rPr>
              <a:t>by </a:t>
            </a:r>
            <a:r>
              <a:rPr spc="-4" dirty="0">
                <a:latin typeface="Arial"/>
                <a:cs typeface="Arial"/>
              </a:rPr>
              <a:t>making different </a:t>
            </a:r>
            <a:r>
              <a:rPr dirty="0">
                <a:latin typeface="Arial"/>
                <a:cs typeface="Arial"/>
              </a:rPr>
              <a:t>people </a:t>
            </a:r>
            <a:r>
              <a:rPr spc="-4" dirty="0">
                <a:latin typeface="Arial"/>
                <a:cs typeface="Arial"/>
              </a:rPr>
              <a:t>responsible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each  </a:t>
            </a:r>
            <a:r>
              <a:rPr dirty="0">
                <a:latin typeface="Arial"/>
                <a:cs typeface="Arial"/>
              </a:rPr>
              <a:t>phase.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0213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8" y="1668275"/>
          <a:ext cx="5921663" cy="448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74467"/>
                <a:gridCol w="1627331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4480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16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16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16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053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16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1809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1809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5408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1809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4063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523226" y="5905501"/>
            <a:ext cx="898102" cy="14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18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736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736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18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98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4719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523226" y="5720826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278305"/>
          <a:ext cx="5922242" cy="4773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5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30213"/>
            <a:ext cx="5218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96463" y="1533805"/>
          <a:ext cx="5870285" cy="4620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332"/>
                <a:gridCol w="964045"/>
                <a:gridCol w="1040245"/>
                <a:gridCol w="1039091"/>
                <a:gridCol w="1707572"/>
              </a:tblGrid>
              <a:tr h="293145">
                <a:tc>
                  <a:txBody>
                    <a:bodyPr/>
                    <a:lstStyle/>
                    <a:p>
                      <a:pPr marL="24130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531">
                <a:tc>
                  <a:txBody>
                    <a:bodyPr/>
                    <a:lstStyle/>
                    <a:p>
                      <a:pPr marL="22860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22860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391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323">
                <a:tc>
                  <a:txBody>
                    <a:bodyPr/>
                    <a:lstStyle/>
                    <a:p>
                      <a:pPr marR="209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012">
                <a:tc>
                  <a:txBody>
                    <a:bodyPr/>
                    <a:lstStyle/>
                    <a:p>
                      <a:pPr marR="209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667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497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719">
                <a:tc>
                  <a:txBody>
                    <a:bodyPr/>
                    <a:lstStyle/>
                    <a:p>
                      <a:pPr marR="209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374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012">
                <a:tc>
                  <a:txBody>
                    <a:bodyPr/>
                    <a:lstStyle/>
                    <a:p>
                      <a:pPr marR="209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667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667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012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323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30213"/>
            <a:ext cx="5218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2054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0213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590" y="1848522"/>
            <a:ext cx="7781636" cy="116509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–</a:t>
            </a:r>
            <a:r>
              <a:rPr sz="2000" b="1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8.6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900">
              <a:latin typeface="Arial"/>
              <a:cs typeface="Arial"/>
            </a:endParaRPr>
          </a:p>
          <a:p>
            <a:pPr marL="11397" marR="4559"/>
            <a:r>
              <a:rPr dirty="0">
                <a:latin typeface="Arial"/>
                <a:cs typeface="Arial"/>
              </a:rPr>
              <a:t>Consider </a:t>
            </a:r>
            <a:r>
              <a:rPr spc="-4" dirty="0">
                <a:latin typeface="Arial"/>
                <a:cs typeface="Arial"/>
              </a:rPr>
              <a:t>the triangle problem </a:t>
            </a:r>
            <a:r>
              <a:rPr spc="-9"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given </a:t>
            </a:r>
            <a:r>
              <a:rPr spc="-9" dirty="0">
                <a:latin typeface="Arial"/>
                <a:cs typeface="Arial"/>
              </a:rPr>
              <a:t>in </a:t>
            </a:r>
            <a:r>
              <a:rPr spc="-4" dirty="0">
                <a:latin typeface="Arial"/>
                <a:cs typeface="Arial"/>
              </a:rPr>
              <a:t>example 8.3. Generate robust and  </a:t>
            </a:r>
            <a:r>
              <a:rPr dirty="0">
                <a:latin typeface="Arial"/>
                <a:cs typeface="Arial"/>
              </a:rPr>
              <a:t>worst </a:t>
            </a:r>
            <a:r>
              <a:rPr spc="-9"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this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problem.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39" y="291347"/>
            <a:ext cx="253480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spc="-175" dirty="0">
                <a:solidFill>
                  <a:schemeClr val="tx1"/>
                </a:solidFill>
                <a:latin typeface="Times New Roman"/>
                <a:cs typeface="Times New Roman"/>
              </a:rPr>
              <a:t>Software</a:t>
            </a:r>
            <a:r>
              <a:rPr sz="3200" spc="-14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224" dirty="0">
                <a:solidFill>
                  <a:schemeClr val="tx1"/>
                </a:solidFill>
                <a:latin typeface="Times New Roman"/>
                <a:cs typeface="Times New Roman"/>
              </a:rPr>
              <a:t>Testing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0284" y="911201"/>
          <a:ext cx="5541819" cy="533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68940">
                <a:tc>
                  <a:txBody>
                    <a:bodyPr/>
                    <a:lstStyle/>
                    <a:p>
                      <a:pPr marR="5765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</a:tr>
              <a:tr h="271636">
                <a:tc>
                  <a:txBody>
                    <a:bodyPr/>
                    <a:lstStyle/>
                    <a:p>
                      <a:pPr marR="57340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5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34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73405" algn="r">
                        <a:lnSpc>
                          <a:spcPts val="140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3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40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734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842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41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84200" algn="r">
                        <a:lnSpc>
                          <a:spcPts val="13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marR="584200" algn="r">
                        <a:lnSpc>
                          <a:spcPts val="13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1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7785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778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778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63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4292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4292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4292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51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8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5181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5181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56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228600" y="1143000"/>
            <a:ext cx="4293755" cy="3187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smtClean="0"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0448" y="1597061"/>
            <a:ext cx="429144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Worst test </a:t>
            </a:r>
            <a:r>
              <a:rPr sz="1600" spc="-9" dirty="0">
                <a:latin typeface="Arial"/>
                <a:cs typeface="Arial"/>
              </a:rPr>
              <a:t>cases </a:t>
            </a:r>
            <a:r>
              <a:rPr sz="1600" spc="-4" dirty="0">
                <a:latin typeface="Arial"/>
                <a:cs typeface="Arial"/>
              </a:rPr>
              <a:t>are 125 and are given</a:t>
            </a:r>
            <a:r>
              <a:rPr sz="1600" spc="6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3188" y="2261291"/>
          <a:ext cx="5922242" cy="3739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180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156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523226" y="5841850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451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50728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0213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303" y="1861969"/>
            <a:ext cx="4275859" cy="45778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21688" indent="-410291">
              <a:spcBef>
                <a:spcPts val="90"/>
              </a:spcBef>
              <a:buChar char="•"/>
              <a:tabLst>
                <a:tab pos="421118" algn="l"/>
                <a:tab pos="421688" algn="l"/>
              </a:tabLst>
            </a:pPr>
            <a:r>
              <a:rPr sz="2900" spc="-4" dirty="0">
                <a:latin typeface="Arial"/>
                <a:cs typeface="Arial"/>
              </a:rPr>
              <a:t>What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We </a:t>
            </a:r>
            <a:r>
              <a:rPr sz="2900" spc="-4" dirty="0">
                <a:latin typeface="Arial"/>
                <a:cs typeface="Arial"/>
              </a:rPr>
              <a:t>Test</a:t>
            </a:r>
            <a:r>
              <a:rPr sz="2900" spc="-5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943" y="2671481"/>
            <a:ext cx="7833591" cy="364949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56985" marR="50147" algn="just">
              <a:lnSpc>
                <a:spcPct val="150000"/>
              </a:lnSpc>
              <a:spcBef>
                <a:spcPts val="9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should test the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program’s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responses to every possible input.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means,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should test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all valid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invalid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inputs.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program requires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two 8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bit integers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inputs. Total possible combinations are 2</a:t>
            </a:r>
            <a:r>
              <a:rPr spc="-6" baseline="2564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x2</a:t>
            </a:r>
            <a:r>
              <a:rPr spc="-6" baseline="2564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. If only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one second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it required to execute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inputs, it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hours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all combinations. Practically, inputs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than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two and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size 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also 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more than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bits.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also not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considered invalid inputs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where so  many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combinations are possible.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Hence,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complete testing 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just not 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possible, although,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wish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so.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30213"/>
            <a:ext cx="5142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451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30213"/>
            <a:ext cx="5142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451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30213"/>
            <a:ext cx="5142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451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481455" y="5916706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4719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278305"/>
          <a:ext cx="5922242" cy="4766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5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23226" y="5653591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4719"/>
            <a:ext cx="5751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264858"/>
          <a:ext cx="5922242" cy="4766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499465" y="5873675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0213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2054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41954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3343" y="1948030"/>
            <a:ext cx="2698750" cy="27254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1321480" algn="l"/>
                <a:tab pos="2193919" algn="l"/>
              </a:tabLst>
            </a:pPr>
            <a:r>
              <a:rPr sz="1700" spc="-4" dirty="0">
                <a:latin typeface="Arial"/>
                <a:cs typeface="Arial"/>
              </a:rPr>
              <a:t>e</a:t>
            </a:r>
            <a:r>
              <a:rPr sz="1700" spc="4" dirty="0">
                <a:latin typeface="Arial"/>
                <a:cs typeface="Arial"/>
              </a:rPr>
              <a:t>q</a:t>
            </a:r>
            <a:r>
              <a:rPr sz="1700" spc="-4" dirty="0">
                <a:latin typeface="Arial"/>
                <a:cs typeface="Arial"/>
              </a:rPr>
              <a:t>u</a:t>
            </a:r>
            <a:r>
              <a:rPr sz="1700" spc="-9" dirty="0">
                <a:latin typeface="Arial"/>
                <a:cs typeface="Arial"/>
              </a:rPr>
              <a:t>i</a:t>
            </a:r>
            <a:r>
              <a:rPr sz="1700" spc="4" dirty="0">
                <a:latin typeface="Arial"/>
                <a:cs typeface="Arial"/>
              </a:rPr>
              <a:t>v</a:t>
            </a:r>
            <a:r>
              <a:rPr sz="1700" spc="-4" dirty="0">
                <a:latin typeface="Arial"/>
                <a:cs typeface="Arial"/>
              </a:rPr>
              <a:t>a</a:t>
            </a:r>
            <a:r>
              <a:rPr sz="1700" spc="4" dirty="0">
                <a:latin typeface="Arial"/>
                <a:cs typeface="Arial"/>
              </a:rPr>
              <a:t>l</a:t>
            </a:r>
            <a:r>
              <a:rPr sz="1700" spc="-4" dirty="0">
                <a:latin typeface="Arial"/>
                <a:cs typeface="Arial"/>
              </a:rPr>
              <a:t>en</a:t>
            </a:r>
            <a:r>
              <a:rPr sz="1700" spc="4" dirty="0">
                <a:latin typeface="Arial"/>
                <a:cs typeface="Arial"/>
              </a:rPr>
              <a:t>c</a:t>
            </a:r>
            <a:r>
              <a:rPr sz="1700" spc="-4" dirty="0"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4" dirty="0">
                <a:latin typeface="Arial"/>
                <a:cs typeface="Arial"/>
              </a:rPr>
              <a:t>c</a:t>
            </a:r>
            <a:r>
              <a:rPr sz="1700" spc="-9" dirty="0">
                <a:latin typeface="Arial"/>
                <a:cs typeface="Arial"/>
              </a:rPr>
              <a:t>l</a:t>
            </a:r>
            <a:r>
              <a:rPr sz="1700" spc="-4" dirty="0">
                <a:latin typeface="Arial"/>
                <a:cs typeface="Arial"/>
              </a:rPr>
              <a:t>as</a:t>
            </a:r>
            <a:r>
              <a:rPr sz="1700" spc="4" dirty="0">
                <a:latin typeface="Arial"/>
                <a:cs typeface="Arial"/>
              </a:rPr>
              <a:t>s</a:t>
            </a:r>
            <a:r>
              <a:rPr sz="1700" spc="-4" dirty="0">
                <a:latin typeface="Arial"/>
                <a:cs typeface="Arial"/>
              </a:rPr>
              <a:t>es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4" dirty="0">
                <a:latin typeface="Arial"/>
                <a:cs typeface="Arial"/>
              </a:rPr>
              <a:t>su</a:t>
            </a:r>
            <a:r>
              <a:rPr sz="1700" spc="4" dirty="0">
                <a:latin typeface="Arial"/>
                <a:cs typeface="Arial"/>
              </a:rPr>
              <a:t>c</a:t>
            </a:r>
            <a:r>
              <a:rPr sz="1700" spc="-4" dirty="0">
                <a:latin typeface="Arial"/>
                <a:cs typeface="Arial"/>
              </a:rPr>
              <a:t>h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61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343" y="1948030"/>
            <a:ext cx="6450445" cy="5341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 indent="2792260">
              <a:spcBef>
                <a:spcPts val="85"/>
              </a:spcBef>
              <a:tabLst>
                <a:tab pos="1128301" algn="l"/>
                <a:tab pos="1749436" algn="l"/>
                <a:tab pos="2248624" algn="l"/>
                <a:tab pos="2689117" algn="l"/>
                <a:tab pos="3176908" algn="l"/>
                <a:tab pos="3315381" algn="l"/>
                <a:tab pos="3496024" algn="l"/>
                <a:tab pos="3755875" algn="l"/>
                <a:tab pos="3825396" algn="l"/>
                <a:tab pos="4323444" algn="l"/>
                <a:tab pos="5271103" algn="l"/>
                <a:tab pos="5536083" algn="l"/>
                <a:tab pos="5930419" algn="l"/>
              </a:tabLst>
            </a:pPr>
            <a:r>
              <a:rPr sz="1700" spc="-4" dirty="0">
                <a:latin typeface="Arial"/>
                <a:cs typeface="Arial"/>
              </a:rPr>
              <a:t>that		one		can	r</a:t>
            </a:r>
            <a:r>
              <a:rPr sz="1700" spc="4" dirty="0">
                <a:latin typeface="Arial"/>
                <a:cs typeface="Arial"/>
              </a:rPr>
              <a:t>e</a:t>
            </a:r>
            <a:r>
              <a:rPr sz="1700" spc="-4" dirty="0">
                <a:latin typeface="Arial"/>
                <a:cs typeface="Arial"/>
              </a:rPr>
              <a:t>as</a:t>
            </a:r>
            <a:r>
              <a:rPr sz="1700" spc="4" dirty="0">
                <a:latin typeface="Arial"/>
                <a:cs typeface="Arial"/>
              </a:rPr>
              <a:t>o</a:t>
            </a:r>
            <a:r>
              <a:rPr sz="1700" spc="-4" dirty="0">
                <a:latin typeface="Arial"/>
                <a:cs typeface="Arial"/>
              </a:rPr>
              <a:t>n</a:t>
            </a:r>
            <a:r>
              <a:rPr sz="1700" spc="4" dirty="0">
                <a:latin typeface="Arial"/>
                <a:cs typeface="Arial"/>
              </a:rPr>
              <a:t>a</a:t>
            </a:r>
            <a:r>
              <a:rPr sz="1700" spc="-4" dirty="0">
                <a:latin typeface="Arial"/>
                <a:cs typeface="Arial"/>
              </a:rPr>
              <a:t>b</a:t>
            </a:r>
            <a:r>
              <a:rPr sz="1700" spc="4" dirty="0">
                <a:latin typeface="Arial"/>
                <a:cs typeface="Arial"/>
              </a:rPr>
              <a:t>l</a:t>
            </a:r>
            <a:r>
              <a:rPr sz="1700" spc="-4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4" dirty="0">
                <a:latin typeface="Arial"/>
                <a:cs typeface="Arial"/>
              </a:rPr>
              <a:t>assu</a:t>
            </a:r>
            <a:r>
              <a:rPr sz="1700" spc="9" dirty="0">
                <a:latin typeface="Arial"/>
                <a:cs typeface="Arial"/>
              </a:rPr>
              <a:t>m</a:t>
            </a:r>
            <a:r>
              <a:rPr sz="1700" spc="-4" dirty="0">
                <a:latin typeface="Arial"/>
                <a:cs typeface="Arial"/>
              </a:rPr>
              <a:t>e,  </a:t>
            </a:r>
            <a:r>
              <a:rPr sz="1700" dirty="0">
                <a:latin typeface="Arial"/>
                <a:cs typeface="Arial"/>
              </a:rPr>
              <a:t>absolutely	sure,	</a:t>
            </a:r>
            <a:r>
              <a:rPr sz="1700" spc="-4" dirty="0">
                <a:latin typeface="Arial"/>
                <a:cs typeface="Arial"/>
              </a:rPr>
              <a:t>that	</a:t>
            </a:r>
            <a:r>
              <a:rPr sz="1700" dirty="0">
                <a:latin typeface="Arial"/>
                <a:cs typeface="Arial"/>
              </a:rPr>
              <a:t>the	test	</a:t>
            </a:r>
            <a:r>
              <a:rPr sz="1700" spc="-4" dirty="0">
                <a:latin typeface="Arial"/>
                <a:cs typeface="Arial"/>
              </a:rPr>
              <a:t>of	a	</a:t>
            </a:r>
            <a:r>
              <a:rPr sz="1700" dirty="0">
                <a:latin typeface="Arial"/>
                <a:cs typeface="Arial"/>
              </a:rPr>
              <a:t>representative	value	</a:t>
            </a:r>
            <a:r>
              <a:rPr sz="1700" spc="-4" dirty="0">
                <a:latin typeface="Arial"/>
                <a:cs typeface="Arial"/>
              </a:rPr>
              <a:t>of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399" y="2203524"/>
            <a:ext cx="501073" cy="27254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700" spc="4" dirty="0">
                <a:latin typeface="Arial"/>
                <a:cs typeface="Arial"/>
              </a:rPr>
              <a:t>e</a:t>
            </a:r>
            <a:r>
              <a:rPr sz="1700" spc="-4" dirty="0">
                <a:latin typeface="Arial"/>
                <a:cs typeface="Arial"/>
              </a:rPr>
              <a:t>a</a:t>
            </a:r>
            <a:r>
              <a:rPr sz="1700" spc="4" dirty="0">
                <a:latin typeface="Arial"/>
                <a:cs typeface="Arial"/>
              </a:rPr>
              <a:t>c</a:t>
            </a:r>
            <a:r>
              <a:rPr sz="1700" spc="-4" dirty="0">
                <a:latin typeface="Arial"/>
                <a:cs typeface="Arial"/>
              </a:rPr>
              <a:t>h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1480" y="1948030"/>
            <a:ext cx="1181677" cy="5341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R="5698" algn="r">
              <a:spcBef>
                <a:spcPts val="85"/>
              </a:spcBef>
              <a:tabLst>
                <a:tab pos="449611" algn="l"/>
                <a:tab pos="899792" algn="l"/>
              </a:tabLst>
            </a:pPr>
            <a:r>
              <a:rPr sz="1700" spc="-4" dirty="0">
                <a:latin typeface="Arial"/>
                <a:cs typeface="Arial"/>
              </a:rPr>
              <a:t>but	not	</a:t>
            </a:r>
            <a:r>
              <a:rPr sz="1700" spc="4" dirty="0">
                <a:latin typeface="Arial"/>
                <a:cs typeface="Arial"/>
              </a:rPr>
              <a:t>b</a:t>
            </a:r>
            <a:r>
              <a:rPr sz="1700" spc="-4" dirty="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  <a:p>
            <a:pPr marR="4559" algn="r">
              <a:tabLst>
                <a:tab pos="631393" algn="l"/>
              </a:tabLst>
            </a:pPr>
            <a:r>
              <a:rPr sz="1700" spc="-4" dirty="0">
                <a:latin typeface="Arial"/>
                <a:cs typeface="Arial"/>
              </a:rPr>
              <a:t>c</a:t>
            </a:r>
            <a:r>
              <a:rPr sz="1700" spc="-9" dirty="0">
                <a:latin typeface="Arial"/>
                <a:cs typeface="Arial"/>
              </a:rPr>
              <a:t>l</a:t>
            </a:r>
            <a:r>
              <a:rPr sz="1700" spc="-4" dirty="0">
                <a:latin typeface="Arial"/>
                <a:cs typeface="Arial"/>
              </a:rPr>
              <a:t>ass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9" dirty="0">
                <a:latin typeface="Arial"/>
                <a:cs typeface="Arial"/>
              </a:rPr>
              <a:t>i</a:t>
            </a:r>
            <a:r>
              <a:rPr sz="1700" spc="-4" dirty="0"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343" y="2329388"/>
            <a:ext cx="5564909" cy="794163"/>
          </a:xfrm>
          <a:prstGeom prst="rect">
            <a:avLst/>
          </a:prstGeom>
        </p:spPr>
        <p:txBody>
          <a:bodyPr vert="horz" wrap="square" lIns="0" tIns="141323" rIns="0" bIns="0" rtlCol="0">
            <a:spAutoFit/>
          </a:bodyPr>
          <a:lstStyle/>
          <a:p>
            <a:pPr marL="11397">
              <a:spcBef>
                <a:spcPts val="1113"/>
              </a:spcBef>
            </a:pPr>
            <a:r>
              <a:rPr sz="1700" dirty="0">
                <a:latin typeface="Arial"/>
                <a:cs typeface="Arial"/>
              </a:rPr>
              <a:t>equivalent </a:t>
            </a:r>
            <a:r>
              <a:rPr sz="1700" spc="-4" dirty="0">
                <a:latin typeface="Arial"/>
                <a:cs typeface="Arial"/>
              </a:rPr>
              <a:t>to a test of </a:t>
            </a:r>
            <a:r>
              <a:rPr sz="1700" dirty="0">
                <a:latin typeface="Arial"/>
                <a:cs typeface="Arial"/>
              </a:rPr>
              <a:t>any other</a:t>
            </a:r>
            <a:r>
              <a:rPr sz="1700" spc="13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value.</a:t>
            </a:r>
            <a:endParaRPr sz="1700">
              <a:latin typeface="Arial"/>
              <a:cs typeface="Arial"/>
            </a:endParaRPr>
          </a:p>
          <a:p>
            <a:pPr marL="11397">
              <a:spcBef>
                <a:spcPts val="1023"/>
              </a:spcBef>
            </a:pPr>
            <a:r>
              <a:rPr sz="1700" b="1" dirty="0">
                <a:latin typeface="Arial"/>
                <a:cs typeface="Arial"/>
              </a:rPr>
              <a:t>Two </a:t>
            </a:r>
            <a:r>
              <a:rPr sz="1700" b="1" spc="-4" dirty="0">
                <a:latin typeface="Arial"/>
                <a:cs typeface="Arial"/>
              </a:rPr>
              <a:t>steps </a:t>
            </a:r>
            <a:r>
              <a:rPr sz="1700" b="1" dirty="0">
                <a:latin typeface="Arial"/>
                <a:cs typeface="Arial"/>
              </a:rPr>
              <a:t>are </a:t>
            </a:r>
            <a:r>
              <a:rPr sz="1700" b="1" spc="-4" dirty="0">
                <a:latin typeface="Arial"/>
                <a:cs typeface="Arial"/>
              </a:rPr>
              <a:t>required to implementing this</a:t>
            </a:r>
            <a:r>
              <a:rPr sz="1700" b="1" spc="81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method: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343" y="1220544"/>
            <a:ext cx="7760855" cy="75985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57555">
              <a:spcBef>
                <a:spcPts val="85"/>
              </a:spcBef>
            </a:pPr>
            <a:r>
              <a:rPr sz="2000" b="1" dirty="0">
                <a:latin typeface="Arial"/>
                <a:cs typeface="Arial"/>
              </a:rPr>
              <a:t>Equivalence </a:t>
            </a:r>
            <a:r>
              <a:rPr sz="2000" b="1" spc="-4" dirty="0">
                <a:latin typeface="Arial"/>
                <a:cs typeface="Arial"/>
              </a:rPr>
              <a:t>Class </a:t>
            </a:r>
            <a:r>
              <a:rPr sz="2000" b="1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1409"/>
              </a:spcBef>
            </a:pPr>
            <a:r>
              <a:rPr sz="1700" spc="-4" dirty="0">
                <a:latin typeface="Arial"/>
                <a:cs typeface="Arial"/>
              </a:rPr>
              <a:t>In</a:t>
            </a:r>
            <a:r>
              <a:rPr sz="1700" spc="85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this</a:t>
            </a:r>
            <a:r>
              <a:rPr sz="1700" spc="9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method,</a:t>
            </a:r>
            <a:r>
              <a:rPr sz="1700" spc="99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input</a:t>
            </a:r>
            <a:r>
              <a:rPr sz="1700" spc="9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domain</a:t>
            </a:r>
            <a:r>
              <a:rPr sz="1700" spc="112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of</a:t>
            </a:r>
            <a:r>
              <a:rPr sz="1700" spc="99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a</a:t>
            </a:r>
            <a:r>
              <a:rPr sz="1700" spc="11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program</a:t>
            </a:r>
            <a:r>
              <a:rPr sz="1700" spc="108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is</a:t>
            </a:r>
            <a:r>
              <a:rPr sz="1700" spc="9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partitioned</a:t>
            </a:r>
            <a:r>
              <a:rPr sz="1700" spc="112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into</a:t>
            </a:r>
            <a:r>
              <a:rPr sz="1700" spc="112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a</a:t>
            </a:r>
            <a:r>
              <a:rPr sz="1700" spc="94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finite</a:t>
            </a:r>
            <a:r>
              <a:rPr sz="1700" spc="112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number</a:t>
            </a:r>
            <a:r>
              <a:rPr sz="1700" spc="112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of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343" y="3281978"/>
            <a:ext cx="7759700" cy="285587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4559" indent="-307718" algn="just">
              <a:lnSpc>
                <a:spcPct val="99700"/>
              </a:lnSpc>
              <a:spcBef>
                <a:spcPts val="90"/>
              </a:spcBef>
              <a:buAutoNum type="arabicPeriod"/>
              <a:tabLst>
                <a:tab pos="319115" algn="l"/>
              </a:tabLst>
            </a:pPr>
            <a:r>
              <a:rPr sz="1700" spc="-4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equivalence </a:t>
            </a:r>
            <a:r>
              <a:rPr sz="1700" spc="-4" dirty="0">
                <a:latin typeface="Arial"/>
                <a:cs typeface="Arial"/>
              </a:rPr>
              <a:t>classes </a:t>
            </a:r>
            <a:r>
              <a:rPr sz="1700" dirty="0">
                <a:latin typeface="Arial"/>
                <a:cs typeface="Arial"/>
              </a:rPr>
              <a:t>are </a:t>
            </a:r>
            <a:r>
              <a:rPr sz="1700" spc="-4" dirty="0">
                <a:latin typeface="Arial"/>
                <a:cs typeface="Arial"/>
              </a:rPr>
              <a:t>identified </a:t>
            </a:r>
            <a:r>
              <a:rPr sz="1700" dirty="0">
                <a:latin typeface="Arial"/>
                <a:cs typeface="Arial"/>
              </a:rPr>
              <a:t>by </a:t>
            </a:r>
            <a:r>
              <a:rPr sz="1700" spc="-4" dirty="0">
                <a:latin typeface="Arial"/>
                <a:cs typeface="Arial"/>
              </a:rPr>
              <a:t>taking </a:t>
            </a:r>
            <a:r>
              <a:rPr sz="1700" dirty="0">
                <a:latin typeface="Arial"/>
                <a:cs typeface="Arial"/>
              </a:rPr>
              <a:t>each </a:t>
            </a:r>
            <a:r>
              <a:rPr sz="1700" spc="-4" dirty="0">
                <a:latin typeface="Arial"/>
                <a:cs typeface="Arial"/>
              </a:rPr>
              <a:t>input condition </a:t>
            </a:r>
            <a:r>
              <a:rPr sz="1700" dirty="0">
                <a:latin typeface="Arial"/>
                <a:cs typeface="Arial"/>
              </a:rPr>
              <a:t>and  </a:t>
            </a:r>
            <a:r>
              <a:rPr sz="1700" spc="-4" dirty="0">
                <a:latin typeface="Arial"/>
                <a:cs typeface="Arial"/>
              </a:rPr>
              <a:t>partitioning it into </a:t>
            </a:r>
            <a:r>
              <a:rPr sz="1700" dirty="0">
                <a:latin typeface="Arial"/>
                <a:cs typeface="Arial"/>
              </a:rPr>
              <a:t>valid and </a:t>
            </a:r>
            <a:r>
              <a:rPr sz="1700" spc="-4" dirty="0">
                <a:latin typeface="Arial"/>
                <a:cs typeface="Arial"/>
              </a:rPr>
              <a:t>invalid </a:t>
            </a:r>
            <a:r>
              <a:rPr sz="1700" dirty="0">
                <a:latin typeface="Arial"/>
                <a:cs typeface="Arial"/>
              </a:rPr>
              <a:t>classes. </a:t>
            </a:r>
            <a:r>
              <a:rPr sz="1700" spc="-4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example, </a:t>
            </a:r>
            <a:r>
              <a:rPr sz="1700" spc="-4" dirty="0">
                <a:latin typeface="Arial"/>
                <a:cs typeface="Arial"/>
              </a:rPr>
              <a:t>if </a:t>
            </a:r>
            <a:r>
              <a:rPr sz="1700" dirty="0">
                <a:latin typeface="Arial"/>
                <a:cs typeface="Arial"/>
              </a:rPr>
              <a:t>an </a:t>
            </a:r>
            <a:r>
              <a:rPr sz="1700" spc="-4" dirty="0">
                <a:latin typeface="Arial"/>
                <a:cs typeface="Arial"/>
              </a:rPr>
              <a:t>input  condition specifies a </a:t>
            </a:r>
            <a:r>
              <a:rPr sz="1700" dirty="0">
                <a:latin typeface="Arial"/>
                <a:cs typeface="Arial"/>
              </a:rPr>
              <a:t>range </a:t>
            </a:r>
            <a:r>
              <a:rPr sz="1700" spc="-4" dirty="0">
                <a:latin typeface="Arial"/>
                <a:cs typeface="Arial"/>
              </a:rPr>
              <a:t>of values </a:t>
            </a:r>
            <a:r>
              <a:rPr sz="1700" dirty="0">
                <a:latin typeface="Arial"/>
                <a:cs typeface="Arial"/>
              </a:rPr>
              <a:t>from </a:t>
            </a:r>
            <a:r>
              <a:rPr sz="1700" spc="-4" dirty="0">
                <a:latin typeface="Arial"/>
                <a:cs typeface="Arial"/>
              </a:rPr>
              <a:t>1 to </a:t>
            </a:r>
            <a:r>
              <a:rPr sz="1700" dirty="0">
                <a:latin typeface="Arial"/>
                <a:cs typeface="Arial"/>
              </a:rPr>
              <a:t>999, </a:t>
            </a:r>
            <a:r>
              <a:rPr sz="1700" spc="-9" dirty="0">
                <a:latin typeface="Arial"/>
                <a:cs typeface="Arial"/>
              </a:rPr>
              <a:t>we </a:t>
            </a:r>
            <a:r>
              <a:rPr sz="1700" dirty="0">
                <a:latin typeface="Arial"/>
                <a:cs typeface="Arial"/>
              </a:rPr>
              <a:t>identify one </a:t>
            </a:r>
            <a:r>
              <a:rPr sz="1700" spc="-4" dirty="0">
                <a:latin typeface="Arial"/>
                <a:cs typeface="Arial"/>
              </a:rPr>
              <a:t>valid  </a:t>
            </a:r>
            <a:r>
              <a:rPr sz="1700" dirty="0">
                <a:latin typeface="Arial"/>
                <a:cs typeface="Arial"/>
              </a:rPr>
              <a:t>equivalence </a:t>
            </a:r>
            <a:r>
              <a:rPr sz="1700" spc="-4" dirty="0">
                <a:latin typeface="Arial"/>
                <a:cs typeface="Arial"/>
              </a:rPr>
              <a:t>class </a:t>
            </a:r>
            <a:r>
              <a:rPr sz="1700" dirty="0">
                <a:latin typeface="Arial"/>
                <a:cs typeface="Arial"/>
              </a:rPr>
              <a:t>[1&lt;item&lt;999]; and </a:t>
            </a:r>
            <a:r>
              <a:rPr sz="1700" spc="-4" dirty="0">
                <a:latin typeface="Arial"/>
                <a:cs typeface="Arial"/>
              </a:rPr>
              <a:t>two </a:t>
            </a:r>
            <a:r>
              <a:rPr sz="1700" dirty="0">
                <a:latin typeface="Arial"/>
                <a:cs typeface="Arial"/>
              </a:rPr>
              <a:t>invalid equivalence classes  </a:t>
            </a:r>
            <a:r>
              <a:rPr sz="1700" spc="-4" dirty="0">
                <a:latin typeface="Arial"/>
                <a:cs typeface="Arial"/>
              </a:rPr>
              <a:t>[item&lt;1] </a:t>
            </a:r>
            <a:r>
              <a:rPr sz="1700" dirty="0">
                <a:latin typeface="Arial"/>
                <a:cs typeface="Arial"/>
              </a:rPr>
              <a:t>and [item&gt;999].</a:t>
            </a:r>
            <a:endParaRPr sz="1700">
              <a:latin typeface="Arial"/>
              <a:cs typeface="Arial"/>
            </a:endParaRPr>
          </a:p>
          <a:p>
            <a:pPr>
              <a:spcBef>
                <a:spcPts val="45"/>
              </a:spcBef>
              <a:buAutoNum type="arabicPeriod"/>
            </a:pPr>
            <a:endParaRPr sz="1400">
              <a:latin typeface="Arial"/>
              <a:cs typeface="Arial"/>
            </a:endParaRPr>
          </a:p>
          <a:p>
            <a:pPr marL="318546" marR="4559" indent="-307718" algn="just">
              <a:lnSpc>
                <a:spcPct val="99700"/>
              </a:lnSpc>
              <a:buAutoNum type="arabicPeriod"/>
              <a:tabLst>
                <a:tab pos="319115" algn="l"/>
              </a:tabLst>
            </a:pPr>
            <a:r>
              <a:rPr sz="1700" spc="-4" dirty="0">
                <a:latin typeface="Arial"/>
                <a:cs typeface="Arial"/>
              </a:rPr>
              <a:t>Generate </a:t>
            </a:r>
            <a:r>
              <a:rPr sz="1700" dirty="0">
                <a:latin typeface="Arial"/>
                <a:cs typeface="Arial"/>
              </a:rPr>
              <a:t>the </a:t>
            </a:r>
            <a:r>
              <a:rPr sz="1700" spc="-4" dirty="0">
                <a:latin typeface="Arial"/>
                <a:cs typeface="Arial"/>
              </a:rPr>
              <a:t>test cases using the </a:t>
            </a:r>
            <a:r>
              <a:rPr sz="1700" dirty="0">
                <a:latin typeface="Arial"/>
                <a:cs typeface="Arial"/>
              </a:rPr>
              <a:t>equivalence classes identified </a:t>
            </a:r>
            <a:r>
              <a:rPr sz="1700" spc="-4" dirty="0">
                <a:latin typeface="Arial"/>
                <a:cs typeface="Arial"/>
              </a:rPr>
              <a:t>in the  previous </a:t>
            </a:r>
            <a:r>
              <a:rPr sz="1700" dirty="0">
                <a:latin typeface="Arial"/>
                <a:cs typeface="Arial"/>
              </a:rPr>
              <a:t>step. </a:t>
            </a:r>
            <a:r>
              <a:rPr sz="1700" spc="-4" dirty="0">
                <a:latin typeface="Arial"/>
                <a:cs typeface="Arial"/>
              </a:rPr>
              <a:t>This is </a:t>
            </a:r>
            <a:r>
              <a:rPr sz="1700" dirty="0">
                <a:latin typeface="Arial"/>
                <a:cs typeface="Arial"/>
              </a:rPr>
              <a:t>performed </a:t>
            </a:r>
            <a:r>
              <a:rPr sz="1700" spc="-4" dirty="0">
                <a:latin typeface="Arial"/>
                <a:cs typeface="Arial"/>
              </a:rPr>
              <a:t>by writing test </a:t>
            </a:r>
            <a:r>
              <a:rPr sz="1700" dirty="0">
                <a:latin typeface="Arial"/>
                <a:cs typeface="Arial"/>
              </a:rPr>
              <a:t>cases covering </a:t>
            </a:r>
            <a:r>
              <a:rPr sz="1700" spc="-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the </a:t>
            </a:r>
            <a:r>
              <a:rPr sz="1700" spc="-4" dirty="0">
                <a:latin typeface="Arial"/>
                <a:cs typeface="Arial"/>
              </a:rPr>
              <a:t>valid  </a:t>
            </a:r>
            <a:r>
              <a:rPr sz="1700" dirty="0">
                <a:latin typeface="Arial"/>
                <a:cs typeface="Arial"/>
              </a:rPr>
              <a:t>equivalence classes. Then </a:t>
            </a:r>
            <a:r>
              <a:rPr sz="1700" spc="-4" dirty="0">
                <a:latin typeface="Arial"/>
                <a:cs typeface="Arial"/>
              </a:rPr>
              <a:t>a test case is written for </a:t>
            </a:r>
            <a:r>
              <a:rPr sz="1700" dirty="0">
                <a:latin typeface="Arial"/>
                <a:cs typeface="Arial"/>
              </a:rPr>
              <a:t>each </a:t>
            </a:r>
            <a:r>
              <a:rPr sz="1700" spc="-4" dirty="0">
                <a:latin typeface="Arial"/>
                <a:cs typeface="Arial"/>
              </a:rPr>
              <a:t>invalid </a:t>
            </a:r>
            <a:r>
              <a:rPr sz="1700" dirty="0">
                <a:latin typeface="Arial"/>
                <a:cs typeface="Arial"/>
              </a:rPr>
              <a:t>equivalence  </a:t>
            </a:r>
            <a:r>
              <a:rPr sz="1700" spc="-4" dirty="0">
                <a:latin typeface="Arial"/>
                <a:cs typeface="Arial"/>
              </a:rPr>
              <a:t>class so </a:t>
            </a:r>
            <a:r>
              <a:rPr sz="1700" dirty="0">
                <a:latin typeface="Arial"/>
                <a:cs typeface="Arial"/>
              </a:rPr>
              <a:t>that </a:t>
            </a:r>
            <a:r>
              <a:rPr sz="1700" b="1" i="1" spc="-4" dirty="0">
                <a:latin typeface="Arial"/>
                <a:cs typeface="Arial"/>
              </a:rPr>
              <a:t>no </a:t>
            </a:r>
            <a:r>
              <a:rPr sz="1700" b="1" i="1" dirty="0">
                <a:latin typeface="Arial"/>
                <a:cs typeface="Arial"/>
              </a:rPr>
              <a:t>test contains more than one invalid class</a:t>
            </a:r>
            <a:r>
              <a:rPr sz="1700" dirty="0">
                <a:latin typeface="Arial"/>
                <a:cs typeface="Arial"/>
              </a:rPr>
              <a:t>. </a:t>
            </a:r>
            <a:r>
              <a:rPr sz="1700" spc="-4" dirty="0">
                <a:latin typeface="Arial"/>
                <a:cs typeface="Arial"/>
              </a:rPr>
              <a:t>This is to ensure  that no two </a:t>
            </a:r>
            <a:r>
              <a:rPr sz="1700" dirty="0">
                <a:latin typeface="Arial"/>
                <a:cs typeface="Arial"/>
              </a:rPr>
              <a:t>invalid classes mask each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other.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30213"/>
            <a:ext cx="56757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3919450" y="1882588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1403603" y="952499"/>
                </a:move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4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4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3" y="0"/>
                </a:ln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499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39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7"/>
                </a:lnTo>
                <a:lnTo>
                  <a:pt x="661222" y="1903382"/>
                </a:lnTo>
                <a:lnTo>
                  <a:pt x="702563" y="1904999"/>
                </a:lnTo>
                <a:lnTo>
                  <a:pt x="743747" y="1903382"/>
                </a:lnTo>
                <a:lnTo>
                  <a:pt x="784305" y="1898587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39"/>
                </a:lnTo>
                <a:lnTo>
                  <a:pt x="1198244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4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3" y="952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450" y="1882588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702563" y="0"/>
                </a:move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499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39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7"/>
                </a:lnTo>
                <a:lnTo>
                  <a:pt x="661222" y="1903382"/>
                </a:lnTo>
                <a:lnTo>
                  <a:pt x="702563" y="1904999"/>
                </a:lnTo>
                <a:lnTo>
                  <a:pt x="743747" y="1903382"/>
                </a:lnTo>
                <a:lnTo>
                  <a:pt x="784305" y="1898587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39"/>
                </a:lnTo>
                <a:lnTo>
                  <a:pt x="1198244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4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3" y="952499"/>
                </a:ln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4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4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3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7454" y="1910826"/>
            <a:ext cx="1385455" cy="1613647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1523999" y="1828799"/>
                </a:moveTo>
                <a:lnTo>
                  <a:pt x="1523999" y="0"/>
                </a:lnTo>
                <a:lnTo>
                  <a:pt x="0" y="0"/>
                </a:lnTo>
                <a:lnTo>
                  <a:pt x="0" y="1828799"/>
                </a:lnTo>
                <a:lnTo>
                  <a:pt x="1523999" y="18287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7454" y="1910826"/>
            <a:ext cx="1385455" cy="1613647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0" y="1828799"/>
                </a:lnTo>
                <a:lnTo>
                  <a:pt x="1523999" y="18287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8438" y="2441536"/>
            <a:ext cx="1085273" cy="533676"/>
          </a:xfrm>
          <a:prstGeom prst="rect">
            <a:avLst/>
          </a:prstGeom>
        </p:spPr>
        <p:txBody>
          <a:bodyPr vert="horz" wrap="square" lIns="0" tIns="20515" rIns="0" bIns="0" rtlCol="0">
            <a:spAutoFit/>
          </a:bodyPr>
          <a:lstStyle/>
          <a:p>
            <a:pPr marL="11397" marR="4559" indent="139043">
              <a:lnSpc>
                <a:spcPts val="2037"/>
              </a:lnSpc>
              <a:spcBef>
                <a:spcPts val="162"/>
              </a:spcBef>
            </a:pPr>
            <a:r>
              <a:rPr sz="1700" b="1" spc="-4" dirty="0">
                <a:latin typeface="Arial"/>
                <a:cs typeface="Arial"/>
              </a:rPr>
              <a:t>System  </a:t>
            </a:r>
            <a:r>
              <a:rPr sz="1700" b="1" dirty="0">
                <a:latin typeface="Arial"/>
                <a:cs typeface="Arial"/>
              </a:rPr>
              <a:t>under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7154" y="2553146"/>
            <a:ext cx="865332" cy="27254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700" b="1" spc="-4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u</a:t>
            </a:r>
            <a:r>
              <a:rPr sz="1700" b="1" spc="-4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pu</a:t>
            </a:r>
            <a:r>
              <a:rPr sz="1700" b="1" spc="-4" dirty="0">
                <a:latin typeface="Arial"/>
                <a:cs typeface="Arial"/>
              </a:rPr>
              <a:t>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7451" y="2670586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6" y="71628"/>
                </a:moveTo>
                <a:lnTo>
                  <a:pt x="741766" y="57912"/>
                </a:lnTo>
                <a:lnTo>
                  <a:pt x="0" y="57912"/>
                </a:lnTo>
                <a:lnTo>
                  <a:pt x="0" y="86868"/>
                </a:lnTo>
                <a:lnTo>
                  <a:pt x="740534" y="86868"/>
                </a:lnTo>
                <a:lnTo>
                  <a:pt x="752856" y="71628"/>
                </a:lnTo>
                <a:close/>
              </a:path>
              <a:path w="838200" h="143510">
                <a:moveTo>
                  <a:pt x="838200" y="71628"/>
                </a:moveTo>
                <a:lnTo>
                  <a:pt x="694944" y="0"/>
                </a:lnTo>
                <a:lnTo>
                  <a:pt x="741766" y="57912"/>
                </a:lnTo>
                <a:lnTo>
                  <a:pt x="752856" y="57912"/>
                </a:lnTo>
                <a:lnTo>
                  <a:pt x="752856" y="114300"/>
                </a:lnTo>
                <a:lnTo>
                  <a:pt x="838200" y="71628"/>
                </a:lnTo>
                <a:close/>
              </a:path>
              <a:path w="838200" h="143510">
                <a:moveTo>
                  <a:pt x="752856" y="114300"/>
                </a:moveTo>
                <a:lnTo>
                  <a:pt x="752856" y="86868"/>
                </a:lnTo>
                <a:lnTo>
                  <a:pt x="740534" y="86868"/>
                </a:lnTo>
                <a:lnTo>
                  <a:pt x="694944" y="143256"/>
                </a:lnTo>
                <a:lnTo>
                  <a:pt x="752856" y="114300"/>
                </a:lnTo>
                <a:close/>
              </a:path>
              <a:path w="838200" h="143510">
                <a:moveTo>
                  <a:pt x="752856" y="86868"/>
                </a:moveTo>
                <a:lnTo>
                  <a:pt x="752856" y="71628"/>
                </a:lnTo>
                <a:lnTo>
                  <a:pt x="740534" y="86868"/>
                </a:lnTo>
                <a:lnTo>
                  <a:pt x="752856" y="86868"/>
                </a:lnTo>
                <a:close/>
              </a:path>
              <a:path w="838200" h="143510">
                <a:moveTo>
                  <a:pt x="752856" y="71628"/>
                </a:moveTo>
                <a:lnTo>
                  <a:pt x="752856" y="57912"/>
                </a:lnTo>
                <a:lnTo>
                  <a:pt x="741766" y="57912"/>
                </a:lnTo>
                <a:lnTo>
                  <a:pt x="752856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5455" y="2670586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6" y="71628"/>
                </a:moveTo>
                <a:lnTo>
                  <a:pt x="741766" y="57912"/>
                </a:lnTo>
                <a:lnTo>
                  <a:pt x="0" y="57912"/>
                </a:lnTo>
                <a:lnTo>
                  <a:pt x="0" y="86868"/>
                </a:lnTo>
                <a:lnTo>
                  <a:pt x="740534" y="86868"/>
                </a:lnTo>
                <a:lnTo>
                  <a:pt x="752856" y="71628"/>
                </a:lnTo>
                <a:close/>
              </a:path>
              <a:path w="838200" h="143510">
                <a:moveTo>
                  <a:pt x="838200" y="71628"/>
                </a:moveTo>
                <a:lnTo>
                  <a:pt x="694944" y="0"/>
                </a:lnTo>
                <a:lnTo>
                  <a:pt x="741766" y="57912"/>
                </a:lnTo>
                <a:lnTo>
                  <a:pt x="752856" y="57912"/>
                </a:lnTo>
                <a:lnTo>
                  <a:pt x="752856" y="114300"/>
                </a:lnTo>
                <a:lnTo>
                  <a:pt x="838200" y="71628"/>
                </a:lnTo>
                <a:close/>
              </a:path>
              <a:path w="838200" h="143510">
                <a:moveTo>
                  <a:pt x="752856" y="114300"/>
                </a:moveTo>
                <a:lnTo>
                  <a:pt x="752856" y="86868"/>
                </a:lnTo>
                <a:lnTo>
                  <a:pt x="740534" y="86868"/>
                </a:lnTo>
                <a:lnTo>
                  <a:pt x="694944" y="143256"/>
                </a:lnTo>
                <a:lnTo>
                  <a:pt x="752856" y="114300"/>
                </a:lnTo>
                <a:close/>
              </a:path>
              <a:path w="838200" h="143510">
                <a:moveTo>
                  <a:pt x="752856" y="86868"/>
                </a:moveTo>
                <a:lnTo>
                  <a:pt x="752856" y="71628"/>
                </a:lnTo>
                <a:lnTo>
                  <a:pt x="740534" y="86868"/>
                </a:lnTo>
                <a:lnTo>
                  <a:pt x="752856" y="86868"/>
                </a:lnTo>
                <a:close/>
              </a:path>
              <a:path w="838200" h="143510">
                <a:moveTo>
                  <a:pt x="752856" y="71628"/>
                </a:moveTo>
                <a:lnTo>
                  <a:pt x="752856" y="57912"/>
                </a:lnTo>
                <a:lnTo>
                  <a:pt x="741766" y="57912"/>
                </a:lnTo>
                <a:lnTo>
                  <a:pt x="752856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17647" y="3038531"/>
          <a:ext cx="1039668" cy="33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363105"/>
                <a:gridCol w="338281"/>
              </a:tblGrid>
              <a:tr h="336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62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17647" y="2051517"/>
          <a:ext cx="1039668" cy="33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363105"/>
                <a:gridCol w="338281"/>
              </a:tblGrid>
              <a:tr h="336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19992" y="2339787"/>
            <a:ext cx="853786" cy="663621"/>
          </a:xfrm>
          <a:prstGeom prst="rect">
            <a:avLst/>
          </a:prstGeom>
          <a:solidFill>
            <a:srgbClr val="FFCC00"/>
          </a:solidFill>
          <a:ln w="28574">
            <a:solidFill>
              <a:srgbClr val="000000"/>
            </a:solidFill>
          </a:ln>
        </p:spPr>
        <p:txBody>
          <a:bodyPr vert="horz" wrap="square" lIns="0" tIns="139043" rIns="0" bIns="0" rtlCol="0">
            <a:spAutoFit/>
          </a:bodyPr>
          <a:lstStyle/>
          <a:p>
            <a:pPr marL="92885" marR="91746" indent="66672">
              <a:spcBef>
                <a:spcPts val="1095"/>
              </a:spcBef>
            </a:pPr>
            <a:r>
              <a:rPr sz="1700" b="1" spc="-4" dirty="0">
                <a:latin typeface="Arial"/>
                <a:cs typeface="Arial"/>
              </a:rPr>
              <a:t>Valid  i</a:t>
            </a:r>
            <a:r>
              <a:rPr sz="1700" b="1" dirty="0">
                <a:latin typeface="Arial"/>
                <a:cs typeface="Arial"/>
              </a:rPr>
              <a:t>npu</a:t>
            </a:r>
            <a:r>
              <a:rPr sz="1700" b="1" spc="-4" dirty="0">
                <a:latin typeface="Arial"/>
                <a:cs typeface="Arial"/>
              </a:rPr>
              <a:t>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8141" y="1910826"/>
            <a:ext cx="1385455" cy="281750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19945" rIns="0" bIns="0" rtlCol="0">
            <a:spAutoFit/>
          </a:bodyPr>
          <a:lstStyle/>
          <a:p>
            <a:pPr marL="52996">
              <a:spcBef>
                <a:spcPts val="157"/>
              </a:spcBef>
            </a:pPr>
            <a:r>
              <a:rPr sz="1700" b="1" spc="-4" dirty="0">
                <a:latin typeface="Arial"/>
                <a:cs typeface="Arial"/>
              </a:rPr>
              <a:t>Invalid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input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343" y="3628911"/>
            <a:ext cx="7760855" cy="214998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27923" algn="ctr">
              <a:spcBef>
                <a:spcPts val="85"/>
              </a:spcBef>
              <a:tabLst>
                <a:tab pos="4077270" algn="l"/>
              </a:tabLst>
            </a:pPr>
            <a:r>
              <a:rPr sz="1700" b="1" dirty="0">
                <a:latin typeface="Arial"/>
                <a:cs typeface="Arial"/>
              </a:rPr>
              <a:t>Input</a:t>
            </a:r>
            <a:r>
              <a:rPr sz="1700" b="1" spc="4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domain	</a:t>
            </a:r>
            <a:r>
              <a:rPr sz="1700" b="1" dirty="0">
                <a:latin typeface="Arial"/>
                <a:cs typeface="Arial"/>
              </a:rPr>
              <a:t>Output</a:t>
            </a:r>
            <a:r>
              <a:rPr sz="1700" b="1" spc="-4" dirty="0">
                <a:latin typeface="Arial"/>
                <a:cs typeface="Arial"/>
              </a:rPr>
              <a:t> domain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69522" algn="ctr"/>
            <a:r>
              <a:rPr spc="-4" dirty="0">
                <a:latin typeface="Arial"/>
                <a:cs typeface="Arial"/>
              </a:rPr>
              <a:t>Fig. </a:t>
            </a:r>
            <a:r>
              <a:rPr dirty="0">
                <a:latin typeface="Arial"/>
                <a:cs typeface="Arial"/>
              </a:rPr>
              <a:t>7: </a:t>
            </a:r>
            <a:r>
              <a:rPr spc="-4" dirty="0">
                <a:latin typeface="Arial"/>
                <a:cs typeface="Arial"/>
              </a:rPr>
              <a:t>Equivalence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partitioning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1397" marR="4559" algn="just">
              <a:lnSpc>
                <a:spcPct val="99800"/>
              </a:lnSpc>
            </a:pPr>
            <a:r>
              <a:rPr sz="1700" spc="-4" dirty="0">
                <a:latin typeface="Arial"/>
                <a:cs typeface="Arial"/>
              </a:rPr>
              <a:t>Most of </a:t>
            </a:r>
            <a:r>
              <a:rPr sz="1700" dirty="0">
                <a:latin typeface="Arial"/>
                <a:cs typeface="Arial"/>
              </a:rPr>
              <a:t>the time, equivalence class testing defines classes </a:t>
            </a:r>
            <a:r>
              <a:rPr sz="1700" spc="-4" dirty="0">
                <a:latin typeface="Arial"/>
                <a:cs typeface="Arial"/>
              </a:rPr>
              <a:t>of </a:t>
            </a:r>
            <a:r>
              <a:rPr sz="1700" dirty="0">
                <a:latin typeface="Arial"/>
                <a:cs typeface="Arial"/>
              </a:rPr>
              <a:t>the input domain.  </a:t>
            </a:r>
            <a:r>
              <a:rPr sz="1700" spc="-4" dirty="0">
                <a:latin typeface="Arial"/>
                <a:cs typeface="Arial"/>
              </a:rPr>
              <a:t>However, </a:t>
            </a:r>
            <a:r>
              <a:rPr sz="1700" dirty="0">
                <a:latin typeface="Arial"/>
                <a:cs typeface="Arial"/>
              </a:rPr>
              <a:t>equivalence classes should </a:t>
            </a:r>
            <a:r>
              <a:rPr sz="1700" spc="-4" dirty="0">
                <a:latin typeface="Arial"/>
                <a:cs typeface="Arial"/>
              </a:rPr>
              <a:t>also </a:t>
            </a:r>
            <a:r>
              <a:rPr sz="1700" dirty="0">
                <a:latin typeface="Arial"/>
                <a:cs typeface="Arial"/>
              </a:rPr>
              <a:t>be defined </a:t>
            </a:r>
            <a:r>
              <a:rPr sz="1700" spc="-4" dirty="0">
                <a:latin typeface="Arial"/>
                <a:cs typeface="Arial"/>
              </a:rPr>
              <a:t>for output </a:t>
            </a:r>
            <a:r>
              <a:rPr sz="1700" dirty="0">
                <a:latin typeface="Arial"/>
                <a:cs typeface="Arial"/>
              </a:rPr>
              <a:t>domain.  </a:t>
            </a:r>
            <a:r>
              <a:rPr sz="1700" spc="-4" dirty="0">
                <a:latin typeface="Arial"/>
                <a:cs typeface="Arial"/>
              </a:rPr>
              <a:t>Hence, </a:t>
            </a:r>
            <a:r>
              <a:rPr sz="1700" spc="-9" dirty="0">
                <a:latin typeface="Arial"/>
                <a:cs typeface="Arial"/>
              </a:rPr>
              <a:t>we </a:t>
            </a:r>
            <a:r>
              <a:rPr sz="1700" dirty="0">
                <a:latin typeface="Arial"/>
                <a:cs typeface="Arial"/>
              </a:rPr>
              <a:t>should design equivalence </a:t>
            </a:r>
            <a:r>
              <a:rPr sz="1700" spc="-4" dirty="0">
                <a:latin typeface="Arial"/>
                <a:cs typeface="Arial"/>
              </a:rPr>
              <a:t>classes </a:t>
            </a:r>
            <a:r>
              <a:rPr sz="1700" dirty="0">
                <a:latin typeface="Arial"/>
                <a:cs typeface="Arial"/>
              </a:rPr>
              <a:t>based on </a:t>
            </a:r>
            <a:r>
              <a:rPr sz="1700" spc="-4" dirty="0">
                <a:latin typeface="Arial"/>
                <a:cs typeface="Arial"/>
              </a:rPr>
              <a:t>input </a:t>
            </a:r>
            <a:r>
              <a:rPr sz="1700" dirty="0">
                <a:latin typeface="Arial"/>
                <a:cs typeface="Arial"/>
              </a:rPr>
              <a:t>and </a:t>
            </a:r>
            <a:r>
              <a:rPr sz="1700" spc="-4" dirty="0">
                <a:latin typeface="Arial"/>
                <a:cs typeface="Arial"/>
              </a:rPr>
              <a:t>output  </a:t>
            </a:r>
            <a:r>
              <a:rPr sz="1700" dirty="0">
                <a:latin typeface="Arial"/>
                <a:cs typeface="Arial"/>
              </a:rPr>
              <a:t>domain.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630213"/>
            <a:ext cx="5370936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4071" y="1742290"/>
            <a:ext cx="7760277" cy="1380538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algn="just">
              <a:spcBef>
                <a:spcPts val="85"/>
              </a:spcBef>
            </a:pP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8.7</a:t>
            </a:r>
            <a:endParaRPr sz="2000">
              <a:latin typeface="Arial"/>
              <a:cs typeface="Arial"/>
            </a:endParaRPr>
          </a:p>
          <a:p>
            <a:pPr marL="11397" marR="4559" algn="just">
              <a:spcBef>
                <a:spcPts val="1750"/>
              </a:spcBef>
            </a:pPr>
            <a:r>
              <a:rPr dirty="0">
                <a:latin typeface="Arial"/>
                <a:cs typeface="Arial"/>
              </a:rPr>
              <a:t>Consider </a:t>
            </a:r>
            <a:r>
              <a:rPr spc="-4" dirty="0">
                <a:latin typeface="Arial"/>
                <a:cs typeface="Arial"/>
              </a:rPr>
              <a:t>the program </a:t>
            </a:r>
            <a:r>
              <a:rPr spc="-13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the determination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nature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roots </a:t>
            </a:r>
            <a:r>
              <a:rPr dirty="0">
                <a:latin typeface="Arial"/>
                <a:cs typeface="Arial"/>
              </a:rPr>
              <a:t>of a </a:t>
            </a:r>
            <a:r>
              <a:rPr spc="-4" dirty="0">
                <a:latin typeface="Arial"/>
                <a:cs typeface="Arial"/>
              </a:rPr>
              <a:t>quadratic  equation </a:t>
            </a:r>
            <a:r>
              <a:rPr spc="-9"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explained in example 8.1. Identify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equivalence </a:t>
            </a:r>
            <a:r>
              <a:rPr spc="-4" dirty="0">
                <a:latin typeface="Arial"/>
                <a:cs typeface="Arial"/>
              </a:rPr>
              <a:t>class test  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output and input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domains.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45496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278" y="1461247"/>
            <a:ext cx="7605568" cy="29384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5018">
              <a:spcBef>
                <a:spcPts val="90"/>
              </a:spcBef>
            </a:pPr>
            <a:r>
              <a:rPr b="1" spc="-4" dirty="0"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916317" marR="137334" indent="-846796">
              <a:lnSpc>
                <a:spcPts val="3608"/>
              </a:lnSpc>
              <a:spcBef>
                <a:spcPts val="224"/>
              </a:spcBef>
            </a:pPr>
            <a:r>
              <a:rPr spc="-4" dirty="0">
                <a:latin typeface="Arial"/>
                <a:cs typeface="Arial"/>
              </a:rPr>
              <a:t>Output domain equivalence class test cases </a:t>
            </a:r>
            <a:r>
              <a:rPr dirty="0">
                <a:latin typeface="Arial"/>
                <a:cs typeface="Arial"/>
              </a:rPr>
              <a:t>can be </a:t>
            </a:r>
            <a:r>
              <a:rPr spc="-4" dirty="0">
                <a:latin typeface="Arial"/>
                <a:cs typeface="Arial"/>
              </a:rPr>
              <a:t>identified </a:t>
            </a:r>
            <a:r>
              <a:rPr spc="-9"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follows:  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={&lt;a,b,c&gt;:Not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quadratic equation if </a:t>
            </a:r>
            <a:r>
              <a:rPr dirty="0">
                <a:latin typeface="Arial"/>
                <a:cs typeface="Arial"/>
              </a:rPr>
              <a:t>a =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0}</a:t>
            </a:r>
            <a:endParaRPr>
              <a:latin typeface="Arial"/>
              <a:cs typeface="Arial"/>
            </a:endParaRPr>
          </a:p>
          <a:p>
            <a:pPr marL="916317">
              <a:spcBef>
                <a:spcPts val="58"/>
              </a:spcBef>
            </a:pPr>
            <a:r>
              <a:rPr spc="-4" smtClean="0">
                <a:latin typeface="Arial"/>
                <a:cs typeface="Arial"/>
              </a:rPr>
              <a:t>O</a:t>
            </a:r>
            <a:r>
              <a:rPr lang="en-IN" sz="1700" spc="-6" baseline="-21367" dirty="0">
                <a:latin typeface="Arial"/>
                <a:cs typeface="Arial"/>
              </a:rPr>
              <a:t>2</a:t>
            </a:r>
            <a:r>
              <a:rPr spc="-4" smtClean="0">
                <a:latin typeface="Arial"/>
                <a:cs typeface="Arial"/>
              </a:rPr>
              <a:t>={&lt;</a:t>
            </a:r>
            <a:r>
              <a:rPr spc="-4" dirty="0">
                <a:latin typeface="Arial"/>
                <a:cs typeface="Arial"/>
              </a:rPr>
              <a:t>a,b,c&gt;:Real roots if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-4ac)&gt;0}</a:t>
            </a:r>
            <a:endParaRPr>
              <a:latin typeface="Arial"/>
              <a:cs typeface="Arial"/>
            </a:endParaRPr>
          </a:p>
          <a:p>
            <a:pPr marL="916317" marR="2348348">
              <a:lnSpc>
                <a:spcPct val="120000"/>
              </a:lnSpc>
            </a:pPr>
            <a:r>
              <a:rPr spc="-4" smtClean="0">
                <a:latin typeface="Arial"/>
                <a:cs typeface="Arial"/>
              </a:rPr>
              <a:t>O</a:t>
            </a:r>
            <a:r>
              <a:rPr lang="en-IN" sz="1700" spc="-6" baseline="-21367" dirty="0">
                <a:latin typeface="Arial"/>
                <a:cs typeface="Arial"/>
              </a:rPr>
              <a:t>3</a:t>
            </a:r>
            <a:r>
              <a:rPr spc="-4" smtClean="0">
                <a:latin typeface="Arial"/>
                <a:cs typeface="Arial"/>
              </a:rPr>
              <a:t>={&lt;</a:t>
            </a:r>
            <a:r>
              <a:rPr spc="-4" dirty="0">
                <a:latin typeface="Arial"/>
                <a:cs typeface="Arial"/>
              </a:rPr>
              <a:t>a,b,c&gt;:Imaginary roots if 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-4ac)&lt;0</a:t>
            </a:r>
            <a:r>
              <a:rPr spc="-4">
                <a:latin typeface="Arial"/>
                <a:cs typeface="Arial"/>
              </a:rPr>
              <a:t>}  </a:t>
            </a:r>
            <a:r>
              <a:rPr spc="-4" smtClean="0">
                <a:latin typeface="Arial"/>
                <a:cs typeface="Arial"/>
              </a:rPr>
              <a:t>O</a:t>
            </a:r>
            <a:r>
              <a:rPr lang="en-IN" sz="1700" spc="-6" baseline="-21367" dirty="0">
                <a:latin typeface="Arial"/>
                <a:cs typeface="Arial"/>
              </a:rPr>
              <a:t>4</a:t>
            </a:r>
            <a:r>
              <a:rPr spc="-4" smtClean="0">
                <a:latin typeface="Arial"/>
                <a:cs typeface="Arial"/>
              </a:rPr>
              <a:t>={&lt;</a:t>
            </a:r>
            <a:r>
              <a:rPr spc="-4" dirty="0">
                <a:latin typeface="Arial"/>
                <a:cs typeface="Arial"/>
              </a:rPr>
              <a:t>a,b,c&gt;:Equal roots if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-4ac)=0}`</a:t>
            </a:r>
            <a:endParaRPr>
              <a:latin typeface="Arial"/>
              <a:cs typeface="Arial"/>
            </a:endParaRPr>
          </a:p>
          <a:p>
            <a:pPr marL="45588" marR="38750">
              <a:spcBef>
                <a:spcPts val="1333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test cases </a:t>
            </a:r>
            <a:r>
              <a:rPr dirty="0">
                <a:latin typeface="Arial"/>
                <a:cs typeface="Arial"/>
              </a:rPr>
              <a:t>can be </a:t>
            </a:r>
            <a:r>
              <a:rPr spc="-4" dirty="0">
                <a:latin typeface="Arial"/>
                <a:cs typeface="Arial"/>
              </a:rPr>
              <a:t>derived form above relations and </a:t>
            </a:r>
            <a:r>
              <a:rPr dirty="0">
                <a:latin typeface="Arial"/>
                <a:cs typeface="Arial"/>
              </a:rPr>
              <a:t>shown  below: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64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3480" y="4513673"/>
          <a:ext cx="5818909" cy="1389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782"/>
                <a:gridCol w="845127"/>
                <a:gridCol w="969818"/>
                <a:gridCol w="969818"/>
                <a:gridCol w="1870364"/>
              </a:tblGrid>
              <a:tr h="2783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quadratic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0213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2190404" y="1575995"/>
            <a:ext cx="5056909" cy="423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0457" y="5953906"/>
            <a:ext cx="2377786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1: </a:t>
            </a:r>
            <a:r>
              <a:rPr sz="1600" spc="-4" dirty="0">
                <a:latin typeface="Arial"/>
                <a:cs typeface="Arial"/>
              </a:rPr>
              <a:t>Control </a:t>
            </a:r>
            <a:r>
              <a:rPr sz="1600" dirty="0">
                <a:latin typeface="Arial"/>
                <a:cs typeface="Arial"/>
              </a:rPr>
              <a:t>flow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00800" y="1905000"/>
            <a:ext cx="1296194" cy="3582988"/>
            <a:chOff x="7239000" y="1905000"/>
            <a:chExt cx="457994" cy="3582988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5905500" y="3695700"/>
              <a:ext cx="35814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239000" y="1905000"/>
              <a:ext cx="457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7239000" y="5486400"/>
              <a:ext cx="457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924800" y="2971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257800" y="1066800"/>
            <a:ext cx="11430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914900" y="1638300"/>
            <a:ext cx="20574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3600" y="685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If-else constructs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0213"/>
            <a:ext cx="5599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761" y="1474693"/>
            <a:ext cx="5875482" cy="3699975"/>
          </a:xfrm>
          <a:prstGeom prst="rect">
            <a:avLst/>
          </a:prstGeom>
        </p:spPr>
        <p:txBody>
          <a:bodyPr vert="horz" wrap="square" lIns="0" tIns="135624" rIns="0" bIns="0" rtlCol="0">
            <a:spAutoFit/>
          </a:bodyPr>
          <a:lstStyle/>
          <a:p>
            <a:pPr marL="34191">
              <a:spcBef>
                <a:spcPts val="1068"/>
              </a:spcBef>
            </a:pPr>
            <a:r>
              <a:rPr sz="1600" dirty="0">
                <a:latin typeface="Arial"/>
                <a:cs typeface="Arial"/>
              </a:rPr>
              <a:t>We may </a:t>
            </a:r>
            <a:r>
              <a:rPr sz="1600" spc="-4" dirty="0">
                <a:latin typeface="Arial"/>
                <a:cs typeface="Arial"/>
              </a:rPr>
              <a:t>have another set of test cases based on input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domain.</a:t>
            </a:r>
            <a:endParaRPr sz="1600">
              <a:latin typeface="Arial"/>
              <a:cs typeface="Arial"/>
            </a:endParaRPr>
          </a:p>
          <a:p>
            <a:pPr marL="948799" marR="3706868">
              <a:lnSpc>
                <a:spcPct val="130000"/>
              </a:lnSpc>
              <a:spcBef>
                <a:spcPts val="399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= {a: a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0}  I</a:t>
            </a:r>
            <a:r>
              <a:rPr sz="1600" spc="-6" baseline="-23148" dirty="0">
                <a:latin typeface="Arial"/>
                <a:cs typeface="Arial"/>
              </a:rPr>
              <a:t>2</a:t>
            </a:r>
            <a:r>
              <a:rPr sz="1600" spc="-4" dirty="0">
                <a:latin typeface="Arial"/>
                <a:cs typeface="Arial"/>
              </a:rPr>
              <a:t>= {a: a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48799" marR="3147275">
              <a:lnSpc>
                <a:spcPts val="2638"/>
              </a:lnSpc>
              <a:spcBef>
                <a:spcPts val="9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3</a:t>
            </a:r>
            <a:r>
              <a:rPr sz="1600" spc="-4" dirty="0">
                <a:latin typeface="Arial"/>
                <a:cs typeface="Arial"/>
              </a:rPr>
              <a:t>= {a: 1 </a:t>
            </a:r>
            <a:r>
              <a:rPr sz="1600" dirty="0">
                <a:latin typeface="Arial"/>
                <a:cs typeface="Arial"/>
              </a:rPr>
              <a:t>≤ </a:t>
            </a:r>
            <a:r>
              <a:rPr sz="1600" spc="-4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≤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  I</a:t>
            </a:r>
            <a:r>
              <a:rPr sz="1600" spc="-6" baseline="-23148" dirty="0">
                <a:latin typeface="Arial"/>
                <a:cs typeface="Arial"/>
              </a:rPr>
              <a:t>4</a:t>
            </a:r>
            <a:r>
              <a:rPr sz="1600" spc="-4" dirty="0">
                <a:latin typeface="Arial"/>
                <a:cs typeface="Arial"/>
              </a:rPr>
              <a:t>= {a: a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48799">
              <a:spcBef>
                <a:spcPts val="389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5</a:t>
            </a:r>
            <a:r>
              <a:rPr sz="1600" spc="-4" dirty="0">
                <a:latin typeface="Arial"/>
                <a:cs typeface="Arial"/>
              </a:rPr>
              <a:t>= {b: 0 </a:t>
            </a:r>
            <a:r>
              <a:rPr sz="1600" dirty="0">
                <a:latin typeface="Arial"/>
                <a:cs typeface="Arial"/>
              </a:rPr>
              <a:t>≤ </a:t>
            </a:r>
            <a:r>
              <a:rPr sz="1600" spc="-4" dirty="0">
                <a:latin typeface="Arial"/>
                <a:cs typeface="Arial"/>
              </a:rPr>
              <a:t>b </a:t>
            </a:r>
            <a:r>
              <a:rPr sz="1600" dirty="0">
                <a:latin typeface="Arial"/>
                <a:cs typeface="Arial"/>
              </a:rPr>
              <a:t>≤</a:t>
            </a:r>
            <a:r>
              <a:rPr sz="1600" spc="-4" dirty="0">
                <a:latin typeface="Arial"/>
                <a:cs typeface="Arial"/>
              </a:rPr>
              <a:t> 100}</a:t>
            </a:r>
            <a:endParaRPr sz="1600">
              <a:latin typeface="Arial"/>
              <a:cs typeface="Arial"/>
            </a:endParaRPr>
          </a:p>
          <a:p>
            <a:pPr marL="948799">
              <a:spcBef>
                <a:spcPts val="579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6</a:t>
            </a:r>
            <a:r>
              <a:rPr sz="1600" spc="-4" dirty="0">
                <a:latin typeface="Arial"/>
                <a:cs typeface="Arial"/>
              </a:rPr>
              <a:t>= {b: b 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48799">
              <a:spcBef>
                <a:spcPts val="821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7</a:t>
            </a:r>
            <a:r>
              <a:rPr sz="1600" spc="-4" dirty="0">
                <a:latin typeface="Arial"/>
                <a:cs typeface="Arial"/>
              </a:rPr>
              <a:t>= {b: b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48799" marR="3113084">
              <a:lnSpc>
                <a:spcPct val="130000"/>
              </a:lnSpc>
              <a:spcBef>
                <a:spcPts val="9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8</a:t>
            </a:r>
            <a:r>
              <a:rPr sz="1600" spc="-4" dirty="0">
                <a:latin typeface="Arial"/>
                <a:cs typeface="Arial"/>
              </a:rPr>
              <a:t>= {c: 0 </a:t>
            </a:r>
            <a:r>
              <a:rPr sz="1600" dirty="0">
                <a:latin typeface="Arial"/>
                <a:cs typeface="Arial"/>
              </a:rPr>
              <a:t>≤ c ≤ </a:t>
            </a:r>
            <a:r>
              <a:rPr sz="1600" spc="-4" dirty="0">
                <a:latin typeface="Arial"/>
                <a:cs typeface="Arial"/>
              </a:rPr>
              <a:t>100}  I</a:t>
            </a:r>
            <a:r>
              <a:rPr sz="1600" spc="-6" baseline="-23148" dirty="0">
                <a:latin typeface="Arial"/>
                <a:cs typeface="Arial"/>
              </a:rPr>
              <a:t>9</a:t>
            </a:r>
            <a:r>
              <a:rPr sz="1600" spc="-4" dirty="0">
                <a:latin typeface="Arial"/>
                <a:cs typeface="Arial"/>
              </a:rPr>
              <a:t>= {c: </a:t>
            </a:r>
            <a:r>
              <a:rPr sz="1600" dirty="0">
                <a:latin typeface="Arial"/>
                <a:cs typeface="Arial"/>
              </a:rPr>
              <a:t>c &lt;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48799">
              <a:spcBef>
                <a:spcPts val="583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10</a:t>
            </a:r>
            <a:r>
              <a:rPr sz="1600" spc="-4" dirty="0">
                <a:latin typeface="Arial"/>
                <a:cs typeface="Arial"/>
              </a:rPr>
              <a:t>={c: </a:t>
            </a:r>
            <a:r>
              <a:rPr sz="1600" dirty="0">
                <a:latin typeface="Arial"/>
                <a:cs typeface="Arial"/>
              </a:rPr>
              <a:t>c &gt;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4719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1345" y="2004452"/>
          <a:ext cx="7439693" cy="3021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713"/>
                <a:gridCol w="1174935"/>
                <a:gridCol w="1264999"/>
                <a:gridCol w="1266169"/>
                <a:gridCol w="2287877"/>
              </a:tblGrid>
              <a:tr h="31735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quadratic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18010" y="6177931"/>
            <a:ext cx="25323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66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615" y="5227766"/>
            <a:ext cx="7840890" cy="749021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 marR="4559" algn="just">
              <a:lnSpc>
                <a:spcPct val="100299"/>
              </a:lnSpc>
              <a:spcBef>
                <a:spcPts val="81"/>
              </a:spcBef>
            </a:pPr>
            <a:r>
              <a:rPr sz="1600" spc="-4" dirty="0">
                <a:latin typeface="Arial"/>
                <a:cs typeface="Arial"/>
              </a:rPr>
              <a:t>Here test cases 5 and 8 are redundant test cases.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18" dirty="0">
                <a:latin typeface="Arial"/>
                <a:cs typeface="Arial"/>
              </a:rPr>
              <a:t>we </a:t>
            </a:r>
            <a:r>
              <a:rPr sz="1600" spc="-4" dirty="0">
                <a:latin typeface="Arial"/>
                <a:cs typeface="Arial"/>
              </a:rPr>
              <a:t>choose any value other   than nominal, </a:t>
            </a:r>
            <a:r>
              <a:rPr sz="1600" spc="-13" dirty="0">
                <a:latin typeface="Arial"/>
                <a:cs typeface="Arial"/>
              </a:rPr>
              <a:t>we </a:t>
            </a:r>
            <a:r>
              <a:rPr sz="1600" dirty="0">
                <a:latin typeface="Arial"/>
                <a:cs typeface="Arial"/>
              </a:rPr>
              <a:t>may </a:t>
            </a:r>
            <a:r>
              <a:rPr sz="1600" spc="-4" dirty="0">
                <a:latin typeface="Arial"/>
                <a:cs typeface="Arial"/>
              </a:rPr>
              <a:t>not have redundant test cases. Hence total test cases are   10+4=14 for this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problem.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4070" y="1691191"/>
            <a:ext cx="7858991" cy="135489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8.8</a:t>
            </a:r>
            <a:endParaRPr sz="2000">
              <a:latin typeface="Arial"/>
              <a:cs typeface="Arial"/>
            </a:endParaRPr>
          </a:p>
          <a:p>
            <a:pPr marL="11397" marR="4559">
              <a:spcBef>
                <a:spcPts val="1620"/>
              </a:spcBef>
            </a:pPr>
            <a:r>
              <a:rPr dirty="0">
                <a:latin typeface="Arial"/>
                <a:cs typeface="Arial"/>
              </a:rPr>
              <a:t>Consider </a:t>
            </a:r>
            <a:r>
              <a:rPr spc="-4" dirty="0">
                <a:latin typeface="Arial"/>
                <a:cs typeface="Arial"/>
              </a:rPr>
              <a:t>the program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determining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previous date in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calendar </a:t>
            </a:r>
            <a:r>
              <a:rPr dirty="0">
                <a:latin typeface="Arial"/>
                <a:cs typeface="Arial"/>
              </a:rPr>
              <a:t>as  </a:t>
            </a:r>
            <a:r>
              <a:rPr spc="-4" dirty="0">
                <a:latin typeface="Arial"/>
                <a:cs typeface="Arial"/>
              </a:rPr>
              <a:t>explained in example 8.3. Identify the equivalence class test 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output  </a:t>
            </a:r>
            <a:r>
              <a:rPr dirty="0">
                <a:latin typeface="Arial"/>
                <a:cs typeface="Arial"/>
              </a:rPr>
              <a:t>&amp; input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domains.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267" y="1662952"/>
            <a:ext cx="6399068" cy="1605087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63253">
              <a:spcBef>
                <a:spcPts val="85"/>
              </a:spcBef>
            </a:pPr>
            <a:r>
              <a:rPr sz="2000" b="1" spc="-4" dirty="0"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45588" marR="1237712">
              <a:lnSpc>
                <a:spcPct val="165500"/>
              </a:lnSpc>
              <a:spcBef>
                <a:spcPts val="220"/>
              </a:spcBef>
            </a:pPr>
            <a:r>
              <a:rPr spc="-4" dirty="0">
                <a:latin typeface="Arial"/>
                <a:cs typeface="Arial"/>
              </a:rPr>
              <a:t>Output domain equivalence class are:  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={&lt;D,M,Y&gt;: Previous date if all </a:t>
            </a:r>
            <a:r>
              <a:rPr dirty="0">
                <a:latin typeface="Arial"/>
                <a:cs typeface="Arial"/>
              </a:rPr>
              <a:t>are </a:t>
            </a:r>
            <a:r>
              <a:rPr spc="-4" dirty="0">
                <a:latin typeface="Arial"/>
                <a:cs typeface="Arial"/>
              </a:rPr>
              <a:t>valid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inputs}</a:t>
            </a:r>
            <a:endParaRPr>
              <a:latin typeface="Arial"/>
              <a:cs typeface="Arial"/>
            </a:endParaRPr>
          </a:p>
          <a:p>
            <a:pPr marL="45588">
              <a:spcBef>
                <a:spcPts val="422"/>
              </a:spcBef>
            </a:pPr>
            <a:r>
              <a:rPr spc="-4" smtClean="0">
                <a:latin typeface="Arial"/>
                <a:cs typeface="Arial"/>
              </a:rPr>
              <a:t>O</a:t>
            </a:r>
            <a:r>
              <a:rPr lang="en-IN" sz="1700" spc="-6" baseline="-21367" dirty="0">
                <a:latin typeface="Arial"/>
                <a:cs typeface="Arial"/>
              </a:rPr>
              <a:t>2</a:t>
            </a:r>
            <a:r>
              <a:rPr spc="-4" smtClean="0">
                <a:latin typeface="Arial"/>
                <a:cs typeface="Arial"/>
              </a:rPr>
              <a:t>={&lt;</a:t>
            </a:r>
            <a:r>
              <a:rPr spc="-4" dirty="0">
                <a:latin typeface="Arial"/>
                <a:cs typeface="Arial"/>
              </a:rPr>
              <a:t>D,M,Y&gt;: Invalid date if </a:t>
            </a:r>
            <a:r>
              <a:rPr dirty="0">
                <a:latin typeface="Arial"/>
                <a:cs typeface="Arial"/>
              </a:rPr>
              <a:t>any input </a:t>
            </a:r>
            <a:r>
              <a:rPr spc="-4" dirty="0">
                <a:latin typeface="Arial"/>
                <a:cs typeface="Arial"/>
              </a:rPr>
              <a:t>makes the date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invalid}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68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4642" y="3819805"/>
          <a:ext cx="6510480" cy="1142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27"/>
                <a:gridCol w="946150"/>
                <a:gridCol w="1084695"/>
                <a:gridCol w="1085850"/>
                <a:gridCol w="2091458"/>
              </a:tblGrid>
              <a:tr h="3805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600" b="1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i="1" spc="-5" dirty="0">
                          <a:latin typeface="Arial"/>
                          <a:cs typeface="Arial"/>
                        </a:rPr>
                        <a:t>case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R="5067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6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i="1" dirty="0">
                          <a:latin typeface="Arial"/>
                          <a:cs typeface="Arial"/>
                        </a:rPr>
                        <a:t>output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3818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 June,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5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307" y="1758426"/>
            <a:ext cx="6798541" cy="355812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We may </a:t>
            </a:r>
            <a:r>
              <a:rPr sz="1600" spc="-4" dirty="0">
                <a:latin typeface="Arial"/>
                <a:cs typeface="Arial"/>
              </a:rPr>
              <a:t>have another set of test cases which are based on input</a:t>
            </a:r>
            <a:r>
              <a:rPr sz="1600" spc="7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domain.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2200">
              <a:latin typeface="Arial"/>
              <a:cs typeface="Arial"/>
            </a:endParaRPr>
          </a:p>
          <a:p>
            <a:pPr marL="937402" marR="3728521">
              <a:lnSpc>
                <a:spcPct val="131500"/>
              </a:lnSpc>
              <a:spcBef>
                <a:spcPts val="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={month: 1 </a:t>
            </a:r>
            <a:r>
              <a:rPr sz="1600" dirty="0">
                <a:latin typeface="Arial"/>
                <a:cs typeface="Arial"/>
              </a:rPr>
              <a:t>≤ m ≤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12}  I</a:t>
            </a:r>
            <a:r>
              <a:rPr sz="1600" spc="-6" baseline="-23148" dirty="0">
                <a:latin typeface="Arial"/>
                <a:cs typeface="Arial"/>
              </a:rPr>
              <a:t>2</a:t>
            </a:r>
            <a:r>
              <a:rPr sz="1600" spc="-4" dirty="0">
                <a:latin typeface="Arial"/>
                <a:cs typeface="Arial"/>
              </a:rPr>
              <a:t>={month: </a:t>
            </a:r>
            <a:r>
              <a:rPr sz="1600" dirty="0">
                <a:latin typeface="Arial"/>
                <a:cs typeface="Arial"/>
              </a:rPr>
              <a:t>m &lt; </a:t>
            </a:r>
            <a:r>
              <a:rPr sz="1600" spc="-4" dirty="0">
                <a:latin typeface="Arial"/>
                <a:cs typeface="Arial"/>
              </a:rPr>
              <a:t>1}  I</a:t>
            </a:r>
            <a:r>
              <a:rPr sz="1600" spc="-6" baseline="-23148" dirty="0">
                <a:latin typeface="Arial"/>
                <a:cs typeface="Arial"/>
              </a:rPr>
              <a:t>3</a:t>
            </a:r>
            <a:r>
              <a:rPr sz="1600" spc="-4" dirty="0">
                <a:latin typeface="Arial"/>
                <a:cs typeface="Arial"/>
              </a:rPr>
              <a:t>={month: </a:t>
            </a:r>
            <a:r>
              <a:rPr sz="1600" dirty="0">
                <a:latin typeface="Arial"/>
                <a:cs typeface="Arial"/>
              </a:rPr>
              <a:t>m &gt; </a:t>
            </a:r>
            <a:r>
              <a:rPr sz="1600" spc="-4" dirty="0">
                <a:latin typeface="Arial"/>
                <a:cs typeface="Arial"/>
              </a:rPr>
              <a:t>12}  I</a:t>
            </a:r>
            <a:r>
              <a:rPr sz="1600" spc="-6" baseline="-23148" dirty="0">
                <a:latin typeface="Arial"/>
                <a:cs typeface="Arial"/>
              </a:rPr>
              <a:t>4</a:t>
            </a:r>
            <a:r>
              <a:rPr sz="1600" spc="-4" dirty="0">
                <a:latin typeface="Arial"/>
                <a:cs typeface="Arial"/>
              </a:rPr>
              <a:t>={day: 1 </a:t>
            </a:r>
            <a:r>
              <a:rPr sz="1600" dirty="0">
                <a:latin typeface="Arial"/>
                <a:cs typeface="Arial"/>
              </a:rPr>
              <a:t>≤ </a:t>
            </a:r>
            <a:r>
              <a:rPr sz="1600" spc="-4" dirty="0">
                <a:latin typeface="Arial"/>
                <a:cs typeface="Arial"/>
              </a:rPr>
              <a:t>D </a:t>
            </a:r>
            <a:r>
              <a:rPr sz="1600" dirty="0">
                <a:latin typeface="Arial"/>
                <a:cs typeface="Arial"/>
              </a:rPr>
              <a:t>≤</a:t>
            </a:r>
            <a:r>
              <a:rPr sz="1600" spc="-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31}</a:t>
            </a:r>
            <a:endParaRPr sz="1600">
              <a:latin typeface="Arial"/>
              <a:cs typeface="Arial"/>
            </a:endParaRPr>
          </a:p>
          <a:p>
            <a:pPr marL="937402" marR="4323444">
              <a:lnSpc>
                <a:spcPct val="134400"/>
              </a:lnSpc>
              <a:spcBef>
                <a:spcPts val="238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5</a:t>
            </a:r>
            <a:r>
              <a:rPr sz="1600" spc="-4" dirty="0">
                <a:latin typeface="Arial"/>
                <a:cs typeface="Arial"/>
              </a:rPr>
              <a:t>={day: D </a:t>
            </a:r>
            <a:r>
              <a:rPr sz="1600" dirty="0">
                <a:latin typeface="Arial"/>
                <a:cs typeface="Arial"/>
              </a:rPr>
              <a:t>&lt; </a:t>
            </a:r>
            <a:r>
              <a:rPr sz="1600" spc="-4" dirty="0">
                <a:latin typeface="Arial"/>
                <a:cs typeface="Arial"/>
              </a:rPr>
              <a:t>1}  I</a:t>
            </a:r>
            <a:r>
              <a:rPr sz="1600" spc="-6" baseline="-23148" dirty="0">
                <a:latin typeface="Arial"/>
                <a:cs typeface="Arial"/>
              </a:rPr>
              <a:t>6</a:t>
            </a:r>
            <a:r>
              <a:rPr sz="1600" spc="-4" dirty="0">
                <a:latin typeface="Arial"/>
                <a:cs typeface="Arial"/>
              </a:rPr>
              <a:t>={day: D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31}</a:t>
            </a:r>
            <a:endParaRPr sz="1600">
              <a:latin typeface="Arial"/>
              <a:cs typeface="Arial"/>
            </a:endParaRPr>
          </a:p>
          <a:p>
            <a:pPr marL="937402" marR="3364388">
              <a:lnSpc>
                <a:spcPct val="130000"/>
              </a:lnSpc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7</a:t>
            </a:r>
            <a:r>
              <a:rPr sz="1600" spc="-4" dirty="0">
                <a:latin typeface="Arial"/>
                <a:cs typeface="Arial"/>
              </a:rPr>
              <a:t>={year: 1900 </a:t>
            </a:r>
            <a:r>
              <a:rPr sz="1600" dirty="0">
                <a:latin typeface="Arial"/>
                <a:cs typeface="Arial"/>
              </a:rPr>
              <a:t>≤ Y ≤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2025}  I</a:t>
            </a:r>
            <a:r>
              <a:rPr sz="1600" spc="-6" baseline="-23148" dirty="0">
                <a:latin typeface="Arial"/>
                <a:cs typeface="Arial"/>
              </a:rPr>
              <a:t>8</a:t>
            </a:r>
            <a:r>
              <a:rPr sz="1600" spc="-4" dirty="0">
                <a:latin typeface="Arial"/>
                <a:cs typeface="Arial"/>
              </a:rPr>
              <a:t>={year: </a:t>
            </a:r>
            <a:r>
              <a:rPr sz="1600" dirty="0">
                <a:latin typeface="Arial"/>
                <a:cs typeface="Arial"/>
              </a:rPr>
              <a:t>Y &lt;</a:t>
            </a:r>
            <a:r>
              <a:rPr sz="1600" spc="-4" dirty="0">
                <a:latin typeface="Arial"/>
                <a:cs typeface="Arial"/>
              </a:rPr>
              <a:t> 1900}</a:t>
            </a:r>
            <a:endParaRPr sz="1600">
              <a:latin typeface="Arial"/>
              <a:cs typeface="Arial"/>
            </a:endParaRPr>
          </a:p>
          <a:p>
            <a:pPr marL="937402">
              <a:spcBef>
                <a:spcPts val="592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9</a:t>
            </a:r>
            <a:r>
              <a:rPr sz="1600" spc="-4" dirty="0">
                <a:latin typeface="Arial"/>
                <a:cs typeface="Arial"/>
              </a:rPr>
              <a:t>={year: </a:t>
            </a:r>
            <a:r>
              <a:rPr sz="1600" dirty="0">
                <a:latin typeface="Arial"/>
                <a:cs typeface="Arial"/>
              </a:rPr>
              <a:t>Y &gt;</a:t>
            </a:r>
            <a:r>
              <a:rPr sz="1600" spc="-7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2025}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4719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7551" y="2004452"/>
          <a:ext cx="7482031" cy="2752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018"/>
                <a:gridCol w="1159741"/>
                <a:gridCol w="1248641"/>
                <a:gridCol w="1249795"/>
                <a:gridCol w="2396836"/>
              </a:tblGrid>
              <a:tr h="31735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569595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667385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31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(Value out of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(Value out of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570" y="1462591"/>
            <a:ext cx="2794000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Inputs domain test cases are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70" y="1716741"/>
            <a:ext cx="7828973" cy="114970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–</a:t>
            </a:r>
            <a:r>
              <a:rPr sz="2000" b="1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8.9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>
              <a:latin typeface="Arial"/>
              <a:cs typeface="Arial"/>
            </a:endParaRPr>
          </a:p>
          <a:p>
            <a:pPr marL="11397" marR="4559">
              <a:tabLst>
                <a:tab pos="1066757" algn="l"/>
                <a:tab pos="1522067" algn="l"/>
                <a:tab pos="2412741" algn="l"/>
                <a:tab pos="3376925" algn="l"/>
                <a:tab pos="4417469" algn="l"/>
                <a:tab pos="4736015" algn="l"/>
                <a:tab pos="5004414" algn="l"/>
                <a:tab pos="6006777" algn="l"/>
                <a:tab pos="6527620" algn="l"/>
                <a:tab pos="7398919" algn="l"/>
              </a:tabLst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on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er	</a:t>
            </a:r>
            <a:r>
              <a:rPr spc="-1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ang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	</a:t>
            </a:r>
            <a:r>
              <a:rPr spc="-13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-13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em	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ed	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	a	e</a:t>
            </a:r>
            <a:r>
              <a:rPr spc="-9" dirty="0">
                <a:latin typeface="Arial"/>
                <a:cs typeface="Arial"/>
              </a:rPr>
              <a:t>x</a:t>
            </a:r>
            <a:r>
              <a:rPr spc="-1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	8</a:t>
            </a:r>
            <a:r>
              <a:rPr spc="-9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3.	</a:t>
            </a:r>
            <a:r>
              <a:rPr spc="-18"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en</a:t>
            </a:r>
            <a:r>
              <a:rPr spc="-9"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y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 equivalence </a:t>
            </a:r>
            <a:r>
              <a:rPr spc="-4" dirty="0">
                <a:latin typeface="Arial"/>
                <a:cs typeface="Arial"/>
              </a:rPr>
              <a:t>class </a:t>
            </a:r>
            <a:r>
              <a:rPr spc="-9"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output and </a:t>
            </a:r>
            <a:r>
              <a:rPr dirty="0">
                <a:latin typeface="Arial"/>
                <a:cs typeface="Arial"/>
              </a:rPr>
              <a:t>input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domain.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823" y="1595717"/>
            <a:ext cx="5066145" cy="287941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4191">
              <a:spcBef>
                <a:spcPts val="85"/>
              </a:spcBef>
            </a:pPr>
            <a:r>
              <a:rPr sz="2000" b="1" spc="-4" dirty="0"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58694">
              <a:spcBef>
                <a:spcPts val="1404"/>
              </a:spcBef>
            </a:pPr>
            <a:r>
              <a:rPr spc="-4" dirty="0">
                <a:latin typeface="Arial"/>
                <a:cs typeface="Arial"/>
              </a:rPr>
              <a:t>Output domain equivalence classes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are:</a:t>
            </a:r>
            <a:endParaRPr>
              <a:latin typeface="Arial"/>
              <a:cs typeface="Arial"/>
            </a:endParaRPr>
          </a:p>
          <a:p>
            <a:pPr marL="58694" marR="50147">
              <a:lnSpc>
                <a:spcPct val="119700"/>
              </a:lnSpc>
              <a:spcBef>
                <a:spcPts val="1238"/>
              </a:spcBef>
            </a:pPr>
            <a:r>
              <a:rPr spc="-4" dirty="0">
                <a:latin typeface="Arial"/>
                <a:cs typeface="Arial"/>
              </a:rPr>
              <a:t>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Equilateral 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>
                <a:latin typeface="Arial"/>
                <a:cs typeface="Arial"/>
              </a:rPr>
              <a:t>}  </a:t>
            </a:r>
            <a:r>
              <a:rPr spc="-4" smtClean="0">
                <a:latin typeface="Arial"/>
                <a:cs typeface="Arial"/>
              </a:rPr>
              <a:t>O</a:t>
            </a:r>
            <a:r>
              <a:rPr lang="en-IN" sz="1700" spc="-6" baseline="-21367" dirty="0" smtClean="0">
                <a:latin typeface="Arial"/>
                <a:cs typeface="Arial"/>
              </a:rPr>
              <a:t>2</a:t>
            </a:r>
            <a:r>
              <a:rPr spc="-4" smtClean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Isosceles 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>
                <a:latin typeface="Arial"/>
                <a:cs typeface="Arial"/>
              </a:rPr>
              <a:t>}  </a:t>
            </a:r>
            <a:r>
              <a:rPr spc="-4" smtClean="0">
                <a:latin typeface="Arial"/>
                <a:cs typeface="Arial"/>
              </a:rPr>
              <a:t>O</a:t>
            </a:r>
            <a:r>
              <a:rPr lang="en-IN" sz="1700" spc="-6" baseline="-21367" dirty="0" smtClean="0">
                <a:latin typeface="Arial"/>
                <a:cs typeface="Arial"/>
              </a:rPr>
              <a:t>3</a:t>
            </a:r>
            <a:r>
              <a:rPr spc="-4" smtClean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</a:t>
            </a:r>
            <a:r>
              <a:rPr dirty="0">
                <a:latin typeface="Arial"/>
                <a:cs typeface="Arial"/>
              </a:rPr>
              <a:t>Scalene </a:t>
            </a:r>
            <a:r>
              <a:rPr spc="-4" dirty="0">
                <a:latin typeface="Arial"/>
                <a:cs typeface="Arial"/>
              </a:rPr>
              <a:t>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>
                <a:latin typeface="Arial"/>
                <a:cs typeface="Arial"/>
              </a:rPr>
              <a:t>}  </a:t>
            </a:r>
            <a:r>
              <a:rPr spc="-4" smtClean="0">
                <a:latin typeface="Arial"/>
                <a:cs typeface="Arial"/>
              </a:rPr>
              <a:t>O</a:t>
            </a:r>
            <a:r>
              <a:rPr lang="en-IN" sz="1700" spc="-6" baseline="-21367" dirty="0" smtClean="0">
                <a:latin typeface="Arial"/>
                <a:cs typeface="Arial"/>
              </a:rPr>
              <a:t>4</a:t>
            </a:r>
            <a:r>
              <a:rPr spc="-4" smtClean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</a:t>
            </a:r>
            <a:r>
              <a:rPr dirty="0">
                <a:latin typeface="Arial"/>
                <a:cs typeface="Arial"/>
              </a:rPr>
              <a:t>Not a </a:t>
            </a:r>
            <a:r>
              <a:rPr spc="-4" dirty="0">
                <a:latin typeface="Arial"/>
                <a:cs typeface="Arial"/>
              </a:rPr>
              <a:t>triangle with sides</a:t>
            </a:r>
            <a:r>
              <a:rPr spc="-49" dirty="0">
                <a:latin typeface="Arial"/>
                <a:cs typeface="Arial"/>
              </a:rPr>
              <a:t>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900">
              <a:latin typeface="Arial"/>
              <a:cs typeface="Arial"/>
            </a:endParaRPr>
          </a:p>
          <a:p>
            <a:pPr marL="34191"/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test cases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are: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630213"/>
            <a:ext cx="52185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3915" y="4626629"/>
          <a:ext cx="5541819" cy="137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5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630" y="1758427"/>
            <a:ext cx="3037032" cy="33824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Input domain based classes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  <a:p>
            <a:pPr marL="980140" marR="727697">
              <a:lnSpc>
                <a:spcPct val="133900"/>
              </a:lnSpc>
              <a:spcBef>
                <a:spcPts val="136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={x: </a:t>
            </a:r>
            <a:r>
              <a:rPr sz="1600" dirty="0">
                <a:latin typeface="Arial"/>
                <a:cs typeface="Arial"/>
              </a:rPr>
              <a:t>x &lt; </a:t>
            </a:r>
            <a:r>
              <a:rPr sz="1600" spc="-4" dirty="0">
                <a:latin typeface="Arial"/>
                <a:cs typeface="Arial"/>
              </a:rPr>
              <a:t>1}  I</a:t>
            </a:r>
            <a:r>
              <a:rPr sz="1600" spc="-6" baseline="-23148" dirty="0">
                <a:latin typeface="Arial"/>
                <a:cs typeface="Arial"/>
              </a:rPr>
              <a:t>2</a:t>
            </a:r>
            <a:r>
              <a:rPr sz="1600" spc="-4" dirty="0">
                <a:latin typeface="Arial"/>
                <a:cs typeface="Arial"/>
              </a:rPr>
              <a:t>={x: </a:t>
            </a:r>
            <a:r>
              <a:rPr sz="1600" dirty="0">
                <a:latin typeface="Arial"/>
                <a:cs typeface="Arial"/>
              </a:rPr>
              <a:t>x &gt;</a:t>
            </a:r>
            <a:r>
              <a:rPr sz="1600" spc="-8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80140" marR="393765">
              <a:lnSpc>
                <a:spcPts val="2585"/>
              </a:lnSpc>
              <a:spcBef>
                <a:spcPts val="130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3</a:t>
            </a:r>
            <a:r>
              <a:rPr sz="1600" spc="-4" dirty="0">
                <a:latin typeface="Arial"/>
                <a:cs typeface="Arial"/>
              </a:rPr>
              <a:t>={x: 1 </a:t>
            </a:r>
            <a:r>
              <a:rPr sz="1600" dirty="0">
                <a:latin typeface="Arial"/>
                <a:cs typeface="Arial"/>
              </a:rPr>
              <a:t>≤ x ≤</a:t>
            </a:r>
            <a:r>
              <a:rPr sz="1600" spc="-7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  </a:t>
            </a: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13" baseline="-23148" dirty="0">
                <a:latin typeface="Arial"/>
                <a:cs typeface="Arial"/>
              </a:rPr>
              <a:t>4</a:t>
            </a:r>
            <a:r>
              <a:rPr sz="1600" spc="-9" dirty="0">
                <a:latin typeface="Arial"/>
                <a:cs typeface="Arial"/>
              </a:rPr>
              <a:t>={y: </a:t>
            </a:r>
            <a:r>
              <a:rPr sz="1600" dirty="0">
                <a:latin typeface="Arial"/>
                <a:cs typeface="Arial"/>
              </a:rPr>
              <a:t>y &lt;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1}</a:t>
            </a:r>
            <a:endParaRPr sz="1600">
              <a:latin typeface="Arial"/>
              <a:cs typeface="Arial"/>
            </a:endParaRPr>
          </a:p>
          <a:p>
            <a:pPr marL="980140">
              <a:spcBef>
                <a:spcPts val="389"/>
              </a:spcBef>
            </a:pP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13" baseline="-23148" dirty="0">
                <a:latin typeface="Arial"/>
                <a:cs typeface="Arial"/>
              </a:rPr>
              <a:t>5</a:t>
            </a:r>
            <a:r>
              <a:rPr sz="1600" spc="-9" dirty="0">
                <a:latin typeface="Arial"/>
                <a:cs typeface="Arial"/>
              </a:rPr>
              <a:t>={y: </a:t>
            </a:r>
            <a:r>
              <a:rPr sz="1600" dirty="0">
                <a:latin typeface="Arial"/>
                <a:cs typeface="Arial"/>
              </a:rPr>
              <a:t>y &gt;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80140" marR="393765">
              <a:lnSpc>
                <a:spcPts val="2540"/>
              </a:lnSpc>
              <a:spcBef>
                <a:spcPts val="175"/>
              </a:spcBef>
            </a:pP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13" baseline="-23148" dirty="0">
                <a:latin typeface="Arial"/>
                <a:cs typeface="Arial"/>
              </a:rPr>
              <a:t>6</a:t>
            </a:r>
            <a:r>
              <a:rPr sz="1600" spc="-9" dirty="0">
                <a:latin typeface="Arial"/>
                <a:cs typeface="Arial"/>
              </a:rPr>
              <a:t>={y: </a:t>
            </a:r>
            <a:r>
              <a:rPr sz="1600" spc="-4" dirty="0">
                <a:latin typeface="Arial"/>
                <a:cs typeface="Arial"/>
              </a:rPr>
              <a:t>1 </a:t>
            </a:r>
            <a:r>
              <a:rPr sz="1600" dirty="0">
                <a:latin typeface="Arial"/>
                <a:cs typeface="Arial"/>
              </a:rPr>
              <a:t>≤ y ≤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  I</a:t>
            </a:r>
            <a:r>
              <a:rPr sz="1600" spc="-6" baseline="-23148" dirty="0">
                <a:latin typeface="Arial"/>
                <a:cs typeface="Arial"/>
              </a:rPr>
              <a:t>7</a:t>
            </a:r>
            <a:r>
              <a:rPr sz="1600" spc="-4" dirty="0">
                <a:latin typeface="Arial"/>
                <a:cs typeface="Arial"/>
              </a:rPr>
              <a:t>={z: </a:t>
            </a:r>
            <a:r>
              <a:rPr sz="1600" dirty="0">
                <a:latin typeface="Arial"/>
                <a:cs typeface="Arial"/>
              </a:rPr>
              <a:t>z &lt;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1}</a:t>
            </a:r>
            <a:endParaRPr sz="1600">
              <a:latin typeface="Arial"/>
              <a:cs typeface="Arial"/>
            </a:endParaRPr>
          </a:p>
          <a:p>
            <a:pPr marL="980140" marR="393765">
              <a:lnSpc>
                <a:spcPts val="2522"/>
              </a:lnSpc>
              <a:spcBef>
                <a:spcPts val="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8</a:t>
            </a:r>
            <a:r>
              <a:rPr sz="1600" spc="-4" dirty="0">
                <a:latin typeface="Arial"/>
                <a:cs typeface="Arial"/>
              </a:rPr>
              <a:t>={z: </a:t>
            </a:r>
            <a:r>
              <a:rPr sz="1600" dirty="0">
                <a:latin typeface="Arial"/>
                <a:cs typeface="Arial"/>
              </a:rPr>
              <a:t>z &gt; </a:t>
            </a:r>
            <a:r>
              <a:rPr sz="1600" spc="-4" dirty="0">
                <a:latin typeface="Arial"/>
                <a:cs typeface="Arial"/>
              </a:rPr>
              <a:t>100}  I</a:t>
            </a:r>
            <a:r>
              <a:rPr sz="1600" spc="-6" baseline="-23148" dirty="0">
                <a:latin typeface="Arial"/>
                <a:cs typeface="Arial"/>
              </a:rPr>
              <a:t>9</a:t>
            </a:r>
            <a:r>
              <a:rPr sz="1600" spc="-4" dirty="0">
                <a:latin typeface="Arial"/>
                <a:cs typeface="Arial"/>
              </a:rPr>
              <a:t>={z: 1 </a:t>
            </a:r>
            <a:r>
              <a:rPr sz="1600" dirty="0">
                <a:latin typeface="Arial"/>
                <a:cs typeface="Arial"/>
              </a:rPr>
              <a:t>≤ z ≤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30213"/>
            <a:ext cx="54471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630" y="1718085"/>
            <a:ext cx="7667914" cy="42044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 marR="15956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Some inputs domain test cases can be obtained using the relationship amongst </a:t>
            </a:r>
            <a:r>
              <a:rPr sz="1600" dirty="0">
                <a:latin typeface="Arial"/>
                <a:cs typeface="Arial"/>
              </a:rPr>
              <a:t>x,y  </a:t>
            </a:r>
            <a:r>
              <a:rPr sz="1600" spc="-4" dirty="0">
                <a:latin typeface="Arial"/>
                <a:cs typeface="Arial"/>
              </a:rPr>
              <a:t>and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z.</a:t>
            </a:r>
            <a:endParaRPr sz="1600">
              <a:latin typeface="Arial"/>
              <a:cs typeface="Arial"/>
            </a:endParaRPr>
          </a:p>
          <a:p>
            <a:pPr marL="843377" marR="4380999">
              <a:lnSpc>
                <a:spcPct val="130400"/>
              </a:lnSpc>
              <a:spcBef>
                <a:spcPts val="1153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10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x = y = z}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11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x = </a:t>
            </a:r>
            <a:r>
              <a:rPr sz="1600" spc="-13" dirty="0">
                <a:latin typeface="Arial"/>
                <a:cs typeface="Arial"/>
              </a:rPr>
              <a:t>y, </a:t>
            </a:r>
            <a:r>
              <a:rPr sz="1600" dirty="0">
                <a:latin typeface="Arial"/>
                <a:cs typeface="Arial"/>
              </a:rPr>
              <a:t>x ≠ z}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12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x = </a:t>
            </a:r>
            <a:r>
              <a:rPr sz="1600" spc="-9" dirty="0">
                <a:latin typeface="Arial"/>
                <a:cs typeface="Arial"/>
              </a:rPr>
              <a:t>z, </a:t>
            </a:r>
            <a:r>
              <a:rPr sz="1600" dirty="0">
                <a:latin typeface="Arial"/>
                <a:cs typeface="Arial"/>
              </a:rPr>
              <a:t>x ≠ </a:t>
            </a:r>
            <a:r>
              <a:rPr sz="1600" spc="-13" dirty="0">
                <a:latin typeface="Arial"/>
                <a:cs typeface="Arial"/>
              </a:rPr>
              <a:t>y}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13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y = </a:t>
            </a:r>
            <a:r>
              <a:rPr sz="1600" spc="-9" dirty="0">
                <a:latin typeface="Arial"/>
                <a:cs typeface="Arial"/>
              </a:rPr>
              <a:t>z, </a:t>
            </a:r>
            <a:r>
              <a:rPr sz="1600" dirty="0">
                <a:latin typeface="Arial"/>
                <a:cs typeface="Arial"/>
              </a:rPr>
              <a:t>x ≠</a:t>
            </a:r>
            <a:r>
              <a:rPr sz="1600" spc="-27" dirty="0">
                <a:latin typeface="Arial"/>
                <a:cs typeface="Arial"/>
              </a:rPr>
              <a:t> </a:t>
            </a:r>
            <a:r>
              <a:rPr sz="1600" spc="-13" dirty="0">
                <a:latin typeface="Arial"/>
                <a:cs typeface="Arial"/>
              </a:rPr>
              <a:t>y}</a:t>
            </a:r>
            <a:endParaRPr sz="1600">
              <a:latin typeface="Arial"/>
              <a:cs typeface="Arial"/>
            </a:endParaRPr>
          </a:p>
          <a:p>
            <a:pPr marL="843377" marR="3840782">
              <a:lnSpc>
                <a:spcPct val="130000"/>
              </a:lnSpc>
              <a:spcBef>
                <a:spcPts val="31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14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x ≠ </a:t>
            </a:r>
            <a:r>
              <a:rPr sz="1600" spc="-13" dirty="0">
                <a:latin typeface="Arial"/>
                <a:cs typeface="Arial"/>
              </a:rPr>
              <a:t>y, </a:t>
            </a:r>
            <a:r>
              <a:rPr sz="1600" dirty="0">
                <a:latin typeface="Arial"/>
                <a:cs typeface="Arial"/>
              </a:rPr>
              <a:t>x ≠ z, y ≠ z}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15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x = y +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z}</a:t>
            </a:r>
            <a:endParaRPr sz="1600">
              <a:latin typeface="Arial"/>
              <a:cs typeface="Arial"/>
            </a:endParaRPr>
          </a:p>
          <a:p>
            <a:pPr marL="843377" marR="4644839">
              <a:lnSpc>
                <a:spcPct val="130000"/>
              </a:lnSpc>
              <a:spcBef>
                <a:spcPts val="13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16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x &gt; y +z}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17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y = x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+z}</a:t>
            </a:r>
            <a:endParaRPr sz="1600">
              <a:latin typeface="Arial"/>
              <a:cs typeface="Arial"/>
            </a:endParaRPr>
          </a:p>
          <a:p>
            <a:pPr marL="843377" marR="4587284" algn="just">
              <a:lnSpc>
                <a:spcPct val="130300"/>
              </a:lnSpc>
              <a:spcBef>
                <a:spcPts val="188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18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y &gt; x + z}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19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z = x + </a:t>
            </a:r>
            <a:r>
              <a:rPr sz="1600" spc="-13" dirty="0">
                <a:latin typeface="Arial"/>
                <a:cs typeface="Arial"/>
              </a:rPr>
              <a:t>y}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20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z &gt; x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+y}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30213"/>
            <a:ext cx="52947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797423"/>
            <a:ext cx="8107443" cy="27130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 marR="27353" algn="just">
              <a:lnSpc>
                <a:spcPct val="150000"/>
              </a:lnSpc>
              <a:spcBef>
                <a:spcPts val="9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paths in </a:t>
            </a:r>
            <a:r>
              <a:rPr sz="2400" spc="-9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Fig. </a:t>
            </a:r>
            <a:r>
              <a:rPr sz="2400" dirty="0">
                <a:latin typeface="Arial"/>
                <a:cs typeface="Arial"/>
              </a:rPr>
              <a:t>1 are </a:t>
            </a:r>
            <a:r>
              <a:rPr sz="2400" spc="-9" dirty="0">
                <a:latin typeface="Arial"/>
                <a:cs typeface="Arial"/>
              </a:rPr>
              <a:t>10</a:t>
            </a:r>
            <a:r>
              <a:rPr sz="2400" spc="-13" baseline="25641" dirty="0">
                <a:latin typeface="Arial"/>
                <a:cs typeface="Arial"/>
              </a:rPr>
              <a:t>14 </a:t>
            </a:r>
            <a:r>
              <a:rPr sz="2400" dirty="0">
                <a:latin typeface="Arial"/>
                <a:cs typeface="Arial"/>
              </a:rPr>
              <a:t>or 100 </a:t>
            </a:r>
            <a:r>
              <a:rPr sz="2400" spc="-4" dirty="0">
                <a:latin typeface="Arial"/>
                <a:cs typeface="Arial"/>
              </a:rPr>
              <a:t>trillions. It is  computed </a:t>
            </a:r>
            <a:r>
              <a:rPr sz="2400" spc="-9" dirty="0">
                <a:latin typeface="Arial"/>
                <a:cs typeface="Arial"/>
              </a:rPr>
              <a:t>from </a:t>
            </a:r>
            <a:r>
              <a:rPr sz="2400" spc="-4" dirty="0">
                <a:latin typeface="Arial"/>
                <a:cs typeface="Arial"/>
              </a:rPr>
              <a:t>5</a:t>
            </a:r>
            <a:r>
              <a:rPr sz="2400" spc="-6" baseline="25641" dirty="0">
                <a:latin typeface="Arial"/>
                <a:cs typeface="Arial"/>
              </a:rPr>
              <a:t>20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5</a:t>
            </a:r>
            <a:r>
              <a:rPr sz="2400" spc="-6" baseline="25641" dirty="0">
                <a:latin typeface="Arial"/>
                <a:cs typeface="Arial"/>
              </a:rPr>
              <a:t>19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5</a:t>
            </a:r>
            <a:r>
              <a:rPr sz="2400" spc="-6" baseline="25641" dirty="0">
                <a:latin typeface="Arial"/>
                <a:cs typeface="Arial"/>
              </a:rPr>
              <a:t>18 </a:t>
            </a:r>
            <a:r>
              <a:rPr sz="2400" dirty="0">
                <a:latin typeface="Arial"/>
                <a:cs typeface="Arial"/>
              </a:rPr>
              <a:t>+ …… + </a:t>
            </a:r>
            <a:r>
              <a:rPr sz="2400" spc="-4" dirty="0">
                <a:latin typeface="Arial"/>
                <a:cs typeface="Arial"/>
              </a:rPr>
              <a:t>5</a:t>
            </a:r>
            <a:r>
              <a:rPr sz="2400" spc="-6" baseline="25641" dirty="0">
                <a:latin typeface="Arial"/>
                <a:cs typeface="Arial"/>
              </a:rPr>
              <a:t>1</a:t>
            </a:r>
            <a:r>
              <a:rPr sz="2400" spc="-4" dirty="0">
                <a:latin typeface="Arial"/>
                <a:cs typeface="Arial"/>
              </a:rPr>
              <a:t>; </a:t>
            </a:r>
            <a:r>
              <a:rPr sz="2400" dirty="0">
                <a:latin typeface="Arial"/>
                <a:cs typeface="Arial"/>
              </a:rPr>
              <a:t>where 5 </a:t>
            </a:r>
            <a:r>
              <a:rPr sz="2400" spc="-4" dirty="0">
                <a:latin typeface="Arial"/>
                <a:cs typeface="Arial"/>
              </a:rPr>
              <a:t>is the 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paths  through the loop body. If only </a:t>
            </a:r>
            <a:r>
              <a:rPr sz="2400" dirty="0">
                <a:latin typeface="Arial"/>
                <a:cs typeface="Arial"/>
              </a:rPr>
              <a:t>5 </a:t>
            </a:r>
            <a:r>
              <a:rPr sz="2400" spc="-4" dirty="0">
                <a:latin typeface="Arial"/>
                <a:cs typeface="Arial"/>
              </a:rPr>
              <a:t>minutes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4" dirty="0">
                <a:latin typeface="Arial"/>
                <a:cs typeface="Arial"/>
              </a:rPr>
              <a:t>required </a:t>
            </a:r>
            <a:r>
              <a:rPr sz="2400" spc="-9" dirty="0">
                <a:latin typeface="Arial"/>
                <a:cs typeface="Arial"/>
              </a:rPr>
              <a:t>to </a:t>
            </a:r>
            <a:r>
              <a:rPr sz="2400" spc="-4" dirty="0">
                <a:latin typeface="Arial"/>
                <a:cs typeface="Arial"/>
              </a:rPr>
              <a:t>test one </a:t>
            </a:r>
            <a:r>
              <a:rPr sz="2400" spc="-9" dirty="0">
                <a:latin typeface="Arial"/>
                <a:cs typeface="Arial"/>
              </a:rPr>
              <a:t>test </a:t>
            </a:r>
            <a:r>
              <a:rPr sz="2400" spc="-4" dirty="0">
                <a:latin typeface="Arial"/>
                <a:cs typeface="Arial"/>
              </a:rPr>
              <a:t>path, it 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4" dirty="0">
                <a:latin typeface="Arial"/>
                <a:cs typeface="Arial"/>
              </a:rPr>
              <a:t>take approximately one billion years to execute every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path.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4719"/>
            <a:ext cx="55233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88102" y="2097236"/>
          <a:ext cx="5541819" cy="3820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5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258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75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5571" y="1502932"/>
            <a:ext cx="4201968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Test cases derived from </a:t>
            </a:r>
            <a:r>
              <a:rPr sz="1600" b="1" dirty="0">
                <a:latin typeface="Arial"/>
                <a:cs typeface="Arial"/>
              </a:rPr>
              <a:t>input </a:t>
            </a:r>
            <a:r>
              <a:rPr sz="1600" b="1" spc="-4" dirty="0">
                <a:latin typeface="Arial"/>
                <a:cs typeface="Arial"/>
              </a:rPr>
              <a:t>domain</a:t>
            </a:r>
            <a:r>
              <a:rPr sz="1600" b="1" spc="-18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9465" y="5873675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30213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8829" y="2475099"/>
          <a:ext cx="5541819" cy="2186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5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258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41954"/>
            <a:ext cx="5370937" cy="64187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chemeClr val="tx1"/>
                </a:solidFill>
              </a:rPr>
              <a:t>Software</a:t>
            </a:r>
            <a:r>
              <a:rPr spc="-148" dirty="0">
                <a:solidFill>
                  <a:schemeClr val="tx1"/>
                </a:solidFill>
              </a:rPr>
              <a:t> </a:t>
            </a:r>
            <a:r>
              <a:rPr spc="9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5579" y="1022666"/>
            <a:ext cx="7767205" cy="5210325"/>
          </a:xfrm>
          <a:prstGeom prst="rect">
            <a:avLst/>
          </a:prstGeom>
        </p:spPr>
        <p:txBody>
          <a:bodyPr vert="horz" wrap="square" lIns="0" tIns="245035" rIns="0" bIns="0" rtlCol="0">
            <a:spAutoFit/>
          </a:bodyPr>
          <a:lstStyle/>
          <a:p>
            <a:pPr marL="74080" algn="just">
              <a:spcBef>
                <a:spcPts val="1929"/>
              </a:spcBef>
            </a:pPr>
            <a:r>
              <a:rPr sz="2000" spc="-4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Terminologies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529390" indent="-410860">
              <a:spcBef>
                <a:spcPts val="1301"/>
              </a:spcBef>
              <a:buFont typeface="Wingdings"/>
              <a:buChar char=""/>
              <a:tabLst>
                <a:tab pos="529390" algn="l"/>
                <a:tab pos="529960" algn="l"/>
              </a:tabLst>
            </a:pPr>
            <a:r>
              <a:rPr sz="2000" b="1" spc="-9" dirty="0">
                <a:latin typeface="Times New Roman" pitchFamily="18" charset="0"/>
                <a:cs typeface="Times New Roman" pitchFamily="18" charset="0"/>
              </a:rPr>
              <a:t>Error,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Mistake, 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Bug,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Fault and</a:t>
            </a:r>
            <a:r>
              <a:rPr sz="2000" b="1" spc="2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Failure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7040" marR="4559" algn="just">
              <a:spcBef>
                <a:spcPts val="139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People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errors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synonym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mistake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. This may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 a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syntax  error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misunderstanding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specifications. Sometimes, there are logical  errors.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6"/>
              </a:spcBef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7040" marR="5698" algn="just">
              <a:spcBef>
                <a:spcPts val="4"/>
              </a:spcBef>
            </a:pPr>
            <a:r>
              <a:rPr sz="2000" spc="-4" dirty="0">
                <a:latin typeface="Times New Roman" pitchFamily="18" charset="0"/>
                <a:cs typeface="Times New Roman" pitchFamily="18" charset="0"/>
              </a:rPr>
              <a:t>When developers make mistakes while coding, we call these mistakes  “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bugs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”.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6"/>
              </a:spcBef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1397" marR="30202" algn="just"/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fault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an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error,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where representation is the mode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expression,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narrative text, data flow diagrams,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ER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diagrams,  source code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etc.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Defect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good synonym </a:t>
            </a:r>
            <a:r>
              <a:rPr sz="2000" spc="-9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4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fault.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6"/>
              </a:spcBef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37040" marR="6268" algn="just">
              <a:spcBef>
                <a:spcPts val="4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4" dirty="0">
                <a:latin typeface="Times New Roman" pitchFamily="18" charset="0"/>
                <a:cs typeface="Times New Roman" pitchFamily="18" charset="0"/>
              </a:rPr>
              <a:t>failure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occurs when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fault executes.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particular fault may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cause 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different failures, depending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 how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it has been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" dirty="0">
                <a:latin typeface="Times New Roman" pitchFamily="18" charset="0"/>
                <a:cs typeface="Times New Roman" pitchFamily="18" charset="0"/>
              </a:rPr>
              <a:t>exercised.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1284" y="6177931"/>
            <a:ext cx="24995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740</TotalTime>
  <Words>7036</Words>
  <Application>Microsoft Office PowerPoint</Application>
  <PresentationFormat>On-screen Show (4:3)</PresentationFormat>
  <Paragraphs>3347</Paragraphs>
  <Slides>81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Concourse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Types of Testing</vt:lpstr>
      <vt:lpstr>Black Box testing</vt:lpstr>
      <vt:lpstr>Black box Testing…</vt:lpstr>
      <vt:lpstr>White box testing</vt:lpstr>
      <vt:lpstr>Types of structural testing</vt:lpstr>
      <vt:lpstr>Control flow based criteria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Jitendra</dc:creator>
  <cp:lastModifiedBy>Windows User</cp:lastModifiedBy>
  <cp:revision>13</cp:revision>
  <dcterms:created xsi:type="dcterms:W3CDTF">2006-08-16T00:00:00Z</dcterms:created>
  <dcterms:modified xsi:type="dcterms:W3CDTF">2020-03-27T05:33:54Z</dcterms:modified>
</cp:coreProperties>
</file>