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94" r:id="rId24"/>
    <p:sldId id="295" r:id="rId25"/>
    <p:sldId id="279" r:id="rId26"/>
    <p:sldId id="280" r:id="rId27"/>
    <p:sldId id="281" r:id="rId28"/>
    <p:sldId id="282" r:id="rId29"/>
    <p:sldId id="283" r:id="rId30"/>
    <p:sldId id="284" r:id="rId31"/>
    <p:sldId id="285" r:id="rId32"/>
    <p:sldId id="286" r:id="rId33"/>
    <p:sldId id="287" r:id="rId34"/>
    <p:sldId id="288" r:id="rId35"/>
    <p:sldId id="289" r:id="rId36"/>
    <p:sldId id="292"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3/31/2020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3/31/2020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3/31/2020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3/31/2020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3/31/2020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3/31/2020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3/31/2020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3/31/2020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3/31/2020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3/31/2020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3/31/2020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3/31/2020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Structural Testing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Grp="1"/>
          </p:cNvGraphicFramePr>
          <p:nvPr/>
        </p:nvGraphicFramePr>
        <p:xfrm>
          <a:off x="533400" y="1523999"/>
          <a:ext cx="7871627" cy="4738008"/>
        </p:xfrm>
        <a:graphic>
          <a:graphicData uri="http://schemas.openxmlformats.org/drawingml/2006/table">
            <a:tbl>
              <a:tblPr firstRow="1" bandRow="1">
                <a:tableStyleId>{2D5ABB26-0587-4C30-8999-92F81FD0307C}</a:tableStyleId>
              </a:tblPr>
              <a:tblGrid>
                <a:gridCol w="1300224"/>
                <a:gridCol w="1265083"/>
                <a:gridCol w="5306320"/>
              </a:tblGrid>
              <a:tr h="1043716">
                <a:tc>
                  <a:txBody>
                    <a:bodyPr/>
                    <a:lstStyle/>
                    <a:p>
                      <a:pPr marL="458470" marR="259079" indent="-198120">
                        <a:lnSpc>
                          <a:spcPct val="100000"/>
                        </a:lnSpc>
                        <a:spcBef>
                          <a:spcPts val="320"/>
                        </a:spcBef>
                      </a:pPr>
                      <a:r>
                        <a:rPr sz="1400" b="1" dirty="0">
                          <a:latin typeface="Arial"/>
                          <a:cs typeface="Arial"/>
                        </a:rPr>
                        <a:t>Flow</a:t>
                      </a:r>
                      <a:r>
                        <a:rPr sz="1400" b="1" spc="-70" dirty="0">
                          <a:latin typeface="Arial"/>
                          <a:cs typeface="Arial"/>
                        </a:rPr>
                        <a:t> </a:t>
                      </a:r>
                      <a:r>
                        <a:rPr sz="1400" b="1" spc="-5" dirty="0">
                          <a:latin typeface="Arial"/>
                          <a:cs typeface="Arial"/>
                        </a:rPr>
                        <a:t>graph  </a:t>
                      </a:r>
                      <a:r>
                        <a:rPr sz="1400" b="1" dirty="0">
                          <a:latin typeface="Arial"/>
                          <a:cs typeface="Arial"/>
                        </a:rPr>
                        <a:t>nodes</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L="103505" marR="101600" indent="1270" algn="ctr">
                        <a:lnSpc>
                          <a:spcPct val="100000"/>
                        </a:lnSpc>
                        <a:spcBef>
                          <a:spcPts val="320"/>
                        </a:spcBef>
                      </a:pPr>
                      <a:r>
                        <a:rPr sz="1400" b="1" spc="-5" dirty="0">
                          <a:latin typeface="Arial"/>
                          <a:cs typeface="Arial"/>
                        </a:rPr>
                        <a:t>DD Path</a:t>
                      </a:r>
                      <a:r>
                        <a:rPr sz="1400" b="1" spc="-60" dirty="0">
                          <a:latin typeface="Arial"/>
                          <a:cs typeface="Arial"/>
                        </a:rPr>
                        <a:t> </a:t>
                      </a:r>
                      <a:r>
                        <a:rPr sz="1400" b="1" spc="-5" dirty="0">
                          <a:latin typeface="Arial"/>
                          <a:cs typeface="Arial"/>
                        </a:rPr>
                        <a:t>graph  c</a:t>
                      </a:r>
                      <a:r>
                        <a:rPr sz="1400" b="1" dirty="0">
                          <a:latin typeface="Arial"/>
                          <a:cs typeface="Arial"/>
                        </a:rPr>
                        <a:t>o</a:t>
                      </a:r>
                      <a:r>
                        <a:rPr sz="1400" b="1" spc="-5" dirty="0">
                          <a:latin typeface="Arial"/>
                          <a:cs typeface="Arial"/>
                        </a:rPr>
                        <a:t>rre</a:t>
                      </a:r>
                      <a:r>
                        <a:rPr sz="1400" b="1" spc="10" dirty="0">
                          <a:latin typeface="Arial"/>
                          <a:cs typeface="Arial"/>
                        </a:rPr>
                        <a:t>sp</a:t>
                      </a:r>
                      <a:r>
                        <a:rPr sz="1400" b="1" dirty="0">
                          <a:latin typeface="Arial"/>
                          <a:cs typeface="Arial"/>
                        </a:rPr>
                        <a:t>o</a:t>
                      </a:r>
                      <a:r>
                        <a:rPr sz="1400" b="1" spc="10" dirty="0">
                          <a:latin typeface="Arial"/>
                          <a:cs typeface="Arial"/>
                        </a:rPr>
                        <a:t>n</a:t>
                      </a:r>
                      <a:r>
                        <a:rPr sz="1400" b="1" dirty="0">
                          <a:latin typeface="Arial"/>
                          <a:cs typeface="Arial"/>
                        </a:rPr>
                        <a:t>d</a:t>
                      </a:r>
                      <a:r>
                        <a:rPr sz="1400" b="1" spc="10" dirty="0">
                          <a:latin typeface="Arial"/>
                          <a:cs typeface="Arial"/>
                        </a:rPr>
                        <a:t>i</a:t>
                      </a:r>
                      <a:r>
                        <a:rPr sz="1400" b="1" dirty="0">
                          <a:latin typeface="Arial"/>
                          <a:cs typeface="Arial"/>
                        </a:rPr>
                        <a:t>ng  node</a:t>
                      </a:r>
                      <a:endParaRPr sz="1400">
                        <a:latin typeface="Arial"/>
                        <a:cs typeface="Arial"/>
                      </a:endParaRPr>
                    </a:p>
                  </a:txBody>
                  <a:tcPr marL="0" marR="0" marT="3585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algn="ctr">
                        <a:lnSpc>
                          <a:spcPct val="100000"/>
                        </a:lnSpc>
                        <a:spcBef>
                          <a:spcPts val="320"/>
                        </a:spcBef>
                      </a:pPr>
                      <a:r>
                        <a:rPr sz="1400" b="1" spc="-10" dirty="0">
                          <a:latin typeface="Arial"/>
                          <a:cs typeface="Arial"/>
                        </a:rPr>
                        <a:t>Remarks</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00"/>
                    </a:solidFill>
                  </a:tcPr>
                </a:tc>
              </a:tr>
              <a:tr h="298279">
                <a:tc>
                  <a:txBody>
                    <a:bodyPr/>
                    <a:lstStyle/>
                    <a:p>
                      <a:pPr algn="ctr">
                        <a:lnSpc>
                          <a:spcPct val="100000"/>
                        </a:lnSpc>
                        <a:spcBef>
                          <a:spcPts val="320"/>
                        </a:spcBef>
                      </a:pPr>
                      <a:r>
                        <a:rPr sz="1400" spc="-5" dirty="0">
                          <a:latin typeface="Arial"/>
                          <a:cs typeface="Arial"/>
                        </a:rPr>
                        <a:t>1 to 9</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603885" algn="r">
                        <a:lnSpc>
                          <a:spcPct val="100000"/>
                        </a:lnSpc>
                        <a:spcBef>
                          <a:spcPts val="320"/>
                        </a:spcBef>
                      </a:pPr>
                      <a:r>
                        <a:rPr sz="1400" dirty="0"/>
                        <a:t>n1</a:t>
                      </a:r>
                      <a:endParaRPr sz="1400"/>
                    </a:p>
                  </a:txBody>
                  <a:tcPr marL="0" marR="0" marT="3585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9535">
                        <a:lnSpc>
                          <a:spcPct val="100000"/>
                        </a:lnSpc>
                        <a:spcBef>
                          <a:spcPts val="320"/>
                        </a:spcBef>
                      </a:pPr>
                      <a:r>
                        <a:rPr sz="1400" spc="-5" dirty="0">
                          <a:latin typeface="Arial"/>
                          <a:cs typeface="Arial"/>
                        </a:rPr>
                        <a:t>There is a sequential flow </a:t>
                      </a:r>
                      <a:r>
                        <a:rPr sz="1400" dirty="0">
                          <a:latin typeface="Arial"/>
                          <a:cs typeface="Arial"/>
                        </a:rPr>
                        <a:t>from node </a:t>
                      </a:r>
                      <a:r>
                        <a:rPr sz="1400" spc="-5" dirty="0">
                          <a:latin typeface="Arial"/>
                          <a:cs typeface="Arial"/>
                        </a:rPr>
                        <a:t>1 to</a:t>
                      </a:r>
                      <a:r>
                        <a:rPr sz="1400" spc="45" dirty="0">
                          <a:latin typeface="Arial"/>
                          <a:cs typeface="Arial"/>
                        </a:rPr>
                        <a:t> </a:t>
                      </a:r>
                      <a:r>
                        <a:rPr sz="1400" spc="-5" dirty="0">
                          <a:latin typeface="Arial"/>
                          <a:cs typeface="Arial"/>
                        </a:rPr>
                        <a:t>9</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299857">
                <a:tc>
                  <a:txBody>
                    <a:bodyPr/>
                    <a:lstStyle/>
                    <a:p>
                      <a:pPr algn="ctr">
                        <a:lnSpc>
                          <a:spcPct val="100000"/>
                        </a:lnSpc>
                        <a:spcBef>
                          <a:spcPts val="330"/>
                        </a:spcBef>
                      </a:pPr>
                      <a:r>
                        <a:rPr sz="1400" spc="-5" dirty="0">
                          <a:latin typeface="Arial"/>
                          <a:cs typeface="Arial"/>
                        </a:rPr>
                        <a:t>10</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603885" algn="r">
                        <a:lnSpc>
                          <a:spcPct val="100000"/>
                        </a:lnSpc>
                        <a:spcBef>
                          <a:spcPts val="330"/>
                        </a:spcBef>
                      </a:pPr>
                      <a:r>
                        <a:rPr sz="1400" dirty="0"/>
                        <a:t>n2</a:t>
                      </a:r>
                      <a:endParaRPr sz="1400"/>
                    </a:p>
                  </a:txBody>
                  <a:tcPr marL="0" marR="0" marT="3697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9535">
                        <a:lnSpc>
                          <a:spcPct val="100000"/>
                        </a:lnSpc>
                        <a:spcBef>
                          <a:spcPts val="330"/>
                        </a:spcBef>
                      </a:pPr>
                      <a:r>
                        <a:rPr sz="1400" spc="-5" dirty="0">
                          <a:latin typeface="Arial"/>
                          <a:cs typeface="Arial"/>
                        </a:rPr>
                        <a:t>Decision node, if </a:t>
                      </a:r>
                      <a:r>
                        <a:rPr sz="1400" dirty="0">
                          <a:latin typeface="Arial"/>
                          <a:cs typeface="Arial"/>
                        </a:rPr>
                        <a:t>true </a:t>
                      </a:r>
                      <a:r>
                        <a:rPr sz="1400" spc="-5" dirty="0">
                          <a:latin typeface="Arial"/>
                          <a:cs typeface="Arial"/>
                        </a:rPr>
                        <a:t>go </a:t>
                      </a:r>
                      <a:r>
                        <a:rPr sz="1400" dirty="0">
                          <a:latin typeface="Arial"/>
                          <a:cs typeface="Arial"/>
                        </a:rPr>
                        <a:t>to 13 </a:t>
                      </a:r>
                      <a:r>
                        <a:rPr sz="1400" spc="-5" dirty="0">
                          <a:latin typeface="Arial"/>
                          <a:cs typeface="Arial"/>
                        </a:rPr>
                        <a:t>else go to</a:t>
                      </a:r>
                      <a:r>
                        <a:rPr sz="1400" spc="55" dirty="0">
                          <a:latin typeface="Arial"/>
                          <a:cs typeface="Arial"/>
                        </a:rPr>
                        <a:t> </a:t>
                      </a:r>
                      <a:r>
                        <a:rPr sz="1400" dirty="0">
                          <a:latin typeface="Arial"/>
                          <a:cs typeface="Arial"/>
                        </a:rPr>
                        <a:t>44</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298279">
                <a:tc>
                  <a:txBody>
                    <a:bodyPr/>
                    <a:lstStyle/>
                    <a:p>
                      <a:pPr algn="ctr">
                        <a:lnSpc>
                          <a:spcPct val="100000"/>
                        </a:lnSpc>
                        <a:spcBef>
                          <a:spcPts val="320"/>
                        </a:spcBef>
                      </a:pPr>
                      <a:r>
                        <a:rPr sz="1400" spc="-5" dirty="0">
                          <a:latin typeface="Arial"/>
                          <a:cs typeface="Arial"/>
                        </a:rPr>
                        <a:t>11</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603885" algn="r">
                        <a:lnSpc>
                          <a:spcPct val="100000"/>
                        </a:lnSpc>
                        <a:spcBef>
                          <a:spcPts val="320"/>
                        </a:spcBef>
                      </a:pPr>
                      <a:r>
                        <a:rPr sz="1400" dirty="0"/>
                        <a:t>n3</a:t>
                      </a:r>
                      <a:endParaRPr sz="1400"/>
                    </a:p>
                  </a:txBody>
                  <a:tcPr marL="0" marR="0" marT="3585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9535">
                        <a:lnSpc>
                          <a:spcPct val="100000"/>
                        </a:lnSpc>
                        <a:spcBef>
                          <a:spcPts val="320"/>
                        </a:spcBef>
                      </a:pPr>
                      <a:r>
                        <a:rPr sz="1400" spc="-5" dirty="0">
                          <a:latin typeface="Arial"/>
                          <a:cs typeface="Arial"/>
                        </a:rPr>
                        <a:t>Decision node, if </a:t>
                      </a:r>
                      <a:r>
                        <a:rPr sz="1400" dirty="0">
                          <a:latin typeface="Arial"/>
                          <a:cs typeface="Arial"/>
                        </a:rPr>
                        <a:t>true </a:t>
                      </a:r>
                      <a:r>
                        <a:rPr sz="1400" spc="-5" dirty="0">
                          <a:latin typeface="Arial"/>
                          <a:cs typeface="Arial"/>
                        </a:rPr>
                        <a:t>go </a:t>
                      </a:r>
                      <a:r>
                        <a:rPr sz="1400" dirty="0">
                          <a:latin typeface="Arial"/>
                          <a:cs typeface="Arial"/>
                        </a:rPr>
                        <a:t>to 12 </a:t>
                      </a:r>
                      <a:r>
                        <a:rPr sz="1400" spc="-5" dirty="0">
                          <a:latin typeface="Arial"/>
                          <a:cs typeface="Arial"/>
                        </a:rPr>
                        <a:t>else go to</a:t>
                      </a:r>
                      <a:r>
                        <a:rPr sz="1400" spc="55" dirty="0">
                          <a:latin typeface="Arial"/>
                          <a:cs typeface="Arial"/>
                        </a:rPr>
                        <a:t> </a:t>
                      </a:r>
                      <a:r>
                        <a:rPr sz="1400" dirty="0">
                          <a:latin typeface="Arial"/>
                          <a:cs typeface="Arial"/>
                        </a:rPr>
                        <a:t>19</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299857">
                <a:tc>
                  <a:txBody>
                    <a:bodyPr/>
                    <a:lstStyle/>
                    <a:p>
                      <a:pPr algn="ctr">
                        <a:lnSpc>
                          <a:spcPct val="100000"/>
                        </a:lnSpc>
                        <a:spcBef>
                          <a:spcPts val="330"/>
                        </a:spcBef>
                      </a:pPr>
                      <a:r>
                        <a:rPr sz="1400" spc="-5" dirty="0">
                          <a:latin typeface="Arial"/>
                          <a:cs typeface="Arial"/>
                        </a:rPr>
                        <a:t>12</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603885" algn="r">
                        <a:lnSpc>
                          <a:spcPct val="100000"/>
                        </a:lnSpc>
                        <a:spcBef>
                          <a:spcPts val="330"/>
                        </a:spcBef>
                      </a:pPr>
                      <a:r>
                        <a:rPr sz="1400" dirty="0"/>
                        <a:t>n4</a:t>
                      </a:r>
                      <a:endParaRPr sz="1400"/>
                    </a:p>
                  </a:txBody>
                  <a:tcPr marL="0" marR="0" marT="3697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9535">
                        <a:lnSpc>
                          <a:spcPct val="100000"/>
                        </a:lnSpc>
                        <a:spcBef>
                          <a:spcPts val="330"/>
                        </a:spcBef>
                      </a:pPr>
                      <a:r>
                        <a:rPr sz="1400" spc="-5" dirty="0">
                          <a:latin typeface="Arial"/>
                          <a:cs typeface="Arial"/>
                        </a:rPr>
                        <a:t>Decision node, if </a:t>
                      </a:r>
                      <a:r>
                        <a:rPr sz="1400" dirty="0">
                          <a:latin typeface="Arial"/>
                          <a:cs typeface="Arial"/>
                        </a:rPr>
                        <a:t>true </a:t>
                      </a:r>
                      <a:r>
                        <a:rPr sz="1400" spc="-5" dirty="0">
                          <a:latin typeface="Arial"/>
                          <a:cs typeface="Arial"/>
                        </a:rPr>
                        <a:t>go </a:t>
                      </a:r>
                      <a:r>
                        <a:rPr sz="1400" dirty="0">
                          <a:latin typeface="Arial"/>
                          <a:cs typeface="Arial"/>
                        </a:rPr>
                        <a:t>to 13 </a:t>
                      </a:r>
                      <a:r>
                        <a:rPr sz="1400" spc="-5" dirty="0">
                          <a:latin typeface="Arial"/>
                          <a:cs typeface="Arial"/>
                        </a:rPr>
                        <a:t>else go to</a:t>
                      </a:r>
                      <a:r>
                        <a:rPr sz="1400" spc="55" dirty="0">
                          <a:latin typeface="Arial"/>
                          <a:cs typeface="Arial"/>
                        </a:rPr>
                        <a:t> </a:t>
                      </a:r>
                      <a:r>
                        <a:rPr sz="1400" dirty="0">
                          <a:latin typeface="Arial"/>
                          <a:cs typeface="Arial"/>
                        </a:rPr>
                        <a:t>15</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298279">
                <a:tc>
                  <a:txBody>
                    <a:bodyPr/>
                    <a:lstStyle/>
                    <a:p>
                      <a:pPr algn="ctr">
                        <a:lnSpc>
                          <a:spcPct val="100000"/>
                        </a:lnSpc>
                        <a:spcBef>
                          <a:spcPts val="320"/>
                        </a:spcBef>
                      </a:pPr>
                      <a:r>
                        <a:rPr sz="1400" spc="-5" dirty="0">
                          <a:latin typeface="Arial"/>
                          <a:cs typeface="Arial"/>
                        </a:rPr>
                        <a:t>13,14</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603885" algn="r">
                        <a:lnSpc>
                          <a:spcPct val="100000"/>
                        </a:lnSpc>
                        <a:spcBef>
                          <a:spcPts val="320"/>
                        </a:spcBef>
                      </a:pPr>
                      <a:r>
                        <a:rPr sz="1400" dirty="0"/>
                        <a:t>n5</a:t>
                      </a:r>
                      <a:endParaRPr sz="1400"/>
                    </a:p>
                  </a:txBody>
                  <a:tcPr marL="0" marR="0" marT="3585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9535">
                        <a:lnSpc>
                          <a:spcPct val="100000"/>
                        </a:lnSpc>
                        <a:spcBef>
                          <a:spcPts val="320"/>
                        </a:spcBef>
                      </a:pPr>
                      <a:r>
                        <a:rPr sz="1400" spc="-5" dirty="0">
                          <a:latin typeface="Arial"/>
                          <a:cs typeface="Arial"/>
                        </a:rPr>
                        <a:t>Sequential nodes </a:t>
                      </a:r>
                      <a:r>
                        <a:rPr sz="1400" dirty="0">
                          <a:latin typeface="Arial"/>
                          <a:cs typeface="Arial"/>
                        </a:rPr>
                        <a:t>and </a:t>
                      </a:r>
                      <a:r>
                        <a:rPr sz="1400" spc="-5" dirty="0">
                          <a:latin typeface="Arial"/>
                          <a:cs typeface="Arial"/>
                        </a:rPr>
                        <a:t>are combined </a:t>
                      </a:r>
                      <a:r>
                        <a:rPr sz="1400" dirty="0">
                          <a:latin typeface="Arial"/>
                          <a:cs typeface="Arial"/>
                        </a:rPr>
                        <a:t>to form </a:t>
                      </a:r>
                      <a:r>
                        <a:rPr sz="1400" spc="-5" dirty="0">
                          <a:latin typeface="Arial"/>
                          <a:cs typeface="Arial"/>
                        </a:rPr>
                        <a:t>new node</a:t>
                      </a:r>
                      <a:r>
                        <a:rPr sz="1400" spc="15" dirty="0">
                          <a:latin typeface="Arial"/>
                          <a:cs typeface="Arial"/>
                        </a:rPr>
                        <a:t> </a:t>
                      </a:r>
                      <a:r>
                        <a:rPr sz="1400" spc="-5" dirty="0">
                          <a:latin typeface="Arial"/>
                          <a:cs typeface="Arial"/>
                        </a:rPr>
                        <a:t>n</a:t>
                      </a:r>
                      <a:r>
                        <a:rPr sz="1400" spc="-7" baseline="-18518" dirty="0">
                          <a:latin typeface="Arial"/>
                          <a:cs typeface="Arial"/>
                        </a:rPr>
                        <a:t>5</a:t>
                      </a:r>
                      <a:endParaRPr sz="1400" baseline="-18518">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299857">
                <a:tc>
                  <a:txBody>
                    <a:bodyPr/>
                    <a:lstStyle/>
                    <a:p>
                      <a:pPr algn="ctr">
                        <a:lnSpc>
                          <a:spcPct val="100000"/>
                        </a:lnSpc>
                        <a:spcBef>
                          <a:spcPts val="330"/>
                        </a:spcBef>
                      </a:pPr>
                      <a:r>
                        <a:rPr sz="1400" spc="-5" dirty="0">
                          <a:latin typeface="Arial"/>
                          <a:cs typeface="Arial"/>
                        </a:rPr>
                        <a:t>15,16,17</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603885" algn="r">
                        <a:lnSpc>
                          <a:spcPct val="100000"/>
                        </a:lnSpc>
                        <a:spcBef>
                          <a:spcPts val="330"/>
                        </a:spcBef>
                      </a:pPr>
                      <a:r>
                        <a:rPr sz="1400" dirty="0"/>
                        <a:t>n6</a:t>
                      </a:r>
                      <a:endParaRPr sz="1400"/>
                    </a:p>
                  </a:txBody>
                  <a:tcPr marL="0" marR="0" marT="36979"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9535">
                        <a:lnSpc>
                          <a:spcPct val="100000"/>
                        </a:lnSpc>
                        <a:spcBef>
                          <a:spcPts val="330"/>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r>
              <a:tr h="298279">
                <a:tc>
                  <a:txBody>
                    <a:bodyPr/>
                    <a:lstStyle/>
                    <a:p>
                      <a:pPr marL="4445" algn="ctr">
                        <a:lnSpc>
                          <a:spcPct val="100000"/>
                        </a:lnSpc>
                        <a:spcBef>
                          <a:spcPts val="305"/>
                        </a:spcBef>
                      </a:pPr>
                      <a:r>
                        <a:rPr sz="1400" spc="-5" dirty="0">
                          <a:latin typeface="Arial"/>
                          <a:cs typeface="Arial"/>
                        </a:rPr>
                        <a:t>18</a:t>
                      </a:r>
                      <a:endParaRPr sz="1400">
                        <a:latin typeface="Arial"/>
                        <a:cs typeface="Arial"/>
                      </a:endParaRPr>
                    </a:p>
                  </a:txBody>
                  <a:tcPr marL="0" marR="0" marT="34178"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R="598805" algn="r">
                        <a:lnSpc>
                          <a:spcPct val="100000"/>
                        </a:lnSpc>
                        <a:spcBef>
                          <a:spcPts val="305"/>
                        </a:spcBef>
                      </a:pPr>
                      <a:r>
                        <a:rPr sz="1400" dirty="0"/>
                        <a:t>n7</a:t>
                      </a:r>
                      <a:endParaRPr sz="1400"/>
                    </a:p>
                  </a:txBody>
                  <a:tcPr marL="0" marR="0" marT="34178"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3980">
                        <a:lnSpc>
                          <a:spcPct val="100000"/>
                        </a:lnSpc>
                        <a:spcBef>
                          <a:spcPts val="305"/>
                        </a:spcBef>
                      </a:pPr>
                      <a:r>
                        <a:rPr sz="1400" spc="-10" dirty="0">
                          <a:latin typeface="Arial"/>
                          <a:cs typeface="Arial"/>
                        </a:rPr>
                        <a:t>Edges </a:t>
                      </a:r>
                      <a:r>
                        <a:rPr sz="1400" spc="-5" dirty="0">
                          <a:latin typeface="Arial"/>
                          <a:cs typeface="Arial"/>
                        </a:rPr>
                        <a:t>from node 14 to </a:t>
                      </a:r>
                      <a:r>
                        <a:rPr sz="1400" dirty="0">
                          <a:latin typeface="Arial"/>
                          <a:cs typeface="Arial"/>
                        </a:rPr>
                        <a:t>17 are </a:t>
                      </a:r>
                      <a:r>
                        <a:rPr sz="1400" spc="-5" dirty="0">
                          <a:latin typeface="Arial"/>
                          <a:cs typeface="Arial"/>
                        </a:rPr>
                        <a:t>terminated</a:t>
                      </a:r>
                      <a:r>
                        <a:rPr sz="1400" spc="80" dirty="0">
                          <a:latin typeface="Arial"/>
                          <a:cs typeface="Arial"/>
                        </a:rPr>
                        <a:t> </a:t>
                      </a:r>
                      <a:r>
                        <a:rPr sz="1400" spc="-5" dirty="0">
                          <a:latin typeface="Arial"/>
                          <a:cs typeface="Arial"/>
                        </a:rPr>
                        <a:t>here</a:t>
                      </a:r>
                      <a:endParaRPr sz="1400">
                        <a:latin typeface="Arial"/>
                        <a:cs typeface="Arial"/>
                      </a:endParaRPr>
                    </a:p>
                  </a:txBody>
                  <a:tcPr marL="0" marR="0" marT="34178"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r>
              <a:tr h="331420">
                <a:tc>
                  <a:txBody>
                    <a:bodyPr/>
                    <a:lstStyle/>
                    <a:p>
                      <a:pPr marL="4445" algn="ctr">
                        <a:lnSpc>
                          <a:spcPct val="100000"/>
                        </a:lnSpc>
                        <a:spcBef>
                          <a:spcPts val="320"/>
                        </a:spcBef>
                      </a:pPr>
                      <a:r>
                        <a:rPr sz="1400" spc="-5" dirty="0">
                          <a:latin typeface="Arial"/>
                          <a:cs typeface="Arial"/>
                        </a:rPr>
                        <a:t>19</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598805" algn="r">
                        <a:lnSpc>
                          <a:spcPct val="100000"/>
                        </a:lnSpc>
                        <a:spcBef>
                          <a:spcPts val="320"/>
                        </a:spcBef>
                      </a:pPr>
                      <a:r>
                        <a:rPr sz="1400" dirty="0"/>
                        <a:t>n8</a:t>
                      </a:r>
                      <a:endParaRPr sz="1400"/>
                    </a:p>
                  </a:txBody>
                  <a:tcPr marL="0" marR="0" marT="3585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a:lnSpc>
                          <a:spcPct val="100000"/>
                        </a:lnSpc>
                        <a:spcBef>
                          <a:spcPts val="320"/>
                        </a:spcBef>
                      </a:pPr>
                      <a:r>
                        <a:rPr sz="1400" spc="-5" dirty="0">
                          <a:latin typeface="Arial"/>
                          <a:cs typeface="Arial"/>
                        </a:rPr>
                        <a:t>Decision node, if </a:t>
                      </a:r>
                      <a:r>
                        <a:rPr sz="1400" dirty="0">
                          <a:latin typeface="Arial"/>
                          <a:cs typeface="Arial"/>
                        </a:rPr>
                        <a:t>true </a:t>
                      </a:r>
                      <a:r>
                        <a:rPr sz="1400" spc="-5" dirty="0">
                          <a:latin typeface="Arial"/>
                          <a:cs typeface="Arial"/>
                        </a:rPr>
                        <a:t>go </a:t>
                      </a:r>
                      <a:r>
                        <a:rPr sz="1400" dirty="0">
                          <a:latin typeface="Arial"/>
                          <a:cs typeface="Arial"/>
                        </a:rPr>
                        <a:t>to 20 </a:t>
                      </a:r>
                      <a:r>
                        <a:rPr sz="1400" spc="-5" dirty="0">
                          <a:latin typeface="Arial"/>
                          <a:cs typeface="Arial"/>
                        </a:rPr>
                        <a:t>else go to</a:t>
                      </a:r>
                      <a:r>
                        <a:rPr sz="1400" spc="55" dirty="0">
                          <a:latin typeface="Arial"/>
                          <a:cs typeface="Arial"/>
                        </a:rPr>
                        <a:t> </a:t>
                      </a:r>
                      <a:r>
                        <a:rPr sz="1400" dirty="0">
                          <a:latin typeface="Arial"/>
                          <a:cs typeface="Arial"/>
                        </a:rPr>
                        <a:t>37</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299857">
                <a:tc>
                  <a:txBody>
                    <a:bodyPr/>
                    <a:lstStyle/>
                    <a:p>
                      <a:pPr marL="4445" algn="ctr">
                        <a:lnSpc>
                          <a:spcPct val="100000"/>
                        </a:lnSpc>
                        <a:spcBef>
                          <a:spcPts val="320"/>
                        </a:spcBef>
                      </a:pPr>
                      <a:r>
                        <a:rPr sz="1400" spc="-5" dirty="0">
                          <a:latin typeface="Arial"/>
                          <a:cs typeface="Arial"/>
                        </a:rPr>
                        <a:t>20</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598805" algn="r">
                        <a:lnSpc>
                          <a:spcPct val="100000"/>
                        </a:lnSpc>
                        <a:spcBef>
                          <a:spcPts val="320"/>
                        </a:spcBef>
                      </a:pPr>
                      <a:r>
                        <a:rPr sz="1400" dirty="0"/>
                        <a:t>n9</a:t>
                      </a:r>
                      <a:endParaRPr sz="1400"/>
                    </a:p>
                  </a:txBody>
                  <a:tcPr marL="0" marR="0" marT="3585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a:lnSpc>
                          <a:spcPct val="100000"/>
                        </a:lnSpc>
                        <a:spcBef>
                          <a:spcPts val="320"/>
                        </a:spcBef>
                      </a:pPr>
                      <a:r>
                        <a:rPr sz="1400" spc="-5" dirty="0">
                          <a:latin typeface="Arial"/>
                          <a:cs typeface="Arial"/>
                        </a:rPr>
                        <a:t>Intermediate node with one </a:t>
                      </a:r>
                      <a:r>
                        <a:rPr sz="1400" dirty="0">
                          <a:latin typeface="Arial"/>
                          <a:cs typeface="Arial"/>
                        </a:rPr>
                        <a:t>input edge and </a:t>
                      </a:r>
                      <a:r>
                        <a:rPr sz="1400" spc="-5" dirty="0">
                          <a:latin typeface="Arial"/>
                          <a:cs typeface="Arial"/>
                        </a:rPr>
                        <a:t>one output</a:t>
                      </a:r>
                      <a:r>
                        <a:rPr sz="1400" spc="30" dirty="0">
                          <a:latin typeface="Arial"/>
                          <a:cs typeface="Arial"/>
                        </a:rPr>
                        <a:t> </a:t>
                      </a:r>
                      <a:r>
                        <a:rPr sz="1400" spc="-5" dirty="0">
                          <a:latin typeface="Arial"/>
                          <a:cs typeface="Arial"/>
                        </a:rPr>
                        <a:t>edge</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23004">
                <a:tc>
                  <a:txBody>
                    <a:bodyPr/>
                    <a:lstStyle/>
                    <a:p>
                      <a:pPr marL="4445" algn="ctr">
                        <a:lnSpc>
                          <a:spcPct val="100000"/>
                        </a:lnSpc>
                        <a:spcBef>
                          <a:spcPts val="320"/>
                        </a:spcBef>
                      </a:pPr>
                      <a:r>
                        <a:rPr sz="1400" spc="-5" dirty="0">
                          <a:latin typeface="Arial"/>
                          <a:cs typeface="Arial"/>
                        </a:rPr>
                        <a:t>21</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567055" algn="r">
                        <a:lnSpc>
                          <a:spcPts val="1550"/>
                        </a:lnSpc>
                        <a:spcBef>
                          <a:spcPts val="620"/>
                        </a:spcBef>
                      </a:pPr>
                      <a:r>
                        <a:rPr sz="1400" dirty="0"/>
                        <a:t>n10</a:t>
                      </a:r>
                      <a:endParaRPr sz="1400"/>
                    </a:p>
                  </a:txBody>
                  <a:tcPr marL="0" marR="0" marT="6947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a:lnSpc>
                          <a:spcPct val="100000"/>
                        </a:lnSpc>
                        <a:spcBef>
                          <a:spcPts val="320"/>
                        </a:spcBef>
                      </a:pPr>
                      <a:r>
                        <a:rPr sz="1400" spc="-5" dirty="0">
                          <a:latin typeface="Arial"/>
                          <a:cs typeface="Arial"/>
                        </a:rPr>
                        <a:t>Decision node, if </a:t>
                      </a:r>
                      <a:r>
                        <a:rPr sz="1400" dirty="0">
                          <a:latin typeface="Arial"/>
                          <a:cs typeface="Arial"/>
                        </a:rPr>
                        <a:t>true </a:t>
                      </a:r>
                      <a:r>
                        <a:rPr sz="1400" spc="-5" dirty="0">
                          <a:latin typeface="Arial"/>
                          <a:cs typeface="Arial"/>
                        </a:rPr>
                        <a:t>go </a:t>
                      </a:r>
                      <a:r>
                        <a:rPr sz="1400" dirty="0">
                          <a:latin typeface="Arial"/>
                          <a:cs typeface="Arial"/>
                        </a:rPr>
                        <a:t>to 22 </a:t>
                      </a:r>
                      <a:r>
                        <a:rPr sz="1400" spc="-5" dirty="0">
                          <a:latin typeface="Arial"/>
                          <a:cs typeface="Arial"/>
                        </a:rPr>
                        <a:t>else go to</a:t>
                      </a:r>
                      <a:r>
                        <a:rPr sz="1400" spc="55" dirty="0">
                          <a:latin typeface="Arial"/>
                          <a:cs typeface="Arial"/>
                        </a:rPr>
                        <a:t> </a:t>
                      </a:r>
                      <a:r>
                        <a:rPr sz="1400" dirty="0">
                          <a:latin typeface="Arial"/>
                          <a:cs typeface="Arial"/>
                        </a:rPr>
                        <a:t>27</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24320">
                <a:tc>
                  <a:txBody>
                    <a:bodyPr/>
                    <a:lstStyle/>
                    <a:p>
                      <a:pPr marL="4445" algn="ctr">
                        <a:lnSpc>
                          <a:spcPct val="100000"/>
                        </a:lnSpc>
                        <a:spcBef>
                          <a:spcPts val="330"/>
                        </a:spcBef>
                      </a:pPr>
                      <a:r>
                        <a:rPr sz="1400" spc="-5" dirty="0">
                          <a:latin typeface="Arial"/>
                          <a:cs typeface="Arial"/>
                        </a:rPr>
                        <a:t>22</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567055" algn="r">
                        <a:lnSpc>
                          <a:spcPts val="1550"/>
                        </a:lnSpc>
                        <a:spcBef>
                          <a:spcPts val="630"/>
                        </a:spcBef>
                      </a:pPr>
                      <a:r>
                        <a:rPr sz="1400" dirty="0"/>
                        <a:t>n11</a:t>
                      </a:r>
                      <a:endParaRPr sz="1400"/>
                    </a:p>
                  </a:txBody>
                  <a:tcPr marL="0" marR="0" marT="7059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a:lnSpc>
                          <a:spcPct val="100000"/>
                        </a:lnSpc>
                        <a:spcBef>
                          <a:spcPts val="330"/>
                        </a:spcBef>
                      </a:pPr>
                      <a:r>
                        <a:rPr sz="1400" spc="-5" dirty="0">
                          <a:latin typeface="Arial"/>
                          <a:cs typeface="Arial"/>
                        </a:rPr>
                        <a:t>Intermediate</a:t>
                      </a:r>
                      <a:r>
                        <a:rPr sz="1400" spc="5" dirty="0">
                          <a:latin typeface="Arial"/>
                          <a:cs typeface="Arial"/>
                        </a:rPr>
                        <a:t> </a:t>
                      </a:r>
                      <a:r>
                        <a:rPr sz="1400" spc="-5" dirty="0">
                          <a:latin typeface="Arial"/>
                          <a:cs typeface="Arial"/>
                        </a:rPr>
                        <a:t>node</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23004">
                <a:tc>
                  <a:txBody>
                    <a:bodyPr/>
                    <a:lstStyle/>
                    <a:p>
                      <a:pPr marL="4445" algn="ctr">
                        <a:lnSpc>
                          <a:spcPct val="100000"/>
                        </a:lnSpc>
                        <a:spcBef>
                          <a:spcPts val="320"/>
                        </a:spcBef>
                      </a:pPr>
                      <a:r>
                        <a:rPr sz="1400" spc="-5" dirty="0">
                          <a:latin typeface="Arial"/>
                          <a:cs typeface="Arial"/>
                        </a:rPr>
                        <a:t>23</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567055" algn="r">
                        <a:lnSpc>
                          <a:spcPts val="1550"/>
                        </a:lnSpc>
                        <a:spcBef>
                          <a:spcPts val="620"/>
                        </a:spcBef>
                      </a:pPr>
                      <a:r>
                        <a:rPr sz="1400" dirty="0"/>
                        <a:t>n12</a:t>
                      </a:r>
                      <a:endParaRPr sz="1400"/>
                    </a:p>
                  </a:txBody>
                  <a:tcPr marL="0" marR="0" marT="69476"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3980">
                        <a:lnSpc>
                          <a:spcPct val="100000"/>
                        </a:lnSpc>
                        <a:spcBef>
                          <a:spcPts val="320"/>
                        </a:spcBef>
                      </a:pPr>
                      <a:r>
                        <a:rPr sz="1400" spc="-5" dirty="0">
                          <a:latin typeface="Arial"/>
                          <a:cs typeface="Arial"/>
                        </a:rPr>
                        <a:t>Decision node, if </a:t>
                      </a:r>
                      <a:r>
                        <a:rPr sz="1400" dirty="0">
                          <a:latin typeface="Arial"/>
                          <a:cs typeface="Arial"/>
                        </a:rPr>
                        <a:t>true </a:t>
                      </a:r>
                      <a:r>
                        <a:rPr sz="1400" spc="-5" dirty="0">
                          <a:latin typeface="Arial"/>
                          <a:cs typeface="Arial"/>
                        </a:rPr>
                        <a:t>go </a:t>
                      </a:r>
                      <a:r>
                        <a:rPr sz="1400" dirty="0">
                          <a:latin typeface="Arial"/>
                          <a:cs typeface="Arial"/>
                        </a:rPr>
                        <a:t>to 24 </a:t>
                      </a:r>
                      <a:r>
                        <a:rPr sz="1400" spc="-5" dirty="0">
                          <a:latin typeface="Arial"/>
                          <a:cs typeface="Arial"/>
                        </a:rPr>
                        <a:t>else go to</a:t>
                      </a:r>
                      <a:r>
                        <a:rPr sz="1400" spc="55" dirty="0">
                          <a:latin typeface="Arial"/>
                          <a:cs typeface="Arial"/>
                        </a:rPr>
                        <a:t> </a:t>
                      </a:r>
                      <a:r>
                        <a:rPr sz="1400" dirty="0">
                          <a:latin typeface="Arial"/>
                          <a:cs typeface="Arial"/>
                        </a:rPr>
                        <a:t>26</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r>
            </a:tbl>
          </a:graphicData>
        </a:graphic>
      </p:graphicFrame>
      <p:sp>
        <p:nvSpPr>
          <p:cNvPr id="5" name="object 5"/>
          <p:cNvSpPr txBox="1"/>
          <p:nvPr/>
        </p:nvSpPr>
        <p:spPr>
          <a:xfrm>
            <a:off x="533400" y="457200"/>
            <a:ext cx="6790459" cy="358427"/>
          </a:xfrm>
          <a:prstGeom prst="rect">
            <a:avLst/>
          </a:prstGeom>
        </p:spPr>
        <p:txBody>
          <a:bodyPr vert="horz" wrap="square" lIns="0" tIns="111121" rIns="0" bIns="0" rtlCol="0">
            <a:spAutoFit/>
          </a:bodyPr>
          <a:lstStyle/>
          <a:p>
            <a:pPr marL="11397">
              <a:spcBef>
                <a:spcPts val="875"/>
              </a:spcBef>
            </a:pPr>
            <a:r>
              <a:rPr sz="1600" b="1" spc="-4" smtClean="0">
                <a:solidFill>
                  <a:srgbClr val="CC0000"/>
                </a:solidFill>
                <a:latin typeface="Arial"/>
                <a:cs typeface="Arial"/>
              </a:rPr>
              <a:t>DD</a:t>
            </a:r>
            <a:r>
              <a:rPr lang="en-IN" sz="1600" b="1" spc="-4" dirty="0" smtClean="0">
                <a:solidFill>
                  <a:srgbClr val="CC0000"/>
                </a:solidFill>
                <a:latin typeface="Arial"/>
                <a:cs typeface="Arial"/>
              </a:rPr>
              <a:t> (Decision to decision)</a:t>
            </a:r>
            <a:r>
              <a:rPr sz="1600" b="1" spc="-4" smtClean="0">
                <a:solidFill>
                  <a:srgbClr val="CC0000"/>
                </a:solidFill>
                <a:latin typeface="Arial"/>
                <a:cs typeface="Arial"/>
              </a:rPr>
              <a:t> </a:t>
            </a:r>
            <a:r>
              <a:rPr sz="1600" b="1" spc="-4">
                <a:solidFill>
                  <a:srgbClr val="CC0000"/>
                </a:solidFill>
                <a:latin typeface="Arial"/>
                <a:cs typeface="Arial"/>
              </a:rPr>
              <a:t>Path</a:t>
            </a:r>
            <a:r>
              <a:rPr sz="1600" b="1" spc="4">
                <a:solidFill>
                  <a:srgbClr val="CC0000"/>
                </a:solidFill>
                <a:latin typeface="Arial"/>
                <a:cs typeface="Arial"/>
              </a:rPr>
              <a:t> </a:t>
            </a:r>
            <a:r>
              <a:rPr sz="1600" b="1" spc="-4" smtClean="0">
                <a:solidFill>
                  <a:srgbClr val="CC0000"/>
                </a:solidFill>
                <a:latin typeface="Arial"/>
                <a:cs typeface="Arial"/>
              </a:rPr>
              <a:t>Graph</a:t>
            </a:r>
            <a:endParaRPr sz="1600">
              <a:latin typeface="Arial"/>
              <a:cs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Grp="1"/>
          </p:cNvGraphicFramePr>
          <p:nvPr/>
        </p:nvGraphicFramePr>
        <p:xfrm>
          <a:off x="228600" y="533398"/>
          <a:ext cx="8686800" cy="6019801"/>
        </p:xfrm>
        <a:graphic>
          <a:graphicData uri="http://schemas.openxmlformats.org/drawingml/2006/table">
            <a:tbl>
              <a:tblPr firstRow="1" bandRow="1">
                <a:tableStyleId>{2D5ABB26-0587-4C30-8999-92F81FD0307C}</a:tableStyleId>
              </a:tblPr>
              <a:tblGrid>
                <a:gridCol w="1434873"/>
                <a:gridCol w="1396093"/>
                <a:gridCol w="5855834"/>
              </a:tblGrid>
              <a:tr h="940994">
                <a:tc>
                  <a:txBody>
                    <a:bodyPr/>
                    <a:lstStyle/>
                    <a:p>
                      <a:pPr marL="458470" marR="259079" indent="-198120">
                        <a:lnSpc>
                          <a:spcPct val="100800"/>
                        </a:lnSpc>
                        <a:spcBef>
                          <a:spcPts val="305"/>
                        </a:spcBef>
                      </a:pPr>
                      <a:r>
                        <a:rPr sz="1400" b="1" dirty="0">
                          <a:latin typeface="Arial"/>
                          <a:cs typeface="Arial"/>
                        </a:rPr>
                        <a:t>Flow</a:t>
                      </a:r>
                      <a:r>
                        <a:rPr sz="1400" b="1" spc="-70" dirty="0">
                          <a:latin typeface="Arial"/>
                          <a:cs typeface="Arial"/>
                        </a:rPr>
                        <a:t> </a:t>
                      </a:r>
                      <a:r>
                        <a:rPr sz="1400" b="1" spc="-5" dirty="0">
                          <a:latin typeface="Arial"/>
                          <a:cs typeface="Arial"/>
                        </a:rPr>
                        <a:t>graph  </a:t>
                      </a:r>
                      <a:r>
                        <a:rPr sz="1400" b="1" dirty="0">
                          <a:latin typeface="Arial"/>
                          <a:cs typeface="Arial"/>
                        </a:rPr>
                        <a:t>nodes</a:t>
                      </a:r>
                      <a:endParaRPr sz="1400">
                        <a:latin typeface="Arial"/>
                        <a:cs typeface="Arial"/>
                      </a:endParaRPr>
                    </a:p>
                  </a:txBody>
                  <a:tcPr marL="0" marR="0" marT="34178"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L="103505" marR="101600" indent="1270" algn="ctr">
                        <a:lnSpc>
                          <a:spcPct val="100400"/>
                        </a:lnSpc>
                        <a:spcBef>
                          <a:spcPts val="310"/>
                        </a:spcBef>
                      </a:pPr>
                      <a:r>
                        <a:rPr sz="1400" b="1" spc="-5" dirty="0">
                          <a:latin typeface="Arial"/>
                          <a:cs typeface="Arial"/>
                        </a:rPr>
                        <a:t>DD Path</a:t>
                      </a:r>
                      <a:r>
                        <a:rPr sz="1400" b="1" spc="-60" dirty="0">
                          <a:latin typeface="Arial"/>
                          <a:cs typeface="Arial"/>
                        </a:rPr>
                        <a:t> </a:t>
                      </a:r>
                      <a:r>
                        <a:rPr sz="1400" b="1" spc="-5" dirty="0">
                          <a:latin typeface="Arial"/>
                          <a:cs typeface="Arial"/>
                        </a:rPr>
                        <a:t>graph  c</a:t>
                      </a:r>
                      <a:r>
                        <a:rPr sz="1400" b="1" dirty="0">
                          <a:latin typeface="Arial"/>
                          <a:cs typeface="Arial"/>
                        </a:rPr>
                        <a:t>o</a:t>
                      </a:r>
                      <a:r>
                        <a:rPr sz="1400" b="1" spc="-5" dirty="0">
                          <a:latin typeface="Arial"/>
                          <a:cs typeface="Arial"/>
                        </a:rPr>
                        <a:t>rre</a:t>
                      </a:r>
                      <a:r>
                        <a:rPr sz="1400" b="1" spc="10" dirty="0">
                          <a:latin typeface="Arial"/>
                          <a:cs typeface="Arial"/>
                        </a:rPr>
                        <a:t>sp</a:t>
                      </a:r>
                      <a:r>
                        <a:rPr sz="1400" b="1" dirty="0">
                          <a:latin typeface="Arial"/>
                          <a:cs typeface="Arial"/>
                        </a:rPr>
                        <a:t>o</a:t>
                      </a:r>
                      <a:r>
                        <a:rPr sz="1400" b="1" spc="10" dirty="0">
                          <a:latin typeface="Arial"/>
                          <a:cs typeface="Arial"/>
                        </a:rPr>
                        <a:t>n</a:t>
                      </a:r>
                      <a:r>
                        <a:rPr sz="1400" b="1" dirty="0">
                          <a:latin typeface="Arial"/>
                          <a:cs typeface="Arial"/>
                        </a:rPr>
                        <a:t>d</a:t>
                      </a:r>
                      <a:r>
                        <a:rPr sz="1400" b="1" spc="10" dirty="0">
                          <a:latin typeface="Arial"/>
                          <a:cs typeface="Arial"/>
                        </a:rPr>
                        <a:t>i</a:t>
                      </a:r>
                      <a:r>
                        <a:rPr sz="1400" b="1" dirty="0">
                          <a:latin typeface="Arial"/>
                          <a:cs typeface="Arial"/>
                        </a:rPr>
                        <a:t>ng  node</a:t>
                      </a:r>
                      <a:endParaRPr sz="1400">
                        <a:latin typeface="Arial"/>
                        <a:cs typeface="Arial"/>
                      </a:endParaRPr>
                    </a:p>
                  </a:txBody>
                  <a:tcPr marL="0" marR="0" marT="34738"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algn="ctr">
                        <a:lnSpc>
                          <a:spcPct val="100000"/>
                        </a:lnSpc>
                        <a:spcBef>
                          <a:spcPts val="320"/>
                        </a:spcBef>
                      </a:pPr>
                      <a:r>
                        <a:rPr sz="1400" b="1" spc="-10" dirty="0">
                          <a:latin typeface="Arial"/>
                          <a:cs typeface="Arial"/>
                        </a:rPr>
                        <a:t>Remarks</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00"/>
                    </a:solidFill>
                  </a:tcPr>
                </a:tc>
              </a:tr>
              <a:tr h="397307">
                <a:tc>
                  <a:txBody>
                    <a:bodyPr/>
                    <a:lstStyle/>
                    <a:p>
                      <a:pPr algn="ctr">
                        <a:lnSpc>
                          <a:spcPct val="100000"/>
                        </a:lnSpc>
                        <a:spcBef>
                          <a:spcPts val="320"/>
                        </a:spcBef>
                      </a:pPr>
                      <a:r>
                        <a:rPr sz="1400" spc="-5" dirty="0">
                          <a:latin typeface="Arial"/>
                          <a:cs typeface="Arial"/>
                        </a:rPr>
                        <a:t>24,25</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620"/>
                        </a:spcBef>
                      </a:pPr>
                      <a:r>
                        <a:rPr sz="1400" dirty="0"/>
                        <a:t>n13</a:t>
                      </a:r>
                      <a:endParaRPr sz="1400"/>
                    </a:p>
                  </a:txBody>
                  <a:tcPr marL="0" marR="0" marT="6947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9535">
                        <a:lnSpc>
                          <a:spcPct val="100000"/>
                        </a:lnSpc>
                        <a:spcBef>
                          <a:spcPts val="320"/>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424028">
                <a:tc>
                  <a:txBody>
                    <a:bodyPr/>
                    <a:lstStyle/>
                    <a:p>
                      <a:pPr algn="ctr">
                        <a:lnSpc>
                          <a:spcPct val="100000"/>
                        </a:lnSpc>
                        <a:spcBef>
                          <a:spcPts val="320"/>
                        </a:spcBef>
                      </a:pPr>
                      <a:r>
                        <a:rPr sz="1400" spc="-5" dirty="0">
                          <a:latin typeface="Arial"/>
                          <a:cs typeface="Arial"/>
                        </a:rPr>
                        <a:t>26</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550"/>
                        </a:lnSpc>
                        <a:spcBef>
                          <a:spcPts val="620"/>
                        </a:spcBef>
                      </a:pPr>
                      <a:r>
                        <a:rPr sz="1400" dirty="0"/>
                        <a:t>n14</a:t>
                      </a:r>
                      <a:endParaRPr sz="1400"/>
                    </a:p>
                  </a:txBody>
                  <a:tcPr marL="0" marR="0" marT="6947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9535">
                        <a:lnSpc>
                          <a:spcPct val="100000"/>
                        </a:lnSpc>
                        <a:spcBef>
                          <a:spcPts val="320"/>
                        </a:spcBef>
                      </a:pPr>
                      <a:r>
                        <a:rPr sz="1400" spc="-5" dirty="0">
                          <a:latin typeface="Arial"/>
                          <a:cs typeface="Arial"/>
                        </a:rPr>
                        <a:t>Two edges from </a:t>
                      </a:r>
                      <a:r>
                        <a:rPr sz="1400" dirty="0">
                          <a:latin typeface="Arial"/>
                          <a:cs typeface="Arial"/>
                        </a:rPr>
                        <a:t>node </a:t>
                      </a:r>
                      <a:r>
                        <a:rPr sz="1400" spc="-5" dirty="0">
                          <a:latin typeface="Arial"/>
                          <a:cs typeface="Arial"/>
                        </a:rPr>
                        <a:t>25 &amp; </a:t>
                      </a:r>
                      <a:r>
                        <a:rPr sz="1400" dirty="0">
                          <a:latin typeface="Arial"/>
                          <a:cs typeface="Arial"/>
                        </a:rPr>
                        <a:t>23 are </a:t>
                      </a:r>
                      <a:r>
                        <a:rPr sz="1400" spc="-5" dirty="0">
                          <a:latin typeface="Arial"/>
                          <a:cs typeface="Arial"/>
                        </a:rPr>
                        <a:t>terminated</a:t>
                      </a:r>
                      <a:r>
                        <a:rPr sz="1400" spc="50" dirty="0">
                          <a:latin typeface="Arial"/>
                          <a:cs typeface="Arial"/>
                        </a:rPr>
                        <a:t> </a:t>
                      </a:r>
                      <a:r>
                        <a:rPr sz="1400" spc="-5" dirty="0">
                          <a:latin typeface="Arial"/>
                          <a:cs typeface="Arial"/>
                        </a:rPr>
                        <a:t>here</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425771">
                <a:tc>
                  <a:txBody>
                    <a:bodyPr/>
                    <a:lstStyle/>
                    <a:p>
                      <a:pPr algn="ctr">
                        <a:lnSpc>
                          <a:spcPct val="100000"/>
                        </a:lnSpc>
                        <a:spcBef>
                          <a:spcPts val="330"/>
                        </a:spcBef>
                      </a:pPr>
                      <a:r>
                        <a:rPr sz="1400" spc="-5" dirty="0">
                          <a:latin typeface="Arial"/>
                          <a:cs typeface="Arial"/>
                        </a:rPr>
                        <a:t>27</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550"/>
                        </a:lnSpc>
                        <a:spcBef>
                          <a:spcPts val="630"/>
                        </a:spcBef>
                      </a:pPr>
                      <a:r>
                        <a:rPr sz="1400" dirty="0"/>
                        <a:t>n15</a:t>
                      </a:r>
                      <a:endParaRPr sz="1400"/>
                    </a:p>
                  </a:txBody>
                  <a:tcPr marL="0" marR="0" marT="7059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9535">
                        <a:lnSpc>
                          <a:spcPct val="100000"/>
                        </a:lnSpc>
                        <a:spcBef>
                          <a:spcPts val="330"/>
                        </a:spcBef>
                      </a:pPr>
                      <a:r>
                        <a:rPr sz="1400" spc="-5" dirty="0">
                          <a:latin typeface="Arial"/>
                          <a:cs typeface="Arial"/>
                        </a:rPr>
                        <a:t>Two edges from </a:t>
                      </a:r>
                      <a:r>
                        <a:rPr sz="1400" dirty="0">
                          <a:latin typeface="Arial"/>
                          <a:cs typeface="Arial"/>
                        </a:rPr>
                        <a:t>node </a:t>
                      </a:r>
                      <a:r>
                        <a:rPr sz="1400" spc="-5" dirty="0">
                          <a:latin typeface="Arial"/>
                          <a:cs typeface="Arial"/>
                        </a:rPr>
                        <a:t>26 &amp; </a:t>
                      </a:r>
                      <a:r>
                        <a:rPr sz="1400" dirty="0">
                          <a:latin typeface="Arial"/>
                          <a:cs typeface="Arial"/>
                        </a:rPr>
                        <a:t>21 are </a:t>
                      </a:r>
                      <a:r>
                        <a:rPr sz="1400" spc="-5" dirty="0">
                          <a:latin typeface="Arial"/>
                          <a:cs typeface="Arial"/>
                        </a:rPr>
                        <a:t>terminated </a:t>
                      </a:r>
                      <a:r>
                        <a:rPr sz="1400" dirty="0">
                          <a:latin typeface="Arial"/>
                          <a:cs typeface="Arial"/>
                        </a:rPr>
                        <a:t>here. </a:t>
                      </a:r>
                      <a:r>
                        <a:rPr sz="1400" spc="-5" dirty="0">
                          <a:latin typeface="Arial"/>
                          <a:cs typeface="Arial"/>
                        </a:rPr>
                        <a:t>Also a decision</a:t>
                      </a:r>
                      <a:r>
                        <a:rPr sz="1400" spc="105" dirty="0">
                          <a:latin typeface="Arial"/>
                          <a:cs typeface="Arial"/>
                        </a:rPr>
                        <a:t> </a:t>
                      </a:r>
                      <a:r>
                        <a:rPr sz="1400" spc="-5" dirty="0">
                          <a:latin typeface="Arial"/>
                          <a:cs typeface="Arial"/>
                        </a:rPr>
                        <a:t>node</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424028">
                <a:tc>
                  <a:txBody>
                    <a:bodyPr/>
                    <a:lstStyle/>
                    <a:p>
                      <a:pPr algn="ctr">
                        <a:lnSpc>
                          <a:spcPct val="100000"/>
                        </a:lnSpc>
                        <a:spcBef>
                          <a:spcPts val="320"/>
                        </a:spcBef>
                      </a:pPr>
                      <a:r>
                        <a:rPr sz="1400" spc="-5" dirty="0">
                          <a:latin typeface="Arial"/>
                          <a:cs typeface="Arial"/>
                        </a:rPr>
                        <a:t>28,29</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550"/>
                        </a:lnSpc>
                        <a:spcBef>
                          <a:spcPts val="620"/>
                        </a:spcBef>
                      </a:pPr>
                      <a:r>
                        <a:rPr sz="1400" dirty="0"/>
                        <a:t>n16</a:t>
                      </a:r>
                      <a:endParaRPr sz="1400"/>
                    </a:p>
                  </a:txBody>
                  <a:tcPr marL="0" marR="0" marT="6947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9535">
                        <a:lnSpc>
                          <a:spcPct val="100000"/>
                        </a:lnSpc>
                        <a:spcBef>
                          <a:spcPts val="320"/>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425771">
                <a:tc>
                  <a:txBody>
                    <a:bodyPr/>
                    <a:lstStyle/>
                    <a:p>
                      <a:pPr algn="ctr">
                        <a:lnSpc>
                          <a:spcPct val="100000"/>
                        </a:lnSpc>
                        <a:spcBef>
                          <a:spcPts val="330"/>
                        </a:spcBef>
                      </a:pPr>
                      <a:r>
                        <a:rPr sz="1400" spc="-5" dirty="0">
                          <a:latin typeface="Arial"/>
                          <a:cs typeface="Arial"/>
                        </a:rPr>
                        <a:t>30</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550"/>
                        </a:lnSpc>
                        <a:spcBef>
                          <a:spcPts val="630"/>
                        </a:spcBef>
                      </a:pPr>
                      <a:r>
                        <a:rPr sz="1400" dirty="0"/>
                        <a:t>n17</a:t>
                      </a:r>
                      <a:endParaRPr sz="1400"/>
                    </a:p>
                  </a:txBody>
                  <a:tcPr marL="0" marR="0" marT="7059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9535">
                        <a:lnSpc>
                          <a:spcPct val="100000"/>
                        </a:lnSpc>
                        <a:spcBef>
                          <a:spcPts val="330"/>
                        </a:spcBef>
                      </a:pPr>
                      <a:r>
                        <a:rPr sz="1400" spc="-5" dirty="0">
                          <a:latin typeface="Arial"/>
                          <a:cs typeface="Arial"/>
                        </a:rPr>
                        <a:t>Decision node, if </a:t>
                      </a:r>
                      <a:r>
                        <a:rPr sz="1400" dirty="0">
                          <a:latin typeface="Arial"/>
                          <a:cs typeface="Arial"/>
                        </a:rPr>
                        <a:t>true </a:t>
                      </a:r>
                      <a:r>
                        <a:rPr sz="1400" spc="-5" dirty="0">
                          <a:latin typeface="Arial"/>
                          <a:cs typeface="Arial"/>
                        </a:rPr>
                        <a:t>go </a:t>
                      </a:r>
                      <a:r>
                        <a:rPr sz="1400" dirty="0">
                          <a:latin typeface="Arial"/>
                          <a:cs typeface="Arial"/>
                        </a:rPr>
                        <a:t>to 31 </a:t>
                      </a:r>
                      <a:r>
                        <a:rPr sz="1400" spc="-5" dirty="0">
                          <a:latin typeface="Arial"/>
                          <a:cs typeface="Arial"/>
                        </a:rPr>
                        <a:t>else go to</a:t>
                      </a:r>
                      <a:r>
                        <a:rPr sz="1400" spc="55" dirty="0">
                          <a:latin typeface="Arial"/>
                          <a:cs typeface="Arial"/>
                        </a:rPr>
                        <a:t> </a:t>
                      </a:r>
                      <a:r>
                        <a:rPr sz="1400" dirty="0">
                          <a:latin typeface="Arial"/>
                          <a:cs typeface="Arial"/>
                        </a:rPr>
                        <a:t>33</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401273">
                <a:tc>
                  <a:txBody>
                    <a:bodyPr/>
                    <a:lstStyle/>
                    <a:p>
                      <a:pPr algn="ctr">
                        <a:lnSpc>
                          <a:spcPct val="100000"/>
                        </a:lnSpc>
                        <a:spcBef>
                          <a:spcPts val="320"/>
                        </a:spcBef>
                      </a:pPr>
                      <a:r>
                        <a:rPr sz="1400" spc="-5" dirty="0">
                          <a:latin typeface="Arial"/>
                          <a:cs typeface="Arial"/>
                        </a:rPr>
                        <a:t>31,32</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pPr algn="ctr">
                        <a:lnSpc>
                          <a:spcPct val="100000"/>
                        </a:lnSpc>
                        <a:spcBef>
                          <a:spcPts val="620"/>
                        </a:spcBef>
                      </a:pPr>
                      <a:r>
                        <a:rPr sz="1400" dirty="0"/>
                        <a:t>n18</a:t>
                      </a:r>
                      <a:endParaRPr sz="1400"/>
                    </a:p>
                  </a:txBody>
                  <a:tcPr marL="0" marR="0" marT="69476" marB="0">
                    <a:lnL w="127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pPr marL="89535">
                        <a:lnSpc>
                          <a:spcPct val="100000"/>
                        </a:lnSpc>
                        <a:spcBef>
                          <a:spcPts val="320"/>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38100">
                      <a:solidFill>
                        <a:srgbClr val="000000"/>
                      </a:solidFill>
                      <a:prstDash val="solid"/>
                    </a:lnB>
                  </a:tcPr>
                </a:tc>
              </a:tr>
              <a:tr h="460259">
                <a:tc>
                  <a:txBody>
                    <a:bodyPr/>
                    <a:lstStyle/>
                    <a:p>
                      <a:pPr marL="4445" algn="ctr">
                        <a:lnSpc>
                          <a:spcPct val="100000"/>
                        </a:lnSpc>
                        <a:spcBef>
                          <a:spcPts val="415"/>
                        </a:spcBef>
                      </a:pPr>
                      <a:r>
                        <a:rPr sz="1400" spc="-5" dirty="0">
                          <a:latin typeface="Arial"/>
                          <a:cs typeface="Arial"/>
                        </a:rPr>
                        <a:t>33,34,35</a:t>
                      </a:r>
                      <a:endParaRPr sz="1400">
                        <a:latin typeface="Arial"/>
                        <a:cs typeface="Arial"/>
                      </a:endParaRPr>
                    </a:p>
                  </a:txBody>
                  <a:tcPr marL="0" marR="0" marT="46504" marB="0">
                    <a:lnL w="28575">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pPr marL="2540" algn="ctr">
                        <a:lnSpc>
                          <a:spcPct val="100000"/>
                        </a:lnSpc>
                        <a:spcBef>
                          <a:spcPts val="715"/>
                        </a:spcBef>
                      </a:pPr>
                      <a:r>
                        <a:rPr sz="1400" dirty="0"/>
                        <a:t>n19</a:t>
                      </a:r>
                      <a:endParaRPr sz="1400"/>
                    </a:p>
                  </a:txBody>
                  <a:tcPr marL="0" marR="0" marT="80122"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pPr marL="93980">
                        <a:lnSpc>
                          <a:spcPct val="100000"/>
                        </a:lnSpc>
                        <a:spcBef>
                          <a:spcPts val="415"/>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46504" marB="0">
                    <a:lnL w="12700">
                      <a:solidFill>
                        <a:srgbClr val="000000"/>
                      </a:solidFill>
                      <a:prstDash val="solid"/>
                    </a:lnL>
                    <a:lnR w="28575">
                      <a:solidFill>
                        <a:srgbClr val="000000"/>
                      </a:solidFill>
                      <a:prstDash val="solid"/>
                    </a:lnR>
                    <a:lnT w="38100">
                      <a:solidFill>
                        <a:srgbClr val="000000"/>
                      </a:solidFill>
                      <a:prstDash val="solid"/>
                    </a:lnT>
                    <a:lnB w="12700">
                      <a:solidFill>
                        <a:srgbClr val="000000"/>
                      </a:solidFill>
                      <a:prstDash val="solid"/>
                    </a:lnB>
                  </a:tcPr>
                </a:tc>
              </a:tr>
              <a:tr h="425771">
                <a:tc>
                  <a:txBody>
                    <a:bodyPr/>
                    <a:lstStyle/>
                    <a:p>
                      <a:pPr marL="4445" algn="ctr">
                        <a:lnSpc>
                          <a:spcPct val="100000"/>
                        </a:lnSpc>
                        <a:spcBef>
                          <a:spcPts val="330"/>
                        </a:spcBef>
                      </a:pPr>
                      <a:r>
                        <a:rPr sz="1400" spc="-5" dirty="0">
                          <a:latin typeface="Arial"/>
                          <a:cs typeface="Arial"/>
                        </a:rPr>
                        <a:t>36</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1550"/>
                        </a:lnSpc>
                        <a:spcBef>
                          <a:spcPts val="630"/>
                        </a:spcBef>
                      </a:pPr>
                      <a:r>
                        <a:rPr sz="1400" dirty="0"/>
                        <a:t>n20</a:t>
                      </a:r>
                      <a:endParaRPr sz="1400"/>
                    </a:p>
                  </a:txBody>
                  <a:tcPr marL="0" marR="0" marT="7059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a:lnSpc>
                          <a:spcPct val="100000"/>
                        </a:lnSpc>
                        <a:spcBef>
                          <a:spcPts val="330"/>
                        </a:spcBef>
                      </a:pPr>
                      <a:r>
                        <a:rPr sz="1400" spc="-5" dirty="0">
                          <a:latin typeface="Arial"/>
                          <a:cs typeface="Arial"/>
                        </a:rPr>
                        <a:t>Three edge from </a:t>
                      </a:r>
                      <a:r>
                        <a:rPr sz="1400" dirty="0">
                          <a:latin typeface="Arial"/>
                          <a:cs typeface="Arial"/>
                        </a:rPr>
                        <a:t>node </a:t>
                      </a:r>
                      <a:r>
                        <a:rPr sz="1400" spc="-5" dirty="0">
                          <a:latin typeface="Arial"/>
                          <a:cs typeface="Arial"/>
                        </a:rPr>
                        <a:t>29,32 and 35 are terminated</a:t>
                      </a:r>
                      <a:r>
                        <a:rPr sz="1400" spc="114" dirty="0">
                          <a:latin typeface="Arial"/>
                          <a:cs typeface="Arial"/>
                        </a:rPr>
                        <a:t> </a:t>
                      </a:r>
                      <a:r>
                        <a:rPr sz="1400" spc="-5" dirty="0">
                          <a:latin typeface="Arial"/>
                          <a:cs typeface="Arial"/>
                        </a:rPr>
                        <a:t>here</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97307">
                <a:tc>
                  <a:txBody>
                    <a:bodyPr/>
                    <a:lstStyle/>
                    <a:p>
                      <a:pPr marL="4445" algn="ctr">
                        <a:lnSpc>
                          <a:spcPct val="100000"/>
                        </a:lnSpc>
                        <a:spcBef>
                          <a:spcPts val="320"/>
                        </a:spcBef>
                      </a:pPr>
                      <a:r>
                        <a:rPr sz="1400" spc="-5" dirty="0">
                          <a:latin typeface="Arial"/>
                          <a:cs typeface="Arial"/>
                        </a:rPr>
                        <a:t>37</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620"/>
                        </a:spcBef>
                      </a:pPr>
                      <a:r>
                        <a:rPr sz="1400" dirty="0"/>
                        <a:t>n21</a:t>
                      </a:r>
                      <a:endParaRPr sz="1400"/>
                    </a:p>
                  </a:txBody>
                  <a:tcPr marL="0" marR="0" marT="6947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a:lnSpc>
                          <a:spcPct val="100000"/>
                        </a:lnSpc>
                        <a:spcBef>
                          <a:spcPts val="320"/>
                        </a:spcBef>
                      </a:pPr>
                      <a:r>
                        <a:rPr sz="1400" spc="-5" dirty="0">
                          <a:latin typeface="Arial"/>
                          <a:cs typeface="Arial"/>
                        </a:rPr>
                        <a:t>Decision node, if </a:t>
                      </a:r>
                      <a:r>
                        <a:rPr sz="1400" dirty="0">
                          <a:latin typeface="Arial"/>
                          <a:cs typeface="Arial"/>
                        </a:rPr>
                        <a:t>true </a:t>
                      </a:r>
                      <a:r>
                        <a:rPr sz="1400" spc="-5" dirty="0">
                          <a:latin typeface="Arial"/>
                          <a:cs typeface="Arial"/>
                        </a:rPr>
                        <a:t>go </a:t>
                      </a:r>
                      <a:r>
                        <a:rPr sz="1400" dirty="0">
                          <a:latin typeface="Arial"/>
                          <a:cs typeface="Arial"/>
                        </a:rPr>
                        <a:t>to 38 </a:t>
                      </a:r>
                      <a:r>
                        <a:rPr sz="1400" spc="-5" dirty="0">
                          <a:latin typeface="Arial"/>
                          <a:cs typeface="Arial"/>
                        </a:rPr>
                        <a:t>else go to</a:t>
                      </a:r>
                      <a:r>
                        <a:rPr sz="1400" spc="55" dirty="0">
                          <a:latin typeface="Arial"/>
                          <a:cs typeface="Arial"/>
                        </a:rPr>
                        <a:t> </a:t>
                      </a:r>
                      <a:r>
                        <a:rPr sz="1400" dirty="0">
                          <a:latin typeface="Arial"/>
                          <a:cs typeface="Arial"/>
                        </a:rPr>
                        <a:t>40</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424028">
                <a:tc>
                  <a:txBody>
                    <a:bodyPr/>
                    <a:lstStyle/>
                    <a:p>
                      <a:pPr marL="2540" algn="ctr">
                        <a:lnSpc>
                          <a:spcPct val="100000"/>
                        </a:lnSpc>
                        <a:spcBef>
                          <a:spcPts val="320"/>
                        </a:spcBef>
                      </a:pPr>
                      <a:r>
                        <a:rPr sz="1400" spc="-5" dirty="0">
                          <a:latin typeface="Arial"/>
                          <a:cs typeface="Arial"/>
                        </a:rPr>
                        <a:t>38,39</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1550"/>
                        </a:lnSpc>
                        <a:spcBef>
                          <a:spcPts val="620"/>
                        </a:spcBef>
                      </a:pPr>
                      <a:r>
                        <a:rPr sz="1400" dirty="0"/>
                        <a:t>n22</a:t>
                      </a:r>
                      <a:endParaRPr sz="1400"/>
                    </a:p>
                  </a:txBody>
                  <a:tcPr marL="0" marR="0" marT="6947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a:lnSpc>
                          <a:spcPct val="100000"/>
                        </a:lnSpc>
                        <a:spcBef>
                          <a:spcPts val="320"/>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425771">
                <a:tc>
                  <a:txBody>
                    <a:bodyPr/>
                    <a:lstStyle/>
                    <a:p>
                      <a:pPr marL="4445" algn="ctr">
                        <a:lnSpc>
                          <a:spcPct val="100000"/>
                        </a:lnSpc>
                        <a:spcBef>
                          <a:spcPts val="330"/>
                        </a:spcBef>
                      </a:pPr>
                      <a:r>
                        <a:rPr sz="1400" spc="-5" dirty="0">
                          <a:latin typeface="Arial"/>
                          <a:cs typeface="Arial"/>
                        </a:rPr>
                        <a:t>40,41,42</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1550"/>
                        </a:lnSpc>
                        <a:spcBef>
                          <a:spcPts val="630"/>
                        </a:spcBef>
                      </a:pPr>
                      <a:r>
                        <a:rPr sz="1400" dirty="0"/>
                        <a:t>n23</a:t>
                      </a:r>
                      <a:endParaRPr sz="1400"/>
                    </a:p>
                  </a:txBody>
                  <a:tcPr marL="0" marR="0" marT="7059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3980">
                        <a:lnSpc>
                          <a:spcPct val="100000"/>
                        </a:lnSpc>
                        <a:spcBef>
                          <a:spcPts val="330"/>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447493">
                <a:tc>
                  <a:txBody>
                    <a:bodyPr/>
                    <a:lstStyle/>
                    <a:p>
                      <a:pPr marL="4445" algn="ctr">
                        <a:lnSpc>
                          <a:spcPct val="100000"/>
                        </a:lnSpc>
                        <a:spcBef>
                          <a:spcPts val="320"/>
                        </a:spcBef>
                      </a:pPr>
                      <a:r>
                        <a:rPr sz="1400" spc="-5" dirty="0">
                          <a:latin typeface="Arial"/>
                          <a:cs typeface="Arial"/>
                        </a:rPr>
                        <a:t>43</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2540" algn="ctr">
                        <a:lnSpc>
                          <a:spcPct val="100000"/>
                        </a:lnSpc>
                        <a:spcBef>
                          <a:spcPts val="620"/>
                        </a:spcBef>
                      </a:pPr>
                      <a:r>
                        <a:rPr sz="1400" dirty="0"/>
                        <a:t>n24</a:t>
                      </a:r>
                      <a:endParaRPr sz="1400"/>
                    </a:p>
                  </a:txBody>
                  <a:tcPr marL="0" marR="0" marT="69476"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3980">
                        <a:lnSpc>
                          <a:spcPct val="100000"/>
                        </a:lnSpc>
                        <a:spcBef>
                          <a:spcPts val="320"/>
                        </a:spcBef>
                      </a:pPr>
                      <a:r>
                        <a:rPr sz="1400" spc="-5" dirty="0">
                          <a:latin typeface="Arial"/>
                          <a:cs typeface="Arial"/>
                        </a:rPr>
                        <a:t>Three edge from </a:t>
                      </a:r>
                      <a:r>
                        <a:rPr sz="1400" dirty="0">
                          <a:latin typeface="Arial"/>
                          <a:cs typeface="Arial"/>
                        </a:rPr>
                        <a:t>node </a:t>
                      </a:r>
                      <a:r>
                        <a:rPr sz="1400" spc="-5" dirty="0">
                          <a:latin typeface="Arial"/>
                          <a:cs typeface="Arial"/>
                        </a:rPr>
                        <a:t>36,39 and 42 are terminated</a:t>
                      </a:r>
                      <a:r>
                        <a:rPr sz="1400" spc="114" dirty="0">
                          <a:latin typeface="Arial"/>
                          <a:cs typeface="Arial"/>
                        </a:rPr>
                        <a:t> </a:t>
                      </a:r>
                      <a:r>
                        <a:rPr sz="1400" spc="-5" dirty="0">
                          <a:latin typeface="Arial"/>
                          <a:cs typeface="Arial"/>
                        </a:rPr>
                        <a:t>here</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Grp="1"/>
          </p:cNvGraphicFramePr>
          <p:nvPr/>
        </p:nvGraphicFramePr>
        <p:xfrm>
          <a:off x="381000" y="685804"/>
          <a:ext cx="8458199" cy="5386524"/>
        </p:xfrm>
        <a:graphic>
          <a:graphicData uri="http://schemas.openxmlformats.org/drawingml/2006/table">
            <a:tbl>
              <a:tblPr firstRow="1" bandRow="1">
                <a:tableStyleId>{2D5ABB26-0587-4C30-8999-92F81FD0307C}</a:tableStyleId>
              </a:tblPr>
              <a:tblGrid>
                <a:gridCol w="1631914"/>
                <a:gridCol w="1314151"/>
                <a:gridCol w="5512134"/>
              </a:tblGrid>
              <a:tr h="761693">
                <a:tc>
                  <a:txBody>
                    <a:bodyPr/>
                    <a:lstStyle/>
                    <a:p>
                      <a:pPr marL="456565" marR="260350" indent="-198120">
                        <a:lnSpc>
                          <a:spcPct val="100000"/>
                        </a:lnSpc>
                        <a:spcBef>
                          <a:spcPts val="330"/>
                        </a:spcBef>
                      </a:pPr>
                      <a:r>
                        <a:rPr sz="1400" b="1" dirty="0">
                          <a:latin typeface="Arial"/>
                          <a:cs typeface="Arial"/>
                        </a:rPr>
                        <a:t>Flow</a:t>
                      </a:r>
                      <a:r>
                        <a:rPr sz="1400" b="1" spc="-70" dirty="0">
                          <a:latin typeface="Arial"/>
                          <a:cs typeface="Arial"/>
                        </a:rPr>
                        <a:t> </a:t>
                      </a:r>
                      <a:r>
                        <a:rPr sz="1400" b="1" spc="-5" dirty="0">
                          <a:latin typeface="Arial"/>
                          <a:cs typeface="Arial"/>
                        </a:rPr>
                        <a:t>graph  </a:t>
                      </a:r>
                      <a:r>
                        <a:rPr sz="1400" b="1" dirty="0">
                          <a:latin typeface="Arial"/>
                          <a:cs typeface="Arial"/>
                        </a:rPr>
                        <a:t>nodes</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L="101600" marR="103505" indent="1270" algn="ctr">
                        <a:lnSpc>
                          <a:spcPct val="100000"/>
                        </a:lnSpc>
                        <a:spcBef>
                          <a:spcPts val="330"/>
                        </a:spcBef>
                      </a:pPr>
                      <a:r>
                        <a:rPr sz="1400" b="1" spc="-5" dirty="0">
                          <a:latin typeface="Arial"/>
                          <a:cs typeface="Arial"/>
                        </a:rPr>
                        <a:t>DD Path</a:t>
                      </a:r>
                      <a:r>
                        <a:rPr sz="1400" b="1" spc="-60" dirty="0">
                          <a:latin typeface="Arial"/>
                          <a:cs typeface="Arial"/>
                        </a:rPr>
                        <a:t> </a:t>
                      </a:r>
                      <a:r>
                        <a:rPr sz="1400" b="1" spc="-5" dirty="0">
                          <a:latin typeface="Arial"/>
                          <a:cs typeface="Arial"/>
                        </a:rPr>
                        <a:t>graph  c</a:t>
                      </a:r>
                      <a:r>
                        <a:rPr sz="1400" b="1" dirty="0">
                          <a:latin typeface="Arial"/>
                          <a:cs typeface="Arial"/>
                        </a:rPr>
                        <a:t>o</a:t>
                      </a:r>
                      <a:r>
                        <a:rPr sz="1400" b="1" spc="-5" dirty="0">
                          <a:latin typeface="Arial"/>
                          <a:cs typeface="Arial"/>
                        </a:rPr>
                        <a:t>rre</a:t>
                      </a:r>
                      <a:r>
                        <a:rPr sz="1400" b="1" spc="10" dirty="0">
                          <a:latin typeface="Arial"/>
                          <a:cs typeface="Arial"/>
                        </a:rPr>
                        <a:t>sp</a:t>
                      </a:r>
                      <a:r>
                        <a:rPr sz="1400" b="1" dirty="0">
                          <a:latin typeface="Arial"/>
                          <a:cs typeface="Arial"/>
                        </a:rPr>
                        <a:t>o</a:t>
                      </a:r>
                      <a:r>
                        <a:rPr sz="1400" b="1" spc="10" dirty="0">
                          <a:latin typeface="Arial"/>
                          <a:cs typeface="Arial"/>
                        </a:rPr>
                        <a:t>n</a:t>
                      </a:r>
                      <a:r>
                        <a:rPr sz="1400" b="1" dirty="0">
                          <a:latin typeface="Arial"/>
                          <a:cs typeface="Arial"/>
                        </a:rPr>
                        <a:t>d</a:t>
                      </a:r>
                      <a:r>
                        <a:rPr sz="1400" b="1" spc="10" dirty="0">
                          <a:latin typeface="Arial"/>
                          <a:cs typeface="Arial"/>
                        </a:rPr>
                        <a:t>i</a:t>
                      </a:r>
                      <a:r>
                        <a:rPr sz="1400" b="1" dirty="0">
                          <a:latin typeface="Arial"/>
                          <a:cs typeface="Arial"/>
                        </a:rPr>
                        <a:t>ng  node</a:t>
                      </a:r>
                      <a:endParaRPr sz="1400">
                        <a:latin typeface="Arial"/>
                        <a:cs typeface="Arial"/>
                      </a:endParaRPr>
                    </a:p>
                  </a:txBody>
                  <a:tcPr marL="0" marR="0" marT="3697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R="2540" algn="ctr">
                        <a:lnSpc>
                          <a:spcPct val="100000"/>
                        </a:lnSpc>
                        <a:spcBef>
                          <a:spcPts val="330"/>
                        </a:spcBef>
                      </a:pPr>
                      <a:r>
                        <a:rPr sz="1400" b="1" spc="-10" dirty="0">
                          <a:latin typeface="Arial"/>
                          <a:cs typeface="Arial"/>
                        </a:rPr>
                        <a:t>Remarks</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00"/>
                    </a:solidFill>
                  </a:tcPr>
                </a:tc>
              </a:tr>
              <a:tr h="541648">
                <a:tc>
                  <a:txBody>
                    <a:bodyPr/>
                    <a:lstStyle/>
                    <a:p>
                      <a:pPr algn="ctr">
                        <a:lnSpc>
                          <a:spcPct val="100000"/>
                        </a:lnSpc>
                        <a:spcBef>
                          <a:spcPts val="330"/>
                        </a:spcBef>
                      </a:pPr>
                      <a:r>
                        <a:rPr sz="1400" spc="-5" dirty="0">
                          <a:latin typeface="Arial"/>
                          <a:cs typeface="Arial"/>
                        </a:rPr>
                        <a:t>44</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05" algn="ctr">
                        <a:lnSpc>
                          <a:spcPct val="100000"/>
                        </a:lnSpc>
                        <a:spcBef>
                          <a:spcPts val="630"/>
                        </a:spcBef>
                      </a:pPr>
                      <a:r>
                        <a:rPr sz="1400" dirty="0"/>
                        <a:t>n25</a:t>
                      </a:r>
                      <a:endParaRPr sz="1400"/>
                    </a:p>
                  </a:txBody>
                  <a:tcPr marL="0" marR="0" marT="7059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8265" marR="219075">
                        <a:lnSpc>
                          <a:spcPct val="100000"/>
                        </a:lnSpc>
                        <a:spcBef>
                          <a:spcPts val="330"/>
                        </a:spcBef>
                      </a:pPr>
                      <a:r>
                        <a:rPr sz="1400" spc="-5" dirty="0">
                          <a:latin typeface="Arial"/>
                          <a:cs typeface="Arial"/>
                        </a:rPr>
                        <a:t>Decision node, if </a:t>
                      </a:r>
                      <a:r>
                        <a:rPr sz="1400" dirty="0">
                          <a:latin typeface="Arial"/>
                          <a:cs typeface="Arial"/>
                        </a:rPr>
                        <a:t>true </a:t>
                      </a:r>
                      <a:r>
                        <a:rPr sz="1400" spc="-5" dirty="0">
                          <a:latin typeface="Arial"/>
                          <a:cs typeface="Arial"/>
                        </a:rPr>
                        <a:t>go </a:t>
                      </a:r>
                      <a:r>
                        <a:rPr sz="1400" dirty="0">
                          <a:latin typeface="Arial"/>
                          <a:cs typeface="Arial"/>
                        </a:rPr>
                        <a:t>to 45 </a:t>
                      </a:r>
                      <a:r>
                        <a:rPr sz="1400" spc="-5" dirty="0">
                          <a:latin typeface="Arial"/>
                          <a:cs typeface="Arial"/>
                        </a:rPr>
                        <a:t>else go to 82. Three edges from 18,43 &amp; 10  are also terminated</a:t>
                      </a:r>
                      <a:r>
                        <a:rPr sz="1400" spc="35" dirty="0">
                          <a:latin typeface="Arial"/>
                          <a:cs typeface="Arial"/>
                        </a:rPr>
                        <a:t> </a:t>
                      </a:r>
                      <a:r>
                        <a:rPr sz="1400" spc="-5" dirty="0">
                          <a:latin typeface="Arial"/>
                          <a:cs typeface="Arial"/>
                        </a:rPr>
                        <a:t>here.</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44643">
                <a:tc>
                  <a:txBody>
                    <a:bodyPr/>
                    <a:lstStyle/>
                    <a:p>
                      <a:pPr algn="ctr">
                        <a:lnSpc>
                          <a:spcPct val="100000"/>
                        </a:lnSpc>
                        <a:spcBef>
                          <a:spcPts val="330"/>
                        </a:spcBef>
                      </a:pPr>
                      <a:r>
                        <a:rPr sz="1400" spc="-5" dirty="0">
                          <a:latin typeface="Arial"/>
                          <a:cs typeface="Arial"/>
                        </a:rPr>
                        <a:t>45</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05" algn="ctr">
                        <a:lnSpc>
                          <a:spcPts val="1550"/>
                        </a:lnSpc>
                        <a:spcBef>
                          <a:spcPts val="630"/>
                        </a:spcBef>
                      </a:pPr>
                      <a:r>
                        <a:rPr sz="1400" dirty="0"/>
                        <a:t>n26</a:t>
                      </a:r>
                      <a:endParaRPr sz="1400"/>
                    </a:p>
                  </a:txBody>
                  <a:tcPr marL="0" marR="0" marT="7059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8265">
                        <a:lnSpc>
                          <a:spcPct val="100000"/>
                        </a:lnSpc>
                        <a:spcBef>
                          <a:spcPts val="330"/>
                        </a:spcBef>
                      </a:pPr>
                      <a:r>
                        <a:rPr sz="1400" spc="-5" dirty="0">
                          <a:latin typeface="Arial"/>
                          <a:cs typeface="Arial"/>
                        </a:rPr>
                        <a:t>Decision node, if </a:t>
                      </a:r>
                      <a:r>
                        <a:rPr sz="1400" dirty="0">
                          <a:latin typeface="Arial"/>
                          <a:cs typeface="Arial"/>
                        </a:rPr>
                        <a:t>true </a:t>
                      </a:r>
                      <a:r>
                        <a:rPr sz="1400" spc="-5" dirty="0">
                          <a:latin typeface="Arial"/>
                          <a:cs typeface="Arial"/>
                        </a:rPr>
                        <a:t>go </a:t>
                      </a:r>
                      <a:r>
                        <a:rPr sz="1400" dirty="0">
                          <a:latin typeface="Arial"/>
                          <a:cs typeface="Arial"/>
                        </a:rPr>
                        <a:t>to 46 </a:t>
                      </a:r>
                      <a:r>
                        <a:rPr sz="1400" spc="-5" dirty="0">
                          <a:latin typeface="Arial"/>
                          <a:cs typeface="Arial"/>
                        </a:rPr>
                        <a:t>else go to</a:t>
                      </a:r>
                      <a:r>
                        <a:rPr sz="1400" spc="55" dirty="0">
                          <a:latin typeface="Arial"/>
                          <a:cs typeface="Arial"/>
                        </a:rPr>
                        <a:t> </a:t>
                      </a:r>
                      <a:r>
                        <a:rPr sz="1400" dirty="0">
                          <a:latin typeface="Arial"/>
                          <a:cs typeface="Arial"/>
                        </a:rPr>
                        <a:t>77</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43232">
                <a:tc>
                  <a:txBody>
                    <a:bodyPr/>
                    <a:lstStyle/>
                    <a:p>
                      <a:pPr algn="ctr">
                        <a:lnSpc>
                          <a:spcPct val="100000"/>
                        </a:lnSpc>
                        <a:spcBef>
                          <a:spcPts val="320"/>
                        </a:spcBef>
                      </a:pPr>
                      <a:r>
                        <a:rPr sz="1400" spc="-5" dirty="0">
                          <a:latin typeface="Arial"/>
                          <a:cs typeface="Arial"/>
                        </a:rPr>
                        <a:t>46</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05" algn="ctr">
                        <a:lnSpc>
                          <a:spcPts val="1550"/>
                        </a:lnSpc>
                        <a:spcBef>
                          <a:spcPts val="620"/>
                        </a:spcBef>
                      </a:pPr>
                      <a:r>
                        <a:rPr sz="1400" dirty="0"/>
                        <a:t>n27</a:t>
                      </a:r>
                      <a:endParaRPr sz="1400"/>
                    </a:p>
                  </a:txBody>
                  <a:tcPr marL="0" marR="0" marT="6947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8265">
                        <a:lnSpc>
                          <a:spcPct val="100000"/>
                        </a:lnSpc>
                        <a:spcBef>
                          <a:spcPts val="320"/>
                        </a:spcBef>
                      </a:pPr>
                      <a:r>
                        <a:rPr sz="1400" spc="-5" dirty="0">
                          <a:latin typeface="Arial"/>
                          <a:cs typeface="Arial"/>
                        </a:rPr>
                        <a:t>Decision node, if </a:t>
                      </a:r>
                      <a:r>
                        <a:rPr sz="1400" dirty="0">
                          <a:latin typeface="Arial"/>
                          <a:cs typeface="Arial"/>
                        </a:rPr>
                        <a:t>true </a:t>
                      </a:r>
                      <a:r>
                        <a:rPr sz="1400" spc="-5" dirty="0">
                          <a:latin typeface="Arial"/>
                          <a:cs typeface="Arial"/>
                        </a:rPr>
                        <a:t>go </a:t>
                      </a:r>
                      <a:r>
                        <a:rPr sz="1400" dirty="0">
                          <a:latin typeface="Arial"/>
                          <a:cs typeface="Arial"/>
                        </a:rPr>
                        <a:t>to 47 </a:t>
                      </a:r>
                      <a:r>
                        <a:rPr sz="1400" spc="-5" dirty="0">
                          <a:latin typeface="Arial"/>
                          <a:cs typeface="Arial"/>
                        </a:rPr>
                        <a:t>else go to</a:t>
                      </a:r>
                      <a:r>
                        <a:rPr sz="1400" spc="55" dirty="0">
                          <a:latin typeface="Arial"/>
                          <a:cs typeface="Arial"/>
                        </a:rPr>
                        <a:t> </a:t>
                      </a:r>
                      <a:r>
                        <a:rPr sz="1400" dirty="0">
                          <a:latin typeface="Arial"/>
                          <a:cs typeface="Arial"/>
                        </a:rPr>
                        <a:t>51</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44643">
                <a:tc>
                  <a:txBody>
                    <a:bodyPr/>
                    <a:lstStyle/>
                    <a:p>
                      <a:pPr marR="1270" algn="ctr">
                        <a:lnSpc>
                          <a:spcPct val="100000"/>
                        </a:lnSpc>
                        <a:spcBef>
                          <a:spcPts val="330"/>
                        </a:spcBef>
                      </a:pPr>
                      <a:r>
                        <a:rPr sz="1400" spc="-5" dirty="0">
                          <a:latin typeface="Arial"/>
                          <a:cs typeface="Arial"/>
                        </a:rPr>
                        <a:t>47,48,49,50</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05" algn="ctr">
                        <a:lnSpc>
                          <a:spcPts val="1550"/>
                        </a:lnSpc>
                        <a:spcBef>
                          <a:spcPts val="630"/>
                        </a:spcBef>
                      </a:pPr>
                      <a:r>
                        <a:rPr sz="1400" dirty="0"/>
                        <a:t>n28</a:t>
                      </a:r>
                      <a:endParaRPr sz="1400"/>
                    </a:p>
                  </a:txBody>
                  <a:tcPr marL="0" marR="0" marT="7059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8265">
                        <a:lnSpc>
                          <a:spcPct val="100000"/>
                        </a:lnSpc>
                        <a:spcBef>
                          <a:spcPts val="330"/>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21603">
                <a:tc>
                  <a:txBody>
                    <a:bodyPr/>
                    <a:lstStyle/>
                    <a:p>
                      <a:pPr algn="ctr">
                        <a:lnSpc>
                          <a:spcPct val="100000"/>
                        </a:lnSpc>
                        <a:spcBef>
                          <a:spcPts val="320"/>
                        </a:spcBef>
                      </a:pPr>
                      <a:r>
                        <a:rPr sz="1400" spc="-5" dirty="0">
                          <a:latin typeface="Arial"/>
                          <a:cs typeface="Arial"/>
                        </a:rPr>
                        <a:t>51</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05" algn="ctr">
                        <a:lnSpc>
                          <a:spcPct val="100000"/>
                        </a:lnSpc>
                        <a:spcBef>
                          <a:spcPts val="620"/>
                        </a:spcBef>
                      </a:pPr>
                      <a:r>
                        <a:rPr sz="1400" dirty="0"/>
                        <a:t>n29</a:t>
                      </a:r>
                      <a:endParaRPr sz="1400"/>
                    </a:p>
                  </a:txBody>
                  <a:tcPr marL="0" marR="0" marT="6947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8265">
                        <a:lnSpc>
                          <a:spcPct val="100000"/>
                        </a:lnSpc>
                        <a:spcBef>
                          <a:spcPts val="320"/>
                        </a:spcBef>
                      </a:pPr>
                      <a:r>
                        <a:rPr sz="1400" spc="-5" dirty="0">
                          <a:latin typeface="Arial"/>
                          <a:cs typeface="Arial"/>
                        </a:rPr>
                        <a:t>Decision node, if </a:t>
                      </a:r>
                      <a:r>
                        <a:rPr sz="1400" dirty="0">
                          <a:latin typeface="Arial"/>
                          <a:cs typeface="Arial"/>
                        </a:rPr>
                        <a:t>true </a:t>
                      </a:r>
                      <a:r>
                        <a:rPr sz="1400" spc="-5" dirty="0">
                          <a:latin typeface="Arial"/>
                          <a:cs typeface="Arial"/>
                        </a:rPr>
                        <a:t>go </a:t>
                      </a:r>
                      <a:r>
                        <a:rPr sz="1400" dirty="0">
                          <a:latin typeface="Arial"/>
                          <a:cs typeface="Arial"/>
                        </a:rPr>
                        <a:t>to 52 </a:t>
                      </a:r>
                      <a:r>
                        <a:rPr sz="1400" spc="-5" dirty="0">
                          <a:latin typeface="Arial"/>
                          <a:cs typeface="Arial"/>
                        </a:rPr>
                        <a:t>else go to</a:t>
                      </a:r>
                      <a:r>
                        <a:rPr sz="1400" spc="55" dirty="0">
                          <a:latin typeface="Arial"/>
                          <a:cs typeface="Arial"/>
                        </a:rPr>
                        <a:t> </a:t>
                      </a:r>
                      <a:r>
                        <a:rPr sz="1400" dirty="0">
                          <a:latin typeface="Arial"/>
                          <a:cs typeface="Arial"/>
                        </a:rPr>
                        <a:t>68</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43232">
                <a:tc>
                  <a:txBody>
                    <a:bodyPr/>
                    <a:lstStyle/>
                    <a:p>
                      <a:pPr algn="ctr">
                        <a:lnSpc>
                          <a:spcPct val="100000"/>
                        </a:lnSpc>
                        <a:spcBef>
                          <a:spcPts val="320"/>
                        </a:spcBef>
                      </a:pPr>
                      <a:r>
                        <a:rPr sz="1400" spc="-5" dirty="0">
                          <a:latin typeface="Arial"/>
                          <a:cs typeface="Arial"/>
                        </a:rPr>
                        <a:t>52</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1905" algn="ctr">
                        <a:lnSpc>
                          <a:spcPts val="1550"/>
                        </a:lnSpc>
                        <a:spcBef>
                          <a:spcPts val="620"/>
                        </a:spcBef>
                      </a:pPr>
                      <a:r>
                        <a:rPr sz="1400" dirty="0"/>
                        <a:t>n30</a:t>
                      </a:r>
                      <a:endParaRPr sz="1400"/>
                    </a:p>
                  </a:txBody>
                  <a:tcPr marL="0" marR="0" marT="69476"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8265">
                        <a:lnSpc>
                          <a:spcPct val="100000"/>
                        </a:lnSpc>
                        <a:spcBef>
                          <a:spcPts val="320"/>
                        </a:spcBef>
                      </a:pPr>
                      <a:r>
                        <a:rPr sz="1400" spc="-5" dirty="0">
                          <a:latin typeface="Arial"/>
                          <a:cs typeface="Arial"/>
                        </a:rPr>
                        <a:t>Intermediate node with one </a:t>
                      </a:r>
                      <a:r>
                        <a:rPr sz="1400" dirty="0">
                          <a:latin typeface="Arial"/>
                          <a:cs typeface="Arial"/>
                        </a:rPr>
                        <a:t>input edge </a:t>
                      </a:r>
                      <a:r>
                        <a:rPr sz="1400" spc="-5" dirty="0">
                          <a:latin typeface="Arial"/>
                          <a:cs typeface="Arial"/>
                        </a:rPr>
                        <a:t>&amp; </a:t>
                      </a:r>
                      <a:r>
                        <a:rPr sz="1400" spc="-10" dirty="0">
                          <a:latin typeface="Arial"/>
                          <a:cs typeface="Arial"/>
                        </a:rPr>
                        <a:t>one </a:t>
                      </a:r>
                      <a:r>
                        <a:rPr sz="1400" spc="-5" dirty="0">
                          <a:latin typeface="Arial"/>
                          <a:cs typeface="Arial"/>
                        </a:rPr>
                        <a:t>output</a:t>
                      </a:r>
                      <a:r>
                        <a:rPr sz="1400" spc="50" dirty="0">
                          <a:latin typeface="Arial"/>
                          <a:cs typeface="Arial"/>
                        </a:rPr>
                        <a:t> </a:t>
                      </a:r>
                      <a:r>
                        <a:rPr sz="1400" spc="-5" dirty="0">
                          <a:latin typeface="Arial"/>
                          <a:cs typeface="Arial"/>
                        </a:rPr>
                        <a:t>ege</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r>
              <a:tr h="339706">
                <a:tc>
                  <a:txBody>
                    <a:bodyPr/>
                    <a:lstStyle/>
                    <a:p>
                      <a:pPr marL="7620" algn="ctr">
                        <a:lnSpc>
                          <a:spcPct val="100000"/>
                        </a:lnSpc>
                        <a:spcBef>
                          <a:spcPts val="295"/>
                        </a:spcBef>
                      </a:pPr>
                      <a:r>
                        <a:rPr sz="1400" spc="-5" dirty="0">
                          <a:latin typeface="Arial"/>
                          <a:cs typeface="Arial"/>
                        </a:rPr>
                        <a:t>53</a:t>
                      </a:r>
                      <a:endParaRPr sz="1400">
                        <a:latin typeface="Arial"/>
                        <a:cs typeface="Arial"/>
                      </a:endParaRPr>
                    </a:p>
                  </a:txBody>
                  <a:tcPr marL="0" marR="0" marT="33057"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5080" algn="ctr">
                        <a:lnSpc>
                          <a:spcPts val="1550"/>
                        </a:lnSpc>
                        <a:spcBef>
                          <a:spcPts val="595"/>
                        </a:spcBef>
                      </a:pPr>
                      <a:r>
                        <a:rPr sz="1400" dirty="0"/>
                        <a:t>n31</a:t>
                      </a:r>
                      <a:endParaRPr sz="1400"/>
                    </a:p>
                  </a:txBody>
                  <a:tcPr marL="0" marR="0" marT="6667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5885">
                        <a:lnSpc>
                          <a:spcPct val="100000"/>
                        </a:lnSpc>
                        <a:spcBef>
                          <a:spcPts val="295"/>
                        </a:spcBef>
                      </a:pPr>
                      <a:r>
                        <a:rPr sz="1400" spc="-5" dirty="0">
                          <a:latin typeface="Arial"/>
                          <a:cs typeface="Arial"/>
                        </a:rPr>
                        <a:t>Decision node, if </a:t>
                      </a:r>
                      <a:r>
                        <a:rPr sz="1400" dirty="0">
                          <a:latin typeface="Arial"/>
                          <a:cs typeface="Arial"/>
                        </a:rPr>
                        <a:t>true </a:t>
                      </a:r>
                      <a:r>
                        <a:rPr sz="1400" spc="-5" dirty="0">
                          <a:latin typeface="Arial"/>
                          <a:cs typeface="Arial"/>
                        </a:rPr>
                        <a:t>go </a:t>
                      </a:r>
                      <a:r>
                        <a:rPr sz="1400" dirty="0">
                          <a:latin typeface="Arial"/>
                          <a:cs typeface="Arial"/>
                        </a:rPr>
                        <a:t>to 54 </a:t>
                      </a:r>
                      <a:r>
                        <a:rPr sz="1400" spc="-5" dirty="0">
                          <a:latin typeface="Arial"/>
                          <a:cs typeface="Arial"/>
                        </a:rPr>
                        <a:t>else go to</a:t>
                      </a:r>
                      <a:r>
                        <a:rPr sz="1400" spc="55" dirty="0">
                          <a:latin typeface="Arial"/>
                          <a:cs typeface="Arial"/>
                        </a:rPr>
                        <a:t> </a:t>
                      </a:r>
                      <a:r>
                        <a:rPr sz="1400" dirty="0">
                          <a:latin typeface="Arial"/>
                          <a:cs typeface="Arial"/>
                        </a:rPr>
                        <a:t>59</a:t>
                      </a:r>
                      <a:endParaRPr sz="1400">
                        <a:latin typeface="Arial"/>
                        <a:cs typeface="Arial"/>
                      </a:endParaRPr>
                    </a:p>
                  </a:txBody>
                  <a:tcPr marL="0" marR="0" marT="33057"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r>
              <a:tr h="343232">
                <a:tc>
                  <a:txBody>
                    <a:bodyPr/>
                    <a:lstStyle/>
                    <a:p>
                      <a:pPr marL="7620" algn="ctr">
                        <a:lnSpc>
                          <a:spcPct val="100000"/>
                        </a:lnSpc>
                        <a:spcBef>
                          <a:spcPts val="320"/>
                        </a:spcBef>
                      </a:pPr>
                      <a:r>
                        <a:rPr sz="1400" spc="-5" dirty="0">
                          <a:latin typeface="Arial"/>
                          <a:cs typeface="Arial"/>
                        </a:rPr>
                        <a:t>54</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1550"/>
                        </a:lnSpc>
                        <a:spcBef>
                          <a:spcPts val="620"/>
                        </a:spcBef>
                      </a:pPr>
                      <a:r>
                        <a:rPr sz="1400" dirty="0"/>
                        <a:t>n32</a:t>
                      </a:r>
                      <a:endParaRPr sz="1400"/>
                    </a:p>
                  </a:txBody>
                  <a:tcPr marL="0" marR="0" marT="6947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885">
                        <a:lnSpc>
                          <a:spcPct val="100000"/>
                        </a:lnSpc>
                        <a:spcBef>
                          <a:spcPts val="320"/>
                        </a:spcBef>
                      </a:pPr>
                      <a:r>
                        <a:rPr sz="1400" spc="-5" dirty="0">
                          <a:latin typeface="Arial"/>
                          <a:cs typeface="Arial"/>
                        </a:rPr>
                        <a:t>Intermediate</a:t>
                      </a:r>
                      <a:r>
                        <a:rPr sz="1400" spc="5" dirty="0">
                          <a:latin typeface="Arial"/>
                          <a:cs typeface="Arial"/>
                        </a:rPr>
                        <a:t> </a:t>
                      </a:r>
                      <a:r>
                        <a:rPr sz="1400" spc="-5" dirty="0">
                          <a:latin typeface="Arial"/>
                          <a:cs typeface="Arial"/>
                        </a:rPr>
                        <a:t>node</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44643">
                <a:tc>
                  <a:txBody>
                    <a:bodyPr/>
                    <a:lstStyle/>
                    <a:p>
                      <a:pPr marL="7620" algn="ctr">
                        <a:lnSpc>
                          <a:spcPct val="100000"/>
                        </a:lnSpc>
                        <a:spcBef>
                          <a:spcPts val="330"/>
                        </a:spcBef>
                      </a:pPr>
                      <a:r>
                        <a:rPr sz="1400" spc="-5" dirty="0">
                          <a:latin typeface="Arial"/>
                          <a:cs typeface="Arial"/>
                        </a:rPr>
                        <a:t>55</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1550"/>
                        </a:lnSpc>
                        <a:spcBef>
                          <a:spcPts val="630"/>
                        </a:spcBef>
                      </a:pPr>
                      <a:r>
                        <a:rPr sz="1400" dirty="0"/>
                        <a:t>n33</a:t>
                      </a:r>
                      <a:endParaRPr sz="1400"/>
                    </a:p>
                  </a:txBody>
                  <a:tcPr marL="0" marR="0" marT="7059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885">
                        <a:lnSpc>
                          <a:spcPct val="100000"/>
                        </a:lnSpc>
                        <a:spcBef>
                          <a:spcPts val="330"/>
                        </a:spcBef>
                      </a:pPr>
                      <a:r>
                        <a:rPr sz="1400" spc="-5" dirty="0">
                          <a:latin typeface="Arial"/>
                          <a:cs typeface="Arial"/>
                        </a:rPr>
                        <a:t>Decision node, if </a:t>
                      </a:r>
                      <a:r>
                        <a:rPr sz="1400" dirty="0">
                          <a:latin typeface="Arial"/>
                          <a:cs typeface="Arial"/>
                        </a:rPr>
                        <a:t>true </a:t>
                      </a:r>
                      <a:r>
                        <a:rPr sz="1400" spc="-5" dirty="0">
                          <a:latin typeface="Arial"/>
                          <a:cs typeface="Arial"/>
                        </a:rPr>
                        <a:t>go </a:t>
                      </a:r>
                      <a:r>
                        <a:rPr sz="1400" dirty="0">
                          <a:latin typeface="Arial"/>
                          <a:cs typeface="Arial"/>
                        </a:rPr>
                        <a:t>to 56 </a:t>
                      </a:r>
                      <a:r>
                        <a:rPr sz="1400" spc="-5" dirty="0">
                          <a:latin typeface="Arial"/>
                          <a:cs typeface="Arial"/>
                        </a:rPr>
                        <a:t>else go to</a:t>
                      </a:r>
                      <a:r>
                        <a:rPr sz="1400" spc="55" dirty="0">
                          <a:latin typeface="Arial"/>
                          <a:cs typeface="Arial"/>
                        </a:rPr>
                        <a:t> </a:t>
                      </a:r>
                      <a:r>
                        <a:rPr sz="1400" dirty="0">
                          <a:latin typeface="Arial"/>
                          <a:cs typeface="Arial"/>
                        </a:rPr>
                        <a:t>58</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43232">
                <a:tc>
                  <a:txBody>
                    <a:bodyPr/>
                    <a:lstStyle/>
                    <a:p>
                      <a:pPr marL="5715" algn="ctr">
                        <a:lnSpc>
                          <a:spcPct val="100000"/>
                        </a:lnSpc>
                        <a:spcBef>
                          <a:spcPts val="320"/>
                        </a:spcBef>
                      </a:pPr>
                      <a:r>
                        <a:rPr sz="1400" spc="-5" dirty="0">
                          <a:latin typeface="Arial"/>
                          <a:cs typeface="Arial"/>
                        </a:rPr>
                        <a:t>56,57</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1550"/>
                        </a:lnSpc>
                        <a:spcBef>
                          <a:spcPts val="620"/>
                        </a:spcBef>
                      </a:pPr>
                      <a:r>
                        <a:rPr sz="1400" dirty="0"/>
                        <a:t>n34</a:t>
                      </a:r>
                      <a:endParaRPr sz="1400"/>
                    </a:p>
                  </a:txBody>
                  <a:tcPr marL="0" marR="0" marT="6947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885">
                        <a:lnSpc>
                          <a:spcPct val="100000"/>
                        </a:lnSpc>
                        <a:spcBef>
                          <a:spcPts val="320"/>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44643">
                <a:tc>
                  <a:txBody>
                    <a:bodyPr/>
                    <a:lstStyle/>
                    <a:p>
                      <a:pPr marL="7620" algn="ctr">
                        <a:lnSpc>
                          <a:spcPct val="100000"/>
                        </a:lnSpc>
                        <a:spcBef>
                          <a:spcPts val="330"/>
                        </a:spcBef>
                      </a:pPr>
                      <a:r>
                        <a:rPr sz="1400" spc="-5" dirty="0">
                          <a:latin typeface="Arial"/>
                          <a:cs typeface="Arial"/>
                        </a:rPr>
                        <a:t>58</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 algn="ctr">
                        <a:lnSpc>
                          <a:spcPts val="1550"/>
                        </a:lnSpc>
                        <a:spcBef>
                          <a:spcPts val="630"/>
                        </a:spcBef>
                      </a:pPr>
                      <a:r>
                        <a:rPr sz="1400" dirty="0"/>
                        <a:t>n35</a:t>
                      </a:r>
                      <a:endParaRPr sz="1400"/>
                    </a:p>
                  </a:txBody>
                  <a:tcPr marL="0" marR="0" marT="7059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885">
                        <a:lnSpc>
                          <a:spcPct val="100000"/>
                        </a:lnSpc>
                        <a:spcBef>
                          <a:spcPts val="330"/>
                        </a:spcBef>
                      </a:pPr>
                      <a:r>
                        <a:rPr sz="1400" spc="-5" dirty="0">
                          <a:latin typeface="Arial"/>
                          <a:cs typeface="Arial"/>
                        </a:rPr>
                        <a:t>Two edge </a:t>
                      </a:r>
                      <a:r>
                        <a:rPr sz="1400" dirty="0">
                          <a:latin typeface="Arial"/>
                          <a:cs typeface="Arial"/>
                        </a:rPr>
                        <a:t>from </a:t>
                      </a:r>
                      <a:r>
                        <a:rPr sz="1400" spc="-5" dirty="0">
                          <a:latin typeface="Arial"/>
                          <a:cs typeface="Arial"/>
                        </a:rPr>
                        <a:t>node 57 </a:t>
                      </a:r>
                      <a:r>
                        <a:rPr sz="1400" spc="-10" dirty="0">
                          <a:latin typeface="Arial"/>
                          <a:cs typeface="Arial"/>
                        </a:rPr>
                        <a:t>and </a:t>
                      </a:r>
                      <a:r>
                        <a:rPr sz="1400" dirty="0">
                          <a:latin typeface="Arial"/>
                          <a:cs typeface="Arial"/>
                        </a:rPr>
                        <a:t>55 are terminated</a:t>
                      </a:r>
                      <a:r>
                        <a:rPr sz="1400" spc="50" dirty="0">
                          <a:latin typeface="Arial"/>
                          <a:cs typeface="Arial"/>
                        </a:rPr>
                        <a:t> </a:t>
                      </a:r>
                      <a:r>
                        <a:rPr sz="1400" dirty="0">
                          <a:latin typeface="Arial"/>
                          <a:cs typeface="Arial"/>
                        </a:rPr>
                        <a:t>here</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541648">
                <a:tc>
                  <a:txBody>
                    <a:bodyPr/>
                    <a:lstStyle/>
                    <a:p>
                      <a:pPr marL="7620" algn="ctr">
                        <a:lnSpc>
                          <a:spcPct val="100000"/>
                        </a:lnSpc>
                        <a:spcBef>
                          <a:spcPts val="320"/>
                        </a:spcBef>
                      </a:pPr>
                      <a:r>
                        <a:rPr sz="1400" spc="-5" dirty="0">
                          <a:latin typeface="Arial"/>
                          <a:cs typeface="Arial"/>
                        </a:rPr>
                        <a:t>59</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5080" algn="ctr">
                        <a:lnSpc>
                          <a:spcPct val="100000"/>
                        </a:lnSpc>
                        <a:spcBef>
                          <a:spcPts val="620"/>
                        </a:spcBef>
                      </a:pPr>
                      <a:r>
                        <a:rPr sz="1400" dirty="0"/>
                        <a:t>n36</a:t>
                      </a:r>
                      <a:endParaRPr sz="1400"/>
                    </a:p>
                  </a:txBody>
                  <a:tcPr marL="0" marR="0" marT="69476"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5885" marR="211454">
                        <a:lnSpc>
                          <a:spcPct val="100800"/>
                        </a:lnSpc>
                        <a:spcBef>
                          <a:spcPts val="305"/>
                        </a:spcBef>
                      </a:pPr>
                      <a:r>
                        <a:rPr sz="1400" spc="-5" dirty="0">
                          <a:latin typeface="Arial"/>
                          <a:cs typeface="Arial"/>
                        </a:rPr>
                        <a:t>Decision node, if </a:t>
                      </a:r>
                      <a:r>
                        <a:rPr sz="1400" dirty="0">
                          <a:latin typeface="Arial"/>
                          <a:cs typeface="Arial"/>
                        </a:rPr>
                        <a:t>true </a:t>
                      </a:r>
                      <a:r>
                        <a:rPr sz="1400" spc="-5" dirty="0">
                          <a:latin typeface="Arial"/>
                          <a:cs typeface="Arial"/>
                        </a:rPr>
                        <a:t>go </a:t>
                      </a:r>
                      <a:r>
                        <a:rPr sz="1400" dirty="0">
                          <a:latin typeface="Arial"/>
                          <a:cs typeface="Arial"/>
                        </a:rPr>
                        <a:t>to 60 </a:t>
                      </a:r>
                      <a:r>
                        <a:rPr sz="1400" spc="-5" dirty="0">
                          <a:latin typeface="Arial"/>
                          <a:cs typeface="Arial"/>
                        </a:rPr>
                        <a:t>else go to 63. Two edge </a:t>
                      </a:r>
                      <a:r>
                        <a:rPr sz="1400" dirty="0">
                          <a:latin typeface="Arial"/>
                          <a:cs typeface="Arial"/>
                        </a:rPr>
                        <a:t>from </a:t>
                      </a:r>
                      <a:r>
                        <a:rPr sz="1400" spc="-5" dirty="0">
                          <a:latin typeface="Arial"/>
                          <a:cs typeface="Arial"/>
                        </a:rPr>
                        <a:t>nodes 58 </a:t>
                      </a:r>
                      <a:r>
                        <a:rPr sz="1400" spc="-10" dirty="0">
                          <a:latin typeface="Arial"/>
                          <a:cs typeface="Arial"/>
                        </a:rPr>
                        <a:t>and  </a:t>
                      </a:r>
                      <a:r>
                        <a:rPr sz="1400" spc="-5" dirty="0">
                          <a:latin typeface="Arial"/>
                          <a:cs typeface="Arial"/>
                        </a:rPr>
                        <a:t>53 </a:t>
                      </a:r>
                      <a:r>
                        <a:rPr sz="1400" dirty="0">
                          <a:latin typeface="Arial"/>
                          <a:cs typeface="Arial"/>
                        </a:rPr>
                        <a:t>are</a:t>
                      </a:r>
                      <a:r>
                        <a:rPr sz="1400" spc="5" dirty="0">
                          <a:latin typeface="Arial"/>
                          <a:cs typeface="Arial"/>
                        </a:rPr>
                        <a:t> </a:t>
                      </a:r>
                      <a:r>
                        <a:rPr sz="1400" spc="-5" dirty="0">
                          <a:latin typeface="Arial"/>
                          <a:cs typeface="Arial"/>
                        </a:rPr>
                        <a:t>terminated.</a:t>
                      </a:r>
                      <a:endParaRPr sz="1400">
                        <a:latin typeface="Arial"/>
                        <a:cs typeface="Arial"/>
                      </a:endParaRPr>
                    </a:p>
                  </a:txBody>
                  <a:tcPr marL="0" marR="0" marT="34178"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Grp="1"/>
          </p:cNvGraphicFramePr>
          <p:nvPr/>
        </p:nvGraphicFramePr>
        <p:xfrm>
          <a:off x="228600" y="533396"/>
          <a:ext cx="8534399" cy="5867403"/>
        </p:xfrm>
        <a:graphic>
          <a:graphicData uri="http://schemas.openxmlformats.org/drawingml/2006/table">
            <a:tbl>
              <a:tblPr firstRow="1" bandRow="1">
                <a:tableStyleId>{2D5ABB26-0587-4C30-8999-92F81FD0307C}</a:tableStyleId>
              </a:tblPr>
              <a:tblGrid>
                <a:gridCol w="1409699"/>
                <a:gridCol w="1371600"/>
                <a:gridCol w="5753100"/>
              </a:tblGrid>
              <a:tr h="958785">
                <a:tc>
                  <a:txBody>
                    <a:bodyPr/>
                    <a:lstStyle/>
                    <a:p>
                      <a:pPr marL="459740" marR="257175" indent="-198120">
                        <a:lnSpc>
                          <a:spcPct val="100000"/>
                        </a:lnSpc>
                        <a:spcBef>
                          <a:spcPts val="330"/>
                        </a:spcBef>
                      </a:pPr>
                      <a:r>
                        <a:rPr sz="1400" b="1" dirty="0">
                          <a:latin typeface="Arial"/>
                          <a:cs typeface="Arial"/>
                        </a:rPr>
                        <a:t>Flow</a:t>
                      </a:r>
                      <a:r>
                        <a:rPr sz="1400" b="1" spc="-70" dirty="0">
                          <a:latin typeface="Arial"/>
                          <a:cs typeface="Arial"/>
                        </a:rPr>
                        <a:t> </a:t>
                      </a:r>
                      <a:r>
                        <a:rPr sz="1400" b="1" spc="-5" dirty="0">
                          <a:latin typeface="Arial"/>
                          <a:cs typeface="Arial"/>
                        </a:rPr>
                        <a:t>graph  </a:t>
                      </a:r>
                      <a:r>
                        <a:rPr sz="1400" b="1" dirty="0">
                          <a:latin typeface="Arial"/>
                          <a:cs typeface="Arial"/>
                        </a:rPr>
                        <a:t>nodes</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marL="104775" marR="100330" indent="1270" algn="ctr">
                        <a:lnSpc>
                          <a:spcPct val="100000"/>
                        </a:lnSpc>
                        <a:spcBef>
                          <a:spcPts val="330"/>
                        </a:spcBef>
                      </a:pPr>
                      <a:r>
                        <a:rPr sz="1400" b="1" spc="-5" dirty="0">
                          <a:latin typeface="Arial"/>
                          <a:cs typeface="Arial"/>
                        </a:rPr>
                        <a:t>DD Path</a:t>
                      </a:r>
                      <a:r>
                        <a:rPr sz="1400" b="1" spc="-60" dirty="0">
                          <a:latin typeface="Arial"/>
                          <a:cs typeface="Arial"/>
                        </a:rPr>
                        <a:t> </a:t>
                      </a:r>
                      <a:r>
                        <a:rPr sz="1400" b="1" spc="-5" dirty="0">
                          <a:latin typeface="Arial"/>
                          <a:cs typeface="Arial"/>
                        </a:rPr>
                        <a:t>graph  c</a:t>
                      </a:r>
                      <a:r>
                        <a:rPr sz="1400" b="1" dirty="0">
                          <a:latin typeface="Arial"/>
                          <a:cs typeface="Arial"/>
                        </a:rPr>
                        <a:t>o</a:t>
                      </a:r>
                      <a:r>
                        <a:rPr sz="1400" b="1" spc="-5" dirty="0">
                          <a:latin typeface="Arial"/>
                          <a:cs typeface="Arial"/>
                        </a:rPr>
                        <a:t>rre</a:t>
                      </a:r>
                      <a:r>
                        <a:rPr sz="1400" b="1" spc="10" dirty="0">
                          <a:latin typeface="Arial"/>
                          <a:cs typeface="Arial"/>
                        </a:rPr>
                        <a:t>sp</a:t>
                      </a:r>
                      <a:r>
                        <a:rPr sz="1400" b="1" dirty="0">
                          <a:latin typeface="Arial"/>
                          <a:cs typeface="Arial"/>
                        </a:rPr>
                        <a:t>o</a:t>
                      </a:r>
                      <a:r>
                        <a:rPr sz="1400" b="1" spc="10" dirty="0">
                          <a:latin typeface="Arial"/>
                          <a:cs typeface="Arial"/>
                        </a:rPr>
                        <a:t>n</a:t>
                      </a:r>
                      <a:r>
                        <a:rPr sz="1400" b="1" dirty="0">
                          <a:latin typeface="Arial"/>
                          <a:cs typeface="Arial"/>
                        </a:rPr>
                        <a:t>d</a:t>
                      </a:r>
                      <a:r>
                        <a:rPr sz="1400" b="1" spc="10" dirty="0">
                          <a:latin typeface="Arial"/>
                          <a:cs typeface="Arial"/>
                        </a:rPr>
                        <a:t>i</a:t>
                      </a:r>
                      <a:r>
                        <a:rPr sz="1400" b="1" dirty="0">
                          <a:latin typeface="Arial"/>
                          <a:cs typeface="Arial"/>
                        </a:rPr>
                        <a:t>ng  node</a:t>
                      </a:r>
                      <a:endParaRPr sz="1400">
                        <a:latin typeface="Arial"/>
                        <a:cs typeface="Arial"/>
                      </a:endParaRPr>
                    </a:p>
                  </a:txBody>
                  <a:tcPr marL="0" marR="0" marT="3697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00"/>
                    </a:solidFill>
                  </a:tcPr>
                </a:tc>
                <a:tc>
                  <a:txBody>
                    <a:bodyPr/>
                    <a:lstStyle/>
                    <a:p>
                      <a:pPr algn="ctr">
                        <a:lnSpc>
                          <a:spcPct val="100000"/>
                        </a:lnSpc>
                        <a:spcBef>
                          <a:spcPts val="330"/>
                        </a:spcBef>
                      </a:pPr>
                      <a:r>
                        <a:rPr sz="1400" b="1" spc="-10" dirty="0">
                          <a:latin typeface="Arial"/>
                          <a:cs typeface="Arial"/>
                        </a:rPr>
                        <a:t>Remarks</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00"/>
                    </a:solidFill>
                  </a:tcPr>
                </a:tc>
              </a:tr>
              <a:tr h="380953">
                <a:tc>
                  <a:txBody>
                    <a:bodyPr/>
                    <a:lstStyle/>
                    <a:p>
                      <a:pPr algn="ctr">
                        <a:lnSpc>
                          <a:spcPct val="100000"/>
                        </a:lnSpc>
                        <a:spcBef>
                          <a:spcPts val="330"/>
                        </a:spcBef>
                      </a:pPr>
                      <a:r>
                        <a:rPr sz="1400" spc="-5" dirty="0">
                          <a:latin typeface="Arial"/>
                          <a:cs typeface="Arial"/>
                        </a:rPr>
                        <a:t>60,61,62</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550"/>
                        </a:lnSpc>
                        <a:spcBef>
                          <a:spcPts val="630"/>
                        </a:spcBef>
                      </a:pPr>
                      <a:r>
                        <a:rPr sz="1400" dirty="0"/>
                        <a:t>n37</a:t>
                      </a:r>
                      <a:endParaRPr sz="1400"/>
                    </a:p>
                  </a:txBody>
                  <a:tcPr marL="0" marR="0" marT="7059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30"/>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79392">
                <a:tc>
                  <a:txBody>
                    <a:bodyPr/>
                    <a:lstStyle/>
                    <a:p>
                      <a:pPr algn="ctr">
                        <a:lnSpc>
                          <a:spcPct val="100000"/>
                        </a:lnSpc>
                        <a:spcBef>
                          <a:spcPts val="320"/>
                        </a:spcBef>
                      </a:pPr>
                      <a:r>
                        <a:rPr sz="1400" spc="-5" dirty="0">
                          <a:latin typeface="Arial"/>
                          <a:cs typeface="Arial"/>
                        </a:rPr>
                        <a:t>63,64,65,66</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550"/>
                        </a:lnSpc>
                        <a:spcBef>
                          <a:spcPts val="620"/>
                        </a:spcBef>
                      </a:pPr>
                      <a:r>
                        <a:rPr sz="1400" dirty="0"/>
                        <a:t>n38</a:t>
                      </a:r>
                      <a:endParaRPr sz="1400"/>
                    </a:p>
                  </a:txBody>
                  <a:tcPr marL="0" marR="0" marT="6947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20"/>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80953">
                <a:tc>
                  <a:txBody>
                    <a:bodyPr/>
                    <a:lstStyle/>
                    <a:p>
                      <a:pPr algn="ctr">
                        <a:lnSpc>
                          <a:spcPct val="100000"/>
                        </a:lnSpc>
                        <a:spcBef>
                          <a:spcPts val="330"/>
                        </a:spcBef>
                      </a:pPr>
                      <a:r>
                        <a:rPr sz="1400" spc="-5" dirty="0">
                          <a:latin typeface="Arial"/>
                          <a:cs typeface="Arial"/>
                        </a:rPr>
                        <a:t>67</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550"/>
                        </a:lnSpc>
                        <a:spcBef>
                          <a:spcPts val="630"/>
                        </a:spcBef>
                      </a:pPr>
                      <a:r>
                        <a:rPr sz="1400" dirty="0"/>
                        <a:t>n39</a:t>
                      </a:r>
                      <a:endParaRPr sz="1400"/>
                    </a:p>
                  </a:txBody>
                  <a:tcPr marL="0" marR="0" marT="7059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30"/>
                        </a:spcBef>
                      </a:pPr>
                      <a:r>
                        <a:rPr sz="1400" spc="-5" dirty="0">
                          <a:latin typeface="Arial"/>
                          <a:cs typeface="Arial"/>
                        </a:rPr>
                        <a:t>Two edge </a:t>
                      </a:r>
                      <a:r>
                        <a:rPr sz="1400" dirty="0">
                          <a:latin typeface="Arial"/>
                          <a:cs typeface="Arial"/>
                        </a:rPr>
                        <a:t>from </a:t>
                      </a:r>
                      <a:r>
                        <a:rPr sz="1400" spc="-5" dirty="0">
                          <a:latin typeface="Arial"/>
                          <a:cs typeface="Arial"/>
                        </a:rPr>
                        <a:t>node 62 </a:t>
                      </a:r>
                      <a:r>
                        <a:rPr sz="1400" spc="-10" dirty="0">
                          <a:latin typeface="Arial"/>
                          <a:cs typeface="Arial"/>
                        </a:rPr>
                        <a:t>and </a:t>
                      </a:r>
                      <a:r>
                        <a:rPr sz="1400" dirty="0">
                          <a:latin typeface="Arial"/>
                          <a:cs typeface="Arial"/>
                        </a:rPr>
                        <a:t>66 are terminated</a:t>
                      </a:r>
                      <a:r>
                        <a:rPr sz="1400" spc="50" dirty="0">
                          <a:latin typeface="Arial"/>
                          <a:cs typeface="Arial"/>
                        </a:rPr>
                        <a:t> </a:t>
                      </a:r>
                      <a:r>
                        <a:rPr sz="1400" dirty="0">
                          <a:latin typeface="Arial"/>
                          <a:cs typeface="Arial"/>
                        </a:rPr>
                        <a:t>here</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79392">
                <a:tc>
                  <a:txBody>
                    <a:bodyPr/>
                    <a:lstStyle/>
                    <a:p>
                      <a:pPr algn="ctr">
                        <a:lnSpc>
                          <a:spcPct val="100000"/>
                        </a:lnSpc>
                        <a:spcBef>
                          <a:spcPts val="320"/>
                        </a:spcBef>
                      </a:pPr>
                      <a:r>
                        <a:rPr sz="1400" spc="-5" dirty="0">
                          <a:latin typeface="Arial"/>
                          <a:cs typeface="Arial"/>
                        </a:rPr>
                        <a:t>68</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550"/>
                        </a:lnSpc>
                        <a:spcBef>
                          <a:spcPts val="620"/>
                        </a:spcBef>
                      </a:pPr>
                      <a:r>
                        <a:rPr sz="1400" dirty="0"/>
                        <a:t>n40</a:t>
                      </a:r>
                      <a:endParaRPr sz="1400"/>
                    </a:p>
                  </a:txBody>
                  <a:tcPr marL="0" marR="0" marT="6947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20"/>
                        </a:spcBef>
                      </a:pPr>
                      <a:r>
                        <a:rPr sz="1400" spc="-5" dirty="0">
                          <a:latin typeface="Arial"/>
                          <a:cs typeface="Arial"/>
                        </a:rPr>
                        <a:t>Decision node, if </a:t>
                      </a:r>
                      <a:r>
                        <a:rPr sz="1400" dirty="0">
                          <a:latin typeface="Arial"/>
                          <a:cs typeface="Arial"/>
                        </a:rPr>
                        <a:t>true </a:t>
                      </a:r>
                      <a:r>
                        <a:rPr sz="1400" spc="-5" dirty="0">
                          <a:latin typeface="Arial"/>
                          <a:cs typeface="Arial"/>
                        </a:rPr>
                        <a:t>go </a:t>
                      </a:r>
                      <a:r>
                        <a:rPr sz="1400" dirty="0">
                          <a:latin typeface="Arial"/>
                          <a:cs typeface="Arial"/>
                        </a:rPr>
                        <a:t>to 69 </a:t>
                      </a:r>
                      <a:r>
                        <a:rPr sz="1400" spc="-5" dirty="0">
                          <a:latin typeface="Arial"/>
                          <a:cs typeface="Arial"/>
                        </a:rPr>
                        <a:t>else go to</a:t>
                      </a:r>
                      <a:r>
                        <a:rPr sz="1400" spc="55" dirty="0">
                          <a:latin typeface="Arial"/>
                          <a:cs typeface="Arial"/>
                        </a:rPr>
                        <a:t> </a:t>
                      </a:r>
                      <a:r>
                        <a:rPr sz="1400" dirty="0">
                          <a:latin typeface="Arial"/>
                          <a:cs typeface="Arial"/>
                        </a:rPr>
                        <a:t>72</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80953">
                <a:tc>
                  <a:txBody>
                    <a:bodyPr/>
                    <a:lstStyle/>
                    <a:p>
                      <a:pPr algn="ctr">
                        <a:lnSpc>
                          <a:spcPct val="100000"/>
                        </a:lnSpc>
                        <a:spcBef>
                          <a:spcPts val="330"/>
                        </a:spcBef>
                      </a:pPr>
                      <a:r>
                        <a:rPr sz="1400" spc="-5" dirty="0">
                          <a:latin typeface="Arial"/>
                          <a:cs typeface="Arial"/>
                        </a:rPr>
                        <a:t>69,70,71</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550"/>
                        </a:lnSpc>
                        <a:spcBef>
                          <a:spcPts val="630"/>
                        </a:spcBef>
                      </a:pPr>
                      <a:r>
                        <a:rPr sz="1400" dirty="0"/>
                        <a:t>n41</a:t>
                      </a:r>
                      <a:endParaRPr sz="1400"/>
                    </a:p>
                  </a:txBody>
                  <a:tcPr marL="0" marR="0" marT="7059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30"/>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58098">
                <a:tc>
                  <a:txBody>
                    <a:bodyPr/>
                    <a:lstStyle/>
                    <a:p>
                      <a:pPr algn="ctr">
                        <a:lnSpc>
                          <a:spcPct val="100000"/>
                        </a:lnSpc>
                        <a:spcBef>
                          <a:spcPts val="330"/>
                        </a:spcBef>
                      </a:pPr>
                      <a:r>
                        <a:rPr sz="1400" spc="-5" dirty="0">
                          <a:latin typeface="Arial"/>
                          <a:cs typeface="Arial"/>
                        </a:rPr>
                        <a:t>72,73,74,75</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pPr algn="ctr">
                        <a:lnSpc>
                          <a:spcPct val="100000"/>
                        </a:lnSpc>
                        <a:spcBef>
                          <a:spcPts val="630"/>
                        </a:spcBef>
                      </a:pPr>
                      <a:r>
                        <a:rPr sz="1400" dirty="0"/>
                        <a:t>n42</a:t>
                      </a:r>
                      <a:endParaRPr sz="1400"/>
                    </a:p>
                  </a:txBody>
                  <a:tcPr marL="0" marR="0" marT="70597" marB="0">
                    <a:lnL w="127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pPr marL="90805">
                        <a:lnSpc>
                          <a:spcPct val="100000"/>
                        </a:lnSpc>
                        <a:spcBef>
                          <a:spcPts val="330"/>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12700">
                      <a:solidFill>
                        <a:srgbClr val="000000"/>
                      </a:solidFill>
                      <a:prstDash val="solid"/>
                    </a:lnT>
                    <a:lnB w="38100">
                      <a:solidFill>
                        <a:srgbClr val="000000"/>
                      </a:solidFill>
                      <a:prstDash val="solid"/>
                    </a:lnB>
                  </a:tcPr>
                </a:tc>
              </a:tr>
              <a:tr h="367842">
                <a:tc>
                  <a:txBody>
                    <a:bodyPr/>
                    <a:lstStyle/>
                    <a:p>
                      <a:pPr algn="ctr">
                        <a:lnSpc>
                          <a:spcPct val="100000"/>
                        </a:lnSpc>
                        <a:spcBef>
                          <a:spcPts val="400"/>
                        </a:spcBef>
                      </a:pPr>
                      <a:r>
                        <a:rPr sz="1400" spc="-5" dirty="0">
                          <a:latin typeface="Arial"/>
                          <a:cs typeface="Arial"/>
                        </a:rPr>
                        <a:t>76</a:t>
                      </a:r>
                      <a:endParaRPr sz="1400">
                        <a:latin typeface="Arial"/>
                        <a:cs typeface="Arial"/>
                      </a:endParaRPr>
                    </a:p>
                  </a:txBody>
                  <a:tcPr marL="0" marR="0" marT="44824" marB="0">
                    <a:lnL w="28575">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pPr algn="ctr">
                        <a:lnSpc>
                          <a:spcPct val="100000"/>
                        </a:lnSpc>
                        <a:spcBef>
                          <a:spcPts val="700"/>
                        </a:spcBef>
                      </a:pPr>
                      <a:r>
                        <a:rPr sz="1400" dirty="0"/>
                        <a:t>n43</a:t>
                      </a:r>
                      <a:endParaRPr sz="1400"/>
                    </a:p>
                  </a:txBody>
                  <a:tcPr marL="0" marR="0" marT="78441"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pPr marL="90805">
                        <a:lnSpc>
                          <a:spcPct val="100000"/>
                        </a:lnSpc>
                        <a:spcBef>
                          <a:spcPts val="400"/>
                        </a:spcBef>
                      </a:pPr>
                      <a:r>
                        <a:rPr sz="1400" spc="-5" dirty="0">
                          <a:latin typeface="Arial"/>
                          <a:cs typeface="Arial"/>
                        </a:rPr>
                        <a:t>Four edges </a:t>
                      </a:r>
                      <a:r>
                        <a:rPr sz="1400" dirty="0">
                          <a:latin typeface="Arial"/>
                          <a:cs typeface="Arial"/>
                        </a:rPr>
                        <a:t>from </a:t>
                      </a:r>
                      <a:r>
                        <a:rPr sz="1400" spc="-5" dirty="0">
                          <a:latin typeface="Arial"/>
                          <a:cs typeface="Arial"/>
                        </a:rPr>
                        <a:t>nodes 50, 67, 71 and </a:t>
                      </a:r>
                      <a:r>
                        <a:rPr sz="1400" dirty="0">
                          <a:latin typeface="Arial"/>
                          <a:cs typeface="Arial"/>
                        </a:rPr>
                        <a:t>75 </a:t>
                      </a:r>
                      <a:r>
                        <a:rPr sz="1400" spc="-5" dirty="0">
                          <a:latin typeface="Arial"/>
                          <a:cs typeface="Arial"/>
                        </a:rPr>
                        <a:t>are terminated</a:t>
                      </a:r>
                      <a:r>
                        <a:rPr sz="1400" spc="105" dirty="0">
                          <a:latin typeface="Arial"/>
                          <a:cs typeface="Arial"/>
                        </a:rPr>
                        <a:t> </a:t>
                      </a:r>
                      <a:r>
                        <a:rPr sz="1400" spc="-5" dirty="0">
                          <a:latin typeface="Arial"/>
                          <a:cs typeface="Arial"/>
                        </a:rPr>
                        <a:t>here.</a:t>
                      </a:r>
                      <a:endParaRPr sz="1400">
                        <a:latin typeface="Arial"/>
                        <a:cs typeface="Arial"/>
                      </a:endParaRPr>
                    </a:p>
                  </a:txBody>
                  <a:tcPr marL="0" marR="0" marT="44824" marB="0">
                    <a:lnL w="12700">
                      <a:solidFill>
                        <a:srgbClr val="000000"/>
                      </a:solidFill>
                      <a:prstDash val="solid"/>
                    </a:lnL>
                    <a:lnR w="28575">
                      <a:solidFill>
                        <a:srgbClr val="000000"/>
                      </a:solidFill>
                      <a:prstDash val="solid"/>
                    </a:lnR>
                    <a:lnT w="38100">
                      <a:solidFill>
                        <a:srgbClr val="000000"/>
                      </a:solidFill>
                      <a:prstDash val="solid"/>
                    </a:lnT>
                    <a:lnB w="12700">
                      <a:solidFill>
                        <a:srgbClr val="000000"/>
                      </a:solidFill>
                      <a:prstDash val="solid"/>
                    </a:lnB>
                  </a:tcPr>
                </a:tc>
              </a:tr>
              <a:tr h="379392">
                <a:tc>
                  <a:txBody>
                    <a:bodyPr/>
                    <a:lstStyle/>
                    <a:p>
                      <a:pPr algn="ctr">
                        <a:lnSpc>
                          <a:spcPct val="100000"/>
                        </a:lnSpc>
                        <a:spcBef>
                          <a:spcPts val="320"/>
                        </a:spcBef>
                      </a:pPr>
                      <a:r>
                        <a:rPr sz="1400" spc="-5" dirty="0">
                          <a:latin typeface="Arial"/>
                          <a:cs typeface="Arial"/>
                        </a:rPr>
                        <a:t>77,78,79</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550"/>
                        </a:lnSpc>
                        <a:spcBef>
                          <a:spcPts val="620"/>
                        </a:spcBef>
                      </a:pPr>
                      <a:r>
                        <a:rPr sz="1400" dirty="0"/>
                        <a:t>n44</a:t>
                      </a:r>
                      <a:endParaRPr sz="1400"/>
                    </a:p>
                  </a:txBody>
                  <a:tcPr marL="0" marR="0" marT="6947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20"/>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80953">
                <a:tc>
                  <a:txBody>
                    <a:bodyPr/>
                    <a:lstStyle/>
                    <a:p>
                      <a:pPr algn="ctr">
                        <a:lnSpc>
                          <a:spcPct val="100000"/>
                        </a:lnSpc>
                        <a:spcBef>
                          <a:spcPts val="330"/>
                        </a:spcBef>
                      </a:pPr>
                      <a:r>
                        <a:rPr sz="1400" spc="-5" dirty="0">
                          <a:latin typeface="Arial"/>
                          <a:cs typeface="Arial"/>
                        </a:rPr>
                        <a:t>80</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550"/>
                        </a:lnSpc>
                        <a:spcBef>
                          <a:spcPts val="630"/>
                        </a:spcBef>
                      </a:pPr>
                      <a:r>
                        <a:rPr sz="1400" dirty="0"/>
                        <a:t>n45</a:t>
                      </a:r>
                      <a:endParaRPr sz="1400"/>
                    </a:p>
                  </a:txBody>
                  <a:tcPr marL="0" marR="0" marT="7059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30"/>
                        </a:spcBef>
                      </a:pPr>
                      <a:r>
                        <a:rPr sz="1400" spc="-5" dirty="0">
                          <a:latin typeface="Arial"/>
                          <a:cs typeface="Arial"/>
                        </a:rPr>
                        <a:t>Two edges from nodes </a:t>
                      </a:r>
                      <a:r>
                        <a:rPr sz="1400" dirty="0">
                          <a:latin typeface="Arial"/>
                          <a:cs typeface="Arial"/>
                        </a:rPr>
                        <a:t>76 </a:t>
                      </a:r>
                      <a:r>
                        <a:rPr sz="1400" spc="-5" dirty="0">
                          <a:latin typeface="Arial"/>
                          <a:cs typeface="Arial"/>
                        </a:rPr>
                        <a:t>&amp; </a:t>
                      </a:r>
                      <a:r>
                        <a:rPr sz="1400" dirty="0">
                          <a:latin typeface="Arial"/>
                          <a:cs typeface="Arial"/>
                        </a:rPr>
                        <a:t>79 are </a:t>
                      </a:r>
                      <a:r>
                        <a:rPr sz="1400" spc="-5" dirty="0">
                          <a:latin typeface="Arial"/>
                          <a:cs typeface="Arial"/>
                        </a:rPr>
                        <a:t>terminated</a:t>
                      </a:r>
                      <a:r>
                        <a:rPr sz="1400" spc="40" dirty="0">
                          <a:latin typeface="Arial"/>
                          <a:cs typeface="Arial"/>
                        </a:rPr>
                        <a:t> </a:t>
                      </a:r>
                      <a:r>
                        <a:rPr sz="1400" dirty="0">
                          <a:latin typeface="Arial"/>
                          <a:cs typeface="Arial"/>
                        </a:rPr>
                        <a:t>here</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79392">
                <a:tc>
                  <a:txBody>
                    <a:bodyPr/>
                    <a:lstStyle/>
                    <a:p>
                      <a:pPr algn="ctr">
                        <a:lnSpc>
                          <a:spcPct val="100000"/>
                        </a:lnSpc>
                        <a:spcBef>
                          <a:spcPts val="320"/>
                        </a:spcBef>
                      </a:pPr>
                      <a:r>
                        <a:rPr sz="1400" spc="-5" dirty="0">
                          <a:latin typeface="Arial"/>
                          <a:cs typeface="Arial"/>
                        </a:rPr>
                        <a:t>81</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550"/>
                        </a:lnSpc>
                        <a:spcBef>
                          <a:spcPts val="620"/>
                        </a:spcBef>
                      </a:pPr>
                      <a:r>
                        <a:rPr sz="1400" dirty="0"/>
                        <a:t>n46</a:t>
                      </a:r>
                      <a:endParaRPr sz="1400"/>
                    </a:p>
                  </a:txBody>
                  <a:tcPr marL="0" marR="0" marT="6947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20"/>
                        </a:spcBef>
                      </a:pPr>
                      <a:r>
                        <a:rPr sz="1400" spc="-5" dirty="0">
                          <a:latin typeface="Arial"/>
                          <a:cs typeface="Arial"/>
                        </a:rPr>
                        <a:t>Intermediate</a:t>
                      </a:r>
                      <a:r>
                        <a:rPr sz="1400" spc="5" dirty="0">
                          <a:latin typeface="Arial"/>
                          <a:cs typeface="Arial"/>
                        </a:rPr>
                        <a:t> </a:t>
                      </a:r>
                      <a:r>
                        <a:rPr sz="1400" spc="-5" dirty="0">
                          <a:latin typeface="Arial"/>
                          <a:cs typeface="Arial"/>
                        </a:rPr>
                        <a:t>node</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80953">
                <a:tc>
                  <a:txBody>
                    <a:bodyPr/>
                    <a:lstStyle/>
                    <a:p>
                      <a:pPr algn="ctr">
                        <a:lnSpc>
                          <a:spcPct val="100000"/>
                        </a:lnSpc>
                        <a:spcBef>
                          <a:spcPts val="330"/>
                        </a:spcBef>
                      </a:pPr>
                      <a:r>
                        <a:rPr sz="1400" spc="-5" dirty="0">
                          <a:latin typeface="Arial"/>
                          <a:cs typeface="Arial"/>
                        </a:rPr>
                        <a:t>82,83,84</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550"/>
                        </a:lnSpc>
                        <a:spcBef>
                          <a:spcPts val="630"/>
                        </a:spcBef>
                      </a:pPr>
                      <a:r>
                        <a:rPr sz="1400" dirty="0"/>
                        <a:t>n47</a:t>
                      </a:r>
                      <a:endParaRPr sz="1400"/>
                    </a:p>
                  </a:txBody>
                  <a:tcPr marL="0" marR="0" marT="7059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30"/>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79392">
                <a:tc>
                  <a:txBody>
                    <a:bodyPr/>
                    <a:lstStyle/>
                    <a:p>
                      <a:pPr algn="ctr">
                        <a:lnSpc>
                          <a:spcPct val="100000"/>
                        </a:lnSpc>
                        <a:spcBef>
                          <a:spcPts val="320"/>
                        </a:spcBef>
                      </a:pPr>
                      <a:r>
                        <a:rPr sz="1400" spc="-5" dirty="0">
                          <a:latin typeface="Arial"/>
                          <a:cs typeface="Arial"/>
                        </a:rPr>
                        <a:t>85</a:t>
                      </a:r>
                      <a:endParaRPr sz="1400">
                        <a:latin typeface="Arial"/>
                        <a:cs typeface="Arial"/>
                      </a:endParaRPr>
                    </a:p>
                  </a:txBody>
                  <a:tcPr marL="0" marR="0" marT="3585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550"/>
                        </a:lnSpc>
                        <a:spcBef>
                          <a:spcPts val="620"/>
                        </a:spcBef>
                      </a:pPr>
                      <a:r>
                        <a:rPr sz="1400" dirty="0"/>
                        <a:t>n48</a:t>
                      </a:r>
                      <a:endParaRPr sz="1400"/>
                    </a:p>
                  </a:txBody>
                  <a:tcPr marL="0" marR="0" marT="6947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a:lnSpc>
                          <a:spcPct val="100000"/>
                        </a:lnSpc>
                        <a:spcBef>
                          <a:spcPts val="320"/>
                        </a:spcBef>
                      </a:pPr>
                      <a:r>
                        <a:rPr sz="1400" spc="-5" dirty="0">
                          <a:latin typeface="Arial"/>
                          <a:cs typeface="Arial"/>
                        </a:rPr>
                        <a:t>Two edges from nodes </a:t>
                      </a:r>
                      <a:r>
                        <a:rPr sz="1400" dirty="0">
                          <a:latin typeface="Arial"/>
                          <a:cs typeface="Arial"/>
                        </a:rPr>
                        <a:t>81 </a:t>
                      </a:r>
                      <a:r>
                        <a:rPr sz="1400" spc="-5" dirty="0">
                          <a:latin typeface="Arial"/>
                          <a:cs typeface="Arial"/>
                        </a:rPr>
                        <a:t>and 84 are terminated</a:t>
                      </a:r>
                      <a:r>
                        <a:rPr sz="1400" spc="85" dirty="0">
                          <a:latin typeface="Arial"/>
                          <a:cs typeface="Arial"/>
                        </a:rPr>
                        <a:t> </a:t>
                      </a:r>
                      <a:r>
                        <a:rPr sz="1400" spc="-5" dirty="0">
                          <a:latin typeface="Arial"/>
                          <a:cs typeface="Arial"/>
                        </a:rPr>
                        <a:t>here</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80953">
                <a:tc>
                  <a:txBody>
                    <a:bodyPr/>
                    <a:lstStyle/>
                    <a:p>
                      <a:pPr algn="ctr">
                        <a:lnSpc>
                          <a:spcPct val="100000"/>
                        </a:lnSpc>
                        <a:spcBef>
                          <a:spcPts val="330"/>
                        </a:spcBef>
                      </a:pPr>
                      <a:r>
                        <a:rPr sz="1400" spc="-5" dirty="0">
                          <a:latin typeface="Arial"/>
                          <a:cs typeface="Arial"/>
                        </a:rPr>
                        <a:t>86,87</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ts val="1550"/>
                        </a:lnSpc>
                        <a:spcBef>
                          <a:spcPts val="630"/>
                        </a:spcBef>
                      </a:pPr>
                      <a:r>
                        <a:rPr sz="1400" dirty="0"/>
                        <a:t>n49</a:t>
                      </a:r>
                      <a:endParaRPr sz="1400"/>
                    </a:p>
                  </a:txBody>
                  <a:tcPr marL="0" marR="0" marT="70597"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0805">
                        <a:lnSpc>
                          <a:spcPct val="100000"/>
                        </a:lnSpc>
                        <a:spcBef>
                          <a:spcPts val="330"/>
                        </a:spcBef>
                      </a:pPr>
                      <a:r>
                        <a:rPr sz="1400" spc="-5" dirty="0">
                          <a:latin typeface="Arial"/>
                          <a:cs typeface="Arial"/>
                        </a:rPr>
                        <a:t>Sequential nodes with exit</a:t>
                      </a:r>
                      <a:r>
                        <a:rPr sz="1400" spc="20" dirty="0">
                          <a:latin typeface="Arial"/>
                          <a:cs typeface="Arial"/>
                        </a:rPr>
                        <a:t> </a:t>
                      </a:r>
                      <a:r>
                        <a:rPr sz="1400" spc="-5" dirty="0">
                          <a:latin typeface="Arial"/>
                          <a:cs typeface="Arial"/>
                        </a:rPr>
                        <a:t>node</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886200" y="76200"/>
            <a:ext cx="4343400" cy="66294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783699" y="3143473"/>
            <a:ext cx="2240973" cy="749021"/>
          </a:xfrm>
          <a:prstGeom prst="rect">
            <a:avLst/>
          </a:prstGeom>
        </p:spPr>
        <p:txBody>
          <a:bodyPr vert="horz" wrap="square" lIns="0" tIns="10257" rIns="0" bIns="0" rtlCol="0">
            <a:spAutoFit/>
          </a:bodyPr>
          <a:lstStyle/>
          <a:p>
            <a:pPr marL="11397" marR="4559" algn="ctr">
              <a:lnSpc>
                <a:spcPct val="100299"/>
              </a:lnSpc>
              <a:spcBef>
                <a:spcPts val="81"/>
              </a:spcBef>
            </a:pPr>
            <a:r>
              <a:rPr sz="1600" b="1" dirty="0">
                <a:solidFill>
                  <a:srgbClr val="CC0000"/>
                </a:solidFill>
                <a:latin typeface="Arial"/>
                <a:cs typeface="Arial"/>
              </a:rPr>
              <a:t>Fig. </a:t>
            </a:r>
            <a:r>
              <a:rPr sz="1600" b="1" spc="-4" dirty="0">
                <a:solidFill>
                  <a:srgbClr val="CC0000"/>
                </a:solidFill>
                <a:latin typeface="Arial"/>
                <a:cs typeface="Arial"/>
              </a:rPr>
              <a:t>17: DD path</a:t>
            </a:r>
            <a:r>
              <a:rPr sz="1600" b="1" spc="-45" dirty="0">
                <a:solidFill>
                  <a:srgbClr val="CC0000"/>
                </a:solidFill>
                <a:latin typeface="Arial"/>
                <a:cs typeface="Arial"/>
              </a:rPr>
              <a:t> </a:t>
            </a:r>
            <a:r>
              <a:rPr sz="1600" b="1" spc="-4" dirty="0">
                <a:solidFill>
                  <a:srgbClr val="CC0000"/>
                </a:solidFill>
                <a:latin typeface="Arial"/>
                <a:cs typeface="Arial"/>
              </a:rPr>
              <a:t>graph  </a:t>
            </a:r>
            <a:r>
              <a:rPr sz="1600" b="1" dirty="0">
                <a:solidFill>
                  <a:srgbClr val="CC0000"/>
                </a:solidFill>
                <a:latin typeface="Arial"/>
                <a:cs typeface="Arial"/>
              </a:rPr>
              <a:t>of </a:t>
            </a:r>
            <a:r>
              <a:rPr sz="1600" b="1" spc="-4" dirty="0">
                <a:solidFill>
                  <a:srgbClr val="CC0000"/>
                </a:solidFill>
                <a:latin typeface="Arial"/>
                <a:cs typeface="Arial"/>
              </a:rPr>
              <a:t>previous date  problem</a:t>
            </a:r>
            <a:endParaRPr sz="1600">
              <a:latin typeface="Arial"/>
              <a:cs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1000" y="228600"/>
            <a:ext cx="8534399" cy="59436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445577" y="6553200"/>
            <a:ext cx="4622223" cy="226376"/>
          </a:xfrm>
          <a:prstGeom prst="rect">
            <a:avLst/>
          </a:prstGeom>
        </p:spPr>
        <p:txBody>
          <a:bodyPr vert="horz" wrap="square" lIns="0" tIns="10827" rIns="0" bIns="0" rtlCol="0">
            <a:spAutoFit/>
          </a:bodyPr>
          <a:lstStyle/>
          <a:p>
            <a:pPr marL="11397">
              <a:spcBef>
                <a:spcPts val="85"/>
              </a:spcBef>
            </a:pPr>
            <a:r>
              <a:rPr sz="1400" b="1" spc="-4" dirty="0">
                <a:solidFill>
                  <a:srgbClr val="CC0000"/>
                </a:solidFill>
                <a:latin typeface="Arial"/>
                <a:cs typeface="Arial"/>
              </a:rPr>
              <a:t>Fig. </a:t>
            </a:r>
            <a:r>
              <a:rPr sz="1400" b="1" dirty="0">
                <a:solidFill>
                  <a:srgbClr val="CC0000"/>
                </a:solidFill>
                <a:latin typeface="Arial"/>
                <a:cs typeface="Arial"/>
              </a:rPr>
              <a:t>18: </a:t>
            </a:r>
            <a:r>
              <a:rPr sz="1400" b="1" spc="-4" dirty="0">
                <a:solidFill>
                  <a:srgbClr val="CC0000"/>
                </a:solidFill>
                <a:latin typeface="Arial"/>
                <a:cs typeface="Arial"/>
              </a:rPr>
              <a:t>Independent paths of previous date</a:t>
            </a:r>
            <a:r>
              <a:rPr sz="1400" b="1" spc="49" dirty="0">
                <a:solidFill>
                  <a:srgbClr val="CC0000"/>
                </a:solidFill>
                <a:latin typeface="Arial"/>
                <a:cs typeface="Arial"/>
              </a:rPr>
              <a:t> </a:t>
            </a:r>
            <a:r>
              <a:rPr sz="1400" b="1" spc="-4" dirty="0">
                <a:solidFill>
                  <a:srgbClr val="CC0000"/>
                </a:solidFill>
                <a:latin typeface="Arial"/>
                <a:cs typeface="Arial"/>
              </a:rPr>
              <a:t>problem</a:t>
            </a:r>
            <a:endParaRPr sz="1400">
              <a:latin typeface="Arial"/>
              <a:cs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30213"/>
            <a:ext cx="5294737" cy="641875"/>
          </a:xfrm>
          <a:prstGeom prst="rect">
            <a:avLst/>
          </a:prstGeom>
        </p:spPr>
        <p:txBody>
          <a:bodyPr vert="horz" wrap="square" lIns="0" tIns="10827" rIns="0" bIns="0" rtlCol="0">
            <a:spAutoFit/>
          </a:bodyPr>
          <a:lstStyle/>
          <a:p>
            <a:pPr marL="11397">
              <a:spcBef>
                <a:spcPts val="85"/>
              </a:spcBef>
            </a:pPr>
            <a:r>
              <a:rPr spc="171" dirty="0">
                <a:solidFill>
                  <a:schemeClr val="tx1"/>
                </a:solidFill>
              </a:rPr>
              <a:t>Software</a:t>
            </a:r>
            <a:r>
              <a:rPr spc="-148" dirty="0">
                <a:solidFill>
                  <a:schemeClr val="tx1"/>
                </a:solidFill>
              </a:rPr>
              <a:t> </a:t>
            </a:r>
            <a:r>
              <a:rPr spc="94" dirty="0">
                <a:solidFill>
                  <a:schemeClr val="tx1"/>
                </a:solidFill>
              </a:rPr>
              <a:t>Testing</a:t>
            </a:r>
          </a:p>
        </p:txBody>
      </p:sp>
      <p:sp>
        <p:nvSpPr>
          <p:cNvPr id="4" name="object 4"/>
          <p:cNvSpPr txBox="1"/>
          <p:nvPr/>
        </p:nvSpPr>
        <p:spPr>
          <a:xfrm>
            <a:off x="620216" y="1766495"/>
            <a:ext cx="7843405" cy="1796612"/>
          </a:xfrm>
          <a:prstGeom prst="rect">
            <a:avLst/>
          </a:prstGeom>
        </p:spPr>
        <p:txBody>
          <a:bodyPr vert="horz" wrap="square" lIns="0" tIns="11397" rIns="0" bIns="0" rtlCol="0">
            <a:spAutoFit/>
          </a:bodyPr>
          <a:lstStyle/>
          <a:p>
            <a:pPr marL="24504" algn="just">
              <a:spcBef>
                <a:spcPts val="90"/>
              </a:spcBef>
            </a:pPr>
            <a:r>
              <a:rPr sz="1600" b="1" u="heavy" spc="-4">
                <a:uFill>
                  <a:solidFill>
                    <a:srgbClr val="0000FF"/>
                  </a:solidFill>
                </a:uFill>
                <a:latin typeface="Arial"/>
                <a:cs typeface="Arial"/>
              </a:rPr>
              <a:t>Example</a:t>
            </a:r>
            <a:r>
              <a:rPr sz="1600" b="1" u="heavy" spc="-9">
                <a:uFill>
                  <a:solidFill>
                    <a:srgbClr val="0000FF"/>
                  </a:solidFill>
                </a:uFill>
                <a:latin typeface="Arial"/>
                <a:cs typeface="Arial"/>
              </a:rPr>
              <a:t> </a:t>
            </a:r>
            <a:endParaRPr sz="1600">
              <a:latin typeface="Arial"/>
              <a:cs typeface="Arial"/>
            </a:endParaRPr>
          </a:p>
          <a:p>
            <a:pPr marL="11397" marR="4559" algn="just">
              <a:spcBef>
                <a:spcPts val="1194"/>
              </a:spcBef>
            </a:pPr>
            <a:r>
              <a:rPr sz="1600" spc="-4">
                <a:latin typeface="Arial"/>
                <a:cs typeface="Arial"/>
              </a:rPr>
              <a:t>Consider </a:t>
            </a:r>
            <a:r>
              <a:rPr lang="en-IN" sz="1600" spc="-4" dirty="0" smtClean="0">
                <a:latin typeface="Arial"/>
                <a:cs typeface="Arial"/>
              </a:rPr>
              <a:t>the</a:t>
            </a:r>
            <a:r>
              <a:rPr sz="1600" spc="-4" smtClean="0">
                <a:latin typeface="Arial"/>
                <a:cs typeface="Arial"/>
              </a:rPr>
              <a:t> </a:t>
            </a:r>
            <a:r>
              <a:rPr sz="1600" spc="-4" dirty="0">
                <a:latin typeface="Arial"/>
                <a:cs typeface="Arial"/>
              </a:rPr>
              <a:t>program </a:t>
            </a:r>
            <a:r>
              <a:rPr sz="1600" spc="-4">
                <a:latin typeface="Arial"/>
                <a:cs typeface="Arial"/>
              </a:rPr>
              <a:t>given </a:t>
            </a:r>
            <a:r>
              <a:rPr sz="1600" smtClean="0">
                <a:latin typeface="Arial"/>
                <a:cs typeface="Arial"/>
              </a:rPr>
              <a:t>in</a:t>
            </a:r>
            <a:r>
              <a:rPr sz="1600" spc="-4" smtClean="0">
                <a:latin typeface="Arial"/>
                <a:cs typeface="Arial"/>
              </a:rPr>
              <a:t> </a:t>
            </a:r>
            <a:r>
              <a:rPr sz="1600" spc="-4" dirty="0">
                <a:latin typeface="Arial"/>
                <a:cs typeface="Arial"/>
              </a:rPr>
              <a:t>for the classification of a triangle. </a:t>
            </a:r>
            <a:r>
              <a:rPr sz="1600" dirty="0">
                <a:latin typeface="Arial"/>
                <a:cs typeface="Arial"/>
              </a:rPr>
              <a:t>Its </a:t>
            </a:r>
            <a:r>
              <a:rPr sz="1600" spc="-4" dirty="0">
                <a:latin typeface="Arial"/>
                <a:cs typeface="Arial"/>
              </a:rPr>
              <a:t>input is a  triple of positive integers </a:t>
            </a:r>
            <a:r>
              <a:rPr sz="1600" dirty="0">
                <a:latin typeface="Arial"/>
                <a:cs typeface="Arial"/>
              </a:rPr>
              <a:t>(say </a:t>
            </a:r>
            <a:r>
              <a:rPr sz="1600" spc="-4" dirty="0">
                <a:latin typeface="Arial"/>
                <a:cs typeface="Arial"/>
              </a:rPr>
              <a:t>a,b,c) from the interval [1,100]. </a:t>
            </a:r>
            <a:r>
              <a:rPr sz="1600" dirty="0">
                <a:latin typeface="Arial"/>
                <a:cs typeface="Arial"/>
              </a:rPr>
              <a:t>The </a:t>
            </a:r>
            <a:r>
              <a:rPr sz="1600" spc="-4" dirty="0">
                <a:latin typeface="Arial"/>
                <a:cs typeface="Arial"/>
              </a:rPr>
              <a:t>output </a:t>
            </a:r>
            <a:r>
              <a:rPr sz="1600" dirty="0">
                <a:latin typeface="Arial"/>
                <a:cs typeface="Arial"/>
              </a:rPr>
              <a:t>may be  </a:t>
            </a:r>
            <a:r>
              <a:rPr sz="1600" spc="-4" dirty="0">
                <a:latin typeface="Arial"/>
                <a:cs typeface="Arial"/>
              </a:rPr>
              <a:t>[Scalene, Isosceles, Equilateral, Not a</a:t>
            </a:r>
            <a:r>
              <a:rPr sz="1600" spc="31" dirty="0">
                <a:latin typeface="Arial"/>
                <a:cs typeface="Arial"/>
              </a:rPr>
              <a:t> </a:t>
            </a:r>
            <a:r>
              <a:rPr sz="1600" spc="-4" dirty="0">
                <a:latin typeface="Arial"/>
                <a:cs typeface="Arial"/>
              </a:rPr>
              <a:t>triangle].</a:t>
            </a:r>
            <a:endParaRPr sz="1600">
              <a:latin typeface="Arial"/>
              <a:cs typeface="Arial"/>
            </a:endParaRPr>
          </a:p>
          <a:p>
            <a:pPr marL="11397" marR="4559" algn="just">
              <a:spcBef>
                <a:spcPts val="978"/>
              </a:spcBef>
            </a:pPr>
            <a:r>
              <a:rPr sz="1600" dirty="0">
                <a:latin typeface="Arial"/>
                <a:cs typeface="Arial"/>
              </a:rPr>
              <a:t>Draw </a:t>
            </a:r>
            <a:r>
              <a:rPr sz="1600" spc="-4" dirty="0">
                <a:latin typeface="Arial"/>
                <a:cs typeface="Arial"/>
              </a:rPr>
              <a:t>the </a:t>
            </a:r>
            <a:r>
              <a:rPr sz="1600" dirty="0">
                <a:latin typeface="Arial"/>
                <a:cs typeface="Arial"/>
              </a:rPr>
              <a:t>flow </a:t>
            </a:r>
            <a:r>
              <a:rPr sz="1600" spc="-4" dirty="0">
                <a:latin typeface="Arial"/>
                <a:cs typeface="Arial"/>
              </a:rPr>
              <a:t>graph </a:t>
            </a:r>
            <a:r>
              <a:rPr sz="1600" dirty="0">
                <a:latin typeface="Arial"/>
                <a:cs typeface="Arial"/>
              </a:rPr>
              <a:t>&amp; DD Path </a:t>
            </a:r>
            <a:r>
              <a:rPr sz="1600" spc="-4" dirty="0">
                <a:latin typeface="Arial"/>
                <a:cs typeface="Arial"/>
              </a:rPr>
              <a:t>graph. Also find the independent paths </a:t>
            </a:r>
            <a:r>
              <a:rPr sz="1600" dirty="0">
                <a:latin typeface="Arial"/>
                <a:cs typeface="Arial"/>
              </a:rPr>
              <a:t>from </a:t>
            </a:r>
            <a:r>
              <a:rPr sz="1600" spc="-4" dirty="0">
                <a:latin typeface="Arial"/>
                <a:cs typeface="Arial"/>
              </a:rPr>
              <a:t>the DD  Path</a:t>
            </a:r>
            <a:r>
              <a:rPr sz="1600" spc="-9" dirty="0">
                <a:latin typeface="Arial"/>
                <a:cs typeface="Arial"/>
              </a:rPr>
              <a:t> </a:t>
            </a:r>
            <a:r>
              <a:rPr sz="1600" spc="-4" dirty="0">
                <a:latin typeface="Arial"/>
                <a:cs typeface="Arial"/>
              </a:rPr>
              <a:t>graph.</a:t>
            </a:r>
            <a:endParaRPr sz="1600">
              <a:latin typeface="Arial"/>
              <a:cs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09360" y="304801"/>
            <a:ext cx="7244040" cy="572217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47298" y="533401"/>
            <a:ext cx="7177501" cy="447239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096860" y="381000"/>
            <a:ext cx="5361340" cy="624839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99434" y="1129104"/>
            <a:ext cx="1950605" cy="1150282"/>
          </a:xfrm>
          <a:prstGeom prst="rect">
            <a:avLst/>
          </a:prstGeom>
        </p:spPr>
        <p:txBody>
          <a:bodyPr vert="horz" wrap="square" lIns="0" tIns="11397" rIns="0" bIns="0" rtlCol="0">
            <a:spAutoFit/>
          </a:bodyPr>
          <a:lstStyle/>
          <a:p>
            <a:pPr marL="23363">
              <a:spcBef>
                <a:spcPts val="90"/>
              </a:spcBef>
            </a:pPr>
            <a:r>
              <a:rPr sz="1600" b="1" spc="-4" dirty="0">
                <a:solidFill>
                  <a:srgbClr val="FF3200"/>
                </a:solidFill>
                <a:latin typeface="Arial"/>
                <a:cs typeface="Arial"/>
              </a:rPr>
              <a:t>Solution</a:t>
            </a:r>
            <a:r>
              <a:rPr sz="1600" b="1" dirty="0">
                <a:solidFill>
                  <a:srgbClr val="FF3200"/>
                </a:solidFill>
                <a:latin typeface="Arial"/>
                <a:cs typeface="Arial"/>
              </a:rPr>
              <a:t> :</a:t>
            </a:r>
            <a:endParaRPr sz="1600">
              <a:latin typeface="Arial"/>
              <a:cs typeface="Arial"/>
            </a:endParaRPr>
          </a:p>
          <a:p>
            <a:pPr>
              <a:spcBef>
                <a:spcPts val="40"/>
              </a:spcBef>
            </a:pPr>
            <a:endParaRPr sz="2400">
              <a:latin typeface="Arial"/>
              <a:cs typeface="Arial"/>
            </a:endParaRPr>
          </a:p>
          <a:p>
            <a:pPr marL="11397" marR="4559"/>
            <a:r>
              <a:rPr sz="1600" b="1" spc="-4" dirty="0">
                <a:solidFill>
                  <a:srgbClr val="003265"/>
                </a:solidFill>
                <a:latin typeface="Arial"/>
                <a:cs typeface="Arial"/>
              </a:rPr>
              <a:t>Flow graph </a:t>
            </a:r>
            <a:r>
              <a:rPr sz="1600" b="1" dirty="0">
                <a:solidFill>
                  <a:srgbClr val="003265"/>
                </a:solidFill>
                <a:latin typeface="Arial"/>
                <a:cs typeface="Arial"/>
              </a:rPr>
              <a:t>of  </a:t>
            </a:r>
            <a:r>
              <a:rPr sz="1600" b="1" spc="-4" dirty="0">
                <a:solidFill>
                  <a:srgbClr val="003265"/>
                </a:solidFill>
                <a:latin typeface="Arial"/>
                <a:cs typeface="Arial"/>
              </a:rPr>
              <a:t>triangle problem</a:t>
            </a:r>
            <a:r>
              <a:rPr sz="1600" b="1" spc="-54" dirty="0">
                <a:solidFill>
                  <a:srgbClr val="003265"/>
                </a:solidFill>
                <a:latin typeface="Arial"/>
                <a:cs typeface="Arial"/>
              </a:rPr>
              <a:t> </a:t>
            </a:r>
            <a:r>
              <a:rPr sz="1600" b="1" spc="-4" dirty="0">
                <a:solidFill>
                  <a:srgbClr val="003265"/>
                </a:solidFill>
                <a:latin typeface="Arial"/>
                <a:cs typeface="Arial"/>
              </a:rPr>
              <a:t>is:</a:t>
            </a:r>
            <a:endParaRPr sz="1600">
              <a:latin typeface="Arial"/>
              <a:cs typeface="Arial"/>
            </a:endParaRPr>
          </a:p>
        </p:txBody>
      </p:sp>
      <p:sp>
        <p:nvSpPr>
          <p:cNvPr id="6" name="object 6"/>
          <p:cNvSpPr txBox="1"/>
          <p:nvPr/>
        </p:nvSpPr>
        <p:spPr>
          <a:xfrm>
            <a:off x="726896" y="5563942"/>
            <a:ext cx="3256395" cy="257730"/>
          </a:xfrm>
          <a:prstGeom prst="rect">
            <a:avLst/>
          </a:prstGeom>
        </p:spPr>
        <p:txBody>
          <a:bodyPr vert="horz" wrap="square" lIns="0" tIns="11397" rIns="0" bIns="0" rtlCol="0">
            <a:spAutoFit/>
          </a:bodyPr>
          <a:lstStyle/>
          <a:p>
            <a:pPr marL="11397">
              <a:spcBef>
                <a:spcPts val="90"/>
              </a:spcBef>
            </a:pPr>
            <a:r>
              <a:rPr sz="1600" b="1" spc="-4" dirty="0">
                <a:latin typeface="Arial"/>
                <a:cs typeface="Arial"/>
              </a:rPr>
              <a:t>Fig.8. 20 (a): Program flow</a:t>
            </a:r>
            <a:r>
              <a:rPr sz="1600" b="1" dirty="0">
                <a:latin typeface="Arial"/>
                <a:cs typeface="Arial"/>
              </a:rPr>
              <a:t> </a:t>
            </a:r>
            <a:r>
              <a:rPr sz="1600" b="1" spc="-4" dirty="0">
                <a:latin typeface="Arial"/>
                <a:cs typeface="Arial"/>
              </a:rPr>
              <a:t>graph</a:t>
            </a:r>
            <a:endParaRPr sz="1600">
              <a:latin typeface="Arial"/>
              <a:cs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45496"/>
            <a:ext cx="5675737" cy="641875"/>
          </a:xfrm>
          <a:prstGeom prst="rect">
            <a:avLst/>
          </a:prstGeom>
        </p:spPr>
        <p:txBody>
          <a:bodyPr vert="horz" wrap="square" lIns="0" tIns="10827" rIns="0" bIns="0" rtlCol="0">
            <a:spAutoFit/>
          </a:bodyPr>
          <a:lstStyle/>
          <a:p>
            <a:pPr marL="11397">
              <a:spcBef>
                <a:spcPts val="85"/>
              </a:spcBef>
            </a:pPr>
            <a:r>
              <a:rPr spc="171" dirty="0">
                <a:solidFill>
                  <a:schemeClr val="tx1"/>
                </a:solidFill>
              </a:rPr>
              <a:t>Software</a:t>
            </a:r>
            <a:r>
              <a:rPr spc="-148" dirty="0">
                <a:solidFill>
                  <a:schemeClr val="tx1"/>
                </a:solidFill>
              </a:rPr>
              <a:t> </a:t>
            </a:r>
            <a:r>
              <a:rPr spc="94" dirty="0">
                <a:solidFill>
                  <a:schemeClr val="tx1"/>
                </a:solidFill>
              </a:rPr>
              <a:t>Testing</a:t>
            </a:r>
          </a:p>
        </p:txBody>
      </p:sp>
      <p:sp>
        <p:nvSpPr>
          <p:cNvPr id="4" name="object 4"/>
          <p:cNvSpPr txBox="1"/>
          <p:nvPr/>
        </p:nvSpPr>
        <p:spPr>
          <a:xfrm>
            <a:off x="625757" y="1555376"/>
            <a:ext cx="7740073" cy="3827938"/>
          </a:xfrm>
          <a:prstGeom prst="rect">
            <a:avLst/>
          </a:prstGeom>
        </p:spPr>
        <p:txBody>
          <a:bodyPr vert="horz" wrap="square" lIns="0" tIns="11397" rIns="0" bIns="0" rtlCol="0">
            <a:spAutoFit/>
          </a:bodyPr>
          <a:lstStyle/>
          <a:p>
            <a:pPr marL="19375" algn="just">
              <a:spcBef>
                <a:spcPts val="90"/>
              </a:spcBef>
            </a:pPr>
            <a:r>
              <a:rPr sz="1600" b="1" spc="-4" dirty="0">
                <a:latin typeface="Arial"/>
                <a:cs typeface="Arial"/>
              </a:rPr>
              <a:t>Structural</a:t>
            </a:r>
            <a:r>
              <a:rPr sz="1600" b="1" dirty="0">
                <a:latin typeface="Arial"/>
                <a:cs typeface="Arial"/>
              </a:rPr>
              <a:t> </a:t>
            </a:r>
            <a:r>
              <a:rPr sz="1600" b="1" spc="-4" dirty="0">
                <a:latin typeface="Arial"/>
                <a:cs typeface="Arial"/>
              </a:rPr>
              <a:t>Testing</a:t>
            </a:r>
            <a:endParaRPr sz="1600">
              <a:latin typeface="Arial"/>
              <a:cs typeface="Arial"/>
            </a:endParaRPr>
          </a:p>
          <a:p>
            <a:pPr marL="11397" marR="4559" algn="just">
              <a:spcBef>
                <a:spcPts val="1270"/>
              </a:spcBef>
            </a:pPr>
            <a:r>
              <a:rPr sz="1600" dirty="0">
                <a:latin typeface="Arial"/>
                <a:cs typeface="Arial"/>
              </a:rPr>
              <a:t>A </a:t>
            </a:r>
            <a:r>
              <a:rPr sz="1600" spc="-4" dirty="0">
                <a:latin typeface="Arial"/>
                <a:cs typeface="Arial"/>
              </a:rPr>
              <a:t>complementary approach </a:t>
            </a:r>
            <a:r>
              <a:rPr sz="1600" dirty="0">
                <a:latin typeface="Arial"/>
                <a:cs typeface="Arial"/>
              </a:rPr>
              <a:t>to </a:t>
            </a:r>
            <a:r>
              <a:rPr sz="1600" spc="-4" dirty="0">
                <a:latin typeface="Arial"/>
                <a:cs typeface="Arial"/>
              </a:rPr>
              <a:t>functional testing is called structural </a:t>
            </a:r>
            <a:r>
              <a:rPr sz="1600" dirty="0">
                <a:latin typeface="Arial"/>
                <a:cs typeface="Arial"/>
              </a:rPr>
              <a:t>/ </a:t>
            </a:r>
            <a:r>
              <a:rPr sz="1600" spc="-4" dirty="0">
                <a:latin typeface="Arial"/>
                <a:cs typeface="Arial"/>
              </a:rPr>
              <a:t>white </a:t>
            </a:r>
            <a:r>
              <a:rPr sz="1600" dirty="0">
                <a:latin typeface="Arial"/>
                <a:cs typeface="Arial"/>
              </a:rPr>
              <a:t>box  </a:t>
            </a:r>
            <a:r>
              <a:rPr sz="1600" spc="-4" dirty="0">
                <a:latin typeface="Arial"/>
                <a:cs typeface="Arial"/>
              </a:rPr>
              <a:t>testing. </a:t>
            </a:r>
            <a:r>
              <a:rPr sz="1600" dirty="0">
                <a:latin typeface="Arial"/>
                <a:cs typeface="Arial"/>
              </a:rPr>
              <a:t>It </a:t>
            </a:r>
            <a:r>
              <a:rPr sz="1600" spc="-4" dirty="0">
                <a:latin typeface="Arial"/>
                <a:cs typeface="Arial"/>
              </a:rPr>
              <a:t>permits us </a:t>
            </a:r>
            <a:r>
              <a:rPr sz="1600" dirty="0">
                <a:latin typeface="Arial"/>
                <a:cs typeface="Arial"/>
              </a:rPr>
              <a:t>to </a:t>
            </a:r>
            <a:r>
              <a:rPr sz="1600" spc="-4" dirty="0">
                <a:latin typeface="Arial"/>
                <a:cs typeface="Arial"/>
              </a:rPr>
              <a:t>examine the internal structure of the</a:t>
            </a:r>
            <a:r>
              <a:rPr sz="1600" spc="49" dirty="0">
                <a:latin typeface="Arial"/>
                <a:cs typeface="Arial"/>
              </a:rPr>
              <a:t> </a:t>
            </a:r>
            <a:r>
              <a:rPr sz="1600" spc="-4" dirty="0">
                <a:latin typeface="Arial"/>
                <a:cs typeface="Arial"/>
              </a:rPr>
              <a:t>program.</a:t>
            </a:r>
            <a:endParaRPr sz="1600">
              <a:latin typeface="Arial"/>
              <a:cs typeface="Arial"/>
            </a:endParaRPr>
          </a:p>
          <a:p>
            <a:pPr>
              <a:spcBef>
                <a:spcPts val="31"/>
              </a:spcBef>
            </a:pPr>
            <a:endParaRPr sz="2200">
              <a:latin typeface="Arial"/>
              <a:cs typeface="Arial"/>
            </a:endParaRPr>
          </a:p>
          <a:p>
            <a:pPr marL="19375" algn="just">
              <a:spcBef>
                <a:spcPts val="4"/>
              </a:spcBef>
            </a:pPr>
            <a:r>
              <a:rPr sz="1600" b="1" spc="-4" dirty="0">
                <a:latin typeface="Arial"/>
                <a:cs typeface="Arial"/>
              </a:rPr>
              <a:t>Path</a:t>
            </a:r>
            <a:r>
              <a:rPr sz="1600" b="1" dirty="0">
                <a:latin typeface="Arial"/>
                <a:cs typeface="Arial"/>
              </a:rPr>
              <a:t> </a:t>
            </a:r>
            <a:r>
              <a:rPr sz="1600" b="1" spc="-4" dirty="0">
                <a:latin typeface="Arial"/>
                <a:cs typeface="Arial"/>
              </a:rPr>
              <a:t>Testing</a:t>
            </a:r>
            <a:endParaRPr sz="1600">
              <a:latin typeface="Arial"/>
              <a:cs typeface="Arial"/>
            </a:endParaRPr>
          </a:p>
          <a:p>
            <a:pPr marL="11397" marR="4559" algn="just">
              <a:spcBef>
                <a:spcPts val="1270"/>
              </a:spcBef>
            </a:pPr>
            <a:r>
              <a:rPr sz="1600" spc="-4" dirty="0">
                <a:latin typeface="Arial"/>
                <a:cs typeface="Arial"/>
              </a:rPr>
              <a:t>Path testing is the name given </a:t>
            </a:r>
            <a:r>
              <a:rPr sz="1600" dirty="0">
                <a:latin typeface="Arial"/>
                <a:cs typeface="Arial"/>
              </a:rPr>
              <a:t>to </a:t>
            </a:r>
            <a:r>
              <a:rPr sz="1600" spc="-4" dirty="0">
                <a:latin typeface="Arial"/>
                <a:cs typeface="Arial"/>
              </a:rPr>
              <a:t>a group of test techniques based on judiciously   selecting a set of test paths through the program. </a:t>
            </a:r>
            <a:r>
              <a:rPr sz="1600" dirty="0">
                <a:latin typeface="Arial"/>
                <a:cs typeface="Arial"/>
              </a:rPr>
              <a:t>If </a:t>
            </a:r>
            <a:r>
              <a:rPr sz="1600" spc="-4" dirty="0">
                <a:latin typeface="Arial"/>
                <a:cs typeface="Arial"/>
              </a:rPr>
              <a:t>the set of paths is </a:t>
            </a:r>
            <a:r>
              <a:rPr sz="1600" dirty="0">
                <a:latin typeface="Arial"/>
                <a:cs typeface="Arial"/>
              </a:rPr>
              <a:t>properly  </a:t>
            </a:r>
            <a:r>
              <a:rPr sz="1600" spc="-4" dirty="0">
                <a:latin typeface="Arial"/>
                <a:cs typeface="Arial"/>
              </a:rPr>
              <a:t>chosen, then it means that </a:t>
            </a:r>
            <a:r>
              <a:rPr sz="1600" spc="-18" dirty="0">
                <a:latin typeface="Arial"/>
                <a:cs typeface="Arial"/>
              </a:rPr>
              <a:t>we </a:t>
            </a:r>
            <a:r>
              <a:rPr sz="1600" spc="-4" dirty="0">
                <a:latin typeface="Arial"/>
                <a:cs typeface="Arial"/>
              </a:rPr>
              <a:t>have achieved some measure of test</a:t>
            </a:r>
            <a:r>
              <a:rPr sz="1600" spc="179" dirty="0">
                <a:latin typeface="Arial"/>
                <a:cs typeface="Arial"/>
              </a:rPr>
              <a:t> </a:t>
            </a:r>
            <a:r>
              <a:rPr sz="1600" spc="-4" dirty="0">
                <a:latin typeface="Arial"/>
                <a:cs typeface="Arial"/>
              </a:rPr>
              <a:t>thoroughness.</a:t>
            </a:r>
            <a:endParaRPr sz="1600">
              <a:latin typeface="Arial"/>
              <a:cs typeface="Arial"/>
            </a:endParaRPr>
          </a:p>
          <a:p>
            <a:pPr>
              <a:spcBef>
                <a:spcPts val="4"/>
              </a:spcBef>
            </a:pPr>
            <a:endParaRPr>
              <a:latin typeface="Arial"/>
              <a:cs typeface="Arial"/>
            </a:endParaRPr>
          </a:p>
          <a:p>
            <a:pPr marL="11397" algn="just"/>
            <a:r>
              <a:rPr sz="1600" dirty="0">
                <a:latin typeface="Arial"/>
                <a:cs typeface="Arial"/>
              </a:rPr>
              <a:t>This </a:t>
            </a:r>
            <a:r>
              <a:rPr sz="1600" spc="-9" dirty="0">
                <a:latin typeface="Arial"/>
                <a:cs typeface="Arial"/>
              </a:rPr>
              <a:t>type </a:t>
            </a:r>
            <a:r>
              <a:rPr sz="1600" spc="-4" dirty="0">
                <a:latin typeface="Arial"/>
                <a:cs typeface="Arial"/>
              </a:rPr>
              <a:t>of testing</a:t>
            </a:r>
            <a:r>
              <a:rPr sz="1600" spc="4" dirty="0">
                <a:latin typeface="Arial"/>
                <a:cs typeface="Arial"/>
              </a:rPr>
              <a:t> </a:t>
            </a:r>
            <a:r>
              <a:rPr sz="1600" spc="-4" dirty="0">
                <a:latin typeface="Arial"/>
                <a:cs typeface="Arial"/>
              </a:rPr>
              <a:t>involves:</a:t>
            </a:r>
            <a:endParaRPr sz="1600">
              <a:latin typeface="Arial"/>
              <a:cs typeface="Arial"/>
            </a:endParaRPr>
          </a:p>
          <a:p>
            <a:pPr marL="319115" indent="-307718">
              <a:spcBef>
                <a:spcPts val="1292"/>
              </a:spcBef>
              <a:buAutoNum type="arabicPeriod"/>
              <a:tabLst>
                <a:tab pos="318546" algn="l"/>
                <a:tab pos="319115" algn="l"/>
              </a:tabLst>
            </a:pPr>
            <a:r>
              <a:rPr sz="1600" spc="-4" dirty="0">
                <a:latin typeface="Arial"/>
                <a:cs typeface="Arial"/>
              </a:rPr>
              <a:t>generating a </a:t>
            </a:r>
            <a:r>
              <a:rPr sz="1600" dirty="0">
                <a:latin typeface="Arial"/>
                <a:cs typeface="Arial"/>
              </a:rPr>
              <a:t>set </a:t>
            </a:r>
            <a:r>
              <a:rPr sz="1600" spc="-4" dirty="0">
                <a:latin typeface="Arial"/>
                <a:cs typeface="Arial"/>
              </a:rPr>
              <a:t>of paths that </a:t>
            </a:r>
            <a:r>
              <a:rPr sz="1600" spc="-9" dirty="0">
                <a:latin typeface="Arial"/>
                <a:cs typeface="Arial"/>
              </a:rPr>
              <a:t>will </a:t>
            </a:r>
            <a:r>
              <a:rPr sz="1600" spc="-4" dirty="0">
                <a:latin typeface="Arial"/>
                <a:cs typeface="Arial"/>
              </a:rPr>
              <a:t>cover </a:t>
            </a:r>
            <a:r>
              <a:rPr sz="1600" dirty="0">
                <a:latin typeface="Arial"/>
                <a:cs typeface="Arial"/>
              </a:rPr>
              <a:t>every </a:t>
            </a:r>
            <a:r>
              <a:rPr sz="1600" spc="-4" dirty="0">
                <a:latin typeface="Arial"/>
                <a:cs typeface="Arial"/>
              </a:rPr>
              <a:t>branch in the</a:t>
            </a:r>
            <a:r>
              <a:rPr sz="1600" spc="63" dirty="0">
                <a:latin typeface="Arial"/>
                <a:cs typeface="Arial"/>
              </a:rPr>
              <a:t> </a:t>
            </a:r>
            <a:r>
              <a:rPr sz="1600" spc="-4" dirty="0">
                <a:latin typeface="Arial"/>
                <a:cs typeface="Arial"/>
              </a:rPr>
              <a:t>program.</a:t>
            </a:r>
            <a:endParaRPr sz="1600">
              <a:latin typeface="Arial"/>
              <a:cs typeface="Arial"/>
            </a:endParaRPr>
          </a:p>
          <a:p>
            <a:pPr>
              <a:spcBef>
                <a:spcPts val="13"/>
              </a:spcBef>
              <a:buFont typeface="Arial"/>
              <a:buAutoNum type="arabicPeriod"/>
            </a:pPr>
            <a:endParaRPr sz="1300">
              <a:latin typeface="Arial"/>
              <a:cs typeface="Arial"/>
            </a:endParaRPr>
          </a:p>
          <a:p>
            <a:pPr marL="318546" marR="6838" indent="-307718">
              <a:buAutoNum type="arabicPeriod"/>
              <a:tabLst>
                <a:tab pos="318546" algn="l"/>
                <a:tab pos="319115" algn="l"/>
              </a:tabLst>
            </a:pPr>
            <a:r>
              <a:rPr sz="1600" spc="-4" dirty="0">
                <a:latin typeface="Arial"/>
                <a:cs typeface="Arial"/>
              </a:rPr>
              <a:t>finding a set of test cases </a:t>
            </a:r>
            <a:r>
              <a:rPr sz="1600" spc="-9" dirty="0">
                <a:latin typeface="Arial"/>
                <a:cs typeface="Arial"/>
              </a:rPr>
              <a:t>that will </a:t>
            </a:r>
            <a:r>
              <a:rPr sz="1600" spc="-4" dirty="0">
                <a:latin typeface="Arial"/>
                <a:cs typeface="Arial"/>
              </a:rPr>
              <a:t>execute every path in the set of program  paths.</a:t>
            </a:r>
            <a:endParaRPr sz="1600">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p:cNvGraphicFramePr>
            <a:graphicFrameLocks noGrp="1"/>
          </p:cNvGraphicFramePr>
          <p:nvPr/>
        </p:nvGraphicFramePr>
        <p:xfrm>
          <a:off x="533400" y="685800"/>
          <a:ext cx="8305800" cy="5420785"/>
        </p:xfrm>
        <a:graphic>
          <a:graphicData uri="http://schemas.openxmlformats.org/drawingml/2006/table">
            <a:tbl>
              <a:tblPr firstRow="1" bandRow="1">
                <a:tableStyleId>{2D5ABB26-0587-4C30-8999-92F81FD0307C}</a:tableStyleId>
              </a:tblPr>
              <a:tblGrid>
                <a:gridCol w="1371940"/>
                <a:gridCol w="1334861"/>
                <a:gridCol w="5598999"/>
              </a:tblGrid>
              <a:tr h="879834">
                <a:tc>
                  <a:txBody>
                    <a:bodyPr/>
                    <a:lstStyle/>
                    <a:p>
                      <a:pPr marL="461645" marR="255904" indent="-198120">
                        <a:lnSpc>
                          <a:spcPct val="100000"/>
                        </a:lnSpc>
                        <a:spcBef>
                          <a:spcPts val="330"/>
                        </a:spcBef>
                      </a:pPr>
                      <a:r>
                        <a:rPr sz="1400" b="1" dirty="0">
                          <a:latin typeface="Arial"/>
                          <a:cs typeface="Arial"/>
                        </a:rPr>
                        <a:t>Flow</a:t>
                      </a:r>
                      <a:r>
                        <a:rPr sz="1400" b="1" spc="-70" dirty="0">
                          <a:latin typeface="Arial"/>
                          <a:cs typeface="Arial"/>
                        </a:rPr>
                        <a:t> </a:t>
                      </a:r>
                      <a:r>
                        <a:rPr sz="1400" b="1" spc="-5" dirty="0">
                          <a:latin typeface="Arial"/>
                          <a:cs typeface="Arial"/>
                        </a:rPr>
                        <a:t>graph  </a:t>
                      </a:r>
                      <a:r>
                        <a:rPr sz="1400" b="1" dirty="0">
                          <a:latin typeface="Arial"/>
                          <a:cs typeface="Arial"/>
                        </a:rPr>
                        <a:t>nodes</a:t>
                      </a:r>
                      <a:endParaRPr sz="1400">
                        <a:latin typeface="Arial"/>
                        <a:cs typeface="Arial"/>
                      </a:endParaRPr>
                    </a:p>
                  </a:txBody>
                  <a:tcPr marL="0" marR="0" marT="36979"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98FF65"/>
                    </a:solidFill>
                  </a:tcPr>
                </a:tc>
                <a:tc>
                  <a:txBody>
                    <a:bodyPr/>
                    <a:lstStyle/>
                    <a:p>
                      <a:pPr marL="106045" marR="99060" indent="1270" algn="ctr">
                        <a:lnSpc>
                          <a:spcPct val="100000"/>
                        </a:lnSpc>
                        <a:spcBef>
                          <a:spcPts val="330"/>
                        </a:spcBef>
                      </a:pPr>
                      <a:r>
                        <a:rPr sz="1400" b="1" spc="-5" dirty="0">
                          <a:latin typeface="Arial"/>
                          <a:cs typeface="Arial"/>
                        </a:rPr>
                        <a:t>DD Path</a:t>
                      </a:r>
                      <a:r>
                        <a:rPr sz="1400" b="1" spc="-60" dirty="0">
                          <a:latin typeface="Arial"/>
                          <a:cs typeface="Arial"/>
                        </a:rPr>
                        <a:t> </a:t>
                      </a:r>
                      <a:r>
                        <a:rPr sz="1400" b="1" spc="-5" dirty="0">
                          <a:latin typeface="Arial"/>
                          <a:cs typeface="Arial"/>
                        </a:rPr>
                        <a:t>graph  c</a:t>
                      </a:r>
                      <a:r>
                        <a:rPr sz="1400" b="1" dirty="0">
                          <a:latin typeface="Arial"/>
                          <a:cs typeface="Arial"/>
                        </a:rPr>
                        <a:t>o</a:t>
                      </a:r>
                      <a:r>
                        <a:rPr sz="1400" b="1" spc="-5" dirty="0">
                          <a:latin typeface="Arial"/>
                          <a:cs typeface="Arial"/>
                        </a:rPr>
                        <a:t>rre</a:t>
                      </a:r>
                      <a:r>
                        <a:rPr sz="1400" b="1" spc="10" dirty="0">
                          <a:latin typeface="Arial"/>
                          <a:cs typeface="Arial"/>
                        </a:rPr>
                        <a:t>sp</a:t>
                      </a:r>
                      <a:r>
                        <a:rPr sz="1400" b="1" dirty="0">
                          <a:latin typeface="Arial"/>
                          <a:cs typeface="Arial"/>
                        </a:rPr>
                        <a:t>o</a:t>
                      </a:r>
                      <a:r>
                        <a:rPr sz="1400" b="1" spc="10" dirty="0">
                          <a:latin typeface="Arial"/>
                          <a:cs typeface="Arial"/>
                        </a:rPr>
                        <a:t>n</a:t>
                      </a:r>
                      <a:r>
                        <a:rPr sz="1400" b="1" dirty="0">
                          <a:latin typeface="Arial"/>
                          <a:cs typeface="Arial"/>
                        </a:rPr>
                        <a:t>d</a:t>
                      </a:r>
                      <a:r>
                        <a:rPr sz="1400" b="1" spc="10" dirty="0">
                          <a:latin typeface="Arial"/>
                          <a:cs typeface="Arial"/>
                        </a:rPr>
                        <a:t>i</a:t>
                      </a:r>
                      <a:r>
                        <a:rPr sz="1400" b="1" dirty="0">
                          <a:latin typeface="Arial"/>
                          <a:cs typeface="Arial"/>
                        </a:rPr>
                        <a:t>ng  node</a:t>
                      </a:r>
                      <a:endParaRPr sz="1400">
                        <a:latin typeface="Arial"/>
                        <a:cs typeface="Arial"/>
                      </a:endParaRPr>
                    </a:p>
                  </a:txBody>
                  <a:tcPr marL="0" marR="0" marT="3697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98FF65"/>
                    </a:solidFill>
                  </a:tcPr>
                </a:tc>
                <a:tc>
                  <a:txBody>
                    <a:bodyPr/>
                    <a:lstStyle/>
                    <a:p>
                      <a:pPr algn="ctr">
                        <a:lnSpc>
                          <a:spcPct val="100000"/>
                        </a:lnSpc>
                        <a:spcBef>
                          <a:spcPts val="330"/>
                        </a:spcBef>
                      </a:pPr>
                      <a:r>
                        <a:rPr sz="1400" b="1" spc="-10" dirty="0">
                          <a:latin typeface="Arial"/>
                          <a:cs typeface="Arial"/>
                        </a:rPr>
                        <a:t>Remarks</a:t>
                      </a:r>
                      <a:endParaRPr sz="1400">
                        <a:latin typeface="Arial"/>
                        <a:cs typeface="Arial"/>
                      </a:endParaRPr>
                    </a:p>
                  </a:txBody>
                  <a:tcPr marL="0" marR="0" marT="3697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98FF65"/>
                    </a:solidFill>
                  </a:tcPr>
                </a:tc>
              </a:tr>
              <a:tr h="368303">
                <a:tc>
                  <a:txBody>
                    <a:bodyPr/>
                    <a:lstStyle/>
                    <a:p>
                      <a:pPr marL="42545" algn="ctr">
                        <a:lnSpc>
                          <a:spcPct val="100000"/>
                        </a:lnSpc>
                        <a:spcBef>
                          <a:spcPts val="725"/>
                        </a:spcBef>
                      </a:pPr>
                      <a:r>
                        <a:rPr sz="1400" spc="-5" dirty="0">
                          <a:latin typeface="Arial"/>
                          <a:cs typeface="Arial"/>
                        </a:rPr>
                        <a:t>1 </a:t>
                      </a:r>
                      <a:r>
                        <a:rPr sz="1400" dirty="0">
                          <a:latin typeface="Arial"/>
                          <a:cs typeface="Arial"/>
                        </a:rPr>
                        <a:t>TO</a:t>
                      </a:r>
                      <a:r>
                        <a:rPr sz="1400" spc="-25" dirty="0">
                          <a:latin typeface="Arial"/>
                          <a:cs typeface="Arial"/>
                        </a:rPr>
                        <a:t> </a:t>
                      </a:r>
                      <a:r>
                        <a:rPr sz="1400" spc="-5" dirty="0">
                          <a:latin typeface="Arial"/>
                          <a:cs typeface="Arial"/>
                        </a:rPr>
                        <a:t>9</a:t>
                      </a:r>
                      <a:endParaRPr sz="1400">
                        <a:latin typeface="Arial"/>
                        <a:cs typeface="Arial"/>
                      </a:endParaRPr>
                    </a:p>
                  </a:txBody>
                  <a:tcPr marL="0" marR="0" marT="81243"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600710" algn="r">
                        <a:lnSpc>
                          <a:spcPct val="100000"/>
                        </a:lnSpc>
                        <a:spcBef>
                          <a:spcPts val="150"/>
                        </a:spcBef>
                      </a:pPr>
                      <a:r>
                        <a:rPr sz="1400" dirty="0">
                          <a:latin typeface="Arial"/>
                          <a:cs typeface="Arial"/>
                        </a:rPr>
                        <a:t>A</a:t>
                      </a:r>
                      <a:endParaRPr sz="1400">
                        <a:latin typeface="Arial"/>
                        <a:cs typeface="Arial"/>
                      </a:endParaRPr>
                    </a:p>
                  </a:txBody>
                  <a:tcPr marL="0" marR="0" marT="168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0810">
                        <a:lnSpc>
                          <a:spcPct val="100000"/>
                        </a:lnSpc>
                        <a:spcBef>
                          <a:spcPts val="500"/>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5602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71713">
                <a:tc>
                  <a:txBody>
                    <a:bodyPr/>
                    <a:lstStyle/>
                    <a:p>
                      <a:pPr marL="10160" algn="ctr">
                        <a:lnSpc>
                          <a:spcPct val="100000"/>
                        </a:lnSpc>
                        <a:spcBef>
                          <a:spcPts val="844"/>
                        </a:spcBef>
                      </a:pPr>
                      <a:r>
                        <a:rPr sz="1400" spc="-5" dirty="0">
                          <a:latin typeface="Arial"/>
                          <a:cs typeface="Arial"/>
                        </a:rPr>
                        <a:t>10</a:t>
                      </a:r>
                      <a:endParaRPr sz="1400">
                        <a:latin typeface="Arial"/>
                        <a:cs typeface="Arial"/>
                      </a:endParaRPr>
                    </a:p>
                  </a:txBody>
                  <a:tcPr marL="0" marR="0" marT="9468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612775" algn="r">
                        <a:lnSpc>
                          <a:spcPct val="100000"/>
                        </a:lnSpc>
                        <a:spcBef>
                          <a:spcPts val="305"/>
                        </a:spcBef>
                      </a:pPr>
                      <a:r>
                        <a:rPr sz="1400" dirty="0">
                          <a:latin typeface="Arial"/>
                          <a:cs typeface="Arial"/>
                        </a:rPr>
                        <a:t>B</a:t>
                      </a:r>
                      <a:endParaRPr sz="1400">
                        <a:latin typeface="Arial"/>
                        <a:cs typeface="Arial"/>
                      </a:endParaRPr>
                    </a:p>
                  </a:txBody>
                  <a:tcPr marL="0" marR="0" marT="3417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2875">
                        <a:lnSpc>
                          <a:spcPct val="100000"/>
                        </a:lnSpc>
                        <a:spcBef>
                          <a:spcPts val="400"/>
                        </a:spcBef>
                      </a:pPr>
                      <a:r>
                        <a:rPr sz="1400" spc="-5" dirty="0">
                          <a:latin typeface="Arial"/>
                          <a:cs typeface="Arial"/>
                        </a:rPr>
                        <a:t>Decision</a:t>
                      </a:r>
                      <a:r>
                        <a:rPr sz="1400" spc="-10" dirty="0">
                          <a:latin typeface="Arial"/>
                          <a:cs typeface="Arial"/>
                        </a:rPr>
                        <a:t> </a:t>
                      </a:r>
                      <a:r>
                        <a:rPr sz="1400" spc="-5" dirty="0">
                          <a:latin typeface="Arial"/>
                          <a:cs typeface="Arial"/>
                        </a:rPr>
                        <a:t>node</a:t>
                      </a:r>
                      <a:endParaRPr sz="1400">
                        <a:latin typeface="Arial"/>
                        <a:cs typeface="Arial"/>
                      </a:endParaRPr>
                    </a:p>
                  </a:txBody>
                  <a:tcPr marL="0" marR="0" marT="44824"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61389">
                <a:tc>
                  <a:txBody>
                    <a:bodyPr/>
                    <a:lstStyle/>
                    <a:p>
                      <a:pPr marL="62230" algn="ctr">
                        <a:lnSpc>
                          <a:spcPct val="100000"/>
                        </a:lnSpc>
                        <a:spcBef>
                          <a:spcPts val="665"/>
                        </a:spcBef>
                      </a:pPr>
                      <a:r>
                        <a:rPr sz="1400" spc="-5" dirty="0">
                          <a:latin typeface="Arial"/>
                          <a:cs typeface="Arial"/>
                        </a:rPr>
                        <a:t>11</a:t>
                      </a:r>
                      <a:endParaRPr sz="1400">
                        <a:latin typeface="Arial"/>
                        <a:cs typeface="Arial"/>
                      </a:endParaRPr>
                    </a:p>
                  </a:txBody>
                  <a:tcPr marL="0" marR="0" marT="7451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606425" algn="r">
                        <a:lnSpc>
                          <a:spcPts val="1910"/>
                        </a:lnSpc>
                        <a:spcBef>
                          <a:spcPts val="390"/>
                        </a:spcBef>
                      </a:pPr>
                      <a:r>
                        <a:rPr sz="1400" dirty="0">
                          <a:latin typeface="Arial"/>
                          <a:cs typeface="Arial"/>
                        </a:rPr>
                        <a:t>C</a:t>
                      </a:r>
                      <a:endParaRPr sz="1400">
                        <a:latin typeface="Arial"/>
                        <a:cs typeface="Arial"/>
                      </a:endParaRPr>
                    </a:p>
                  </a:txBody>
                  <a:tcPr marL="0" marR="0" marT="4370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8430">
                        <a:lnSpc>
                          <a:spcPct val="100000"/>
                        </a:lnSpc>
                        <a:spcBef>
                          <a:spcPts val="439"/>
                        </a:spcBef>
                      </a:pPr>
                      <a:r>
                        <a:rPr sz="1400" spc="-5" dirty="0">
                          <a:latin typeface="Arial"/>
                          <a:cs typeface="Arial"/>
                        </a:rPr>
                        <a:t>Decision</a:t>
                      </a:r>
                      <a:r>
                        <a:rPr sz="1400" spc="-10" dirty="0">
                          <a:latin typeface="Arial"/>
                          <a:cs typeface="Arial"/>
                        </a:rPr>
                        <a:t> </a:t>
                      </a:r>
                      <a:r>
                        <a:rPr sz="1400" spc="-5" dirty="0">
                          <a:latin typeface="Arial"/>
                          <a:cs typeface="Arial"/>
                        </a:rPr>
                        <a:t>node</a:t>
                      </a:r>
                      <a:endParaRPr sz="1400">
                        <a:latin typeface="Arial"/>
                        <a:cs typeface="Arial"/>
                      </a:endParaRPr>
                    </a:p>
                  </a:txBody>
                  <a:tcPr marL="0" marR="0" marT="4930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71713">
                <a:tc>
                  <a:txBody>
                    <a:bodyPr/>
                    <a:lstStyle/>
                    <a:p>
                      <a:pPr marL="60960" algn="ctr">
                        <a:lnSpc>
                          <a:spcPct val="100000"/>
                        </a:lnSpc>
                        <a:spcBef>
                          <a:spcPts val="819"/>
                        </a:spcBef>
                      </a:pPr>
                      <a:r>
                        <a:rPr sz="1400" spc="-10" dirty="0">
                          <a:latin typeface="Arial"/>
                          <a:cs typeface="Arial"/>
                        </a:rPr>
                        <a:t>12,</a:t>
                      </a:r>
                      <a:r>
                        <a:rPr sz="1400" dirty="0">
                          <a:latin typeface="Arial"/>
                          <a:cs typeface="Arial"/>
                        </a:rPr>
                        <a:t> </a:t>
                      </a:r>
                      <a:r>
                        <a:rPr sz="1400" spc="-5" dirty="0">
                          <a:latin typeface="Arial"/>
                          <a:cs typeface="Arial"/>
                        </a:rPr>
                        <a:t>13</a:t>
                      </a:r>
                      <a:endParaRPr sz="1400">
                        <a:latin typeface="Arial"/>
                        <a:cs typeface="Arial"/>
                      </a:endParaRPr>
                    </a:p>
                  </a:txBody>
                  <a:tcPr marL="0" marR="0" marT="91887"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606425" algn="r">
                        <a:lnSpc>
                          <a:spcPct val="100000"/>
                        </a:lnSpc>
                        <a:spcBef>
                          <a:spcPts val="439"/>
                        </a:spcBef>
                      </a:pPr>
                      <a:r>
                        <a:rPr sz="1400" dirty="0">
                          <a:latin typeface="Arial"/>
                          <a:cs typeface="Arial"/>
                        </a:rPr>
                        <a:t>D</a:t>
                      </a:r>
                      <a:endParaRPr sz="1400">
                        <a:latin typeface="Arial"/>
                        <a:cs typeface="Arial"/>
                      </a:endParaRPr>
                    </a:p>
                  </a:txBody>
                  <a:tcPr marL="0" marR="0" marT="493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8430">
                        <a:lnSpc>
                          <a:spcPct val="100000"/>
                        </a:lnSpc>
                        <a:spcBef>
                          <a:spcPts val="605"/>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67796"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70007">
                <a:tc>
                  <a:txBody>
                    <a:bodyPr/>
                    <a:lstStyle/>
                    <a:p>
                      <a:pPr marL="53340" algn="ctr">
                        <a:lnSpc>
                          <a:spcPct val="100000"/>
                        </a:lnSpc>
                        <a:spcBef>
                          <a:spcPts val="819"/>
                        </a:spcBef>
                      </a:pPr>
                      <a:r>
                        <a:rPr sz="1400" spc="-5" dirty="0">
                          <a:latin typeface="Arial"/>
                          <a:cs typeface="Arial"/>
                        </a:rPr>
                        <a:t>14</a:t>
                      </a:r>
                      <a:endParaRPr sz="1400">
                        <a:latin typeface="Arial"/>
                        <a:cs typeface="Arial"/>
                      </a:endParaRPr>
                    </a:p>
                  </a:txBody>
                  <a:tcPr marL="0" marR="0" marT="91887"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612775" algn="r">
                        <a:lnSpc>
                          <a:spcPct val="100000"/>
                        </a:lnSpc>
                        <a:spcBef>
                          <a:spcPts val="500"/>
                        </a:spcBef>
                      </a:pPr>
                      <a:r>
                        <a:rPr sz="1400" dirty="0">
                          <a:latin typeface="Arial"/>
                          <a:cs typeface="Arial"/>
                        </a:rPr>
                        <a:t>E</a:t>
                      </a:r>
                      <a:endParaRPr sz="1400">
                        <a:latin typeface="Arial"/>
                        <a:cs typeface="Arial"/>
                      </a:endParaRPr>
                    </a:p>
                  </a:txBody>
                  <a:tcPr marL="0" marR="0" marT="5602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3985">
                        <a:lnSpc>
                          <a:spcPct val="100000"/>
                        </a:lnSpc>
                        <a:spcBef>
                          <a:spcPts val="580"/>
                        </a:spcBef>
                      </a:pPr>
                      <a:r>
                        <a:rPr sz="1400" spc="-5" dirty="0">
                          <a:latin typeface="Arial"/>
                          <a:cs typeface="Arial"/>
                        </a:rPr>
                        <a:t>Two edges are joined</a:t>
                      </a:r>
                      <a:r>
                        <a:rPr sz="1400" spc="20" dirty="0">
                          <a:latin typeface="Arial"/>
                          <a:cs typeface="Arial"/>
                        </a:rPr>
                        <a:t> </a:t>
                      </a:r>
                      <a:r>
                        <a:rPr sz="1400" spc="-5" dirty="0">
                          <a:latin typeface="Arial"/>
                          <a:cs typeface="Arial"/>
                        </a:rPr>
                        <a:t>here</a:t>
                      </a:r>
                      <a:endParaRPr sz="1400">
                        <a:latin typeface="Arial"/>
                        <a:cs typeface="Arial"/>
                      </a:endParaRPr>
                    </a:p>
                  </a:txBody>
                  <a:tcPr marL="0" marR="0" marT="64994"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70007">
                <a:tc>
                  <a:txBody>
                    <a:bodyPr/>
                    <a:lstStyle/>
                    <a:p>
                      <a:pPr marL="53340" algn="ctr">
                        <a:lnSpc>
                          <a:spcPct val="100000"/>
                        </a:lnSpc>
                        <a:spcBef>
                          <a:spcPts val="860"/>
                        </a:spcBef>
                      </a:pPr>
                      <a:r>
                        <a:rPr sz="1400" spc="-10" dirty="0">
                          <a:latin typeface="Arial"/>
                          <a:cs typeface="Arial"/>
                        </a:rPr>
                        <a:t>15, 16,</a:t>
                      </a:r>
                      <a:r>
                        <a:rPr sz="1400" spc="10" dirty="0">
                          <a:latin typeface="Arial"/>
                          <a:cs typeface="Arial"/>
                        </a:rPr>
                        <a:t> </a:t>
                      </a:r>
                      <a:r>
                        <a:rPr sz="1400" spc="-5" dirty="0">
                          <a:latin typeface="Arial"/>
                          <a:cs typeface="Arial"/>
                        </a:rPr>
                        <a:t>17</a:t>
                      </a:r>
                      <a:endParaRPr sz="1400">
                        <a:latin typeface="Arial"/>
                        <a:cs typeface="Arial"/>
                      </a:endParaRPr>
                    </a:p>
                  </a:txBody>
                  <a:tcPr marL="0" marR="0" marT="96371"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602615" algn="r">
                        <a:lnSpc>
                          <a:spcPct val="100000"/>
                        </a:lnSpc>
                        <a:spcBef>
                          <a:spcPts val="570"/>
                        </a:spcBef>
                      </a:pPr>
                      <a:r>
                        <a:rPr sz="1400" dirty="0">
                          <a:latin typeface="Arial"/>
                          <a:cs typeface="Arial"/>
                        </a:rPr>
                        <a:t>F</a:t>
                      </a:r>
                      <a:endParaRPr sz="1400">
                        <a:latin typeface="Arial"/>
                        <a:cs typeface="Arial"/>
                      </a:endParaRPr>
                    </a:p>
                  </a:txBody>
                  <a:tcPr marL="0" marR="0" marT="6387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3985">
                        <a:lnSpc>
                          <a:spcPct val="100000"/>
                        </a:lnSpc>
                        <a:spcBef>
                          <a:spcPts val="630"/>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70597"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95584">
                <a:tc>
                  <a:txBody>
                    <a:bodyPr/>
                    <a:lstStyle/>
                    <a:p>
                      <a:pPr marL="104775" algn="ctr">
                        <a:lnSpc>
                          <a:spcPct val="100000"/>
                        </a:lnSpc>
                        <a:spcBef>
                          <a:spcPts val="535"/>
                        </a:spcBef>
                      </a:pPr>
                      <a:r>
                        <a:rPr sz="1400" spc="-5" dirty="0">
                          <a:latin typeface="Arial"/>
                          <a:cs typeface="Arial"/>
                        </a:rPr>
                        <a:t>18</a:t>
                      </a:r>
                      <a:endParaRPr sz="1400">
                        <a:latin typeface="Arial"/>
                        <a:cs typeface="Arial"/>
                      </a:endParaRPr>
                    </a:p>
                  </a:txBody>
                  <a:tcPr marL="0" marR="0" marT="59951"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600710" algn="r">
                        <a:lnSpc>
                          <a:spcPct val="100000"/>
                        </a:lnSpc>
                        <a:spcBef>
                          <a:spcPts val="475"/>
                        </a:spcBef>
                      </a:pPr>
                      <a:r>
                        <a:rPr sz="1400" dirty="0">
                          <a:latin typeface="Arial"/>
                          <a:cs typeface="Arial"/>
                        </a:rPr>
                        <a:t>G</a:t>
                      </a:r>
                      <a:endParaRPr sz="1400">
                        <a:latin typeface="Arial"/>
                        <a:cs typeface="Arial"/>
                      </a:endParaRPr>
                    </a:p>
                  </a:txBody>
                  <a:tcPr marL="0" marR="0" marT="5322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2875">
                        <a:lnSpc>
                          <a:spcPct val="100000"/>
                        </a:lnSpc>
                        <a:spcBef>
                          <a:spcPts val="680"/>
                        </a:spcBef>
                      </a:pPr>
                      <a:r>
                        <a:rPr sz="1400" spc="-5" dirty="0">
                          <a:latin typeface="Arial"/>
                          <a:cs typeface="Arial"/>
                        </a:rPr>
                        <a:t>Decision nodes plus joining of two</a:t>
                      </a:r>
                      <a:r>
                        <a:rPr sz="1400" spc="35" dirty="0">
                          <a:latin typeface="Arial"/>
                          <a:cs typeface="Arial"/>
                        </a:rPr>
                        <a:t> </a:t>
                      </a:r>
                      <a:r>
                        <a:rPr sz="1400" spc="-5" dirty="0">
                          <a:latin typeface="Arial"/>
                          <a:cs typeface="Arial"/>
                        </a:rPr>
                        <a:t>edges</a:t>
                      </a:r>
                      <a:endParaRPr sz="1400">
                        <a:latin typeface="Arial"/>
                        <a:cs typeface="Arial"/>
                      </a:endParaRPr>
                    </a:p>
                  </a:txBody>
                  <a:tcPr marL="0" marR="0" marT="7620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70007">
                <a:tc>
                  <a:txBody>
                    <a:bodyPr/>
                    <a:lstStyle/>
                    <a:p>
                      <a:pPr marL="71120" algn="ctr">
                        <a:lnSpc>
                          <a:spcPct val="100000"/>
                        </a:lnSpc>
                        <a:spcBef>
                          <a:spcPts val="620"/>
                        </a:spcBef>
                      </a:pPr>
                      <a:r>
                        <a:rPr sz="1400" spc="-5" dirty="0">
                          <a:latin typeface="Arial"/>
                          <a:cs typeface="Arial"/>
                        </a:rPr>
                        <a:t>19</a:t>
                      </a:r>
                      <a:endParaRPr sz="1400">
                        <a:latin typeface="Arial"/>
                        <a:cs typeface="Arial"/>
                      </a:endParaRPr>
                    </a:p>
                  </a:txBody>
                  <a:tcPr marL="0" marR="0" marT="69476"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589280" algn="r">
                        <a:lnSpc>
                          <a:spcPct val="100000"/>
                        </a:lnSpc>
                        <a:spcBef>
                          <a:spcPts val="380"/>
                        </a:spcBef>
                      </a:pPr>
                      <a:r>
                        <a:rPr sz="1400" dirty="0">
                          <a:latin typeface="Arial"/>
                          <a:cs typeface="Arial"/>
                        </a:rPr>
                        <a:t>H</a:t>
                      </a:r>
                      <a:endParaRPr sz="1400">
                        <a:latin typeface="Arial"/>
                        <a:cs typeface="Arial"/>
                      </a:endParaRPr>
                    </a:p>
                  </a:txBody>
                  <a:tcPr marL="0" marR="0" marT="4258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2875">
                        <a:lnSpc>
                          <a:spcPct val="100000"/>
                        </a:lnSpc>
                        <a:spcBef>
                          <a:spcPts val="390"/>
                        </a:spcBef>
                      </a:pPr>
                      <a:r>
                        <a:rPr sz="1400" spc="-5" dirty="0">
                          <a:latin typeface="Arial"/>
                          <a:cs typeface="Arial"/>
                        </a:rPr>
                        <a:t>Decision</a:t>
                      </a:r>
                      <a:r>
                        <a:rPr sz="1400" spc="-10" dirty="0">
                          <a:latin typeface="Arial"/>
                          <a:cs typeface="Arial"/>
                        </a:rPr>
                        <a:t> </a:t>
                      </a:r>
                      <a:r>
                        <a:rPr sz="1400" spc="-5" dirty="0">
                          <a:latin typeface="Arial"/>
                          <a:cs typeface="Arial"/>
                        </a:rPr>
                        <a:t>node</a:t>
                      </a:r>
                      <a:endParaRPr sz="1400">
                        <a:latin typeface="Arial"/>
                        <a:cs typeface="Arial"/>
                      </a:endParaRPr>
                    </a:p>
                  </a:txBody>
                  <a:tcPr marL="0" marR="0" marT="43703"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70007">
                <a:tc>
                  <a:txBody>
                    <a:bodyPr/>
                    <a:lstStyle/>
                    <a:p>
                      <a:pPr marL="69850" algn="ctr">
                        <a:lnSpc>
                          <a:spcPct val="100000"/>
                        </a:lnSpc>
                        <a:spcBef>
                          <a:spcPts val="640"/>
                        </a:spcBef>
                      </a:pPr>
                      <a:r>
                        <a:rPr sz="1400" spc="-10" dirty="0">
                          <a:latin typeface="Arial"/>
                          <a:cs typeface="Arial"/>
                        </a:rPr>
                        <a:t>20,</a:t>
                      </a:r>
                      <a:r>
                        <a:rPr sz="1400" dirty="0">
                          <a:latin typeface="Arial"/>
                          <a:cs typeface="Arial"/>
                        </a:rPr>
                        <a:t> </a:t>
                      </a:r>
                      <a:r>
                        <a:rPr sz="1400" spc="-5" dirty="0">
                          <a:latin typeface="Arial"/>
                          <a:cs typeface="Arial"/>
                        </a:rPr>
                        <a:t>21</a:t>
                      </a:r>
                      <a:endParaRPr sz="1400">
                        <a:latin typeface="Arial"/>
                        <a:cs typeface="Arial"/>
                      </a:endParaRPr>
                    </a:p>
                  </a:txBody>
                  <a:tcPr marL="0" marR="0" marT="71718"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621665" algn="r">
                        <a:lnSpc>
                          <a:spcPct val="100000"/>
                        </a:lnSpc>
                        <a:spcBef>
                          <a:spcPts val="425"/>
                        </a:spcBef>
                      </a:pPr>
                      <a:r>
                        <a:rPr sz="1400" dirty="0">
                          <a:latin typeface="Arial"/>
                          <a:cs typeface="Arial"/>
                        </a:rPr>
                        <a:t>I</a:t>
                      </a:r>
                      <a:endParaRPr sz="1400">
                        <a:latin typeface="Arial"/>
                        <a:cs typeface="Arial"/>
                      </a:endParaRPr>
                    </a:p>
                  </a:txBody>
                  <a:tcPr marL="0" marR="0" marT="476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2875">
                        <a:lnSpc>
                          <a:spcPct val="100000"/>
                        </a:lnSpc>
                        <a:spcBef>
                          <a:spcPts val="415"/>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46504"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92173">
                <a:tc>
                  <a:txBody>
                    <a:bodyPr/>
                    <a:lstStyle/>
                    <a:p>
                      <a:pPr marL="71120" algn="ctr">
                        <a:lnSpc>
                          <a:spcPct val="100000"/>
                        </a:lnSpc>
                        <a:spcBef>
                          <a:spcPts val="690"/>
                        </a:spcBef>
                      </a:pPr>
                      <a:r>
                        <a:rPr sz="1400" spc="-5" dirty="0">
                          <a:latin typeface="Arial"/>
                          <a:cs typeface="Arial"/>
                        </a:rPr>
                        <a:t>22</a:t>
                      </a:r>
                      <a:endParaRPr sz="1400">
                        <a:latin typeface="Arial"/>
                        <a:cs typeface="Arial"/>
                      </a:endParaRPr>
                    </a:p>
                  </a:txBody>
                  <a:tcPr marL="0" marR="0" marT="77321"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603885" algn="r">
                        <a:lnSpc>
                          <a:spcPct val="100000"/>
                        </a:lnSpc>
                        <a:spcBef>
                          <a:spcPts val="380"/>
                        </a:spcBef>
                      </a:pPr>
                      <a:r>
                        <a:rPr sz="1400" dirty="0">
                          <a:latin typeface="Arial"/>
                          <a:cs typeface="Arial"/>
                        </a:rPr>
                        <a:t>J</a:t>
                      </a:r>
                      <a:endParaRPr sz="1400">
                        <a:latin typeface="Arial"/>
                        <a:cs typeface="Arial"/>
                      </a:endParaRPr>
                    </a:p>
                  </a:txBody>
                  <a:tcPr marL="0" marR="0" marT="4258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2875">
                        <a:lnSpc>
                          <a:spcPct val="100000"/>
                        </a:lnSpc>
                        <a:spcBef>
                          <a:spcPts val="459"/>
                        </a:spcBef>
                      </a:pPr>
                      <a:r>
                        <a:rPr sz="1400" spc="-5" dirty="0">
                          <a:latin typeface="Arial"/>
                          <a:cs typeface="Arial"/>
                        </a:rPr>
                        <a:t>Decision</a:t>
                      </a:r>
                      <a:r>
                        <a:rPr sz="1400" spc="-10" dirty="0">
                          <a:latin typeface="Arial"/>
                          <a:cs typeface="Arial"/>
                        </a:rPr>
                        <a:t> </a:t>
                      </a:r>
                      <a:r>
                        <a:rPr sz="1400" spc="-5" dirty="0">
                          <a:latin typeface="Arial"/>
                          <a:cs typeface="Arial"/>
                        </a:rPr>
                        <a:t>node</a:t>
                      </a:r>
                      <a:endParaRPr sz="1400">
                        <a:latin typeface="Arial"/>
                        <a:cs typeface="Arial"/>
                      </a:endParaRPr>
                    </a:p>
                  </a:txBody>
                  <a:tcPr marL="0" marR="0" marT="51546"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370007">
                <a:tc>
                  <a:txBody>
                    <a:bodyPr/>
                    <a:lstStyle/>
                    <a:p>
                      <a:pPr marL="69850" algn="ctr">
                        <a:lnSpc>
                          <a:spcPct val="100000"/>
                        </a:lnSpc>
                        <a:spcBef>
                          <a:spcPts val="560"/>
                        </a:spcBef>
                      </a:pPr>
                      <a:r>
                        <a:rPr sz="1400" spc="-10" dirty="0">
                          <a:latin typeface="Arial"/>
                          <a:cs typeface="Arial"/>
                        </a:rPr>
                        <a:t>23,</a:t>
                      </a:r>
                      <a:r>
                        <a:rPr sz="1400" dirty="0">
                          <a:latin typeface="Arial"/>
                          <a:cs typeface="Arial"/>
                        </a:rPr>
                        <a:t> </a:t>
                      </a:r>
                      <a:r>
                        <a:rPr sz="1400" spc="-5" dirty="0">
                          <a:latin typeface="Arial"/>
                          <a:cs typeface="Arial"/>
                        </a:rPr>
                        <a:t>24</a:t>
                      </a:r>
                      <a:endParaRPr sz="1400">
                        <a:latin typeface="Arial"/>
                        <a:cs typeface="Arial"/>
                      </a:endParaRPr>
                    </a:p>
                  </a:txBody>
                  <a:tcPr marL="0" marR="0" marT="62753"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600710" algn="r">
                        <a:lnSpc>
                          <a:spcPct val="100000"/>
                        </a:lnSpc>
                        <a:spcBef>
                          <a:spcPts val="355"/>
                        </a:spcBef>
                      </a:pPr>
                      <a:r>
                        <a:rPr sz="1400" dirty="0">
                          <a:latin typeface="Arial"/>
                          <a:cs typeface="Arial"/>
                        </a:rPr>
                        <a:t>K</a:t>
                      </a:r>
                      <a:endParaRPr sz="1400">
                        <a:latin typeface="Arial"/>
                        <a:cs typeface="Arial"/>
                      </a:endParaRPr>
                    </a:p>
                  </a:txBody>
                  <a:tcPr marL="0" marR="0" marT="39781"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2875">
                        <a:lnSpc>
                          <a:spcPct val="100000"/>
                        </a:lnSpc>
                        <a:spcBef>
                          <a:spcPts val="340"/>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3810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419456">
                <a:tc>
                  <a:txBody>
                    <a:bodyPr/>
                    <a:lstStyle/>
                    <a:p>
                      <a:pPr marL="71120" algn="ctr">
                        <a:lnSpc>
                          <a:spcPct val="100000"/>
                        </a:lnSpc>
                        <a:spcBef>
                          <a:spcPts val="620"/>
                        </a:spcBef>
                      </a:pPr>
                      <a:r>
                        <a:rPr sz="1400" spc="-10" dirty="0">
                          <a:latin typeface="Arial"/>
                          <a:cs typeface="Arial"/>
                        </a:rPr>
                        <a:t>25, 26,</a:t>
                      </a:r>
                      <a:r>
                        <a:rPr sz="1400" spc="10" dirty="0">
                          <a:latin typeface="Arial"/>
                          <a:cs typeface="Arial"/>
                        </a:rPr>
                        <a:t> </a:t>
                      </a:r>
                      <a:r>
                        <a:rPr sz="1400" spc="-5" dirty="0">
                          <a:latin typeface="Arial"/>
                          <a:cs typeface="Arial"/>
                        </a:rPr>
                        <a:t>27</a:t>
                      </a:r>
                      <a:endParaRPr sz="1400">
                        <a:latin typeface="Arial"/>
                        <a:cs typeface="Arial"/>
                      </a:endParaRPr>
                    </a:p>
                  </a:txBody>
                  <a:tcPr marL="0" marR="0" marT="69476"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592455" algn="r">
                        <a:lnSpc>
                          <a:spcPct val="100000"/>
                        </a:lnSpc>
                        <a:spcBef>
                          <a:spcPts val="690"/>
                        </a:spcBef>
                      </a:pPr>
                      <a:r>
                        <a:rPr sz="1400" dirty="0">
                          <a:latin typeface="Arial"/>
                          <a:cs typeface="Arial"/>
                        </a:rPr>
                        <a:t>L</a:t>
                      </a:r>
                      <a:endParaRPr sz="1400">
                        <a:latin typeface="Arial"/>
                        <a:cs typeface="Arial"/>
                      </a:endParaRPr>
                    </a:p>
                  </a:txBody>
                  <a:tcPr marL="0" marR="0" marT="77321"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42875">
                        <a:lnSpc>
                          <a:spcPct val="100000"/>
                        </a:lnSpc>
                        <a:spcBef>
                          <a:spcPts val="390"/>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43703"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r>
            </a:tbl>
          </a:graphicData>
        </a:graphic>
      </p:graphicFrame>
      <p:sp>
        <p:nvSpPr>
          <p:cNvPr id="8" name="object 8"/>
          <p:cNvSpPr txBox="1"/>
          <p:nvPr/>
        </p:nvSpPr>
        <p:spPr>
          <a:xfrm>
            <a:off x="533400" y="228600"/>
            <a:ext cx="3984336" cy="257730"/>
          </a:xfrm>
          <a:prstGeom prst="rect">
            <a:avLst/>
          </a:prstGeom>
        </p:spPr>
        <p:txBody>
          <a:bodyPr vert="horz" wrap="square" lIns="0" tIns="11397" rIns="0" bIns="0" rtlCol="0">
            <a:spAutoFit/>
          </a:bodyPr>
          <a:lstStyle/>
          <a:p>
            <a:pPr marL="11397">
              <a:spcBef>
                <a:spcPts val="90"/>
              </a:spcBef>
            </a:pPr>
            <a:r>
              <a:rPr sz="1600" b="1" dirty="0">
                <a:solidFill>
                  <a:srgbClr val="CC0000"/>
                </a:solidFill>
                <a:latin typeface="Arial"/>
                <a:cs typeface="Arial"/>
              </a:rPr>
              <a:t>The </a:t>
            </a:r>
            <a:r>
              <a:rPr sz="1600" b="1" spc="-4" dirty="0">
                <a:solidFill>
                  <a:srgbClr val="CC0000"/>
                </a:solidFill>
                <a:latin typeface="Arial"/>
                <a:cs typeface="Arial"/>
              </a:rPr>
              <a:t>mapping table </a:t>
            </a:r>
            <a:r>
              <a:rPr sz="1600" b="1" dirty="0">
                <a:solidFill>
                  <a:srgbClr val="CC0000"/>
                </a:solidFill>
                <a:latin typeface="Arial"/>
                <a:cs typeface="Arial"/>
              </a:rPr>
              <a:t>for </a:t>
            </a:r>
            <a:r>
              <a:rPr sz="1600" b="1" spc="-4" dirty="0">
                <a:solidFill>
                  <a:srgbClr val="CC0000"/>
                </a:solidFill>
                <a:latin typeface="Arial"/>
                <a:cs typeface="Arial"/>
              </a:rPr>
              <a:t>DD path graph</a:t>
            </a:r>
            <a:r>
              <a:rPr sz="1600" b="1" spc="-18" dirty="0">
                <a:solidFill>
                  <a:srgbClr val="CC0000"/>
                </a:solidFill>
                <a:latin typeface="Arial"/>
                <a:cs typeface="Arial"/>
              </a:rPr>
              <a:t> </a:t>
            </a:r>
            <a:r>
              <a:rPr sz="1600" b="1" spc="-4" dirty="0">
                <a:solidFill>
                  <a:srgbClr val="CC0000"/>
                </a:solidFill>
                <a:latin typeface="Arial"/>
                <a:cs typeface="Arial"/>
              </a:rPr>
              <a:t>is:</a:t>
            </a:r>
            <a:endParaRPr sz="1600">
              <a:latin typeface="Arial"/>
              <a:cs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Grp="1"/>
          </p:cNvGraphicFramePr>
          <p:nvPr/>
        </p:nvGraphicFramePr>
        <p:xfrm>
          <a:off x="722682" y="1371600"/>
          <a:ext cx="7758545" cy="2442990"/>
        </p:xfrm>
        <a:graphic>
          <a:graphicData uri="http://schemas.openxmlformats.org/drawingml/2006/table">
            <a:tbl>
              <a:tblPr firstRow="1" bandRow="1">
                <a:tableStyleId>{2D5ABB26-0587-4C30-8999-92F81FD0307C}</a:tableStyleId>
              </a:tblPr>
              <a:tblGrid>
                <a:gridCol w="1281545"/>
                <a:gridCol w="1246909"/>
                <a:gridCol w="5230091"/>
              </a:tblGrid>
              <a:tr h="605117">
                <a:tc>
                  <a:txBody>
                    <a:bodyPr/>
                    <a:lstStyle/>
                    <a:p>
                      <a:pPr marL="461645" marR="255904" indent="-198120">
                        <a:lnSpc>
                          <a:spcPct val="100800"/>
                        </a:lnSpc>
                        <a:spcBef>
                          <a:spcPts val="305"/>
                        </a:spcBef>
                      </a:pPr>
                      <a:r>
                        <a:rPr sz="1400" b="1" dirty="0">
                          <a:latin typeface="Arial"/>
                          <a:cs typeface="Arial"/>
                        </a:rPr>
                        <a:t>Flow</a:t>
                      </a:r>
                      <a:r>
                        <a:rPr sz="1400" b="1" spc="-70" dirty="0">
                          <a:latin typeface="Arial"/>
                          <a:cs typeface="Arial"/>
                        </a:rPr>
                        <a:t> </a:t>
                      </a:r>
                      <a:r>
                        <a:rPr sz="1400" b="1" spc="-5" dirty="0">
                          <a:latin typeface="Arial"/>
                          <a:cs typeface="Arial"/>
                        </a:rPr>
                        <a:t>graph  </a:t>
                      </a:r>
                      <a:r>
                        <a:rPr sz="1400" b="1" dirty="0">
                          <a:latin typeface="Arial"/>
                          <a:cs typeface="Arial"/>
                        </a:rPr>
                        <a:t>nodes</a:t>
                      </a:r>
                      <a:endParaRPr sz="1400">
                        <a:latin typeface="Arial"/>
                        <a:cs typeface="Arial"/>
                      </a:endParaRPr>
                    </a:p>
                  </a:txBody>
                  <a:tcPr marL="0" marR="0" marT="34178"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98FF65"/>
                    </a:solidFill>
                  </a:tcPr>
                </a:tc>
                <a:tc>
                  <a:txBody>
                    <a:bodyPr/>
                    <a:lstStyle/>
                    <a:p>
                      <a:pPr marL="106045" marR="99060" indent="1270" algn="ctr">
                        <a:lnSpc>
                          <a:spcPct val="100400"/>
                        </a:lnSpc>
                        <a:spcBef>
                          <a:spcPts val="310"/>
                        </a:spcBef>
                      </a:pPr>
                      <a:r>
                        <a:rPr sz="1400" b="1" spc="-5" dirty="0">
                          <a:latin typeface="Arial"/>
                          <a:cs typeface="Arial"/>
                        </a:rPr>
                        <a:t>DD Path</a:t>
                      </a:r>
                      <a:r>
                        <a:rPr sz="1400" b="1" spc="-60" dirty="0">
                          <a:latin typeface="Arial"/>
                          <a:cs typeface="Arial"/>
                        </a:rPr>
                        <a:t> </a:t>
                      </a:r>
                      <a:r>
                        <a:rPr sz="1400" b="1" spc="-5" dirty="0">
                          <a:latin typeface="Arial"/>
                          <a:cs typeface="Arial"/>
                        </a:rPr>
                        <a:t>graph  c</a:t>
                      </a:r>
                      <a:r>
                        <a:rPr sz="1400" b="1" dirty="0">
                          <a:latin typeface="Arial"/>
                          <a:cs typeface="Arial"/>
                        </a:rPr>
                        <a:t>o</a:t>
                      </a:r>
                      <a:r>
                        <a:rPr sz="1400" b="1" spc="-5" dirty="0">
                          <a:latin typeface="Arial"/>
                          <a:cs typeface="Arial"/>
                        </a:rPr>
                        <a:t>rre</a:t>
                      </a:r>
                      <a:r>
                        <a:rPr sz="1400" b="1" spc="10" dirty="0">
                          <a:latin typeface="Arial"/>
                          <a:cs typeface="Arial"/>
                        </a:rPr>
                        <a:t>sp</a:t>
                      </a:r>
                      <a:r>
                        <a:rPr sz="1400" b="1" dirty="0">
                          <a:latin typeface="Arial"/>
                          <a:cs typeface="Arial"/>
                        </a:rPr>
                        <a:t>o</a:t>
                      </a:r>
                      <a:r>
                        <a:rPr sz="1400" b="1" spc="10" dirty="0">
                          <a:latin typeface="Arial"/>
                          <a:cs typeface="Arial"/>
                        </a:rPr>
                        <a:t>n</a:t>
                      </a:r>
                      <a:r>
                        <a:rPr sz="1400" b="1" dirty="0">
                          <a:latin typeface="Arial"/>
                          <a:cs typeface="Arial"/>
                        </a:rPr>
                        <a:t>d</a:t>
                      </a:r>
                      <a:r>
                        <a:rPr sz="1400" b="1" spc="10" dirty="0">
                          <a:latin typeface="Arial"/>
                          <a:cs typeface="Arial"/>
                        </a:rPr>
                        <a:t>i</a:t>
                      </a:r>
                      <a:r>
                        <a:rPr sz="1400" b="1" dirty="0">
                          <a:latin typeface="Arial"/>
                          <a:cs typeface="Arial"/>
                        </a:rPr>
                        <a:t>ng  node</a:t>
                      </a:r>
                      <a:endParaRPr sz="1400">
                        <a:latin typeface="Arial"/>
                        <a:cs typeface="Arial"/>
                      </a:endParaRPr>
                    </a:p>
                  </a:txBody>
                  <a:tcPr marL="0" marR="0" marT="34738"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98FF65"/>
                    </a:solidFill>
                  </a:tcPr>
                </a:tc>
                <a:tc>
                  <a:txBody>
                    <a:bodyPr/>
                    <a:lstStyle/>
                    <a:p>
                      <a:pPr algn="ctr">
                        <a:lnSpc>
                          <a:spcPct val="100000"/>
                        </a:lnSpc>
                        <a:spcBef>
                          <a:spcPts val="320"/>
                        </a:spcBef>
                      </a:pPr>
                      <a:r>
                        <a:rPr sz="1400" b="1" spc="-10" dirty="0">
                          <a:latin typeface="Arial"/>
                          <a:cs typeface="Arial"/>
                        </a:rPr>
                        <a:t>Remarks</a:t>
                      </a:r>
                      <a:endParaRPr sz="1400">
                        <a:latin typeface="Arial"/>
                        <a:cs typeface="Arial"/>
                      </a:endParaRPr>
                    </a:p>
                  </a:txBody>
                  <a:tcPr marL="0" marR="0" marT="3585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98FF65"/>
                    </a:solidFill>
                  </a:tcPr>
                </a:tc>
              </a:tr>
              <a:tr h="255493">
                <a:tc>
                  <a:txBody>
                    <a:bodyPr/>
                    <a:lstStyle/>
                    <a:p>
                      <a:pPr marL="86360" algn="ctr">
                        <a:lnSpc>
                          <a:spcPct val="100000"/>
                        </a:lnSpc>
                        <a:spcBef>
                          <a:spcPts val="114"/>
                        </a:spcBef>
                      </a:pPr>
                      <a:r>
                        <a:rPr sz="1400" spc="-5" dirty="0">
                          <a:latin typeface="Arial"/>
                          <a:cs typeface="Arial"/>
                        </a:rPr>
                        <a:t>28</a:t>
                      </a:r>
                      <a:endParaRPr sz="1400">
                        <a:latin typeface="Arial"/>
                        <a:cs typeface="Arial"/>
                      </a:endParaRPr>
                    </a:p>
                  </a:txBody>
                  <a:tcPr marL="0" marR="0" marT="12886"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65150">
                        <a:lnSpc>
                          <a:spcPct val="100000"/>
                        </a:lnSpc>
                        <a:spcBef>
                          <a:spcPts val="65"/>
                        </a:spcBef>
                      </a:pPr>
                      <a:r>
                        <a:rPr sz="1400" dirty="0">
                          <a:latin typeface="Arial"/>
                          <a:cs typeface="Arial"/>
                        </a:rPr>
                        <a:t>M</a:t>
                      </a:r>
                      <a:endParaRPr sz="1400">
                        <a:latin typeface="Arial"/>
                        <a:cs typeface="Arial"/>
                      </a:endParaRPr>
                    </a:p>
                  </a:txBody>
                  <a:tcPr marL="0" marR="0" marT="72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8745">
                        <a:lnSpc>
                          <a:spcPct val="100000"/>
                        </a:lnSpc>
                        <a:spcBef>
                          <a:spcPts val="295"/>
                        </a:spcBef>
                      </a:pPr>
                      <a:r>
                        <a:rPr sz="1400" spc="-5" dirty="0">
                          <a:latin typeface="Arial"/>
                          <a:cs typeface="Arial"/>
                        </a:rPr>
                        <a:t>Three edges are </a:t>
                      </a:r>
                      <a:r>
                        <a:rPr sz="1400" dirty="0">
                          <a:latin typeface="Arial"/>
                          <a:cs typeface="Arial"/>
                        </a:rPr>
                        <a:t>combined</a:t>
                      </a:r>
                      <a:r>
                        <a:rPr sz="1400" spc="35" dirty="0">
                          <a:latin typeface="Arial"/>
                          <a:cs typeface="Arial"/>
                        </a:rPr>
                        <a:t> </a:t>
                      </a:r>
                      <a:r>
                        <a:rPr sz="1400" spc="-5" dirty="0">
                          <a:latin typeface="Arial"/>
                          <a:cs typeface="Arial"/>
                        </a:rPr>
                        <a:t>here</a:t>
                      </a:r>
                      <a:endParaRPr sz="1400">
                        <a:latin typeface="Arial"/>
                        <a:cs typeface="Arial"/>
                      </a:endParaRPr>
                    </a:p>
                  </a:txBody>
                  <a:tcPr marL="0" marR="0" marT="33057"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254149">
                <a:tc>
                  <a:txBody>
                    <a:bodyPr/>
                    <a:lstStyle/>
                    <a:p>
                      <a:pPr marL="71120" algn="ctr">
                        <a:lnSpc>
                          <a:spcPct val="100000"/>
                        </a:lnSpc>
                        <a:spcBef>
                          <a:spcPts val="220"/>
                        </a:spcBef>
                      </a:pPr>
                      <a:r>
                        <a:rPr sz="1400" spc="-5" dirty="0">
                          <a:latin typeface="Arial"/>
                          <a:cs typeface="Arial"/>
                        </a:rPr>
                        <a:t>29</a:t>
                      </a:r>
                      <a:endParaRPr sz="1400">
                        <a:latin typeface="Arial"/>
                        <a:cs typeface="Arial"/>
                      </a:endParaRPr>
                    </a:p>
                  </a:txBody>
                  <a:tcPr marL="0" marR="0" marT="24653"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0865">
                        <a:lnSpc>
                          <a:spcPct val="100000"/>
                        </a:lnSpc>
                        <a:spcBef>
                          <a:spcPts val="30"/>
                        </a:spcBef>
                      </a:pPr>
                      <a:r>
                        <a:rPr sz="1400" dirty="0">
                          <a:latin typeface="Arial"/>
                          <a:cs typeface="Arial"/>
                        </a:rPr>
                        <a:t>N</a:t>
                      </a:r>
                      <a:endParaRPr sz="1400">
                        <a:latin typeface="Arial"/>
                        <a:cs typeface="Arial"/>
                      </a:endParaRPr>
                    </a:p>
                  </a:txBody>
                  <a:tcPr marL="0" marR="0" marT="336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0014">
                        <a:lnSpc>
                          <a:spcPct val="100000"/>
                        </a:lnSpc>
                        <a:spcBef>
                          <a:spcPts val="235"/>
                        </a:spcBef>
                      </a:pPr>
                      <a:r>
                        <a:rPr sz="1400" spc="-5" dirty="0">
                          <a:latin typeface="Arial"/>
                          <a:cs typeface="Arial"/>
                        </a:rPr>
                        <a:t>Decision</a:t>
                      </a:r>
                      <a:r>
                        <a:rPr sz="1400" spc="-10" dirty="0">
                          <a:latin typeface="Arial"/>
                          <a:cs typeface="Arial"/>
                        </a:rPr>
                        <a:t> </a:t>
                      </a:r>
                      <a:r>
                        <a:rPr sz="1400" spc="-5" dirty="0">
                          <a:latin typeface="Arial"/>
                          <a:cs typeface="Arial"/>
                        </a:rPr>
                        <a:t>node</a:t>
                      </a:r>
                      <a:endParaRPr sz="1400">
                        <a:latin typeface="Arial"/>
                        <a:cs typeface="Arial"/>
                      </a:endParaRPr>
                    </a:p>
                  </a:txBody>
                  <a:tcPr marL="0" marR="0" marT="26334"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255493">
                <a:tc>
                  <a:txBody>
                    <a:bodyPr/>
                    <a:lstStyle/>
                    <a:p>
                      <a:pPr marL="69850" algn="ctr">
                        <a:lnSpc>
                          <a:spcPct val="100000"/>
                        </a:lnSpc>
                        <a:spcBef>
                          <a:spcPts val="140"/>
                        </a:spcBef>
                      </a:pPr>
                      <a:r>
                        <a:rPr sz="1400" spc="-10" dirty="0">
                          <a:latin typeface="Arial"/>
                          <a:cs typeface="Arial"/>
                        </a:rPr>
                        <a:t>30,</a:t>
                      </a:r>
                      <a:r>
                        <a:rPr sz="1400" dirty="0">
                          <a:latin typeface="Arial"/>
                          <a:cs typeface="Arial"/>
                        </a:rPr>
                        <a:t> </a:t>
                      </a:r>
                      <a:r>
                        <a:rPr sz="1400" spc="-5" dirty="0">
                          <a:latin typeface="Arial"/>
                          <a:cs typeface="Arial"/>
                        </a:rPr>
                        <a:t>31</a:t>
                      </a:r>
                      <a:endParaRPr sz="1400">
                        <a:latin typeface="Arial"/>
                        <a:cs typeface="Arial"/>
                      </a:endParaRPr>
                    </a:p>
                  </a:txBody>
                  <a:tcPr marL="0" marR="0" marT="15688"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68325">
                        <a:lnSpc>
                          <a:spcPct val="100000"/>
                        </a:lnSpc>
                        <a:spcBef>
                          <a:spcPts val="150"/>
                        </a:spcBef>
                      </a:pPr>
                      <a:r>
                        <a:rPr sz="1400" dirty="0">
                          <a:latin typeface="Arial"/>
                          <a:cs typeface="Arial"/>
                        </a:rPr>
                        <a:t>O</a:t>
                      </a:r>
                      <a:endParaRPr sz="1400">
                        <a:latin typeface="Arial"/>
                        <a:cs typeface="Arial"/>
                      </a:endParaRPr>
                    </a:p>
                  </a:txBody>
                  <a:tcPr marL="0" marR="0" marT="168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0014">
                        <a:lnSpc>
                          <a:spcPct val="100000"/>
                        </a:lnSpc>
                        <a:spcBef>
                          <a:spcPts val="210"/>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23532"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254149">
                <a:tc>
                  <a:txBody>
                    <a:bodyPr/>
                    <a:lstStyle/>
                    <a:p>
                      <a:pPr marL="71120" algn="ctr">
                        <a:lnSpc>
                          <a:spcPct val="100000"/>
                        </a:lnSpc>
                        <a:spcBef>
                          <a:spcPts val="245"/>
                        </a:spcBef>
                      </a:pPr>
                      <a:r>
                        <a:rPr sz="1400" spc="-10" dirty="0">
                          <a:latin typeface="Arial"/>
                          <a:cs typeface="Arial"/>
                        </a:rPr>
                        <a:t>32, 33,</a:t>
                      </a:r>
                      <a:r>
                        <a:rPr sz="1400" spc="10" dirty="0">
                          <a:latin typeface="Arial"/>
                          <a:cs typeface="Arial"/>
                        </a:rPr>
                        <a:t> </a:t>
                      </a:r>
                      <a:r>
                        <a:rPr sz="1400" spc="-5" dirty="0">
                          <a:latin typeface="Arial"/>
                          <a:cs typeface="Arial"/>
                        </a:rPr>
                        <a:t>34</a:t>
                      </a:r>
                      <a:endParaRPr sz="1400">
                        <a:latin typeface="Arial"/>
                        <a:cs typeface="Arial"/>
                      </a:endParaRPr>
                    </a:p>
                  </a:txBody>
                  <a:tcPr marL="0" marR="0" marT="27454"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60705">
                        <a:lnSpc>
                          <a:spcPts val="1835"/>
                        </a:lnSpc>
                        <a:spcBef>
                          <a:spcPts val="330"/>
                        </a:spcBef>
                      </a:pPr>
                      <a:r>
                        <a:rPr sz="1400" dirty="0">
                          <a:latin typeface="Arial"/>
                          <a:cs typeface="Arial"/>
                        </a:rPr>
                        <a:t>P</a:t>
                      </a:r>
                      <a:endParaRPr sz="1400">
                        <a:latin typeface="Arial"/>
                        <a:cs typeface="Arial"/>
                      </a:endParaRPr>
                    </a:p>
                  </a:txBody>
                  <a:tcPr marL="0" marR="0" marT="3697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0014">
                        <a:lnSpc>
                          <a:spcPct val="100000"/>
                        </a:lnSpc>
                        <a:spcBef>
                          <a:spcPts val="595"/>
                        </a:spcBef>
                      </a:pPr>
                      <a:r>
                        <a:rPr sz="1400" spc="-5" dirty="0">
                          <a:latin typeface="Arial"/>
                          <a:cs typeface="Arial"/>
                        </a:rPr>
                        <a:t>Sequential</a:t>
                      </a:r>
                      <a:r>
                        <a:rPr sz="1400" spc="-10" dirty="0">
                          <a:latin typeface="Arial"/>
                          <a:cs typeface="Arial"/>
                        </a:rPr>
                        <a:t> </a:t>
                      </a:r>
                      <a:r>
                        <a:rPr sz="1400" spc="-5" dirty="0">
                          <a:latin typeface="Arial"/>
                          <a:cs typeface="Arial"/>
                        </a:rPr>
                        <a:t>nodes</a:t>
                      </a:r>
                      <a:endParaRPr sz="1400">
                        <a:latin typeface="Arial"/>
                        <a:cs typeface="Arial"/>
                      </a:endParaRPr>
                    </a:p>
                  </a:txBody>
                  <a:tcPr marL="0" marR="0" marT="6667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255493">
                <a:tc>
                  <a:txBody>
                    <a:bodyPr/>
                    <a:lstStyle/>
                    <a:p>
                      <a:pPr marL="71120" algn="ctr">
                        <a:lnSpc>
                          <a:spcPct val="100000"/>
                        </a:lnSpc>
                        <a:spcBef>
                          <a:spcPts val="210"/>
                        </a:spcBef>
                      </a:pPr>
                      <a:r>
                        <a:rPr sz="1400" spc="-5" dirty="0">
                          <a:latin typeface="Arial"/>
                          <a:cs typeface="Arial"/>
                        </a:rPr>
                        <a:t>35</a:t>
                      </a:r>
                      <a:endParaRPr sz="1400">
                        <a:latin typeface="Arial"/>
                        <a:cs typeface="Arial"/>
                      </a:endParaRPr>
                    </a:p>
                  </a:txBody>
                  <a:tcPr marL="0" marR="0" marT="23532"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60705">
                        <a:lnSpc>
                          <a:spcPct val="100000"/>
                        </a:lnSpc>
                        <a:spcBef>
                          <a:spcPts val="40"/>
                        </a:spcBef>
                      </a:pPr>
                      <a:r>
                        <a:rPr sz="1400" dirty="0">
                          <a:latin typeface="Arial"/>
                          <a:cs typeface="Arial"/>
                        </a:rPr>
                        <a:t>Q</a:t>
                      </a:r>
                      <a:endParaRPr sz="1400">
                        <a:latin typeface="Arial"/>
                        <a:cs typeface="Arial"/>
                      </a:endParaRPr>
                    </a:p>
                  </a:txBody>
                  <a:tcPr marL="0" marR="0" marT="448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1125">
                        <a:lnSpc>
                          <a:spcPct val="100000"/>
                        </a:lnSpc>
                        <a:spcBef>
                          <a:spcPts val="295"/>
                        </a:spcBef>
                      </a:pPr>
                      <a:r>
                        <a:rPr sz="1400" spc="-5" dirty="0">
                          <a:latin typeface="Arial"/>
                          <a:cs typeface="Arial"/>
                        </a:rPr>
                        <a:t>Three edges are </a:t>
                      </a:r>
                      <a:r>
                        <a:rPr sz="1400" dirty="0">
                          <a:latin typeface="Arial"/>
                          <a:cs typeface="Arial"/>
                        </a:rPr>
                        <a:t>combined</a:t>
                      </a:r>
                      <a:r>
                        <a:rPr sz="1400" spc="35" dirty="0">
                          <a:latin typeface="Arial"/>
                          <a:cs typeface="Arial"/>
                        </a:rPr>
                        <a:t> </a:t>
                      </a:r>
                      <a:r>
                        <a:rPr sz="1400" spc="-5" dirty="0">
                          <a:latin typeface="Arial"/>
                          <a:cs typeface="Arial"/>
                        </a:rPr>
                        <a:t>here</a:t>
                      </a:r>
                      <a:endParaRPr sz="1400">
                        <a:latin typeface="Arial"/>
                        <a:cs typeface="Arial"/>
                      </a:endParaRPr>
                    </a:p>
                  </a:txBody>
                  <a:tcPr marL="0" marR="0" marT="33057"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r>
              <a:tr h="254149">
                <a:tc>
                  <a:txBody>
                    <a:bodyPr/>
                    <a:lstStyle/>
                    <a:p>
                      <a:pPr marL="69850" algn="ctr">
                        <a:lnSpc>
                          <a:spcPct val="100000"/>
                        </a:lnSpc>
                        <a:spcBef>
                          <a:spcPts val="160"/>
                        </a:spcBef>
                      </a:pPr>
                      <a:r>
                        <a:rPr sz="1400" spc="-10" dirty="0">
                          <a:latin typeface="Arial"/>
                          <a:cs typeface="Arial"/>
                        </a:rPr>
                        <a:t>36,</a:t>
                      </a:r>
                      <a:r>
                        <a:rPr sz="1400" dirty="0">
                          <a:latin typeface="Arial"/>
                          <a:cs typeface="Arial"/>
                        </a:rPr>
                        <a:t> </a:t>
                      </a:r>
                      <a:r>
                        <a:rPr sz="1400" spc="-5" dirty="0">
                          <a:latin typeface="Arial"/>
                          <a:cs typeface="Arial"/>
                        </a:rPr>
                        <a:t>37</a:t>
                      </a:r>
                      <a:endParaRPr sz="1400">
                        <a:latin typeface="Arial"/>
                        <a:cs typeface="Arial"/>
                      </a:endParaRPr>
                    </a:p>
                  </a:txBody>
                  <a:tcPr marL="0" marR="0" marT="17929"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586105">
                        <a:lnSpc>
                          <a:spcPct val="100000"/>
                        </a:lnSpc>
                        <a:spcBef>
                          <a:spcPts val="80"/>
                        </a:spcBef>
                      </a:pPr>
                      <a:r>
                        <a:rPr sz="1400" dirty="0">
                          <a:latin typeface="Arial"/>
                          <a:cs typeface="Arial"/>
                        </a:rPr>
                        <a:t>R</a:t>
                      </a:r>
                      <a:endParaRPr sz="1400">
                        <a:latin typeface="Arial"/>
                        <a:cs typeface="Arial"/>
                      </a:endParaRPr>
                    </a:p>
                  </a:txBody>
                  <a:tcPr marL="0" marR="0" marT="89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0014">
                        <a:lnSpc>
                          <a:spcPct val="100000"/>
                        </a:lnSpc>
                        <a:spcBef>
                          <a:spcPts val="235"/>
                        </a:spcBef>
                      </a:pPr>
                      <a:r>
                        <a:rPr sz="1400" spc="-5" dirty="0">
                          <a:latin typeface="Arial"/>
                          <a:cs typeface="Arial"/>
                        </a:rPr>
                        <a:t>Sequential nodes with exit</a:t>
                      </a:r>
                      <a:r>
                        <a:rPr sz="1400" spc="20" dirty="0">
                          <a:latin typeface="Arial"/>
                          <a:cs typeface="Arial"/>
                        </a:rPr>
                        <a:t> </a:t>
                      </a:r>
                      <a:r>
                        <a:rPr sz="1400" spc="-5" dirty="0">
                          <a:latin typeface="Arial"/>
                          <a:cs typeface="Arial"/>
                        </a:rPr>
                        <a:t>node</a:t>
                      </a:r>
                      <a:endParaRPr sz="1400">
                        <a:latin typeface="Arial"/>
                        <a:cs typeface="Arial"/>
                      </a:endParaRPr>
                    </a:p>
                  </a:txBody>
                  <a:tcPr marL="0" marR="0" marT="26334"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r>
            </a:tbl>
          </a:graphicData>
        </a:graphic>
      </p:graphicFrame>
      <p:sp>
        <p:nvSpPr>
          <p:cNvPr id="5" name="object 5"/>
          <p:cNvSpPr txBox="1"/>
          <p:nvPr/>
        </p:nvSpPr>
        <p:spPr>
          <a:xfrm>
            <a:off x="3317701" y="4420942"/>
            <a:ext cx="2576368" cy="257730"/>
          </a:xfrm>
          <a:prstGeom prst="rect">
            <a:avLst/>
          </a:prstGeom>
        </p:spPr>
        <p:txBody>
          <a:bodyPr vert="horz" wrap="square" lIns="0" tIns="11397" rIns="0" bIns="0" rtlCol="0">
            <a:spAutoFit/>
          </a:bodyPr>
          <a:lstStyle/>
          <a:p>
            <a:pPr marL="11397">
              <a:spcBef>
                <a:spcPts val="90"/>
              </a:spcBef>
            </a:pPr>
            <a:r>
              <a:rPr sz="1600" b="1" dirty="0">
                <a:latin typeface="Arial"/>
                <a:cs typeface="Arial"/>
              </a:rPr>
              <a:t>Fig. </a:t>
            </a:r>
            <a:r>
              <a:rPr sz="1600" b="1" spc="-4" dirty="0">
                <a:latin typeface="Arial"/>
                <a:cs typeface="Arial"/>
              </a:rPr>
              <a:t>20 </a:t>
            </a:r>
            <a:r>
              <a:rPr sz="1600" b="1" dirty="0">
                <a:latin typeface="Arial"/>
                <a:cs typeface="Arial"/>
              </a:rPr>
              <a:t>(b): </a:t>
            </a:r>
            <a:r>
              <a:rPr sz="1600" b="1" spc="-4" dirty="0">
                <a:latin typeface="Arial"/>
                <a:cs typeface="Arial"/>
              </a:rPr>
              <a:t>DD Path</a:t>
            </a:r>
            <a:r>
              <a:rPr sz="1600" b="1" spc="-54" dirty="0">
                <a:latin typeface="Arial"/>
                <a:cs typeface="Arial"/>
              </a:rPr>
              <a:t> </a:t>
            </a:r>
            <a:r>
              <a:rPr sz="1600" b="1" spc="-4" dirty="0">
                <a:latin typeface="Arial"/>
                <a:cs typeface="Arial"/>
              </a:rPr>
              <a:t>graph</a:t>
            </a:r>
            <a:endParaRPr sz="1600">
              <a:latin typeface="Arial"/>
              <a:cs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729432" y="6143070"/>
            <a:ext cx="2576368" cy="257730"/>
          </a:xfrm>
          <a:prstGeom prst="rect">
            <a:avLst/>
          </a:prstGeom>
        </p:spPr>
        <p:txBody>
          <a:bodyPr vert="horz" wrap="square" lIns="0" tIns="11397" rIns="0" bIns="0" rtlCol="0">
            <a:spAutoFit/>
          </a:bodyPr>
          <a:lstStyle/>
          <a:p>
            <a:pPr marL="11397">
              <a:spcBef>
                <a:spcPts val="90"/>
              </a:spcBef>
            </a:pPr>
            <a:r>
              <a:rPr sz="1600" b="1" dirty="0">
                <a:latin typeface="Arial"/>
                <a:cs typeface="Arial"/>
              </a:rPr>
              <a:t>Fig. </a:t>
            </a:r>
            <a:r>
              <a:rPr sz="1600" b="1" spc="-4" dirty="0">
                <a:latin typeface="Arial"/>
                <a:cs typeface="Arial"/>
              </a:rPr>
              <a:t>20 </a:t>
            </a:r>
            <a:r>
              <a:rPr sz="1600" b="1" dirty="0">
                <a:latin typeface="Arial"/>
                <a:cs typeface="Arial"/>
              </a:rPr>
              <a:t>(b): </a:t>
            </a:r>
            <a:r>
              <a:rPr sz="1600" b="1" spc="-4" dirty="0">
                <a:latin typeface="Arial"/>
                <a:cs typeface="Arial"/>
              </a:rPr>
              <a:t>DD Path</a:t>
            </a:r>
            <a:r>
              <a:rPr sz="1600" b="1" spc="-54" dirty="0">
                <a:latin typeface="Arial"/>
                <a:cs typeface="Arial"/>
              </a:rPr>
              <a:t> </a:t>
            </a:r>
            <a:r>
              <a:rPr sz="1600" b="1" spc="-4" dirty="0">
                <a:latin typeface="Arial"/>
                <a:cs typeface="Arial"/>
              </a:rPr>
              <a:t>graph</a:t>
            </a:r>
            <a:endParaRPr sz="1600">
              <a:latin typeface="Arial"/>
              <a:cs typeface="Arial"/>
            </a:endParaRPr>
          </a:p>
        </p:txBody>
      </p:sp>
      <p:sp>
        <p:nvSpPr>
          <p:cNvPr id="5" name="object 5"/>
          <p:cNvSpPr/>
          <p:nvPr/>
        </p:nvSpPr>
        <p:spPr>
          <a:xfrm>
            <a:off x="457200" y="609600"/>
            <a:ext cx="4267200" cy="5714999"/>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603590" y="228600"/>
            <a:ext cx="3382818" cy="257730"/>
          </a:xfrm>
          <a:prstGeom prst="rect">
            <a:avLst/>
          </a:prstGeom>
        </p:spPr>
        <p:txBody>
          <a:bodyPr vert="horz" wrap="square" lIns="0" tIns="11397" rIns="0" bIns="0" rtlCol="0">
            <a:spAutoFit/>
          </a:bodyPr>
          <a:lstStyle/>
          <a:p>
            <a:pPr marL="11397">
              <a:spcBef>
                <a:spcPts val="90"/>
              </a:spcBef>
            </a:pPr>
            <a:r>
              <a:rPr sz="1600" spc="-4" dirty="0">
                <a:latin typeface="Arial"/>
                <a:cs typeface="Arial"/>
              </a:rPr>
              <a:t>DD Path graph is given in Fig. 20</a:t>
            </a:r>
            <a:r>
              <a:rPr sz="1600" spc="13" dirty="0">
                <a:latin typeface="Arial"/>
                <a:cs typeface="Arial"/>
              </a:rPr>
              <a:t> </a:t>
            </a:r>
            <a:r>
              <a:rPr sz="1600" spc="-4" dirty="0">
                <a:latin typeface="Arial"/>
                <a:cs typeface="Arial"/>
              </a:rPr>
              <a:t>(b)</a:t>
            </a:r>
            <a:endParaRPr sz="1600">
              <a:latin typeface="Arial"/>
              <a:cs typeface="Arial"/>
            </a:endParaRPr>
          </a:p>
        </p:txBody>
      </p:sp>
      <p:sp>
        <p:nvSpPr>
          <p:cNvPr id="7" name="object 7"/>
          <p:cNvSpPr txBox="1"/>
          <p:nvPr/>
        </p:nvSpPr>
        <p:spPr>
          <a:xfrm>
            <a:off x="5544119" y="2515495"/>
            <a:ext cx="2307936" cy="2425316"/>
          </a:xfrm>
          <a:prstGeom prst="rect">
            <a:avLst/>
          </a:prstGeom>
        </p:spPr>
        <p:txBody>
          <a:bodyPr vert="horz" wrap="square" lIns="0" tIns="75220" rIns="0" bIns="0" rtlCol="0">
            <a:spAutoFit/>
          </a:bodyPr>
          <a:lstStyle/>
          <a:p>
            <a:pPr marL="11397">
              <a:spcBef>
                <a:spcPts val="592"/>
              </a:spcBef>
            </a:pPr>
            <a:r>
              <a:rPr sz="1600" b="1" spc="-4" dirty="0">
                <a:latin typeface="Arial"/>
                <a:cs typeface="Arial"/>
              </a:rPr>
              <a:t>Independent paths</a:t>
            </a:r>
            <a:r>
              <a:rPr sz="1600" b="1" spc="-49" dirty="0">
                <a:latin typeface="Arial"/>
                <a:cs typeface="Arial"/>
              </a:rPr>
              <a:t> </a:t>
            </a:r>
            <a:r>
              <a:rPr sz="1600" b="1" spc="-4" dirty="0">
                <a:latin typeface="Arial"/>
                <a:cs typeface="Arial"/>
              </a:rPr>
              <a:t>are:</a:t>
            </a:r>
            <a:endParaRPr sz="1600">
              <a:latin typeface="Arial"/>
              <a:cs typeface="Arial"/>
            </a:endParaRPr>
          </a:p>
          <a:p>
            <a:pPr marL="755050" indent="-333932">
              <a:spcBef>
                <a:spcPts val="507"/>
              </a:spcBef>
              <a:buAutoNum type="romanLcParenBoth"/>
              <a:tabLst>
                <a:tab pos="755050" algn="l"/>
                <a:tab pos="755620" algn="l"/>
              </a:tabLst>
            </a:pPr>
            <a:r>
              <a:rPr sz="1600" spc="-4" dirty="0">
                <a:solidFill>
                  <a:srgbClr val="653200"/>
                </a:solidFill>
                <a:latin typeface="Arial"/>
                <a:cs typeface="Arial"/>
              </a:rPr>
              <a:t>ABFGNPQR</a:t>
            </a:r>
            <a:endParaRPr sz="1600">
              <a:latin typeface="Arial"/>
              <a:cs typeface="Arial"/>
            </a:endParaRPr>
          </a:p>
          <a:p>
            <a:pPr marL="755050" indent="-333932">
              <a:spcBef>
                <a:spcPts val="399"/>
              </a:spcBef>
              <a:buAutoNum type="romanLcParenBoth"/>
              <a:tabLst>
                <a:tab pos="755620" algn="l"/>
              </a:tabLst>
            </a:pPr>
            <a:r>
              <a:rPr sz="1600" spc="-4" dirty="0">
                <a:solidFill>
                  <a:srgbClr val="653200"/>
                </a:solidFill>
                <a:latin typeface="Arial"/>
                <a:cs typeface="Arial"/>
              </a:rPr>
              <a:t>ABFGNOQR</a:t>
            </a:r>
            <a:endParaRPr sz="1600">
              <a:latin typeface="Arial"/>
              <a:cs typeface="Arial"/>
            </a:endParaRPr>
          </a:p>
          <a:p>
            <a:pPr marL="755050" indent="-333932">
              <a:spcBef>
                <a:spcPts val="386"/>
              </a:spcBef>
              <a:buAutoNum type="romanLcParenBoth"/>
              <a:tabLst>
                <a:tab pos="755620" algn="l"/>
              </a:tabLst>
            </a:pPr>
            <a:r>
              <a:rPr sz="1600" spc="-4" dirty="0">
                <a:solidFill>
                  <a:srgbClr val="653200"/>
                </a:solidFill>
                <a:latin typeface="Arial"/>
                <a:cs typeface="Arial"/>
              </a:rPr>
              <a:t>ABCEGNPQR</a:t>
            </a:r>
            <a:endParaRPr sz="1600">
              <a:latin typeface="Arial"/>
              <a:cs typeface="Arial"/>
            </a:endParaRPr>
          </a:p>
          <a:p>
            <a:pPr marL="755050" indent="-333932">
              <a:spcBef>
                <a:spcPts val="399"/>
              </a:spcBef>
              <a:buAutoNum type="romanLcParenBoth"/>
              <a:tabLst>
                <a:tab pos="755620" algn="l"/>
              </a:tabLst>
            </a:pPr>
            <a:r>
              <a:rPr sz="1600" spc="-4" dirty="0">
                <a:solidFill>
                  <a:srgbClr val="653200"/>
                </a:solidFill>
                <a:latin typeface="Arial"/>
                <a:cs typeface="Arial"/>
              </a:rPr>
              <a:t>ABCDEGNOQR</a:t>
            </a:r>
            <a:endParaRPr sz="1600">
              <a:latin typeface="Arial"/>
              <a:cs typeface="Arial"/>
            </a:endParaRPr>
          </a:p>
          <a:p>
            <a:pPr marL="755050" indent="-333932">
              <a:spcBef>
                <a:spcPts val="399"/>
              </a:spcBef>
              <a:buAutoNum type="romanLcParenBoth"/>
              <a:tabLst>
                <a:tab pos="755620" algn="l"/>
              </a:tabLst>
            </a:pPr>
            <a:r>
              <a:rPr sz="1600" spc="-4" dirty="0">
                <a:solidFill>
                  <a:srgbClr val="653200"/>
                </a:solidFill>
                <a:latin typeface="Arial"/>
                <a:cs typeface="Arial"/>
              </a:rPr>
              <a:t>ABFGHIMQR</a:t>
            </a:r>
            <a:endParaRPr sz="1600">
              <a:latin typeface="Arial"/>
              <a:cs typeface="Arial"/>
            </a:endParaRPr>
          </a:p>
          <a:p>
            <a:pPr marL="421688" marR="91176">
              <a:lnSpc>
                <a:spcPts val="2333"/>
              </a:lnSpc>
              <a:spcBef>
                <a:spcPts val="135"/>
              </a:spcBef>
              <a:buAutoNum type="romanLcParenBoth"/>
              <a:tabLst>
                <a:tab pos="755620" algn="l"/>
              </a:tabLst>
            </a:pPr>
            <a:r>
              <a:rPr sz="1600" spc="-4" dirty="0">
                <a:solidFill>
                  <a:srgbClr val="653200"/>
                </a:solidFill>
                <a:latin typeface="Arial"/>
                <a:cs typeface="Arial"/>
              </a:rPr>
              <a:t>AB</a:t>
            </a:r>
            <a:r>
              <a:rPr sz="1600" dirty="0">
                <a:solidFill>
                  <a:srgbClr val="653200"/>
                </a:solidFill>
                <a:latin typeface="Arial"/>
                <a:cs typeface="Arial"/>
              </a:rPr>
              <a:t>FG</a:t>
            </a:r>
            <a:r>
              <a:rPr sz="1600" spc="-9" dirty="0">
                <a:solidFill>
                  <a:srgbClr val="653200"/>
                </a:solidFill>
                <a:latin typeface="Arial"/>
                <a:cs typeface="Arial"/>
              </a:rPr>
              <a:t>H</a:t>
            </a:r>
            <a:r>
              <a:rPr sz="1600" dirty="0">
                <a:solidFill>
                  <a:srgbClr val="653200"/>
                </a:solidFill>
                <a:latin typeface="Arial"/>
                <a:cs typeface="Arial"/>
              </a:rPr>
              <a:t>J</a:t>
            </a:r>
            <a:r>
              <a:rPr sz="1600" spc="-4" dirty="0">
                <a:solidFill>
                  <a:srgbClr val="653200"/>
                </a:solidFill>
                <a:latin typeface="Arial"/>
                <a:cs typeface="Arial"/>
              </a:rPr>
              <a:t>K</a:t>
            </a:r>
            <a:r>
              <a:rPr sz="1600" dirty="0">
                <a:solidFill>
                  <a:srgbClr val="653200"/>
                </a:solidFill>
                <a:latin typeface="Arial"/>
                <a:cs typeface="Arial"/>
              </a:rPr>
              <a:t>M</a:t>
            </a:r>
            <a:r>
              <a:rPr sz="1600" spc="-9" dirty="0">
                <a:solidFill>
                  <a:srgbClr val="653200"/>
                </a:solidFill>
                <a:latin typeface="Arial"/>
                <a:cs typeface="Arial"/>
              </a:rPr>
              <a:t>Q</a:t>
            </a:r>
            <a:r>
              <a:rPr sz="1600" spc="-4" dirty="0">
                <a:solidFill>
                  <a:srgbClr val="653200"/>
                </a:solidFill>
                <a:latin typeface="Arial"/>
                <a:cs typeface="Arial"/>
              </a:rPr>
              <a:t>R  </a:t>
            </a:r>
            <a:r>
              <a:rPr sz="1600">
                <a:solidFill>
                  <a:srgbClr val="653200"/>
                </a:solidFill>
                <a:latin typeface="Arial"/>
                <a:cs typeface="Arial"/>
              </a:rPr>
              <a:t>(</a:t>
            </a:r>
            <a:r>
              <a:rPr sz="1600" smtClean="0">
                <a:solidFill>
                  <a:srgbClr val="653200"/>
                </a:solidFill>
                <a:latin typeface="Arial"/>
                <a:cs typeface="Arial"/>
              </a:rPr>
              <a:t>vii)ABFGH</a:t>
            </a:r>
            <a:r>
              <a:rPr lang="en-IN" sz="1600" dirty="0" smtClean="0">
                <a:solidFill>
                  <a:srgbClr val="653200"/>
                </a:solidFill>
                <a:latin typeface="Arial"/>
                <a:cs typeface="Arial"/>
              </a:rPr>
              <a:t>L</a:t>
            </a:r>
            <a:r>
              <a:rPr sz="1600" smtClean="0">
                <a:solidFill>
                  <a:srgbClr val="653200"/>
                </a:solidFill>
                <a:latin typeface="Arial"/>
                <a:cs typeface="Arial"/>
              </a:rPr>
              <a:t>JMQR</a:t>
            </a:r>
            <a:endParaRPr sz="1600">
              <a:latin typeface="Arial"/>
              <a:cs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590800"/>
            <a:ext cx="8229600" cy="1143000"/>
          </a:xfrm>
        </p:spPr>
        <p:txBody>
          <a:bodyPr/>
          <a:lstStyle/>
          <a:p>
            <a:pPr algn="ctr"/>
            <a:r>
              <a:rPr lang="en-IN" dirty="0" err="1" smtClean="0"/>
              <a:t>Cyclomatic</a:t>
            </a:r>
            <a:r>
              <a:rPr lang="en-IN" dirty="0" smtClean="0"/>
              <a:t> Complexity</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lnSpc>
                <a:spcPct val="150000"/>
              </a:lnSpc>
            </a:pPr>
            <a:r>
              <a:rPr lang="en-IN" b="1" dirty="0" err="1" smtClean="0"/>
              <a:t>Cyclomatic</a:t>
            </a:r>
            <a:r>
              <a:rPr lang="en-IN" b="1" dirty="0" smtClean="0"/>
              <a:t> Complexity</a:t>
            </a:r>
          </a:p>
          <a:p>
            <a:pPr lvl="1" algn="just">
              <a:lnSpc>
                <a:spcPct val="150000"/>
              </a:lnSpc>
            </a:pPr>
            <a:r>
              <a:rPr lang="en-IN" dirty="0" smtClean="0"/>
              <a:t>Also known as structural complexity</a:t>
            </a:r>
          </a:p>
          <a:p>
            <a:pPr lvl="1" algn="just">
              <a:lnSpc>
                <a:spcPct val="150000"/>
              </a:lnSpc>
            </a:pPr>
            <a:r>
              <a:rPr lang="en-IN" dirty="0" smtClean="0"/>
              <a:t>Complexity measure is defined in terms of independent paths</a:t>
            </a:r>
          </a:p>
          <a:p>
            <a:pPr lvl="1" algn="just">
              <a:lnSpc>
                <a:spcPct val="150000"/>
              </a:lnSpc>
            </a:pPr>
            <a:r>
              <a:rPr lang="en-IN" dirty="0" smtClean="0"/>
              <a:t>Provides an upper bound on the number of test cases that must be conducted to ensure that all the statements have been tested at least once and every condition has been tested on its true side and false side.</a:t>
            </a:r>
            <a:endParaRPr lang="en-US" dirty="0"/>
          </a:p>
        </p:txBody>
      </p:sp>
      <p:sp>
        <p:nvSpPr>
          <p:cNvPr id="3" name="Title 2"/>
          <p:cNvSpPr>
            <a:spLocks noGrp="1"/>
          </p:cNvSpPr>
          <p:nvPr>
            <p:ph type="title"/>
          </p:nvPr>
        </p:nvSpPr>
        <p:spPr/>
        <p:txBody>
          <a:bodyPr>
            <a:normAutofit/>
          </a:bodyPr>
          <a:lstStyle/>
          <a:p>
            <a:r>
              <a:rPr lang="en-US" spc="171" dirty="0" smtClean="0">
                <a:solidFill>
                  <a:srgbClr val="323299"/>
                </a:solidFill>
              </a:rPr>
              <a:t>Software</a:t>
            </a:r>
            <a:r>
              <a:rPr lang="en-US" spc="-148" dirty="0" smtClean="0">
                <a:solidFill>
                  <a:srgbClr val="323299"/>
                </a:solidFill>
              </a:rPr>
              <a:t> </a:t>
            </a:r>
            <a:r>
              <a:rPr lang="en-US" spc="94" dirty="0" smtClean="0">
                <a:solidFill>
                  <a:srgbClr val="323299"/>
                </a:solidFill>
              </a:rPr>
              <a:t>Testing</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41954"/>
            <a:ext cx="5523337" cy="641875"/>
          </a:xfrm>
          <a:prstGeom prst="rect">
            <a:avLst/>
          </a:prstGeom>
        </p:spPr>
        <p:txBody>
          <a:bodyPr vert="horz" wrap="square" lIns="0" tIns="10827" rIns="0" bIns="0" rtlCol="0">
            <a:spAutoFit/>
          </a:bodyPr>
          <a:lstStyle/>
          <a:p>
            <a:pPr marL="11397">
              <a:spcBef>
                <a:spcPts val="85"/>
              </a:spcBef>
            </a:pPr>
            <a:r>
              <a:rPr spc="171" dirty="0">
                <a:solidFill>
                  <a:schemeClr val="tx1"/>
                </a:solidFill>
              </a:rPr>
              <a:t>Software</a:t>
            </a:r>
            <a:r>
              <a:rPr spc="-148" dirty="0">
                <a:solidFill>
                  <a:schemeClr val="tx1"/>
                </a:solidFill>
              </a:rPr>
              <a:t> </a:t>
            </a:r>
            <a:r>
              <a:rPr spc="94" dirty="0">
                <a:solidFill>
                  <a:schemeClr val="tx1"/>
                </a:solidFill>
              </a:rPr>
              <a:t>Testing</a:t>
            </a:r>
          </a:p>
        </p:txBody>
      </p:sp>
      <p:sp>
        <p:nvSpPr>
          <p:cNvPr id="4" name="object 4"/>
          <p:cNvSpPr txBox="1"/>
          <p:nvPr/>
        </p:nvSpPr>
        <p:spPr>
          <a:xfrm>
            <a:off x="337711" y="1240715"/>
            <a:ext cx="8349089" cy="1739611"/>
          </a:xfrm>
          <a:prstGeom prst="rect">
            <a:avLst/>
          </a:prstGeom>
        </p:spPr>
        <p:txBody>
          <a:bodyPr vert="horz" wrap="square" lIns="0" tIns="10827" rIns="0" bIns="0" rtlCol="0">
            <a:spAutoFit/>
          </a:bodyPr>
          <a:lstStyle/>
          <a:p>
            <a:pPr marL="11397">
              <a:spcBef>
                <a:spcPts val="85"/>
              </a:spcBef>
            </a:pPr>
            <a:r>
              <a:rPr sz="2000" b="1" u="heavy" spc="-4" dirty="0">
                <a:uFill>
                  <a:solidFill>
                    <a:srgbClr val="CC0000"/>
                  </a:solidFill>
                </a:uFill>
                <a:latin typeface="Arial"/>
                <a:cs typeface="Arial"/>
              </a:rPr>
              <a:t>Cyclomatic</a:t>
            </a:r>
            <a:r>
              <a:rPr sz="2000" b="1" u="heavy" spc="9" dirty="0">
                <a:uFill>
                  <a:solidFill>
                    <a:srgbClr val="CC0000"/>
                  </a:solidFill>
                </a:uFill>
                <a:latin typeface="Arial"/>
                <a:cs typeface="Arial"/>
              </a:rPr>
              <a:t> </a:t>
            </a:r>
            <a:r>
              <a:rPr sz="2000" b="1" u="heavy" spc="-4" dirty="0">
                <a:uFill>
                  <a:solidFill>
                    <a:srgbClr val="CC0000"/>
                  </a:solidFill>
                </a:uFill>
                <a:latin typeface="Arial"/>
                <a:cs typeface="Arial"/>
              </a:rPr>
              <a:t>Complexity</a:t>
            </a:r>
            <a:endParaRPr sz="2000">
              <a:latin typeface="Arial"/>
              <a:cs typeface="Arial"/>
            </a:endParaRPr>
          </a:p>
          <a:p>
            <a:pPr>
              <a:spcBef>
                <a:spcPts val="36"/>
              </a:spcBef>
            </a:pPr>
            <a:endParaRPr sz="2000">
              <a:latin typeface="Arial"/>
              <a:cs typeface="Arial"/>
            </a:endParaRPr>
          </a:p>
          <a:p>
            <a:pPr marL="79209"/>
            <a:r>
              <a:rPr sz="1600" b="1" spc="-4" dirty="0">
                <a:latin typeface="Arial"/>
                <a:cs typeface="Arial"/>
              </a:rPr>
              <a:t>McCabe’s cyclomatic metric V(G) </a:t>
            </a:r>
            <a:r>
              <a:rPr sz="1600" b="1" dirty="0">
                <a:latin typeface="Arial"/>
                <a:cs typeface="Arial"/>
              </a:rPr>
              <a:t>= </a:t>
            </a:r>
            <a:r>
              <a:rPr sz="1600" b="1" i="1" spc="-4" dirty="0">
                <a:latin typeface="Arial"/>
                <a:cs typeface="Arial"/>
              </a:rPr>
              <a:t>e </a:t>
            </a:r>
            <a:r>
              <a:rPr sz="1600" b="1" spc="-4" dirty="0">
                <a:latin typeface="Arial"/>
                <a:cs typeface="Arial"/>
              </a:rPr>
              <a:t>– </a:t>
            </a:r>
            <a:r>
              <a:rPr sz="1600" b="1" i="1" spc="-4" dirty="0">
                <a:latin typeface="Arial"/>
                <a:cs typeface="Arial"/>
              </a:rPr>
              <a:t>n </a:t>
            </a:r>
            <a:r>
              <a:rPr sz="1600" b="1" dirty="0">
                <a:latin typeface="Arial"/>
                <a:cs typeface="Arial"/>
              </a:rPr>
              <a:t>+</a:t>
            </a:r>
            <a:r>
              <a:rPr sz="1600" b="1" spc="9" dirty="0">
                <a:latin typeface="Arial"/>
                <a:cs typeface="Arial"/>
              </a:rPr>
              <a:t> </a:t>
            </a:r>
            <a:r>
              <a:rPr sz="1600" b="1" spc="-4">
                <a:latin typeface="Arial"/>
                <a:cs typeface="Arial"/>
              </a:rPr>
              <a:t>2P</a:t>
            </a:r>
            <a:r>
              <a:rPr sz="1600" b="1" spc="-4" smtClean="0">
                <a:latin typeface="Arial"/>
                <a:cs typeface="Arial"/>
              </a:rPr>
              <a:t>.</a:t>
            </a:r>
            <a:endParaRPr lang="en-IN" sz="1600" b="1" spc="-4" dirty="0" smtClean="0">
              <a:latin typeface="Arial"/>
              <a:cs typeface="Arial"/>
            </a:endParaRPr>
          </a:p>
          <a:p>
            <a:pPr marL="79209"/>
            <a:endParaRPr lang="en-IN" sz="1600" b="1" spc="-4" dirty="0" smtClean="0">
              <a:latin typeface="Arial"/>
              <a:cs typeface="Arial"/>
            </a:endParaRPr>
          </a:p>
          <a:p>
            <a:pPr marL="79209"/>
            <a:r>
              <a:rPr lang="en-IN" sz="1600" i="1" spc="-4" dirty="0" smtClean="0">
                <a:latin typeface="Arial"/>
                <a:cs typeface="Arial"/>
              </a:rPr>
              <a:t>Where e = number of edges; n = number of nodes; p = number of connected components</a:t>
            </a:r>
            <a:endParaRPr sz="1600" i="1">
              <a:latin typeface="Arial"/>
              <a:cs typeface="Arial"/>
            </a:endParaRPr>
          </a:p>
          <a:p>
            <a:pPr marL="79209">
              <a:spcBef>
                <a:spcPts val="983"/>
              </a:spcBef>
            </a:pPr>
            <a:r>
              <a:rPr sz="1600" spc="-4" dirty="0">
                <a:latin typeface="Arial"/>
                <a:cs typeface="Arial"/>
              </a:rPr>
              <a:t>For example, a flow graph </a:t>
            </a:r>
            <a:r>
              <a:rPr sz="1600" spc="-4">
                <a:latin typeface="Arial"/>
                <a:cs typeface="Arial"/>
              </a:rPr>
              <a:t>shown </a:t>
            </a:r>
            <a:r>
              <a:rPr lang="en-IN" sz="1600" spc="-4" dirty="0" smtClean="0">
                <a:latin typeface="Arial"/>
                <a:cs typeface="Arial"/>
              </a:rPr>
              <a:t>under </a:t>
            </a:r>
            <a:r>
              <a:rPr sz="1600" spc="-9" smtClean="0">
                <a:latin typeface="Arial"/>
                <a:cs typeface="Arial"/>
              </a:rPr>
              <a:t>with </a:t>
            </a:r>
            <a:r>
              <a:rPr sz="1600" dirty="0">
                <a:latin typeface="Arial"/>
                <a:cs typeface="Arial"/>
              </a:rPr>
              <a:t>entry node </a:t>
            </a:r>
            <a:r>
              <a:rPr sz="1600" spc="-4" dirty="0">
                <a:latin typeface="Arial"/>
                <a:cs typeface="Arial"/>
              </a:rPr>
              <a:t>‘</a:t>
            </a:r>
            <a:r>
              <a:rPr sz="1600" i="1" spc="-4" dirty="0">
                <a:latin typeface="Arial"/>
                <a:cs typeface="Arial"/>
              </a:rPr>
              <a:t>a</a:t>
            </a:r>
            <a:r>
              <a:rPr sz="1600" spc="-4" dirty="0">
                <a:latin typeface="Arial"/>
                <a:cs typeface="Arial"/>
              </a:rPr>
              <a:t>’ and exit node</a:t>
            </a:r>
            <a:r>
              <a:rPr sz="1600" spc="90" dirty="0">
                <a:latin typeface="Arial"/>
                <a:cs typeface="Arial"/>
              </a:rPr>
              <a:t> </a:t>
            </a:r>
            <a:r>
              <a:rPr sz="1600" spc="-4" dirty="0">
                <a:latin typeface="Arial"/>
                <a:cs typeface="Arial"/>
              </a:rPr>
              <a:t>‘</a:t>
            </a:r>
            <a:r>
              <a:rPr sz="1600" i="1" spc="-4" dirty="0">
                <a:latin typeface="Arial"/>
                <a:cs typeface="Arial"/>
              </a:rPr>
              <a:t>f</a:t>
            </a:r>
            <a:r>
              <a:rPr sz="1600" spc="-4" dirty="0">
                <a:latin typeface="Arial"/>
                <a:cs typeface="Arial"/>
              </a:rPr>
              <a:t>’.</a:t>
            </a:r>
            <a:endParaRPr sz="1600">
              <a:latin typeface="Arial"/>
              <a:cs typeface="Arial"/>
            </a:endParaRPr>
          </a:p>
        </p:txBody>
      </p:sp>
      <p:sp>
        <p:nvSpPr>
          <p:cNvPr id="5" name="object 5"/>
          <p:cNvSpPr/>
          <p:nvPr/>
        </p:nvSpPr>
        <p:spPr>
          <a:xfrm>
            <a:off x="2462023" y="3171563"/>
            <a:ext cx="4234945" cy="322923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630213"/>
            <a:ext cx="5599537" cy="641875"/>
          </a:xfrm>
          <a:prstGeom prst="rect">
            <a:avLst/>
          </a:prstGeom>
        </p:spPr>
        <p:txBody>
          <a:bodyPr vert="horz" wrap="square" lIns="0" tIns="10827" rIns="0" bIns="0" rtlCol="0">
            <a:spAutoFit/>
          </a:bodyPr>
          <a:lstStyle/>
          <a:p>
            <a:pPr marL="11397">
              <a:spcBef>
                <a:spcPts val="85"/>
              </a:spcBef>
            </a:pPr>
            <a:r>
              <a:rPr spc="171" dirty="0">
                <a:solidFill>
                  <a:schemeClr val="tx1"/>
                </a:solidFill>
              </a:rPr>
              <a:t>Software</a:t>
            </a:r>
            <a:r>
              <a:rPr spc="-148" dirty="0">
                <a:solidFill>
                  <a:schemeClr val="tx1"/>
                </a:solidFill>
              </a:rPr>
              <a:t> </a:t>
            </a:r>
            <a:r>
              <a:rPr spc="94" dirty="0">
                <a:solidFill>
                  <a:schemeClr val="tx1"/>
                </a:solidFill>
              </a:rPr>
              <a:t>Testing</a:t>
            </a:r>
          </a:p>
        </p:txBody>
      </p:sp>
      <p:sp>
        <p:nvSpPr>
          <p:cNvPr id="4" name="object 4"/>
          <p:cNvSpPr txBox="1"/>
          <p:nvPr/>
        </p:nvSpPr>
        <p:spPr>
          <a:xfrm>
            <a:off x="833576" y="1649505"/>
            <a:ext cx="6927849" cy="1806615"/>
          </a:xfrm>
          <a:prstGeom prst="rect">
            <a:avLst/>
          </a:prstGeom>
        </p:spPr>
        <p:txBody>
          <a:bodyPr vert="horz" wrap="square" lIns="0" tIns="11397" rIns="0" bIns="0" rtlCol="0">
            <a:spAutoFit/>
          </a:bodyPr>
          <a:lstStyle/>
          <a:p>
            <a:pPr marL="831980" marR="1612102" indent="-820583">
              <a:lnSpc>
                <a:spcPct val="150600"/>
              </a:lnSpc>
              <a:spcBef>
                <a:spcPts val="90"/>
              </a:spcBef>
            </a:pPr>
            <a:r>
              <a:rPr sz="1600" dirty="0">
                <a:latin typeface="Arial"/>
                <a:cs typeface="Arial"/>
              </a:rPr>
              <a:t>The </a:t>
            </a:r>
            <a:r>
              <a:rPr sz="1600" spc="-4" dirty="0">
                <a:latin typeface="Arial"/>
                <a:cs typeface="Arial"/>
              </a:rPr>
              <a:t>value of cyclomatic </a:t>
            </a:r>
            <a:r>
              <a:rPr sz="1600" dirty="0">
                <a:latin typeface="Arial"/>
                <a:cs typeface="Arial"/>
              </a:rPr>
              <a:t>complexity can </a:t>
            </a:r>
            <a:r>
              <a:rPr sz="1600" spc="-4" dirty="0">
                <a:latin typeface="Arial"/>
                <a:cs typeface="Arial"/>
              </a:rPr>
              <a:t>be calculated as </a:t>
            </a:r>
            <a:r>
              <a:rPr sz="1600" dirty="0">
                <a:latin typeface="Arial"/>
                <a:cs typeface="Arial"/>
              </a:rPr>
              <a:t>:  </a:t>
            </a:r>
            <a:r>
              <a:rPr sz="1600" spc="-4" dirty="0">
                <a:latin typeface="Arial"/>
                <a:cs typeface="Arial"/>
              </a:rPr>
              <a:t>V(G) </a:t>
            </a:r>
            <a:r>
              <a:rPr sz="1600" dirty="0">
                <a:latin typeface="Arial"/>
                <a:cs typeface="Arial"/>
              </a:rPr>
              <a:t>= </a:t>
            </a:r>
            <a:r>
              <a:rPr sz="1600" spc="-4" dirty="0">
                <a:latin typeface="Arial"/>
                <a:cs typeface="Arial"/>
              </a:rPr>
              <a:t>9 – 6 </a:t>
            </a:r>
            <a:r>
              <a:rPr sz="1600" dirty="0">
                <a:latin typeface="Arial"/>
                <a:cs typeface="Arial"/>
              </a:rPr>
              <a:t>+ </a:t>
            </a:r>
            <a:r>
              <a:rPr sz="1600" spc="-4" dirty="0">
                <a:latin typeface="Arial"/>
                <a:cs typeface="Arial"/>
              </a:rPr>
              <a:t>2 </a:t>
            </a:r>
            <a:r>
              <a:rPr sz="1600" dirty="0">
                <a:latin typeface="Arial"/>
                <a:cs typeface="Arial"/>
              </a:rPr>
              <a:t>=</a:t>
            </a:r>
            <a:r>
              <a:rPr sz="1600" spc="-9" dirty="0">
                <a:latin typeface="Arial"/>
                <a:cs typeface="Arial"/>
              </a:rPr>
              <a:t> </a:t>
            </a:r>
            <a:r>
              <a:rPr sz="1600" spc="-4" dirty="0">
                <a:latin typeface="Arial"/>
                <a:cs typeface="Arial"/>
              </a:rPr>
              <a:t>5</a:t>
            </a:r>
            <a:endParaRPr sz="1600">
              <a:latin typeface="Arial"/>
              <a:cs typeface="Arial"/>
            </a:endParaRPr>
          </a:p>
          <a:p>
            <a:pPr marL="11397">
              <a:spcBef>
                <a:spcPts val="978"/>
              </a:spcBef>
              <a:tabLst>
                <a:tab pos="831410" algn="l"/>
              </a:tabLst>
            </a:pPr>
            <a:r>
              <a:rPr sz="1600" spc="-4" dirty="0">
                <a:latin typeface="Arial"/>
                <a:cs typeface="Arial"/>
              </a:rPr>
              <a:t>Here	</a:t>
            </a:r>
            <a:r>
              <a:rPr sz="1600" i="1" spc="-4" dirty="0">
                <a:latin typeface="Arial"/>
                <a:cs typeface="Arial"/>
              </a:rPr>
              <a:t>e </a:t>
            </a:r>
            <a:r>
              <a:rPr sz="1600" dirty="0">
                <a:latin typeface="Arial"/>
                <a:cs typeface="Arial"/>
              </a:rPr>
              <a:t>= </a:t>
            </a:r>
            <a:r>
              <a:rPr sz="1600" spc="-4" dirty="0">
                <a:latin typeface="Arial"/>
                <a:cs typeface="Arial"/>
              </a:rPr>
              <a:t>9, </a:t>
            </a:r>
            <a:r>
              <a:rPr sz="1600" i="1" spc="-4" dirty="0">
                <a:latin typeface="Arial"/>
                <a:cs typeface="Arial"/>
              </a:rPr>
              <a:t>n </a:t>
            </a:r>
            <a:r>
              <a:rPr sz="1600" dirty="0">
                <a:latin typeface="Arial"/>
                <a:cs typeface="Arial"/>
              </a:rPr>
              <a:t>= </a:t>
            </a:r>
            <a:r>
              <a:rPr sz="1600" spc="-4" dirty="0">
                <a:latin typeface="Arial"/>
                <a:cs typeface="Arial"/>
              </a:rPr>
              <a:t>6 and </a:t>
            </a:r>
            <a:r>
              <a:rPr sz="1600" dirty="0">
                <a:latin typeface="Arial"/>
                <a:cs typeface="Arial"/>
              </a:rPr>
              <a:t>P </a:t>
            </a:r>
            <a:r>
              <a:rPr sz="1600" spc="-4" dirty="0">
                <a:latin typeface="Arial"/>
                <a:cs typeface="Arial"/>
              </a:rPr>
              <a:t>=1</a:t>
            </a:r>
            <a:endParaRPr sz="1600">
              <a:latin typeface="Arial"/>
              <a:cs typeface="Arial"/>
            </a:endParaRPr>
          </a:p>
          <a:p>
            <a:pPr>
              <a:lnSpc>
                <a:spcPct val="100000"/>
              </a:lnSpc>
            </a:pPr>
            <a:endParaRPr sz="1600">
              <a:latin typeface="Arial"/>
              <a:cs typeface="Arial"/>
            </a:endParaRPr>
          </a:p>
          <a:p>
            <a:pPr marL="11397">
              <a:spcBef>
                <a:spcPts val="1005"/>
              </a:spcBef>
            </a:pPr>
            <a:r>
              <a:rPr sz="1600" dirty="0">
                <a:latin typeface="Arial"/>
                <a:cs typeface="Arial"/>
              </a:rPr>
              <a:t>There </a:t>
            </a:r>
            <a:r>
              <a:rPr sz="1600" spc="-9" dirty="0">
                <a:latin typeface="Arial"/>
                <a:cs typeface="Arial"/>
              </a:rPr>
              <a:t>will </a:t>
            </a:r>
            <a:r>
              <a:rPr sz="1600" spc="-4" dirty="0">
                <a:latin typeface="Arial"/>
                <a:cs typeface="Arial"/>
              </a:rPr>
              <a:t>be </a:t>
            </a:r>
            <a:r>
              <a:rPr sz="1600" dirty="0">
                <a:latin typeface="Arial"/>
                <a:cs typeface="Arial"/>
              </a:rPr>
              <a:t>five </a:t>
            </a:r>
            <a:r>
              <a:rPr sz="1600" spc="-4" dirty="0">
                <a:latin typeface="Arial"/>
                <a:cs typeface="Arial"/>
              </a:rPr>
              <a:t>independent paths for the flow graph illustrated in Fig.</a:t>
            </a:r>
            <a:r>
              <a:rPr sz="1600" spc="102" dirty="0">
                <a:latin typeface="Arial"/>
                <a:cs typeface="Arial"/>
              </a:rPr>
              <a:t> </a:t>
            </a:r>
            <a:r>
              <a:rPr sz="1600" spc="-4" dirty="0">
                <a:latin typeface="Arial"/>
                <a:cs typeface="Arial"/>
              </a:rPr>
              <a:t>21.</a:t>
            </a:r>
            <a:endParaRPr sz="1600">
              <a:latin typeface="Arial"/>
              <a:cs typeface="Arial"/>
            </a:endParaRPr>
          </a:p>
        </p:txBody>
      </p:sp>
      <p:sp>
        <p:nvSpPr>
          <p:cNvPr id="5" name="object 5"/>
          <p:cNvSpPr txBox="1"/>
          <p:nvPr/>
        </p:nvSpPr>
        <p:spPr>
          <a:xfrm>
            <a:off x="1249218" y="3350557"/>
            <a:ext cx="774123" cy="1626346"/>
          </a:xfrm>
          <a:prstGeom prst="rect">
            <a:avLst/>
          </a:prstGeom>
        </p:spPr>
        <p:txBody>
          <a:bodyPr vert="horz" wrap="square" lIns="0" tIns="86617" rIns="0" bIns="0" rtlCol="0">
            <a:spAutoFit/>
          </a:bodyPr>
          <a:lstStyle/>
          <a:p>
            <a:pPr marL="11397">
              <a:spcBef>
                <a:spcPts val="682"/>
              </a:spcBef>
            </a:pPr>
            <a:r>
              <a:rPr sz="1600" b="1" spc="-4" dirty="0">
                <a:latin typeface="Arial"/>
                <a:cs typeface="Arial"/>
              </a:rPr>
              <a:t>Path 1</a:t>
            </a:r>
            <a:r>
              <a:rPr sz="1600" b="1" spc="-76" dirty="0">
                <a:latin typeface="Arial"/>
                <a:cs typeface="Arial"/>
              </a:rPr>
              <a:t> </a:t>
            </a:r>
            <a:r>
              <a:rPr sz="1600" b="1" dirty="0">
                <a:latin typeface="Arial"/>
                <a:cs typeface="Arial"/>
              </a:rPr>
              <a:t>:</a:t>
            </a:r>
            <a:endParaRPr sz="1600">
              <a:latin typeface="Arial"/>
              <a:cs typeface="Arial"/>
            </a:endParaRPr>
          </a:p>
          <a:p>
            <a:pPr marL="11397">
              <a:spcBef>
                <a:spcPts val="592"/>
              </a:spcBef>
            </a:pPr>
            <a:r>
              <a:rPr sz="1600" b="1" spc="-4" dirty="0">
                <a:latin typeface="Arial"/>
                <a:cs typeface="Arial"/>
              </a:rPr>
              <a:t>Path 2</a:t>
            </a:r>
            <a:r>
              <a:rPr sz="1600" b="1" spc="-76" dirty="0">
                <a:latin typeface="Arial"/>
                <a:cs typeface="Arial"/>
              </a:rPr>
              <a:t> </a:t>
            </a:r>
            <a:r>
              <a:rPr sz="1600" b="1" dirty="0">
                <a:latin typeface="Arial"/>
                <a:cs typeface="Arial"/>
              </a:rPr>
              <a:t>:</a:t>
            </a:r>
            <a:endParaRPr sz="1600">
              <a:latin typeface="Arial"/>
              <a:cs typeface="Arial"/>
            </a:endParaRPr>
          </a:p>
          <a:p>
            <a:pPr marL="11397">
              <a:spcBef>
                <a:spcPts val="579"/>
              </a:spcBef>
            </a:pPr>
            <a:r>
              <a:rPr sz="1600" b="1" spc="-4" dirty="0">
                <a:latin typeface="Arial"/>
                <a:cs typeface="Arial"/>
              </a:rPr>
              <a:t>Path 3</a:t>
            </a:r>
            <a:r>
              <a:rPr sz="1600" b="1" spc="-76" dirty="0">
                <a:latin typeface="Arial"/>
                <a:cs typeface="Arial"/>
              </a:rPr>
              <a:t> </a:t>
            </a:r>
            <a:r>
              <a:rPr sz="1600" b="1" dirty="0">
                <a:latin typeface="Arial"/>
                <a:cs typeface="Arial"/>
              </a:rPr>
              <a:t>:</a:t>
            </a:r>
            <a:endParaRPr sz="1600">
              <a:latin typeface="Arial"/>
              <a:cs typeface="Arial"/>
            </a:endParaRPr>
          </a:p>
          <a:p>
            <a:pPr marL="11397">
              <a:spcBef>
                <a:spcPts val="583"/>
              </a:spcBef>
            </a:pPr>
            <a:r>
              <a:rPr sz="1600" b="1" spc="-4" dirty="0">
                <a:latin typeface="Arial"/>
                <a:cs typeface="Arial"/>
              </a:rPr>
              <a:t>Path 4</a:t>
            </a:r>
            <a:r>
              <a:rPr sz="1600" b="1" spc="-76" dirty="0">
                <a:latin typeface="Arial"/>
                <a:cs typeface="Arial"/>
              </a:rPr>
              <a:t> </a:t>
            </a:r>
            <a:r>
              <a:rPr sz="1600" b="1" dirty="0">
                <a:latin typeface="Arial"/>
                <a:cs typeface="Arial"/>
              </a:rPr>
              <a:t>:</a:t>
            </a:r>
            <a:endParaRPr sz="1600">
              <a:latin typeface="Arial"/>
              <a:cs typeface="Arial"/>
            </a:endParaRPr>
          </a:p>
          <a:p>
            <a:pPr marL="11397">
              <a:spcBef>
                <a:spcPts val="592"/>
              </a:spcBef>
            </a:pPr>
            <a:r>
              <a:rPr sz="1600" b="1" spc="-4" dirty="0">
                <a:latin typeface="Arial"/>
                <a:cs typeface="Arial"/>
              </a:rPr>
              <a:t>Path 5</a:t>
            </a:r>
            <a:r>
              <a:rPr sz="1600" b="1" spc="-76" dirty="0">
                <a:latin typeface="Arial"/>
                <a:cs typeface="Arial"/>
              </a:rPr>
              <a:t> </a:t>
            </a:r>
            <a:r>
              <a:rPr sz="1600" b="1" dirty="0">
                <a:latin typeface="Arial"/>
                <a:cs typeface="Arial"/>
              </a:rPr>
              <a:t>:</a:t>
            </a:r>
            <a:endParaRPr sz="1600">
              <a:latin typeface="Arial"/>
              <a:cs typeface="Arial"/>
            </a:endParaRPr>
          </a:p>
        </p:txBody>
      </p:sp>
      <p:sp>
        <p:nvSpPr>
          <p:cNvPr id="6" name="object 6"/>
          <p:cNvSpPr txBox="1"/>
          <p:nvPr/>
        </p:nvSpPr>
        <p:spPr>
          <a:xfrm>
            <a:off x="2496126" y="3350557"/>
            <a:ext cx="2471305" cy="1640709"/>
          </a:xfrm>
          <a:prstGeom prst="rect">
            <a:avLst/>
          </a:prstGeom>
        </p:spPr>
        <p:txBody>
          <a:bodyPr vert="horz" wrap="square" lIns="0" tIns="86617" rIns="0" bIns="0" rtlCol="0">
            <a:spAutoFit/>
          </a:bodyPr>
          <a:lstStyle/>
          <a:p>
            <a:pPr marL="11397">
              <a:spcBef>
                <a:spcPts val="682"/>
              </a:spcBef>
            </a:pPr>
            <a:r>
              <a:rPr sz="1600" i="1" spc="-4" dirty="0">
                <a:latin typeface="Arial"/>
                <a:cs typeface="Arial"/>
              </a:rPr>
              <a:t>a </a:t>
            </a:r>
            <a:r>
              <a:rPr sz="1600" i="1" dirty="0">
                <a:latin typeface="Arial"/>
                <a:cs typeface="Arial"/>
              </a:rPr>
              <a:t>c</a:t>
            </a:r>
            <a:r>
              <a:rPr sz="1600" i="1" spc="-4" dirty="0">
                <a:latin typeface="Arial"/>
                <a:cs typeface="Arial"/>
              </a:rPr>
              <a:t> </a:t>
            </a:r>
            <a:r>
              <a:rPr sz="1600" i="1" dirty="0">
                <a:latin typeface="Arial"/>
                <a:cs typeface="Arial"/>
              </a:rPr>
              <a:t>f</a:t>
            </a:r>
            <a:endParaRPr sz="1600">
              <a:latin typeface="Arial"/>
              <a:cs typeface="Arial"/>
            </a:endParaRPr>
          </a:p>
          <a:p>
            <a:pPr marL="11397" marR="1850870">
              <a:lnSpc>
                <a:spcPct val="130000"/>
              </a:lnSpc>
              <a:spcBef>
                <a:spcPts val="9"/>
              </a:spcBef>
            </a:pPr>
            <a:r>
              <a:rPr sz="1600" i="1" spc="-4" dirty="0">
                <a:latin typeface="Arial"/>
                <a:cs typeface="Arial"/>
              </a:rPr>
              <a:t>a b e</a:t>
            </a:r>
            <a:r>
              <a:rPr sz="1600" i="1" spc="-81" dirty="0">
                <a:latin typeface="Arial"/>
                <a:cs typeface="Arial"/>
              </a:rPr>
              <a:t> </a:t>
            </a:r>
            <a:r>
              <a:rPr sz="1600" i="1" dirty="0">
                <a:latin typeface="Arial"/>
                <a:cs typeface="Arial"/>
              </a:rPr>
              <a:t>f  </a:t>
            </a:r>
            <a:r>
              <a:rPr sz="1600" i="1" spc="-4" dirty="0">
                <a:latin typeface="Arial"/>
                <a:cs typeface="Arial"/>
              </a:rPr>
              <a:t>a d </a:t>
            </a:r>
            <a:r>
              <a:rPr sz="1600" i="1" dirty="0">
                <a:latin typeface="Arial"/>
                <a:cs typeface="Arial"/>
              </a:rPr>
              <a:t>c</a:t>
            </a:r>
            <a:r>
              <a:rPr sz="1600" i="1" spc="-76" dirty="0">
                <a:latin typeface="Arial"/>
                <a:cs typeface="Arial"/>
              </a:rPr>
              <a:t> </a:t>
            </a:r>
            <a:r>
              <a:rPr sz="1600" i="1" dirty="0">
                <a:latin typeface="Arial"/>
                <a:cs typeface="Arial"/>
              </a:rPr>
              <a:t>f</a:t>
            </a:r>
            <a:endParaRPr sz="1600">
              <a:latin typeface="Arial"/>
              <a:cs typeface="Arial"/>
            </a:endParaRPr>
          </a:p>
          <a:p>
            <a:pPr marL="11397" marR="4559">
              <a:lnSpc>
                <a:spcPts val="2531"/>
              </a:lnSpc>
              <a:spcBef>
                <a:spcPts val="171"/>
              </a:spcBef>
            </a:pPr>
            <a:r>
              <a:rPr sz="1600" i="1" spc="-4" dirty="0">
                <a:latin typeface="Arial"/>
                <a:cs typeface="Arial"/>
              </a:rPr>
              <a:t>a b e a </a:t>
            </a:r>
            <a:r>
              <a:rPr sz="1600" i="1" dirty="0">
                <a:latin typeface="Arial"/>
                <a:cs typeface="Arial"/>
              </a:rPr>
              <a:t>c f </a:t>
            </a:r>
            <a:r>
              <a:rPr sz="1600" b="1" dirty="0">
                <a:latin typeface="Arial"/>
                <a:cs typeface="Arial"/>
              </a:rPr>
              <a:t>or </a:t>
            </a:r>
            <a:r>
              <a:rPr sz="1600" i="1" spc="-4" dirty="0">
                <a:latin typeface="Arial"/>
                <a:cs typeface="Arial"/>
              </a:rPr>
              <a:t>a b e a b e </a:t>
            </a:r>
            <a:r>
              <a:rPr sz="1600" i="1" dirty="0">
                <a:latin typeface="Arial"/>
                <a:cs typeface="Arial"/>
              </a:rPr>
              <a:t>f  </a:t>
            </a:r>
            <a:r>
              <a:rPr sz="1600" i="1" spc="-4" dirty="0">
                <a:latin typeface="Arial"/>
                <a:cs typeface="Arial"/>
              </a:rPr>
              <a:t>a b e b e</a:t>
            </a:r>
            <a:r>
              <a:rPr sz="1600" i="1" spc="-18" dirty="0">
                <a:latin typeface="Arial"/>
                <a:cs typeface="Arial"/>
              </a:rPr>
              <a:t> </a:t>
            </a:r>
            <a:r>
              <a:rPr sz="1600" i="1" dirty="0">
                <a:latin typeface="Arial"/>
                <a:cs typeface="Arial"/>
              </a:rPr>
              <a:t>f</a:t>
            </a:r>
            <a:endParaRPr sz="16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3575" y="1650850"/>
            <a:ext cx="7374082" cy="2899478"/>
          </a:xfrm>
          <a:prstGeom prst="rect">
            <a:avLst/>
          </a:prstGeom>
        </p:spPr>
        <p:txBody>
          <a:bodyPr vert="horz" wrap="square" lIns="0" tIns="11397" rIns="0" bIns="0" rtlCol="0">
            <a:spAutoFit/>
          </a:bodyPr>
          <a:lstStyle/>
          <a:p>
            <a:pPr marL="11397">
              <a:spcBef>
                <a:spcPts val="90"/>
              </a:spcBef>
            </a:pPr>
            <a:r>
              <a:rPr sz="1600" b="1" spc="-4" dirty="0">
                <a:latin typeface="Arial"/>
                <a:cs typeface="Arial"/>
              </a:rPr>
              <a:t>Several properties </a:t>
            </a:r>
            <a:r>
              <a:rPr sz="1600" b="1" dirty="0">
                <a:latin typeface="Arial"/>
                <a:cs typeface="Arial"/>
              </a:rPr>
              <a:t>of </a:t>
            </a:r>
            <a:r>
              <a:rPr sz="1600" b="1" spc="-4" dirty="0">
                <a:latin typeface="Arial"/>
                <a:cs typeface="Arial"/>
              </a:rPr>
              <a:t>cyclomatic complexity are stated</a:t>
            </a:r>
            <a:r>
              <a:rPr sz="1600" b="1" spc="13" dirty="0">
                <a:latin typeface="Arial"/>
                <a:cs typeface="Arial"/>
              </a:rPr>
              <a:t> </a:t>
            </a:r>
            <a:r>
              <a:rPr sz="1600" b="1" dirty="0">
                <a:latin typeface="Arial"/>
                <a:cs typeface="Arial"/>
              </a:rPr>
              <a:t>below:</a:t>
            </a:r>
            <a:endParaRPr sz="1600">
              <a:latin typeface="Arial"/>
              <a:cs typeface="Arial"/>
            </a:endParaRPr>
          </a:p>
          <a:p>
            <a:pPr>
              <a:spcBef>
                <a:spcPts val="40"/>
              </a:spcBef>
            </a:pPr>
            <a:endParaRPr sz="2100">
              <a:latin typeface="Arial"/>
              <a:cs typeface="Arial"/>
            </a:endParaRPr>
          </a:p>
          <a:p>
            <a:pPr marL="39889">
              <a:spcBef>
                <a:spcPts val="4"/>
              </a:spcBef>
              <a:tabLst>
                <a:tab pos="450181" algn="l"/>
              </a:tabLst>
            </a:pPr>
            <a:r>
              <a:rPr dirty="0">
                <a:latin typeface="Arial"/>
                <a:cs typeface="Arial"/>
              </a:rPr>
              <a:t>1.	</a:t>
            </a:r>
            <a:r>
              <a:rPr spc="-4" dirty="0">
                <a:latin typeface="Arial"/>
                <a:cs typeface="Arial"/>
              </a:rPr>
              <a:t>V(G) ≥1</a:t>
            </a:r>
            <a:endParaRPr>
              <a:latin typeface="Arial"/>
              <a:cs typeface="Arial"/>
            </a:endParaRPr>
          </a:p>
          <a:p>
            <a:pPr marL="450181" indent="-410860">
              <a:spcBef>
                <a:spcPts val="1615"/>
              </a:spcBef>
              <a:buAutoNum type="arabicPeriod" startAt="2"/>
              <a:tabLst>
                <a:tab pos="450181" algn="l"/>
                <a:tab pos="450750" algn="l"/>
              </a:tabLst>
            </a:pPr>
            <a:r>
              <a:rPr dirty="0">
                <a:latin typeface="Arial"/>
                <a:cs typeface="Arial"/>
              </a:rPr>
              <a:t>V </a:t>
            </a:r>
            <a:r>
              <a:rPr spc="-4" dirty="0">
                <a:latin typeface="Arial"/>
                <a:cs typeface="Arial"/>
              </a:rPr>
              <a:t>(G) is the maximum number </a:t>
            </a:r>
            <a:r>
              <a:rPr dirty="0">
                <a:latin typeface="Arial"/>
                <a:cs typeface="Arial"/>
              </a:rPr>
              <a:t>of </a:t>
            </a:r>
            <a:r>
              <a:rPr spc="-4" dirty="0">
                <a:latin typeface="Arial"/>
                <a:cs typeface="Arial"/>
              </a:rPr>
              <a:t>independent </a:t>
            </a:r>
            <a:r>
              <a:rPr spc="-9" dirty="0">
                <a:latin typeface="Arial"/>
                <a:cs typeface="Arial"/>
              </a:rPr>
              <a:t>paths </a:t>
            </a:r>
            <a:r>
              <a:rPr spc="-4" dirty="0">
                <a:latin typeface="Arial"/>
                <a:cs typeface="Arial"/>
              </a:rPr>
              <a:t>in graph</a:t>
            </a:r>
            <a:r>
              <a:rPr spc="-54" dirty="0">
                <a:latin typeface="Arial"/>
                <a:cs typeface="Arial"/>
              </a:rPr>
              <a:t> </a:t>
            </a:r>
            <a:r>
              <a:rPr dirty="0">
                <a:latin typeface="Arial"/>
                <a:cs typeface="Arial"/>
              </a:rPr>
              <a:t>G.</a:t>
            </a:r>
            <a:endParaRPr>
              <a:latin typeface="Arial"/>
              <a:cs typeface="Arial"/>
            </a:endParaRPr>
          </a:p>
          <a:p>
            <a:pPr marL="450181" indent="-410860">
              <a:spcBef>
                <a:spcPts val="1593"/>
              </a:spcBef>
              <a:buAutoNum type="arabicPeriod" startAt="2"/>
              <a:tabLst>
                <a:tab pos="450181" algn="l"/>
                <a:tab pos="450750" algn="l"/>
              </a:tabLst>
            </a:pPr>
            <a:r>
              <a:rPr spc="-4" dirty="0">
                <a:latin typeface="Arial"/>
                <a:cs typeface="Arial"/>
              </a:rPr>
              <a:t>Inserting </a:t>
            </a:r>
            <a:r>
              <a:rPr dirty="0">
                <a:latin typeface="Arial"/>
                <a:cs typeface="Arial"/>
              </a:rPr>
              <a:t>&amp; </a:t>
            </a:r>
            <a:r>
              <a:rPr spc="-4" dirty="0">
                <a:latin typeface="Arial"/>
                <a:cs typeface="Arial"/>
              </a:rPr>
              <a:t>deleting functional </a:t>
            </a:r>
            <a:r>
              <a:rPr spc="-9" dirty="0">
                <a:latin typeface="Arial"/>
                <a:cs typeface="Arial"/>
              </a:rPr>
              <a:t>statements to </a:t>
            </a:r>
            <a:r>
              <a:rPr dirty="0">
                <a:latin typeface="Arial"/>
                <a:cs typeface="Arial"/>
              </a:rPr>
              <a:t>G </a:t>
            </a:r>
            <a:r>
              <a:rPr spc="-4" dirty="0">
                <a:latin typeface="Arial"/>
                <a:cs typeface="Arial"/>
              </a:rPr>
              <a:t>does </a:t>
            </a:r>
            <a:r>
              <a:rPr dirty="0">
                <a:latin typeface="Arial"/>
                <a:cs typeface="Arial"/>
              </a:rPr>
              <a:t>not </a:t>
            </a:r>
            <a:r>
              <a:rPr spc="-9" dirty="0">
                <a:latin typeface="Arial"/>
                <a:cs typeface="Arial"/>
              </a:rPr>
              <a:t>affect</a:t>
            </a:r>
            <a:r>
              <a:rPr spc="18" dirty="0">
                <a:latin typeface="Arial"/>
                <a:cs typeface="Arial"/>
              </a:rPr>
              <a:t> </a:t>
            </a:r>
            <a:r>
              <a:rPr spc="-4" dirty="0">
                <a:latin typeface="Arial"/>
                <a:cs typeface="Arial"/>
              </a:rPr>
              <a:t>V(G).</a:t>
            </a:r>
            <a:endParaRPr>
              <a:latin typeface="Arial"/>
              <a:cs typeface="Arial"/>
            </a:endParaRPr>
          </a:p>
          <a:p>
            <a:pPr>
              <a:lnSpc>
                <a:spcPct val="100000"/>
              </a:lnSpc>
              <a:buAutoNum type="arabicPeriod" startAt="2"/>
            </a:pPr>
            <a:endParaRPr>
              <a:latin typeface="Arial"/>
              <a:cs typeface="Arial"/>
            </a:endParaRPr>
          </a:p>
          <a:p>
            <a:pPr marL="450181" indent="-410860">
              <a:spcBef>
                <a:spcPts val="4"/>
              </a:spcBef>
              <a:buAutoNum type="arabicPeriod" startAt="2"/>
              <a:tabLst>
                <a:tab pos="450181" algn="l"/>
                <a:tab pos="450750" algn="l"/>
              </a:tabLst>
            </a:pPr>
            <a:r>
              <a:rPr dirty="0">
                <a:latin typeface="Arial"/>
                <a:cs typeface="Arial"/>
              </a:rPr>
              <a:t>G </a:t>
            </a:r>
            <a:r>
              <a:rPr spc="-4" dirty="0">
                <a:latin typeface="Arial"/>
                <a:cs typeface="Arial"/>
              </a:rPr>
              <a:t>has </a:t>
            </a:r>
            <a:r>
              <a:rPr dirty="0">
                <a:latin typeface="Arial"/>
                <a:cs typeface="Arial"/>
              </a:rPr>
              <a:t>only </a:t>
            </a:r>
            <a:r>
              <a:rPr spc="-4" dirty="0">
                <a:latin typeface="Arial"/>
                <a:cs typeface="Arial"/>
              </a:rPr>
              <a:t>one path if and </a:t>
            </a:r>
            <a:r>
              <a:rPr dirty="0">
                <a:latin typeface="Arial"/>
                <a:cs typeface="Arial"/>
              </a:rPr>
              <a:t>only </a:t>
            </a:r>
            <a:r>
              <a:rPr spc="-4" dirty="0">
                <a:latin typeface="Arial"/>
                <a:cs typeface="Arial"/>
              </a:rPr>
              <a:t>if</a:t>
            </a:r>
            <a:r>
              <a:rPr spc="-58" dirty="0">
                <a:latin typeface="Arial"/>
                <a:cs typeface="Arial"/>
              </a:rPr>
              <a:t> </a:t>
            </a:r>
            <a:r>
              <a:rPr spc="-4" dirty="0">
                <a:latin typeface="Arial"/>
                <a:cs typeface="Arial"/>
              </a:rPr>
              <a:t>V(G)=</a:t>
            </a:r>
            <a:r>
              <a:rPr spc="-4">
                <a:latin typeface="Arial"/>
                <a:cs typeface="Arial"/>
              </a:rPr>
              <a:t>1</a:t>
            </a:r>
            <a:r>
              <a:rPr spc="-4" smtClean="0">
                <a:latin typeface="Arial"/>
                <a:cs typeface="Arial"/>
              </a:rPr>
              <a:t>.</a:t>
            </a:r>
            <a:endParaRPr lang="en-IN" spc="-4" dirty="0" smtClean="0">
              <a:latin typeface="Arial"/>
              <a:cs typeface="Arial"/>
            </a:endParaRPr>
          </a:p>
          <a:p>
            <a:pPr marL="450181" indent="-410860">
              <a:spcBef>
                <a:spcPts val="4"/>
              </a:spcBef>
              <a:buAutoNum type="arabicPeriod" startAt="2"/>
              <a:tabLst>
                <a:tab pos="450181" algn="l"/>
                <a:tab pos="450750" algn="l"/>
              </a:tabLst>
            </a:pPr>
            <a:endParaRPr sz="1600">
              <a:latin typeface="Arial"/>
              <a:cs typeface="Arial"/>
            </a:endParaRPr>
          </a:p>
          <a:p>
            <a:pPr marL="450181" indent="-410860">
              <a:buAutoNum type="arabicPeriod" startAt="2"/>
              <a:tabLst>
                <a:tab pos="450181" algn="l"/>
                <a:tab pos="450750" algn="l"/>
              </a:tabLst>
            </a:pPr>
            <a:r>
              <a:rPr spc="-4" dirty="0">
                <a:latin typeface="Arial"/>
                <a:cs typeface="Arial"/>
              </a:rPr>
              <a:t>V(G) depends </a:t>
            </a:r>
            <a:r>
              <a:rPr dirty="0">
                <a:latin typeface="Arial"/>
                <a:cs typeface="Arial"/>
              </a:rPr>
              <a:t>only on </a:t>
            </a:r>
            <a:r>
              <a:rPr spc="-4" dirty="0">
                <a:latin typeface="Arial"/>
                <a:cs typeface="Arial"/>
              </a:rPr>
              <a:t>the decision structure </a:t>
            </a:r>
            <a:r>
              <a:rPr dirty="0">
                <a:latin typeface="Arial"/>
                <a:cs typeface="Arial"/>
              </a:rPr>
              <a:t>of</a:t>
            </a:r>
            <a:r>
              <a:rPr spc="-54" dirty="0">
                <a:latin typeface="Arial"/>
                <a:cs typeface="Arial"/>
              </a:rPr>
              <a:t> </a:t>
            </a:r>
            <a:r>
              <a:rPr dirty="0">
                <a:latin typeface="Arial"/>
                <a:cs typeface="Arial"/>
              </a:rPr>
              <a:t>G.</a:t>
            </a:r>
            <a:endParaRPr>
              <a:latin typeface="Arial"/>
              <a:cs typeface="Arial"/>
            </a:endParaRPr>
          </a:p>
        </p:txBody>
      </p:sp>
      <p:sp>
        <p:nvSpPr>
          <p:cNvPr id="3" name="object 3"/>
          <p:cNvSpPr txBox="1">
            <a:spLocks noGrp="1"/>
          </p:cNvSpPr>
          <p:nvPr>
            <p:ph type="title"/>
          </p:nvPr>
        </p:nvSpPr>
        <p:spPr>
          <a:xfrm>
            <a:off x="381000" y="630213"/>
            <a:ext cx="5599537" cy="641875"/>
          </a:xfrm>
          <a:prstGeom prst="rect">
            <a:avLst/>
          </a:prstGeom>
        </p:spPr>
        <p:txBody>
          <a:bodyPr vert="horz" wrap="square" lIns="0" tIns="10827" rIns="0" bIns="0" rtlCol="0">
            <a:spAutoFit/>
          </a:bodyPr>
          <a:lstStyle/>
          <a:p>
            <a:pPr marL="11397">
              <a:spcBef>
                <a:spcPts val="85"/>
              </a:spcBef>
            </a:pPr>
            <a:r>
              <a:rPr spc="171" dirty="0">
                <a:solidFill>
                  <a:schemeClr val="tx1"/>
                </a:solidFill>
              </a:rPr>
              <a:t>Software</a:t>
            </a:r>
            <a:r>
              <a:rPr spc="-148" dirty="0">
                <a:solidFill>
                  <a:schemeClr val="tx1"/>
                </a:solidFill>
              </a:rPr>
              <a:t> </a:t>
            </a:r>
            <a:r>
              <a:rPr spc="94" dirty="0">
                <a:solidFill>
                  <a:schemeClr val="tx1"/>
                </a:solidFill>
              </a:rPr>
              <a:t>Testing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76424"/>
            <a:ext cx="5370937" cy="641875"/>
          </a:xfrm>
          <a:prstGeom prst="rect">
            <a:avLst/>
          </a:prstGeom>
        </p:spPr>
        <p:txBody>
          <a:bodyPr vert="horz" wrap="square" lIns="0" tIns="10827" rIns="0" bIns="0" rtlCol="0">
            <a:spAutoFit/>
          </a:bodyPr>
          <a:lstStyle/>
          <a:p>
            <a:pPr marL="11397">
              <a:spcBef>
                <a:spcPts val="85"/>
              </a:spcBef>
            </a:pPr>
            <a:r>
              <a:rPr spc="171" dirty="0">
                <a:solidFill>
                  <a:schemeClr val="tx1"/>
                </a:solidFill>
              </a:rPr>
              <a:t>Software</a:t>
            </a:r>
            <a:r>
              <a:rPr spc="-148" dirty="0">
                <a:solidFill>
                  <a:schemeClr val="tx1"/>
                </a:solidFill>
              </a:rPr>
              <a:t> </a:t>
            </a:r>
            <a:r>
              <a:rPr spc="94" dirty="0">
                <a:solidFill>
                  <a:schemeClr val="tx1"/>
                </a:solidFill>
              </a:rPr>
              <a:t>Testing</a:t>
            </a:r>
          </a:p>
        </p:txBody>
      </p:sp>
      <p:sp>
        <p:nvSpPr>
          <p:cNvPr id="4" name="object 4"/>
          <p:cNvSpPr/>
          <p:nvPr/>
        </p:nvSpPr>
        <p:spPr>
          <a:xfrm>
            <a:off x="1419417" y="3449375"/>
            <a:ext cx="6281781" cy="2799025"/>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52400" y="1502933"/>
            <a:ext cx="8534399" cy="1674077"/>
          </a:xfrm>
          <a:prstGeom prst="rect">
            <a:avLst/>
          </a:prstGeom>
        </p:spPr>
        <p:txBody>
          <a:bodyPr vert="horz" wrap="square" lIns="0" tIns="11967" rIns="0" bIns="0" rtlCol="0">
            <a:spAutoFit/>
          </a:bodyPr>
          <a:lstStyle/>
          <a:p>
            <a:pPr marL="11397" marR="4559" algn="just">
              <a:lnSpc>
                <a:spcPct val="99900"/>
              </a:lnSpc>
              <a:spcBef>
                <a:spcPts val="94"/>
              </a:spcBef>
            </a:pPr>
            <a:r>
              <a:rPr spc="4" dirty="0">
                <a:latin typeface="Arial"/>
                <a:cs typeface="Arial"/>
              </a:rPr>
              <a:t>The </a:t>
            </a:r>
            <a:r>
              <a:rPr dirty="0">
                <a:latin typeface="Arial"/>
                <a:cs typeface="Arial"/>
              </a:rPr>
              <a:t>role of P in the complexity calculation V(G)=e-n+2P is required </a:t>
            </a:r>
            <a:r>
              <a:rPr spc="-4" dirty="0">
                <a:latin typeface="Arial"/>
                <a:cs typeface="Arial"/>
              </a:rPr>
              <a:t>to </a:t>
            </a:r>
            <a:r>
              <a:rPr spc="4" dirty="0">
                <a:latin typeface="Arial"/>
                <a:cs typeface="Arial"/>
              </a:rPr>
              <a:t>be </a:t>
            </a:r>
            <a:r>
              <a:rPr dirty="0">
                <a:latin typeface="Arial"/>
                <a:cs typeface="Arial"/>
              </a:rPr>
              <a:t>understood  </a:t>
            </a:r>
            <a:r>
              <a:rPr spc="-4" dirty="0">
                <a:latin typeface="Arial"/>
                <a:cs typeface="Arial"/>
              </a:rPr>
              <a:t>correctly. </a:t>
            </a:r>
            <a:r>
              <a:rPr dirty="0">
                <a:latin typeface="Arial"/>
                <a:cs typeface="Arial"/>
              </a:rPr>
              <a:t>We define a flow graph </a:t>
            </a:r>
            <a:r>
              <a:rPr spc="-4" dirty="0">
                <a:latin typeface="Arial"/>
                <a:cs typeface="Arial"/>
              </a:rPr>
              <a:t>with </a:t>
            </a:r>
            <a:r>
              <a:rPr dirty="0">
                <a:latin typeface="Arial"/>
                <a:cs typeface="Arial"/>
              </a:rPr>
              <a:t>unique entry </a:t>
            </a:r>
            <a:r>
              <a:rPr spc="4" dirty="0">
                <a:latin typeface="Arial"/>
                <a:cs typeface="Arial"/>
              </a:rPr>
              <a:t>and </a:t>
            </a:r>
            <a:r>
              <a:rPr dirty="0">
                <a:latin typeface="Arial"/>
                <a:cs typeface="Arial"/>
              </a:rPr>
              <a:t>exit nodes, all nodes  reachable </a:t>
            </a:r>
            <a:r>
              <a:rPr spc="-4" dirty="0">
                <a:latin typeface="Arial"/>
                <a:cs typeface="Arial"/>
              </a:rPr>
              <a:t>from </a:t>
            </a:r>
            <a:r>
              <a:rPr dirty="0">
                <a:latin typeface="Arial"/>
                <a:cs typeface="Arial"/>
              </a:rPr>
              <a:t>the </a:t>
            </a:r>
            <a:r>
              <a:rPr spc="-4" dirty="0">
                <a:latin typeface="Arial"/>
                <a:cs typeface="Arial"/>
              </a:rPr>
              <a:t>entry, </a:t>
            </a:r>
            <a:r>
              <a:rPr dirty="0">
                <a:latin typeface="Arial"/>
                <a:cs typeface="Arial"/>
              </a:rPr>
              <a:t>and exit reachable </a:t>
            </a:r>
            <a:r>
              <a:rPr spc="-4" dirty="0">
                <a:latin typeface="Arial"/>
                <a:cs typeface="Arial"/>
              </a:rPr>
              <a:t>from </a:t>
            </a:r>
            <a:r>
              <a:rPr dirty="0">
                <a:latin typeface="Arial"/>
                <a:cs typeface="Arial"/>
              </a:rPr>
              <a:t>all nodes. </a:t>
            </a:r>
            <a:r>
              <a:rPr spc="4" dirty="0">
                <a:latin typeface="Arial"/>
                <a:cs typeface="Arial"/>
              </a:rPr>
              <a:t>This </a:t>
            </a:r>
            <a:r>
              <a:rPr dirty="0">
                <a:latin typeface="Arial"/>
                <a:cs typeface="Arial"/>
              </a:rPr>
              <a:t>definition </a:t>
            </a:r>
            <a:r>
              <a:rPr spc="-4" dirty="0">
                <a:latin typeface="Arial"/>
                <a:cs typeface="Arial"/>
              </a:rPr>
              <a:t>would  </a:t>
            </a:r>
            <a:r>
              <a:rPr dirty="0">
                <a:latin typeface="Arial"/>
                <a:cs typeface="Arial"/>
              </a:rPr>
              <a:t>result in all flow graphs having only one connected component. </a:t>
            </a:r>
            <a:r>
              <a:rPr spc="-4" dirty="0">
                <a:latin typeface="Arial"/>
                <a:cs typeface="Arial"/>
              </a:rPr>
              <a:t>One </a:t>
            </a:r>
            <a:r>
              <a:rPr dirty="0">
                <a:latin typeface="Arial"/>
                <a:cs typeface="Arial"/>
              </a:rPr>
              <a:t>could, however,  imagine a main program M </a:t>
            </a:r>
            <a:r>
              <a:rPr spc="4" dirty="0">
                <a:latin typeface="Arial"/>
                <a:cs typeface="Arial"/>
              </a:rPr>
              <a:t>and </a:t>
            </a:r>
            <a:r>
              <a:rPr spc="-4" dirty="0">
                <a:latin typeface="Arial"/>
                <a:cs typeface="Arial"/>
              </a:rPr>
              <a:t>two </a:t>
            </a:r>
            <a:r>
              <a:rPr dirty="0">
                <a:latin typeface="Arial"/>
                <a:cs typeface="Arial"/>
              </a:rPr>
              <a:t>called subroutines A and B having a flow graph  </a:t>
            </a:r>
            <a:r>
              <a:rPr spc="-4">
                <a:latin typeface="Arial"/>
                <a:cs typeface="Arial"/>
              </a:rPr>
              <a:t>shown </a:t>
            </a:r>
            <a:r>
              <a:rPr lang="en-IN" spc="-4" dirty="0" smtClean="0">
                <a:latin typeface="Arial"/>
                <a:cs typeface="Arial"/>
              </a:rPr>
              <a:t>below</a:t>
            </a:r>
            <a:r>
              <a:rPr spc="4" smtClean="0">
                <a:latin typeface="Arial"/>
                <a:cs typeface="Arial"/>
              </a:rPr>
              <a:t>.</a:t>
            </a:r>
            <a:endParaRPr>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30213"/>
            <a:ext cx="5751937" cy="641875"/>
          </a:xfrm>
          <a:prstGeom prst="rect">
            <a:avLst/>
          </a:prstGeom>
        </p:spPr>
        <p:txBody>
          <a:bodyPr vert="horz" wrap="square" lIns="0" tIns="10827" rIns="0" bIns="0" rtlCol="0">
            <a:spAutoFit/>
          </a:bodyPr>
          <a:lstStyle/>
          <a:p>
            <a:pPr marL="11397">
              <a:spcBef>
                <a:spcPts val="85"/>
              </a:spcBef>
            </a:pPr>
            <a:r>
              <a:rPr spc="171" dirty="0">
                <a:solidFill>
                  <a:schemeClr val="tx1"/>
                </a:solidFill>
              </a:rPr>
              <a:t>Software</a:t>
            </a:r>
            <a:r>
              <a:rPr spc="-148" dirty="0">
                <a:solidFill>
                  <a:schemeClr val="tx1"/>
                </a:solidFill>
              </a:rPr>
              <a:t> </a:t>
            </a:r>
            <a:r>
              <a:rPr spc="94" dirty="0">
                <a:solidFill>
                  <a:schemeClr val="tx1"/>
                </a:solidFill>
              </a:rPr>
              <a:t>Testing</a:t>
            </a:r>
          </a:p>
        </p:txBody>
      </p:sp>
      <p:sp>
        <p:nvSpPr>
          <p:cNvPr id="4" name="object 4"/>
          <p:cNvSpPr txBox="1"/>
          <p:nvPr/>
        </p:nvSpPr>
        <p:spPr>
          <a:xfrm>
            <a:off x="689489" y="1999128"/>
            <a:ext cx="7073323" cy="2119778"/>
          </a:xfrm>
          <a:prstGeom prst="rect">
            <a:avLst/>
          </a:prstGeom>
        </p:spPr>
        <p:txBody>
          <a:bodyPr vert="horz" wrap="square" lIns="0" tIns="11397" rIns="0" bIns="0" rtlCol="0">
            <a:spAutoFit/>
          </a:bodyPr>
          <a:lstStyle/>
          <a:p>
            <a:pPr marL="11397">
              <a:spcBef>
                <a:spcPts val="90"/>
              </a:spcBef>
            </a:pPr>
            <a:r>
              <a:rPr dirty="0">
                <a:latin typeface="Arial"/>
                <a:cs typeface="Arial"/>
              </a:rPr>
              <a:t>Let </a:t>
            </a:r>
            <a:r>
              <a:rPr spc="-9" dirty="0">
                <a:latin typeface="Arial"/>
                <a:cs typeface="Arial"/>
              </a:rPr>
              <a:t>us </a:t>
            </a:r>
            <a:r>
              <a:rPr spc="-4" dirty="0">
                <a:latin typeface="Arial"/>
                <a:cs typeface="Arial"/>
              </a:rPr>
              <a:t>denote the total graph above with </a:t>
            </a:r>
            <a:r>
              <a:rPr dirty="0">
                <a:latin typeface="Arial"/>
                <a:cs typeface="Arial"/>
              </a:rPr>
              <a:t>3 </a:t>
            </a:r>
            <a:r>
              <a:rPr spc="-4" dirty="0">
                <a:latin typeface="Arial"/>
                <a:cs typeface="Arial"/>
              </a:rPr>
              <a:t>connected components</a:t>
            </a:r>
            <a:r>
              <a:rPr spc="-27" dirty="0">
                <a:latin typeface="Arial"/>
                <a:cs typeface="Arial"/>
              </a:rPr>
              <a:t> </a:t>
            </a:r>
            <a:r>
              <a:rPr dirty="0">
                <a:latin typeface="Arial"/>
                <a:cs typeface="Arial"/>
              </a:rPr>
              <a:t>as</a:t>
            </a:r>
            <a:endParaRPr>
              <a:latin typeface="Arial"/>
              <a:cs typeface="Arial"/>
            </a:endParaRPr>
          </a:p>
          <a:p>
            <a:pPr>
              <a:spcBef>
                <a:spcPts val="22"/>
              </a:spcBef>
            </a:pPr>
            <a:endParaRPr sz="2200">
              <a:latin typeface="Arial"/>
              <a:cs typeface="Arial"/>
            </a:endParaRPr>
          </a:p>
          <a:p>
            <a:pPr marL="94025" algn="ctr"/>
            <a:r>
              <a:rPr sz="2300" i="1" dirty="0">
                <a:latin typeface="Times New Roman"/>
                <a:cs typeface="Times New Roman"/>
              </a:rPr>
              <a:t>V</a:t>
            </a:r>
            <a:r>
              <a:rPr sz="2300" i="1" spc="-228" dirty="0">
                <a:latin typeface="Times New Roman"/>
                <a:cs typeface="Times New Roman"/>
              </a:rPr>
              <a:t> </a:t>
            </a:r>
            <a:r>
              <a:rPr sz="2300" spc="45" dirty="0">
                <a:latin typeface="Times New Roman"/>
                <a:cs typeface="Times New Roman"/>
              </a:rPr>
              <a:t>(</a:t>
            </a:r>
            <a:r>
              <a:rPr sz="2300" i="1" spc="45" dirty="0">
                <a:latin typeface="Times New Roman"/>
                <a:cs typeface="Times New Roman"/>
              </a:rPr>
              <a:t>M</a:t>
            </a:r>
            <a:r>
              <a:rPr sz="2300" i="1" spc="130" dirty="0">
                <a:latin typeface="Times New Roman"/>
                <a:cs typeface="Times New Roman"/>
              </a:rPr>
              <a:t> </a:t>
            </a:r>
            <a:r>
              <a:rPr sz="2300" dirty="0">
                <a:latin typeface="Symbol"/>
                <a:cs typeface="Symbol"/>
              </a:rPr>
              <a:t></a:t>
            </a:r>
            <a:r>
              <a:rPr sz="2300" spc="-45" dirty="0">
                <a:latin typeface="Times New Roman"/>
                <a:cs typeface="Times New Roman"/>
              </a:rPr>
              <a:t> </a:t>
            </a:r>
            <a:r>
              <a:rPr sz="2300" i="1" dirty="0">
                <a:latin typeface="Times New Roman"/>
                <a:cs typeface="Times New Roman"/>
              </a:rPr>
              <a:t>A</a:t>
            </a:r>
            <a:r>
              <a:rPr sz="2300" i="1" spc="-301" dirty="0">
                <a:latin typeface="Times New Roman"/>
                <a:cs typeface="Times New Roman"/>
              </a:rPr>
              <a:t> </a:t>
            </a:r>
            <a:r>
              <a:rPr sz="2300" dirty="0">
                <a:latin typeface="Symbol"/>
                <a:cs typeface="Symbol"/>
              </a:rPr>
              <a:t></a:t>
            </a:r>
            <a:r>
              <a:rPr sz="2300" spc="-162" dirty="0">
                <a:latin typeface="Times New Roman"/>
                <a:cs typeface="Times New Roman"/>
              </a:rPr>
              <a:t> </a:t>
            </a:r>
            <a:r>
              <a:rPr sz="2300" i="1" spc="31" dirty="0">
                <a:latin typeface="Times New Roman"/>
                <a:cs typeface="Times New Roman"/>
              </a:rPr>
              <a:t>B</a:t>
            </a:r>
            <a:r>
              <a:rPr sz="2300" spc="31" dirty="0">
                <a:latin typeface="Times New Roman"/>
                <a:cs typeface="Times New Roman"/>
              </a:rPr>
              <a:t>)</a:t>
            </a:r>
            <a:r>
              <a:rPr sz="2300" spc="-54" dirty="0">
                <a:latin typeface="Times New Roman"/>
                <a:cs typeface="Times New Roman"/>
              </a:rPr>
              <a:t> </a:t>
            </a:r>
            <a:r>
              <a:rPr sz="2300" dirty="0">
                <a:latin typeface="Symbol"/>
                <a:cs typeface="Symbol"/>
              </a:rPr>
              <a:t></a:t>
            </a:r>
            <a:r>
              <a:rPr sz="2300" spc="-81" dirty="0">
                <a:latin typeface="Times New Roman"/>
                <a:cs typeface="Times New Roman"/>
              </a:rPr>
              <a:t> </a:t>
            </a:r>
            <a:r>
              <a:rPr sz="2300" i="1" dirty="0">
                <a:latin typeface="Times New Roman"/>
                <a:cs typeface="Times New Roman"/>
              </a:rPr>
              <a:t>e</a:t>
            </a:r>
            <a:r>
              <a:rPr sz="2300" i="1" spc="-206" dirty="0">
                <a:latin typeface="Times New Roman"/>
                <a:cs typeface="Times New Roman"/>
              </a:rPr>
              <a:t> </a:t>
            </a:r>
            <a:r>
              <a:rPr sz="2300" dirty="0">
                <a:latin typeface="Symbol"/>
                <a:cs typeface="Symbol"/>
              </a:rPr>
              <a:t></a:t>
            </a:r>
            <a:r>
              <a:rPr sz="2300" spc="-197" dirty="0">
                <a:latin typeface="Times New Roman"/>
                <a:cs typeface="Times New Roman"/>
              </a:rPr>
              <a:t> </a:t>
            </a:r>
            <a:r>
              <a:rPr sz="2300" i="1" dirty="0">
                <a:latin typeface="Times New Roman"/>
                <a:cs typeface="Times New Roman"/>
              </a:rPr>
              <a:t>n</a:t>
            </a:r>
            <a:r>
              <a:rPr sz="2300" i="1" spc="-179" dirty="0">
                <a:latin typeface="Times New Roman"/>
                <a:cs typeface="Times New Roman"/>
              </a:rPr>
              <a:t> </a:t>
            </a:r>
            <a:r>
              <a:rPr sz="2300" dirty="0">
                <a:latin typeface="Symbol"/>
                <a:cs typeface="Symbol"/>
              </a:rPr>
              <a:t></a:t>
            </a:r>
            <a:r>
              <a:rPr sz="2300" spc="-157" dirty="0">
                <a:latin typeface="Times New Roman"/>
                <a:cs typeface="Times New Roman"/>
              </a:rPr>
              <a:t> </a:t>
            </a:r>
            <a:r>
              <a:rPr sz="2300" spc="49" dirty="0">
                <a:latin typeface="Times New Roman"/>
                <a:cs typeface="Times New Roman"/>
              </a:rPr>
              <a:t>2</a:t>
            </a:r>
            <a:r>
              <a:rPr sz="2300" i="1" spc="49" dirty="0">
                <a:latin typeface="Times New Roman"/>
                <a:cs typeface="Times New Roman"/>
              </a:rPr>
              <a:t>P</a:t>
            </a:r>
            <a:endParaRPr sz="2300">
              <a:latin typeface="Times New Roman"/>
              <a:cs typeface="Times New Roman"/>
            </a:endParaRPr>
          </a:p>
          <a:p>
            <a:pPr marL="3763853">
              <a:spcBef>
                <a:spcPts val="2239"/>
              </a:spcBef>
            </a:pPr>
            <a:r>
              <a:rPr sz="2200" dirty="0">
                <a:latin typeface="Arial"/>
                <a:cs typeface="Arial"/>
              </a:rPr>
              <a:t>= </a:t>
            </a:r>
            <a:r>
              <a:rPr sz="2200" spc="-4" dirty="0">
                <a:latin typeface="Arial"/>
                <a:cs typeface="Arial"/>
              </a:rPr>
              <a:t>13-13+2*3</a:t>
            </a:r>
            <a:endParaRPr sz="2200">
              <a:latin typeface="Arial"/>
              <a:cs typeface="Arial"/>
            </a:endParaRPr>
          </a:p>
          <a:p>
            <a:pPr marL="3763853">
              <a:spcBef>
                <a:spcPts val="1279"/>
              </a:spcBef>
            </a:pPr>
            <a:r>
              <a:rPr sz="2200" dirty="0">
                <a:latin typeface="Arial"/>
                <a:cs typeface="Arial"/>
              </a:rPr>
              <a:t>= </a:t>
            </a:r>
            <a:r>
              <a:rPr sz="2200" spc="-4" dirty="0">
                <a:latin typeface="Arial"/>
                <a:cs typeface="Arial"/>
              </a:rPr>
              <a:t>6</a:t>
            </a:r>
            <a:endParaRPr sz="2200">
              <a:latin typeface="Arial"/>
              <a:cs typeface="Arial"/>
            </a:endParaRPr>
          </a:p>
        </p:txBody>
      </p:sp>
      <p:sp>
        <p:nvSpPr>
          <p:cNvPr id="5" name="object 5"/>
          <p:cNvSpPr txBox="1"/>
          <p:nvPr/>
        </p:nvSpPr>
        <p:spPr>
          <a:xfrm>
            <a:off x="3291377" y="4352363"/>
            <a:ext cx="5172941" cy="288507"/>
          </a:xfrm>
          <a:prstGeom prst="rect">
            <a:avLst/>
          </a:prstGeom>
        </p:spPr>
        <p:txBody>
          <a:bodyPr vert="horz" wrap="square" lIns="0" tIns="11397" rIns="0" bIns="0" rtlCol="0">
            <a:spAutoFit/>
          </a:bodyPr>
          <a:lstStyle/>
          <a:p>
            <a:pPr marL="11397">
              <a:spcBef>
                <a:spcPts val="90"/>
              </a:spcBef>
              <a:tabLst>
                <a:tab pos="254723" algn="l"/>
                <a:tab pos="738524" algn="l"/>
                <a:tab pos="1107786" algn="l"/>
                <a:tab pos="1718095" algn="l"/>
                <a:tab pos="3039004" algn="l"/>
                <a:tab pos="3469811" algn="l"/>
                <a:tab pos="4660795" algn="l"/>
                <a:tab pos="4967374" algn="l"/>
              </a:tabLst>
            </a:pPr>
            <a:r>
              <a:rPr dirty="0">
                <a:latin typeface="Arial"/>
                <a:cs typeface="Arial"/>
              </a:rPr>
              <a:t>1	</a:t>
            </a:r>
            <a:r>
              <a:rPr spc="-9" dirty="0">
                <a:latin typeface="Arial"/>
                <a:cs typeface="Arial"/>
              </a:rPr>
              <a:t>c</a:t>
            </a:r>
            <a:r>
              <a:rPr dirty="0">
                <a:latin typeface="Arial"/>
                <a:cs typeface="Arial"/>
              </a:rPr>
              <a:t>an	be	</a:t>
            </a:r>
            <a:r>
              <a:rPr spc="-13" dirty="0">
                <a:latin typeface="Arial"/>
                <a:cs typeface="Arial"/>
              </a:rPr>
              <a:t>u</a:t>
            </a:r>
            <a:r>
              <a:rPr spc="4" dirty="0">
                <a:latin typeface="Arial"/>
                <a:cs typeface="Arial"/>
              </a:rPr>
              <a:t>s</a:t>
            </a:r>
            <a:r>
              <a:rPr spc="-13" dirty="0">
                <a:latin typeface="Arial"/>
                <a:cs typeface="Arial"/>
              </a:rPr>
              <a:t>e</a:t>
            </a:r>
            <a:r>
              <a:rPr dirty="0">
                <a:latin typeface="Arial"/>
                <a:cs typeface="Arial"/>
              </a:rPr>
              <a:t>d	</a:t>
            </a:r>
            <a:r>
              <a:rPr spc="-9" dirty="0">
                <a:latin typeface="Arial"/>
                <a:cs typeface="Arial"/>
              </a:rPr>
              <a:t>t</a:t>
            </a:r>
            <a:r>
              <a:rPr dirty="0">
                <a:latin typeface="Arial"/>
                <a:cs typeface="Arial"/>
              </a:rPr>
              <a:t>o </a:t>
            </a:r>
            <a:r>
              <a:rPr spc="-102" dirty="0">
                <a:latin typeface="Arial"/>
                <a:cs typeface="Arial"/>
              </a:rPr>
              <a:t> </a:t>
            </a:r>
            <a:r>
              <a:rPr spc="4" dirty="0">
                <a:latin typeface="Arial"/>
                <a:cs typeface="Arial"/>
              </a:rPr>
              <a:t>c</a:t>
            </a:r>
            <a:r>
              <a:rPr dirty="0">
                <a:latin typeface="Arial"/>
                <a:cs typeface="Arial"/>
              </a:rPr>
              <a:t>a</a:t>
            </a:r>
            <a:r>
              <a:rPr spc="-4" dirty="0">
                <a:latin typeface="Arial"/>
                <a:cs typeface="Arial"/>
              </a:rPr>
              <a:t>l</a:t>
            </a:r>
            <a:r>
              <a:rPr spc="4" dirty="0">
                <a:latin typeface="Arial"/>
                <a:cs typeface="Arial"/>
              </a:rPr>
              <a:t>c</a:t>
            </a:r>
            <a:r>
              <a:rPr dirty="0">
                <a:latin typeface="Arial"/>
                <a:cs typeface="Arial"/>
              </a:rPr>
              <a:t>u</a:t>
            </a:r>
            <a:r>
              <a:rPr spc="-4" dirty="0">
                <a:latin typeface="Arial"/>
                <a:cs typeface="Arial"/>
              </a:rPr>
              <a:t>l</a:t>
            </a:r>
            <a:r>
              <a:rPr dirty="0">
                <a:latin typeface="Arial"/>
                <a:cs typeface="Arial"/>
              </a:rPr>
              <a:t>a</a:t>
            </a:r>
            <a:r>
              <a:rPr spc="-18" dirty="0">
                <a:latin typeface="Arial"/>
                <a:cs typeface="Arial"/>
              </a:rPr>
              <a:t>t</a:t>
            </a:r>
            <a:r>
              <a:rPr dirty="0">
                <a:latin typeface="Arial"/>
                <a:cs typeface="Arial"/>
              </a:rPr>
              <a:t>e	</a:t>
            </a:r>
            <a:r>
              <a:rPr spc="-9" dirty="0">
                <a:latin typeface="Arial"/>
                <a:cs typeface="Arial"/>
              </a:rPr>
              <a:t>t</a:t>
            </a:r>
            <a:r>
              <a:rPr spc="-13" dirty="0">
                <a:latin typeface="Arial"/>
                <a:cs typeface="Arial"/>
              </a:rPr>
              <a:t>h</a:t>
            </a:r>
            <a:r>
              <a:rPr dirty="0">
                <a:latin typeface="Arial"/>
                <a:cs typeface="Arial"/>
              </a:rPr>
              <a:t>e	</a:t>
            </a:r>
            <a:r>
              <a:rPr spc="4" dirty="0">
                <a:latin typeface="Arial"/>
                <a:cs typeface="Arial"/>
              </a:rPr>
              <a:t>c</a:t>
            </a:r>
            <a:r>
              <a:rPr spc="-13" dirty="0">
                <a:latin typeface="Arial"/>
                <a:cs typeface="Arial"/>
              </a:rPr>
              <a:t>o</a:t>
            </a:r>
            <a:r>
              <a:rPr spc="-4" dirty="0">
                <a:latin typeface="Arial"/>
                <a:cs typeface="Arial"/>
              </a:rPr>
              <a:t>m</a:t>
            </a:r>
            <a:r>
              <a:rPr dirty="0">
                <a:latin typeface="Arial"/>
                <a:cs typeface="Arial"/>
              </a:rPr>
              <a:t>p</a:t>
            </a:r>
            <a:r>
              <a:rPr spc="-13" dirty="0">
                <a:latin typeface="Arial"/>
                <a:cs typeface="Arial"/>
              </a:rPr>
              <a:t>l</a:t>
            </a:r>
            <a:r>
              <a:rPr dirty="0">
                <a:latin typeface="Arial"/>
                <a:cs typeface="Arial"/>
              </a:rPr>
              <a:t>e</a:t>
            </a:r>
            <a:r>
              <a:rPr spc="-9" dirty="0">
                <a:latin typeface="Arial"/>
                <a:cs typeface="Arial"/>
              </a:rPr>
              <a:t>x</a:t>
            </a:r>
            <a:r>
              <a:rPr spc="-4" dirty="0">
                <a:latin typeface="Arial"/>
                <a:cs typeface="Arial"/>
              </a:rPr>
              <a:t>i</a:t>
            </a:r>
            <a:r>
              <a:rPr spc="-9" dirty="0">
                <a:latin typeface="Arial"/>
                <a:cs typeface="Arial"/>
              </a:rPr>
              <a:t>t</a:t>
            </a:r>
            <a:r>
              <a:rPr dirty="0">
                <a:latin typeface="Arial"/>
                <a:cs typeface="Arial"/>
              </a:rPr>
              <a:t>y	of	a</a:t>
            </a:r>
            <a:endParaRPr>
              <a:latin typeface="Arial"/>
              <a:cs typeface="Arial"/>
            </a:endParaRPr>
          </a:p>
        </p:txBody>
      </p:sp>
      <p:sp>
        <p:nvSpPr>
          <p:cNvPr id="6" name="object 6"/>
          <p:cNvSpPr txBox="1"/>
          <p:nvPr/>
        </p:nvSpPr>
        <p:spPr>
          <a:xfrm>
            <a:off x="689494" y="4621304"/>
            <a:ext cx="7038686" cy="288507"/>
          </a:xfrm>
          <a:prstGeom prst="rect">
            <a:avLst/>
          </a:prstGeom>
        </p:spPr>
        <p:txBody>
          <a:bodyPr vert="horz" wrap="square" lIns="0" tIns="11397" rIns="0" bIns="0" rtlCol="0">
            <a:spAutoFit/>
          </a:bodyPr>
          <a:lstStyle/>
          <a:p>
            <a:pPr marL="11397">
              <a:spcBef>
                <a:spcPts val="90"/>
              </a:spcBef>
            </a:pPr>
            <a:r>
              <a:rPr dirty="0">
                <a:latin typeface="Arial"/>
                <a:cs typeface="Arial"/>
              </a:rPr>
              <a:t>collection of </a:t>
            </a:r>
            <a:r>
              <a:rPr spc="-4" dirty="0">
                <a:latin typeface="Arial"/>
                <a:cs typeface="Arial"/>
              </a:rPr>
              <a:t>programs, particularly </a:t>
            </a:r>
            <a:r>
              <a:rPr dirty="0">
                <a:latin typeface="Arial"/>
                <a:cs typeface="Arial"/>
              </a:rPr>
              <a:t>a </a:t>
            </a:r>
            <a:r>
              <a:rPr spc="-4" dirty="0">
                <a:latin typeface="Arial"/>
                <a:cs typeface="Arial"/>
              </a:rPr>
              <a:t>hierarchical nest </a:t>
            </a:r>
            <a:r>
              <a:rPr dirty="0">
                <a:latin typeface="Arial"/>
                <a:cs typeface="Arial"/>
              </a:rPr>
              <a:t>of</a:t>
            </a:r>
            <a:r>
              <a:rPr spc="-58" dirty="0">
                <a:latin typeface="Arial"/>
                <a:cs typeface="Arial"/>
              </a:rPr>
              <a:t> </a:t>
            </a:r>
            <a:r>
              <a:rPr spc="-4" dirty="0">
                <a:latin typeface="Arial"/>
                <a:cs typeface="Arial"/>
              </a:rPr>
              <a:t>subroutines.</a:t>
            </a:r>
            <a:endParaRPr>
              <a:latin typeface="Arial"/>
              <a:cs typeface="Arial"/>
            </a:endParaRPr>
          </a:p>
        </p:txBody>
      </p:sp>
      <p:sp>
        <p:nvSpPr>
          <p:cNvPr id="7" name="object 7"/>
          <p:cNvSpPr txBox="1"/>
          <p:nvPr/>
        </p:nvSpPr>
        <p:spPr>
          <a:xfrm>
            <a:off x="689494" y="4286230"/>
            <a:ext cx="2443595" cy="367177"/>
          </a:xfrm>
          <a:prstGeom prst="rect">
            <a:avLst/>
          </a:prstGeom>
        </p:spPr>
        <p:txBody>
          <a:bodyPr vert="horz" wrap="square" lIns="0" tIns="13106" rIns="0" bIns="0" rtlCol="0">
            <a:spAutoFit/>
          </a:bodyPr>
          <a:lstStyle/>
          <a:p>
            <a:pPr marL="11397">
              <a:spcBef>
                <a:spcPts val="102"/>
              </a:spcBef>
              <a:tabLst>
                <a:tab pos="560731" algn="l"/>
                <a:tab pos="1436019" algn="l"/>
                <a:tab pos="1959711" algn="l"/>
                <a:tab pos="2236087" algn="l"/>
              </a:tabLst>
            </a:pPr>
            <a:r>
              <a:rPr spc="-4" dirty="0">
                <a:latin typeface="Arial"/>
                <a:cs typeface="Arial"/>
              </a:rPr>
              <a:t>T</a:t>
            </a:r>
            <a:r>
              <a:rPr dirty="0">
                <a:latin typeface="Arial"/>
                <a:cs typeface="Arial"/>
              </a:rPr>
              <a:t>h</a:t>
            </a:r>
            <a:r>
              <a:rPr spc="-4" dirty="0">
                <a:latin typeface="Arial"/>
                <a:cs typeface="Arial"/>
              </a:rPr>
              <a:t>i</a:t>
            </a:r>
            <a:r>
              <a:rPr dirty="0">
                <a:latin typeface="Arial"/>
                <a:cs typeface="Arial"/>
              </a:rPr>
              <a:t>s	</a:t>
            </a:r>
            <a:r>
              <a:rPr spc="-13" dirty="0">
                <a:latin typeface="Arial"/>
                <a:cs typeface="Arial"/>
              </a:rPr>
              <a:t>m</a:t>
            </a:r>
            <a:r>
              <a:rPr dirty="0">
                <a:latin typeface="Arial"/>
                <a:cs typeface="Arial"/>
              </a:rPr>
              <a:t>e</a:t>
            </a:r>
            <a:r>
              <a:rPr spc="-9" dirty="0">
                <a:latin typeface="Arial"/>
                <a:cs typeface="Arial"/>
              </a:rPr>
              <a:t>t</a:t>
            </a:r>
            <a:r>
              <a:rPr dirty="0">
                <a:latin typeface="Arial"/>
                <a:cs typeface="Arial"/>
              </a:rPr>
              <a:t>h</a:t>
            </a:r>
            <a:r>
              <a:rPr spc="-13" dirty="0">
                <a:latin typeface="Arial"/>
                <a:cs typeface="Arial"/>
              </a:rPr>
              <a:t>o</a:t>
            </a:r>
            <a:r>
              <a:rPr dirty="0">
                <a:latin typeface="Arial"/>
                <a:cs typeface="Arial"/>
              </a:rPr>
              <a:t>d	</a:t>
            </a:r>
            <a:r>
              <a:rPr spc="4" dirty="0">
                <a:latin typeface="Arial"/>
                <a:cs typeface="Arial"/>
              </a:rPr>
              <a:t>w</a:t>
            </a:r>
            <a:r>
              <a:rPr spc="-4" dirty="0">
                <a:latin typeface="Arial"/>
                <a:cs typeface="Arial"/>
              </a:rPr>
              <a:t>i</a:t>
            </a:r>
            <a:r>
              <a:rPr spc="-9" dirty="0">
                <a:latin typeface="Arial"/>
                <a:cs typeface="Arial"/>
              </a:rPr>
              <a:t>t</a:t>
            </a:r>
            <a:r>
              <a:rPr dirty="0">
                <a:latin typeface="Arial"/>
                <a:cs typeface="Arial"/>
              </a:rPr>
              <a:t>h	P	</a:t>
            </a:r>
            <a:r>
              <a:rPr sz="2300" spc="9" dirty="0">
                <a:latin typeface="Symbol"/>
                <a:cs typeface="Symbol"/>
              </a:rPr>
              <a:t></a:t>
            </a:r>
            <a:endParaRPr sz="2300">
              <a:latin typeface="Symbol"/>
              <a:cs typeface="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45496"/>
            <a:ext cx="5370937" cy="641875"/>
          </a:xfrm>
          <a:prstGeom prst="rect">
            <a:avLst/>
          </a:prstGeom>
        </p:spPr>
        <p:txBody>
          <a:bodyPr vert="horz" wrap="square" lIns="0" tIns="10827" rIns="0" bIns="0" rtlCol="0">
            <a:spAutoFit/>
          </a:bodyPr>
          <a:lstStyle/>
          <a:p>
            <a:pPr marL="11397">
              <a:spcBef>
                <a:spcPts val="85"/>
              </a:spcBef>
            </a:pPr>
            <a:r>
              <a:rPr spc="171" dirty="0">
                <a:solidFill>
                  <a:schemeClr val="tx1"/>
                </a:solidFill>
              </a:rPr>
              <a:t>Software</a:t>
            </a:r>
            <a:r>
              <a:rPr spc="-148" dirty="0">
                <a:solidFill>
                  <a:schemeClr val="tx1"/>
                </a:solidFill>
              </a:rPr>
              <a:t> </a:t>
            </a:r>
            <a:r>
              <a:rPr spc="94" dirty="0">
                <a:solidFill>
                  <a:schemeClr val="tx1"/>
                </a:solidFill>
              </a:rPr>
              <a:t>Testing</a:t>
            </a:r>
          </a:p>
        </p:txBody>
      </p:sp>
      <p:sp>
        <p:nvSpPr>
          <p:cNvPr id="4" name="object 4"/>
          <p:cNvSpPr/>
          <p:nvPr/>
        </p:nvSpPr>
        <p:spPr>
          <a:xfrm>
            <a:off x="526467" y="2823883"/>
            <a:ext cx="8059194" cy="253073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320173" y="5597560"/>
            <a:ext cx="4503305" cy="257730"/>
          </a:xfrm>
          <a:prstGeom prst="rect">
            <a:avLst/>
          </a:prstGeom>
        </p:spPr>
        <p:txBody>
          <a:bodyPr vert="horz" wrap="square" lIns="0" tIns="11397" rIns="0" bIns="0" rtlCol="0">
            <a:spAutoFit/>
          </a:bodyPr>
          <a:lstStyle/>
          <a:p>
            <a:pPr marL="11397">
              <a:spcBef>
                <a:spcPts val="90"/>
              </a:spcBef>
            </a:pPr>
            <a:r>
              <a:rPr sz="1600" b="1" dirty="0">
                <a:latin typeface="Arial"/>
                <a:cs typeface="Arial"/>
              </a:rPr>
              <a:t>Fig. </a:t>
            </a:r>
            <a:r>
              <a:rPr sz="1600" b="1" spc="-4" dirty="0">
                <a:latin typeface="Arial"/>
                <a:cs typeface="Arial"/>
              </a:rPr>
              <a:t>14: </a:t>
            </a:r>
            <a:r>
              <a:rPr sz="1600" b="1" dirty="0">
                <a:latin typeface="Arial"/>
                <a:cs typeface="Arial"/>
              </a:rPr>
              <a:t>The </a:t>
            </a:r>
            <a:r>
              <a:rPr sz="1600" b="1" spc="-4" dirty="0">
                <a:latin typeface="Arial"/>
                <a:cs typeface="Arial"/>
              </a:rPr>
              <a:t>basic construct </a:t>
            </a:r>
            <a:r>
              <a:rPr sz="1600" b="1" dirty="0">
                <a:latin typeface="Arial"/>
                <a:cs typeface="Arial"/>
              </a:rPr>
              <a:t>of the </a:t>
            </a:r>
            <a:r>
              <a:rPr sz="1600" b="1" spc="-9" dirty="0">
                <a:latin typeface="Arial"/>
                <a:cs typeface="Arial"/>
              </a:rPr>
              <a:t>flow</a:t>
            </a:r>
            <a:r>
              <a:rPr sz="1600" b="1" spc="-31" dirty="0">
                <a:latin typeface="Arial"/>
                <a:cs typeface="Arial"/>
              </a:rPr>
              <a:t> </a:t>
            </a:r>
            <a:r>
              <a:rPr sz="1600" b="1" spc="-4" dirty="0">
                <a:latin typeface="Arial"/>
                <a:cs typeface="Arial"/>
              </a:rPr>
              <a:t>graph</a:t>
            </a:r>
            <a:endParaRPr sz="1600">
              <a:latin typeface="Arial"/>
              <a:cs typeface="Arial"/>
            </a:endParaRPr>
          </a:p>
        </p:txBody>
      </p:sp>
      <p:sp>
        <p:nvSpPr>
          <p:cNvPr id="6" name="object 6"/>
          <p:cNvSpPr txBox="1"/>
          <p:nvPr/>
        </p:nvSpPr>
        <p:spPr>
          <a:xfrm>
            <a:off x="625758" y="1459902"/>
            <a:ext cx="7738341" cy="1240407"/>
          </a:xfrm>
          <a:prstGeom prst="rect">
            <a:avLst/>
          </a:prstGeom>
        </p:spPr>
        <p:txBody>
          <a:bodyPr vert="horz" wrap="square" lIns="0" tIns="108271" rIns="0" bIns="0" rtlCol="0">
            <a:spAutoFit/>
          </a:bodyPr>
          <a:lstStyle/>
          <a:p>
            <a:pPr marL="19375" algn="just">
              <a:spcBef>
                <a:spcPts val="853"/>
              </a:spcBef>
            </a:pPr>
            <a:r>
              <a:rPr sz="1600" b="1" spc="-4" dirty="0">
                <a:latin typeface="Arial"/>
                <a:cs typeface="Arial"/>
              </a:rPr>
              <a:t>Flow</a:t>
            </a:r>
            <a:r>
              <a:rPr sz="1600" b="1" spc="9" dirty="0">
                <a:latin typeface="Arial"/>
                <a:cs typeface="Arial"/>
              </a:rPr>
              <a:t> </a:t>
            </a:r>
            <a:r>
              <a:rPr sz="1600" b="1" spc="-4" dirty="0">
                <a:latin typeface="Arial"/>
                <a:cs typeface="Arial"/>
              </a:rPr>
              <a:t>Graph</a:t>
            </a:r>
            <a:endParaRPr sz="1600">
              <a:latin typeface="Arial"/>
              <a:cs typeface="Arial"/>
            </a:endParaRPr>
          </a:p>
          <a:p>
            <a:pPr marL="11397" marR="4559" algn="just">
              <a:spcBef>
                <a:spcPts val="763"/>
              </a:spcBef>
            </a:pPr>
            <a:r>
              <a:rPr sz="1600" dirty="0">
                <a:latin typeface="Arial"/>
                <a:cs typeface="Arial"/>
              </a:rPr>
              <a:t>The </a:t>
            </a:r>
            <a:r>
              <a:rPr sz="1600" spc="-4" dirty="0">
                <a:latin typeface="Arial"/>
                <a:cs typeface="Arial"/>
              </a:rPr>
              <a:t>control flow of a program can be analysed using a graphical representation  known as </a:t>
            </a:r>
            <a:r>
              <a:rPr sz="1600" dirty="0">
                <a:latin typeface="Arial"/>
                <a:cs typeface="Arial"/>
              </a:rPr>
              <a:t>flow </a:t>
            </a:r>
            <a:r>
              <a:rPr sz="1600" spc="-4" dirty="0">
                <a:latin typeface="Arial"/>
                <a:cs typeface="Arial"/>
              </a:rPr>
              <a:t>graph. </a:t>
            </a:r>
            <a:r>
              <a:rPr sz="1600" dirty="0">
                <a:latin typeface="Arial"/>
                <a:cs typeface="Arial"/>
              </a:rPr>
              <a:t>The </a:t>
            </a:r>
            <a:r>
              <a:rPr sz="1600" spc="-4" dirty="0">
                <a:latin typeface="Arial"/>
                <a:cs typeface="Arial"/>
              </a:rPr>
              <a:t>flow </a:t>
            </a:r>
            <a:r>
              <a:rPr sz="1600" dirty="0">
                <a:latin typeface="Arial"/>
                <a:cs typeface="Arial"/>
              </a:rPr>
              <a:t>graph </a:t>
            </a:r>
            <a:r>
              <a:rPr sz="1600" spc="-4" dirty="0">
                <a:latin typeface="Arial"/>
                <a:cs typeface="Arial"/>
              </a:rPr>
              <a:t>is a directed graph </a:t>
            </a:r>
            <a:r>
              <a:rPr sz="1600" dirty="0">
                <a:latin typeface="Arial"/>
                <a:cs typeface="Arial"/>
              </a:rPr>
              <a:t>in </a:t>
            </a:r>
            <a:r>
              <a:rPr sz="1600" spc="-9" dirty="0">
                <a:latin typeface="Arial"/>
                <a:cs typeface="Arial"/>
              </a:rPr>
              <a:t>which </a:t>
            </a:r>
            <a:r>
              <a:rPr sz="1600" spc="-4" dirty="0">
                <a:latin typeface="Arial"/>
                <a:cs typeface="Arial"/>
              </a:rPr>
              <a:t>nodes are either  entire statements or fragments of a statement, and edges represents </a:t>
            </a:r>
            <a:r>
              <a:rPr sz="1600" dirty="0">
                <a:latin typeface="Arial"/>
                <a:cs typeface="Arial"/>
              </a:rPr>
              <a:t>flow </a:t>
            </a:r>
            <a:r>
              <a:rPr sz="1600" spc="-4" dirty="0">
                <a:latin typeface="Arial"/>
                <a:cs typeface="Arial"/>
              </a:rPr>
              <a:t>of</a:t>
            </a:r>
            <a:r>
              <a:rPr sz="1600" spc="117" dirty="0">
                <a:latin typeface="Arial"/>
                <a:cs typeface="Arial"/>
              </a:rPr>
              <a:t> </a:t>
            </a:r>
            <a:r>
              <a:rPr sz="1600" spc="-4" dirty="0">
                <a:latin typeface="Arial"/>
                <a:cs typeface="Arial"/>
              </a:rPr>
              <a:t>control.</a:t>
            </a:r>
            <a:endParaRPr sz="1600">
              <a:latin typeface="Arial"/>
              <a:cs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30213"/>
            <a:ext cx="5523337" cy="641875"/>
          </a:xfrm>
          <a:prstGeom prst="rect">
            <a:avLst/>
          </a:prstGeom>
        </p:spPr>
        <p:txBody>
          <a:bodyPr vert="horz" wrap="square" lIns="0" tIns="10827" rIns="0" bIns="0" rtlCol="0">
            <a:spAutoFit/>
          </a:bodyPr>
          <a:lstStyle/>
          <a:p>
            <a:pPr marL="11397">
              <a:spcBef>
                <a:spcPts val="85"/>
              </a:spcBef>
            </a:pPr>
            <a:r>
              <a:rPr spc="171" dirty="0">
                <a:solidFill>
                  <a:schemeClr val="tx1"/>
                </a:solidFill>
              </a:rPr>
              <a:t>Software</a:t>
            </a:r>
            <a:r>
              <a:rPr spc="-148" dirty="0">
                <a:solidFill>
                  <a:schemeClr val="tx1"/>
                </a:solidFill>
              </a:rPr>
              <a:t> </a:t>
            </a:r>
            <a:r>
              <a:rPr spc="94" dirty="0">
                <a:solidFill>
                  <a:schemeClr val="tx1"/>
                </a:solidFill>
              </a:rPr>
              <a:t>Testing</a:t>
            </a:r>
          </a:p>
        </p:txBody>
      </p:sp>
      <p:sp>
        <p:nvSpPr>
          <p:cNvPr id="4" name="object 4"/>
          <p:cNvSpPr txBox="1"/>
          <p:nvPr/>
        </p:nvSpPr>
        <p:spPr>
          <a:xfrm>
            <a:off x="4694841" y="4462078"/>
            <a:ext cx="101023" cy="213289"/>
          </a:xfrm>
          <a:prstGeom prst="rect">
            <a:avLst/>
          </a:prstGeom>
        </p:spPr>
        <p:txBody>
          <a:bodyPr vert="horz" wrap="square" lIns="0" tIns="13106" rIns="0" bIns="0" rtlCol="0">
            <a:spAutoFit/>
          </a:bodyPr>
          <a:lstStyle/>
          <a:p>
            <a:pPr marL="11397">
              <a:spcBef>
                <a:spcPts val="102"/>
              </a:spcBef>
            </a:pPr>
            <a:r>
              <a:rPr sz="1300" i="1" spc="4" dirty="0">
                <a:latin typeface="Times New Roman"/>
                <a:cs typeface="Times New Roman"/>
              </a:rPr>
              <a:t>k</a:t>
            </a:r>
            <a:endParaRPr sz="1300">
              <a:latin typeface="Times New Roman"/>
              <a:cs typeface="Times New Roman"/>
            </a:endParaRPr>
          </a:p>
        </p:txBody>
      </p:sp>
      <p:sp>
        <p:nvSpPr>
          <p:cNvPr id="5" name="object 5"/>
          <p:cNvSpPr txBox="1"/>
          <p:nvPr/>
        </p:nvSpPr>
        <p:spPr>
          <a:xfrm>
            <a:off x="2709486" y="4462078"/>
            <a:ext cx="101023" cy="213289"/>
          </a:xfrm>
          <a:prstGeom prst="rect">
            <a:avLst/>
          </a:prstGeom>
        </p:spPr>
        <p:txBody>
          <a:bodyPr vert="horz" wrap="square" lIns="0" tIns="13106" rIns="0" bIns="0" rtlCol="0">
            <a:spAutoFit/>
          </a:bodyPr>
          <a:lstStyle/>
          <a:p>
            <a:pPr marL="11397">
              <a:spcBef>
                <a:spcPts val="102"/>
              </a:spcBef>
            </a:pPr>
            <a:r>
              <a:rPr sz="1300" i="1" spc="4" dirty="0">
                <a:latin typeface="Times New Roman"/>
                <a:cs typeface="Times New Roman"/>
              </a:rPr>
              <a:t>k</a:t>
            </a:r>
            <a:endParaRPr sz="1300">
              <a:latin typeface="Times New Roman"/>
              <a:cs typeface="Times New Roman"/>
            </a:endParaRPr>
          </a:p>
        </p:txBody>
      </p:sp>
      <p:sp>
        <p:nvSpPr>
          <p:cNvPr id="6" name="object 6"/>
          <p:cNvSpPr txBox="1"/>
          <p:nvPr/>
        </p:nvSpPr>
        <p:spPr>
          <a:xfrm>
            <a:off x="2328486" y="4477293"/>
            <a:ext cx="3359727" cy="856707"/>
          </a:xfrm>
          <a:prstGeom prst="rect">
            <a:avLst/>
          </a:prstGeom>
        </p:spPr>
        <p:txBody>
          <a:bodyPr vert="horz" wrap="square" lIns="0" tIns="66102" rIns="0" bIns="0" rtlCol="0">
            <a:spAutoFit/>
          </a:bodyPr>
          <a:lstStyle/>
          <a:p>
            <a:pPr marL="45588">
              <a:spcBef>
                <a:spcPts val="520"/>
              </a:spcBef>
            </a:pPr>
            <a:r>
              <a:rPr sz="2300" dirty="0">
                <a:latin typeface="Symbol"/>
                <a:cs typeface="Symbol"/>
              </a:rPr>
              <a:t></a:t>
            </a:r>
            <a:r>
              <a:rPr sz="2300" spc="-67" dirty="0">
                <a:latin typeface="Times New Roman"/>
                <a:cs typeface="Times New Roman"/>
              </a:rPr>
              <a:t> </a:t>
            </a:r>
            <a:r>
              <a:rPr sz="5200" spc="322" baseline="-8547" dirty="0">
                <a:latin typeface="Verdana"/>
                <a:cs typeface="Verdana"/>
              </a:rPr>
              <a:t>∑</a:t>
            </a:r>
            <a:r>
              <a:rPr sz="2300" spc="27" dirty="0">
                <a:latin typeface="Times New Roman"/>
                <a:cs typeface="Times New Roman"/>
              </a:rPr>
              <a:t>(</a:t>
            </a:r>
            <a:r>
              <a:rPr sz="2300" i="1" spc="-67" dirty="0">
                <a:latin typeface="Times New Roman"/>
                <a:cs typeface="Times New Roman"/>
              </a:rPr>
              <a:t>e</a:t>
            </a:r>
            <a:r>
              <a:rPr sz="2000" i="1" spc="6" baseline="-24074" dirty="0">
                <a:latin typeface="Times New Roman"/>
                <a:cs typeface="Times New Roman"/>
              </a:rPr>
              <a:t>i</a:t>
            </a:r>
            <a:r>
              <a:rPr sz="2000" i="1" baseline="-24074" dirty="0">
                <a:latin typeface="Times New Roman"/>
                <a:cs typeface="Times New Roman"/>
              </a:rPr>
              <a:t>  </a:t>
            </a:r>
            <a:r>
              <a:rPr sz="2300" dirty="0">
                <a:latin typeface="Symbol"/>
                <a:cs typeface="Symbol"/>
              </a:rPr>
              <a:t></a:t>
            </a:r>
            <a:r>
              <a:rPr sz="2300" spc="-197" dirty="0">
                <a:latin typeface="Times New Roman"/>
                <a:cs typeface="Times New Roman"/>
              </a:rPr>
              <a:t> </a:t>
            </a:r>
            <a:r>
              <a:rPr sz="2300" i="1" spc="-49" dirty="0">
                <a:latin typeface="Times New Roman"/>
                <a:cs typeface="Times New Roman"/>
              </a:rPr>
              <a:t>n</a:t>
            </a:r>
            <a:r>
              <a:rPr sz="2000" i="1" spc="6" baseline="-24074" dirty="0">
                <a:latin typeface="Times New Roman"/>
                <a:cs typeface="Times New Roman"/>
              </a:rPr>
              <a:t>i</a:t>
            </a:r>
            <a:r>
              <a:rPr sz="2000" i="1" baseline="-24074" dirty="0">
                <a:latin typeface="Times New Roman"/>
                <a:cs typeface="Times New Roman"/>
              </a:rPr>
              <a:t> </a:t>
            </a:r>
            <a:r>
              <a:rPr sz="2000" i="1" spc="-13" baseline="-24074" dirty="0">
                <a:latin typeface="Times New Roman"/>
                <a:cs typeface="Times New Roman"/>
              </a:rPr>
              <a:t> </a:t>
            </a:r>
            <a:r>
              <a:rPr sz="2300" dirty="0">
                <a:latin typeface="Symbol"/>
                <a:cs typeface="Symbol"/>
              </a:rPr>
              <a:t></a:t>
            </a:r>
            <a:r>
              <a:rPr sz="2300" spc="-144" dirty="0">
                <a:latin typeface="Times New Roman"/>
                <a:cs typeface="Times New Roman"/>
              </a:rPr>
              <a:t> </a:t>
            </a:r>
            <a:r>
              <a:rPr sz="2300" spc="-4" dirty="0">
                <a:latin typeface="Times New Roman"/>
                <a:cs typeface="Times New Roman"/>
              </a:rPr>
              <a:t>2</a:t>
            </a:r>
            <a:r>
              <a:rPr sz="2300" dirty="0">
                <a:latin typeface="Times New Roman"/>
                <a:cs typeface="Times New Roman"/>
              </a:rPr>
              <a:t>)</a:t>
            </a:r>
            <a:r>
              <a:rPr sz="2300" spc="-49" dirty="0">
                <a:latin typeface="Times New Roman"/>
                <a:cs typeface="Times New Roman"/>
              </a:rPr>
              <a:t> </a:t>
            </a:r>
            <a:r>
              <a:rPr sz="2300" dirty="0">
                <a:latin typeface="Symbol"/>
                <a:cs typeface="Symbol"/>
              </a:rPr>
              <a:t></a:t>
            </a:r>
            <a:r>
              <a:rPr sz="2300" spc="-67" dirty="0">
                <a:latin typeface="Times New Roman"/>
                <a:cs typeface="Times New Roman"/>
              </a:rPr>
              <a:t> </a:t>
            </a:r>
            <a:r>
              <a:rPr sz="5200" spc="47" baseline="-8547" dirty="0">
                <a:latin typeface="Verdana"/>
                <a:cs typeface="Verdana"/>
              </a:rPr>
              <a:t>∑</a:t>
            </a:r>
            <a:r>
              <a:rPr sz="2300" i="1" dirty="0">
                <a:latin typeface="Times New Roman"/>
                <a:cs typeface="Times New Roman"/>
              </a:rPr>
              <a:t>V</a:t>
            </a:r>
            <a:r>
              <a:rPr sz="2300" i="1" spc="-224" dirty="0">
                <a:latin typeface="Times New Roman"/>
                <a:cs typeface="Times New Roman"/>
              </a:rPr>
              <a:t> </a:t>
            </a:r>
            <a:r>
              <a:rPr sz="2300" spc="-13" dirty="0">
                <a:latin typeface="Times New Roman"/>
                <a:cs typeface="Times New Roman"/>
              </a:rPr>
              <a:t>(</a:t>
            </a:r>
            <a:r>
              <a:rPr sz="2300" i="1" spc="4" dirty="0">
                <a:latin typeface="Times New Roman"/>
                <a:cs typeface="Times New Roman"/>
              </a:rPr>
              <a:t>C</a:t>
            </a:r>
            <a:r>
              <a:rPr sz="2000" i="1" spc="6" baseline="-24074" dirty="0">
                <a:latin typeface="Times New Roman"/>
                <a:cs typeface="Times New Roman"/>
              </a:rPr>
              <a:t>i</a:t>
            </a:r>
            <a:r>
              <a:rPr sz="2000" i="1" spc="-39" baseline="-24074" dirty="0">
                <a:latin typeface="Times New Roman"/>
                <a:cs typeface="Times New Roman"/>
              </a:rPr>
              <a:t> </a:t>
            </a:r>
            <a:r>
              <a:rPr sz="2300" dirty="0">
                <a:latin typeface="Times New Roman"/>
                <a:cs typeface="Times New Roman"/>
              </a:rPr>
              <a:t>)</a:t>
            </a:r>
            <a:endParaRPr sz="2300">
              <a:latin typeface="Times New Roman"/>
              <a:cs typeface="Times New Roman"/>
            </a:endParaRPr>
          </a:p>
          <a:p>
            <a:pPr marL="320255">
              <a:spcBef>
                <a:spcPts val="183"/>
              </a:spcBef>
              <a:tabLst>
                <a:tab pos="2279966" algn="l"/>
              </a:tabLst>
            </a:pPr>
            <a:r>
              <a:rPr sz="1300" i="1" spc="13" dirty="0">
                <a:latin typeface="Times New Roman"/>
                <a:cs typeface="Times New Roman"/>
              </a:rPr>
              <a:t>i</a:t>
            </a:r>
            <a:r>
              <a:rPr sz="1300" spc="13" dirty="0">
                <a:latin typeface="Symbol"/>
                <a:cs typeface="Symbol"/>
              </a:rPr>
              <a:t></a:t>
            </a:r>
            <a:r>
              <a:rPr sz="1300" spc="13" dirty="0">
                <a:latin typeface="Times New Roman"/>
                <a:cs typeface="Times New Roman"/>
              </a:rPr>
              <a:t>1	</a:t>
            </a:r>
            <a:r>
              <a:rPr sz="1300" i="1" spc="13" dirty="0">
                <a:latin typeface="Times New Roman"/>
                <a:cs typeface="Times New Roman"/>
              </a:rPr>
              <a:t>i</a:t>
            </a:r>
            <a:r>
              <a:rPr sz="1300" spc="13" dirty="0">
                <a:latin typeface="Symbol"/>
                <a:cs typeface="Symbol"/>
              </a:rPr>
              <a:t></a:t>
            </a:r>
            <a:r>
              <a:rPr sz="1300" spc="13" dirty="0">
                <a:latin typeface="Times New Roman"/>
                <a:cs typeface="Times New Roman"/>
              </a:rPr>
              <a:t>1</a:t>
            </a:r>
            <a:endParaRPr sz="1300">
              <a:latin typeface="Times New Roman"/>
              <a:cs typeface="Times New Roman"/>
            </a:endParaRPr>
          </a:p>
        </p:txBody>
      </p:sp>
      <p:sp>
        <p:nvSpPr>
          <p:cNvPr id="9" name="object 9"/>
          <p:cNvSpPr txBox="1"/>
          <p:nvPr/>
        </p:nvSpPr>
        <p:spPr>
          <a:xfrm>
            <a:off x="152400" y="1447800"/>
            <a:ext cx="8610600" cy="2445508"/>
          </a:xfrm>
          <a:prstGeom prst="rect">
            <a:avLst/>
          </a:prstGeom>
        </p:spPr>
        <p:txBody>
          <a:bodyPr vert="horz" wrap="square" lIns="0" tIns="11397" rIns="0" bIns="0" rtlCol="0">
            <a:spAutoFit/>
          </a:bodyPr>
          <a:lstStyle/>
          <a:p>
            <a:pPr marL="45588" marR="38750" algn="just">
              <a:spcBef>
                <a:spcPts val="90"/>
              </a:spcBef>
            </a:pPr>
            <a:r>
              <a:rPr lang="en-US" dirty="0" smtClean="0">
                <a:latin typeface="Arial"/>
                <a:cs typeface="Arial"/>
              </a:rPr>
              <a:t>Notice</a:t>
            </a:r>
            <a:r>
              <a:rPr lang="en-US" spc="-40" dirty="0" smtClean="0">
                <a:latin typeface="Arial"/>
                <a:cs typeface="Arial"/>
              </a:rPr>
              <a:t> </a:t>
            </a:r>
            <a:r>
              <a:rPr lang="en-US" spc="-4" dirty="0" smtClean="0">
                <a:latin typeface="Arial"/>
                <a:cs typeface="Arial"/>
              </a:rPr>
              <a:t>that </a:t>
            </a:r>
            <a:r>
              <a:rPr lang="pt-BR" b="1" i="1" spc="-4" dirty="0" smtClean="0">
                <a:latin typeface="Times New Roman"/>
                <a:cs typeface="Times New Roman"/>
              </a:rPr>
              <a:t>V</a:t>
            </a:r>
            <a:r>
              <a:rPr lang="pt-BR" b="1" i="1" spc="-211" dirty="0" smtClean="0">
                <a:latin typeface="Times New Roman"/>
                <a:cs typeface="Times New Roman"/>
              </a:rPr>
              <a:t> </a:t>
            </a:r>
            <a:r>
              <a:rPr lang="pt-BR" b="1" spc="40" dirty="0" smtClean="0">
                <a:latin typeface="Times New Roman"/>
                <a:cs typeface="Times New Roman"/>
              </a:rPr>
              <a:t>(</a:t>
            </a:r>
            <a:r>
              <a:rPr lang="pt-BR" b="1" i="1" spc="40" dirty="0" smtClean="0">
                <a:latin typeface="Times New Roman"/>
                <a:cs typeface="Times New Roman"/>
              </a:rPr>
              <a:t>M</a:t>
            </a:r>
            <a:r>
              <a:rPr lang="pt-BR" b="1" i="1" spc="108" dirty="0" smtClean="0">
                <a:latin typeface="Times New Roman"/>
                <a:cs typeface="Times New Roman"/>
              </a:rPr>
              <a:t> </a:t>
            </a:r>
            <a:r>
              <a:rPr lang="pt-BR" b="1" spc="-4" dirty="0" smtClean="0">
                <a:latin typeface="Symbol"/>
                <a:cs typeface="Symbol"/>
              </a:rPr>
              <a:t></a:t>
            </a:r>
            <a:r>
              <a:rPr lang="pt-BR" b="1" spc="-40" dirty="0" smtClean="0">
                <a:latin typeface="Times New Roman"/>
                <a:cs typeface="Times New Roman"/>
              </a:rPr>
              <a:t> </a:t>
            </a:r>
            <a:r>
              <a:rPr lang="pt-BR" b="1" i="1" spc="-4" dirty="0" smtClean="0">
                <a:latin typeface="Times New Roman"/>
                <a:cs typeface="Times New Roman"/>
              </a:rPr>
              <a:t>A</a:t>
            </a:r>
            <a:r>
              <a:rPr lang="pt-BR" b="1" i="1" spc="-283" dirty="0" smtClean="0">
                <a:latin typeface="Times New Roman"/>
                <a:cs typeface="Times New Roman"/>
              </a:rPr>
              <a:t> </a:t>
            </a:r>
            <a:r>
              <a:rPr lang="pt-BR" b="1" spc="-4" dirty="0" smtClean="0">
                <a:latin typeface="Symbol"/>
                <a:cs typeface="Symbol"/>
              </a:rPr>
              <a:t></a:t>
            </a:r>
            <a:r>
              <a:rPr lang="pt-BR" b="1" spc="-148" dirty="0" smtClean="0">
                <a:latin typeface="Times New Roman"/>
                <a:cs typeface="Times New Roman"/>
              </a:rPr>
              <a:t> </a:t>
            </a:r>
            <a:r>
              <a:rPr lang="pt-BR" b="1" i="1" spc="27" dirty="0" smtClean="0">
                <a:latin typeface="Times New Roman"/>
                <a:cs typeface="Times New Roman"/>
              </a:rPr>
              <a:t>B</a:t>
            </a:r>
            <a:r>
              <a:rPr lang="pt-BR" b="1" spc="27" dirty="0" smtClean="0">
                <a:latin typeface="Times New Roman"/>
                <a:cs typeface="Times New Roman"/>
              </a:rPr>
              <a:t>)</a:t>
            </a:r>
            <a:r>
              <a:rPr lang="pt-BR" b="1" spc="-54" dirty="0" smtClean="0">
                <a:latin typeface="Times New Roman"/>
                <a:cs typeface="Times New Roman"/>
              </a:rPr>
              <a:t> </a:t>
            </a:r>
            <a:r>
              <a:rPr lang="pt-BR" b="1" spc="-4" dirty="0" smtClean="0">
                <a:latin typeface="Symbol"/>
                <a:cs typeface="Symbol"/>
              </a:rPr>
              <a:t></a:t>
            </a:r>
            <a:r>
              <a:rPr lang="pt-BR" b="1" spc="-233" dirty="0" smtClean="0">
                <a:latin typeface="Times New Roman"/>
                <a:cs typeface="Times New Roman"/>
              </a:rPr>
              <a:t> </a:t>
            </a:r>
            <a:r>
              <a:rPr lang="pt-BR" b="1" i="1" spc="-4" dirty="0" smtClean="0">
                <a:latin typeface="Times New Roman"/>
                <a:cs typeface="Times New Roman"/>
              </a:rPr>
              <a:t>V</a:t>
            </a:r>
            <a:r>
              <a:rPr lang="pt-BR" b="1" i="1" spc="-215" dirty="0" smtClean="0">
                <a:latin typeface="Times New Roman"/>
                <a:cs typeface="Times New Roman"/>
              </a:rPr>
              <a:t> </a:t>
            </a:r>
            <a:r>
              <a:rPr lang="pt-BR" b="1" spc="40" dirty="0" smtClean="0">
                <a:latin typeface="Times New Roman"/>
                <a:cs typeface="Times New Roman"/>
              </a:rPr>
              <a:t>(</a:t>
            </a:r>
            <a:r>
              <a:rPr lang="pt-BR" b="1" i="1" spc="40" dirty="0" smtClean="0">
                <a:latin typeface="Times New Roman"/>
                <a:cs typeface="Times New Roman"/>
              </a:rPr>
              <a:t>M</a:t>
            </a:r>
            <a:r>
              <a:rPr lang="pt-BR" b="1" i="1" spc="-193" dirty="0" smtClean="0">
                <a:latin typeface="Times New Roman"/>
                <a:cs typeface="Times New Roman"/>
              </a:rPr>
              <a:t> </a:t>
            </a:r>
            <a:r>
              <a:rPr lang="pt-BR" b="1" spc="-4" dirty="0" smtClean="0">
                <a:latin typeface="Times New Roman"/>
                <a:cs typeface="Times New Roman"/>
              </a:rPr>
              <a:t>)</a:t>
            </a:r>
            <a:r>
              <a:rPr lang="pt-BR" b="1" spc="-183" dirty="0" smtClean="0">
                <a:latin typeface="Times New Roman"/>
                <a:cs typeface="Times New Roman"/>
              </a:rPr>
              <a:t> </a:t>
            </a:r>
            <a:r>
              <a:rPr lang="pt-BR" b="1" spc="-4" dirty="0" smtClean="0">
                <a:latin typeface="Symbol"/>
                <a:cs typeface="Symbol"/>
              </a:rPr>
              <a:t></a:t>
            </a:r>
            <a:r>
              <a:rPr lang="pt-BR" b="1" spc="-341" dirty="0" smtClean="0">
                <a:latin typeface="Times New Roman"/>
                <a:cs typeface="Times New Roman"/>
              </a:rPr>
              <a:t> </a:t>
            </a:r>
            <a:r>
              <a:rPr lang="pt-BR" b="1" i="1" spc="-4" dirty="0" smtClean="0">
                <a:latin typeface="Times New Roman"/>
                <a:cs typeface="Times New Roman"/>
              </a:rPr>
              <a:t>V</a:t>
            </a:r>
            <a:r>
              <a:rPr lang="pt-BR" b="1" i="1" spc="-206" dirty="0" smtClean="0">
                <a:latin typeface="Times New Roman"/>
                <a:cs typeface="Times New Roman"/>
              </a:rPr>
              <a:t> </a:t>
            </a:r>
            <a:r>
              <a:rPr lang="pt-BR" b="1" spc="-4" dirty="0" smtClean="0">
                <a:latin typeface="Times New Roman"/>
                <a:cs typeface="Times New Roman"/>
              </a:rPr>
              <a:t>(</a:t>
            </a:r>
            <a:r>
              <a:rPr lang="pt-BR" b="1" spc="-323" dirty="0" smtClean="0">
                <a:latin typeface="Times New Roman"/>
                <a:cs typeface="Times New Roman"/>
              </a:rPr>
              <a:t> </a:t>
            </a:r>
            <a:r>
              <a:rPr lang="pt-BR" b="1" i="1" spc="-27" dirty="0" smtClean="0">
                <a:latin typeface="Times New Roman"/>
                <a:cs typeface="Times New Roman"/>
              </a:rPr>
              <a:t>A</a:t>
            </a:r>
            <a:r>
              <a:rPr lang="pt-BR" b="1" spc="-27" dirty="0" smtClean="0">
                <a:latin typeface="Times New Roman"/>
                <a:cs typeface="Times New Roman"/>
              </a:rPr>
              <a:t>)</a:t>
            </a:r>
            <a:r>
              <a:rPr lang="pt-BR" b="1" spc="-179" dirty="0" smtClean="0">
                <a:latin typeface="Times New Roman"/>
                <a:cs typeface="Times New Roman"/>
              </a:rPr>
              <a:t> </a:t>
            </a:r>
            <a:r>
              <a:rPr lang="pt-BR" b="1" spc="-4" dirty="0" smtClean="0">
                <a:latin typeface="Symbol"/>
                <a:cs typeface="Symbol"/>
              </a:rPr>
              <a:t></a:t>
            </a:r>
            <a:r>
              <a:rPr lang="pt-BR" b="1" spc="-345" dirty="0" smtClean="0">
                <a:latin typeface="Times New Roman"/>
                <a:cs typeface="Times New Roman"/>
              </a:rPr>
              <a:t> </a:t>
            </a:r>
            <a:r>
              <a:rPr lang="pt-BR" b="1" i="1" spc="-4" dirty="0" smtClean="0">
                <a:latin typeface="Times New Roman"/>
                <a:cs typeface="Times New Roman"/>
              </a:rPr>
              <a:t>V</a:t>
            </a:r>
            <a:r>
              <a:rPr lang="pt-BR" b="1" i="1" spc="-206" dirty="0" smtClean="0">
                <a:latin typeface="Times New Roman"/>
                <a:cs typeface="Times New Roman"/>
              </a:rPr>
              <a:t> </a:t>
            </a:r>
            <a:r>
              <a:rPr lang="pt-BR" b="1" spc="54" dirty="0" smtClean="0">
                <a:latin typeface="Times New Roman"/>
                <a:cs typeface="Times New Roman"/>
              </a:rPr>
              <a:t>(</a:t>
            </a:r>
            <a:r>
              <a:rPr lang="pt-BR" b="1" i="1" spc="54" dirty="0" smtClean="0">
                <a:latin typeface="Times New Roman"/>
                <a:cs typeface="Times New Roman"/>
              </a:rPr>
              <a:t>B</a:t>
            </a:r>
            <a:r>
              <a:rPr lang="pt-BR" b="1" spc="54" dirty="0" smtClean="0">
                <a:latin typeface="Times New Roman"/>
                <a:cs typeface="Times New Roman"/>
              </a:rPr>
              <a:t>)</a:t>
            </a:r>
            <a:r>
              <a:rPr lang="pt-BR" b="1" spc="-54" dirty="0" smtClean="0">
                <a:latin typeface="Times New Roman"/>
                <a:cs typeface="Times New Roman"/>
              </a:rPr>
              <a:t> </a:t>
            </a:r>
            <a:r>
              <a:rPr lang="pt-BR" b="1" spc="-4" dirty="0" smtClean="0">
                <a:latin typeface="Symbol"/>
                <a:cs typeface="Symbol"/>
              </a:rPr>
              <a:t></a:t>
            </a:r>
            <a:r>
              <a:rPr lang="pt-BR" b="1" spc="-76" dirty="0" smtClean="0">
                <a:latin typeface="Times New Roman"/>
                <a:cs typeface="Times New Roman"/>
              </a:rPr>
              <a:t> </a:t>
            </a:r>
            <a:r>
              <a:rPr lang="pt-BR" b="1" spc="-4" dirty="0" smtClean="0">
                <a:latin typeface="Times New Roman"/>
                <a:cs typeface="Times New Roman"/>
              </a:rPr>
              <a:t>6</a:t>
            </a:r>
            <a:r>
              <a:rPr lang="en-US" dirty="0" smtClean="0">
                <a:latin typeface="Arial"/>
                <a:cs typeface="Arial"/>
              </a:rPr>
              <a:t>. </a:t>
            </a:r>
            <a:r>
              <a:rPr lang="en-US" spc="-4" dirty="0" smtClean="0">
                <a:latin typeface="Arial"/>
                <a:cs typeface="Arial"/>
              </a:rPr>
              <a:t>In general,</a:t>
            </a:r>
            <a:r>
              <a:rPr lang="en-US" spc="54" dirty="0" smtClean="0">
                <a:latin typeface="Arial"/>
                <a:cs typeface="Arial"/>
              </a:rPr>
              <a:t> </a:t>
            </a:r>
            <a:r>
              <a:rPr lang="en-US" spc="-4" dirty="0" smtClean="0">
                <a:latin typeface="Arial"/>
                <a:cs typeface="Arial"/>
              </a:rPr>
              <a:t>the </a:t>
            </a:r>
            <a:r>
              <a:rPr spc="-4" smtClean="0">
                <a:latin typeface="Arial"/>
                <a:cs typeface="Arial"/>
              </a:rPr>
              <a:t>complexity </a:t>
            </a:r>
            <a:r>
              <a:rPr dirty="0">
                <a:latin typeface="Arial"/>
                <a:cs typeface="Arial"/>
              </a:rPr>
              <a:t>of a collection C of </a:t>
            </a:r>
            <a:r>
              <a:rPr spc="-4" dirty="0">
                <a:latin typeface="Arial"/>
                <a:cs typeface="Arial"/>
              </a:rPr>
              <a:t>flow graphs with </a:t>
            </a:r>
            <a:r>
              <a:rPr dirty="0">
                <a:latin typeface="Arial"/>
                <a:cs typeface="Arial"/>
              </a:rPr>
              <a:t>K </a:t>
            </a:r>
            <a:r>
              <a:rPr spc="-4" dirty="0">
                <a:latin typeface="Arial"/>
                <a:cs typeface="Arial"/>
              </a:rPr>
              <a:t>connected components is  </a:t>
            </a:r>
            <a:r>
              <a:rPr dirty="0">
                <a:latin typeface="Arial"/>
                <a:cs typeface="Arial"/>
              </a:rPr>
              <a:t>equal </a:t>
            </a:r>
            <a:r>
              <a:rPr spc="-4" dirty="0">
                <a:latin typeface="Arial"/>
                <a:cs typeface="Arial"/>
              </a:rPr>
              <a:t>to the summation </a:t>
            </a:r>
            <a:r>
              <a:rPr spc="-9" dirty="0">
                <a:latin typeface="Arial"/>
                <a:cs typeface="Arial"/>
              </a:rPr>
              <a:t>of </a:t>
            </a:r>
            <a:r>
              <a:rPr spc="-4" dirty="0">
                <a:latin typeface="Arial"/>
                <a:cs typeface="Arial"/>
              </a:rPr>
              <a:t>their complexities. To see this let C</a:t>
            </a:r>
            <a:r>
              <a:rPr sz="1700" spc="-6" baseline="-21367" dirty="0">
                <a:latin typeface="Arial"/>
                <a:cs typeface="Arial"/>
              </a:rPr>
              <a:t>i</a:t>
            </a:r>
            <a:r>
              <a:rPr spc="-4" dirty="0">
                <a:latin typeface="Arial"/>
                <a:cs typeface="Arial"/>
              </a:rPr>
              <a:t>,1 </a:t>
            </a:r>
            <a:r>
              <a:rPr dirty="0">
                <a:latin typeface="Arial"/>
                <a:cs typeface="Arial"/>
              </a:rPr>
              <a:t>≤ I </a:t>
            </a:r>
            <a:r>
              <a:rPr sz="1600" dirty="0">
                <a:latin typeface="Arial"/>
                <a:cs typeface="Arial"/>
              </a:rPr>
              <a:t>≤ K  </a:t>
            </a:r>
            <a:r>
              <a:rPr sz="1600" spc="-4" dirty="0">
                <a:latin typeface="Arial"/>
                <a:cs typeface="Arial"/>
              </a:rPr>
              <a:t>denote the </a:t>
            </a:r>
            <a:r>
              <a:rPr sz="1600" dirty="0">
                <a:latin typeface="Arial"/>
                <a:cs typeface="Arial"/>
              </a:rPr>
              <a:t>k </a:t>
            </a:r>
            <a:r>
              <a:rPr sz="1600" spc="-4" dirty="0">
                <a:latin typeface="Arial"/>
                <a:cs typeface="Arial"/>
              </a:rPr>
              <a:t>distinct connected component, and let e</a:t>
            </a:r>
            <a:r>
              <a:rPr sz="1600" spc="-6" baseline="-23148" dirty="0">
                <a:latin typeface="Arial"/>
                <a:cs typeface="Arial"/>
              </a:rPr>
              <a:t>i </a:t>
            </a:r>
            <a:r>
              <a:rPr sz="1600" spc="-4" dirty="0">
                <a:latin typeface="Arial"/>
                <a:cs typeface="Arial"/>
              </a:rPr>
              <a:t>and </a:t>
            </a:r>
            <a:r>
              <a:rPr sz="1600" dirty="0">
                <a:latin typeface="Arial"/>
                <a:cs typeface="Arial"/>
              </a:rPr>
              <a:t>n</a:t>
            </a:r>
            <a:r>
              <a:rPr sz="1600" baseline="-23148" dirty="0">
                <a:latin typeface="Arial"/>
                <a:cs typeface="Arial"/>
              </a:rPr>
              <a:t>i </a:t>
            </a:r>
            <a:r>
              <a:rPr sz="1600" spc="-4" dirty="0">
                <a:latin typeface="Arial"/>
                <a:cs typeface="Arial"/>
              </a:rPr>
              <a:t>be the number of edges  and nodes in </a:t>
            </a:r>
            <a:r>
              <a:rPr sz="1600" dirty="0">
                <a:latin typeface="Arial"/>
                <a:cs typeface="Arial"/>
              </a:rPr>
              <a:t>the </a:t>
            </a:r>
            <a:r>
              <a:rPr sz="1600" spc="-4" dirty="0">
                <a:latin typeface="Arial"/>
                <a:cs typeface="Arial"/>
              </a:rPr>
              <a:t>ith-connected component.</a:t>
            </a:r>
            <a:r>
              <a:rPr sz="1600" spc="4" dirty="0">
                <a:latin typeface="Arial"/>
                <a:cs typeface="Arial"/>
              </a:rPr>
              <a:t> </a:t>
            </a:r>
            <a:r>
              <a:rPr sz="1600" dirty="0">
                <a:latin typeface="Arial"/>
                <a:cs typeface="Arial"/>
              </a:rPr>
              <a:t>Then</a:t>
            </a:r>
            <a:endParaRPr sz="1600">
              <a:latin typeface="Arial"/>
              <a:cs typeface="Arial"/>
            </a:endParaRPr>
          </a:p>
          <a:p>
            <a:pPr>
              <a:lnSpc>
                <a:spcPct val="100000"/>
              </a:lnSpc>
            </a:pPr>
            <a:endParaRPr sz="2000">
              <a:latin typeface="Arial"/>
              <a:cs typeface="Arial"/>
            </a:endParaRPr>
          </a:p>
          <a:p>
            <a:pPr marL="869590" algn="ctr">
              <a:lnSpc>
                <a:spcPts val="914"/>
              </a:lnSpc>
              <a:tabLst>
                <a:tab pos="1689032" algn="l"/>
              </a:tabLst>
            </a:pPr>
            <a:r>
              <a:rPr sz="1300" i="1" spc="4" dirty="0">
                <a:latin typeface="Times New Roman"/>
                <a:cs typeface="Times New Roman"/>
              </a:rPr>
              <a:t>k	k</a:t>
            </a:r>
            <a:endParaRPr sz="1300">
              <a:latin typeface="Times New Roman"/>
              <a:cs typeface="Times New Roman"/>
            </a:endParaRPr>
          </a:p>
          <a:p>
            <a:pPr marR="602330" algn="ctr">
              <a:lnSpc>
                <a:spcPts val="3500"/>
              </a:lnSpc>
            </a:pPr>
            <a:r>
              <a:rPr sz="2300" i="1" dirty="0">
                <a:latin typeface="Times New Roman"/>
                <a:cs typeface="Times New Roman"/>
              </a:rPr>
              <a:t>V</a:t>
            </a:r>
            <a:r>
              <a:rPr sz="2300" i="1" spc="-224" dirty="0">
                <a:latin typeface="Times New Roman"/>
                <a:cs typeface="Times New Roman"/>
              </a:rPr>
              <a:t> </a:t>
            </a:r>
            <a:r>
              <a:rPr sz="2300" spc="-13" dirty="0">
                <a:latin typeface="Times New Roman"/>
                <a:cs typeface="Times New Roman"/>
              </a:rPr>
              <a:t>(</a:t>
            </a:r>
            <a:r>
              <a:rPr sz="2300" i="1" spc="153" dirty="0">
                <a:latin typeface="Times New Roman"/>
                <a:cs typeface="Times New Roman"/>
              </a:rPr>
              <a:t>C</a:t>
            </a:r>
            <a:r>
              <a:rPr sz="2300" dirty="0">
                <a:latin typeface="Times New Roman"/>
                <a:cs typeface="Times New Roman"/>
              </a:rPr>
              <a:t>)</a:t>
            </a:r>
            <a:r>
              <a:rPr sz="2300" spc="-49" dirty="0">
                <a:latin typeface="Times New Roman"/>
                <a:cs typeface="Times New Roman"/>
              </a:rPr>
              <a:t> </a:t>
            </a:r>
            <a:r>
              <a:rPr sz="2300" dirty="0">
                <a:latin typeface="Symbol"/>
                <a:cs typeface="Symbol"/>
              </a:rPr>
              <a:t></a:t>
            </a:r>
            <a:r>
              <a:rPr sz="2300" spc="-81" dirty="0">
                <a:latin typeface="Times New Roman"/>
                <a:cs typeface="Times New Roman"/>
              </a:rPr>
              <a:t> </a:t>
            </a:r>
            <a:r>
              <a:rPr sz="2300" i="1" dirty="0">
                <a:latin typeface="Times New Roman"/>
                <a:cs typeface="Times New Roman"/>
              </a:rPr>
              <a:t>e</a:t>
            </a:r>
            <a:r>
              <a:rPr sz="2300" i="1" spc="-202" dirty="0">
                <a:latin typeface="Times New Roman"/>
                <a:cs typeface="Times New Roman"/>
              </a:rPr>
              <a:t> </a:t>
            </a:r>
            <a:r>
              <a:rPr sz="2300" dirty="0">
                <a:latin typeface="Symbol"/>
                <a:cs typeface="Symbol"/>
              </a:rPr>
              <a:t></a:t>
            </a:r>
            <a:r>
              <a:rPr sz="2300" spc="-197" dirty="0">
                <a:latin typeface="Times New Roman"/>
                <a:cs typeface="Times New Roman"/>
              </a:rPr>
              <a:t> </a:t>
            </a:r>
            <a:r>
              <a:rPr sz="2300" i="1" dirty="0">
                <a:latin typeface="Times New Roman"/>
                <a:cs typeface="Times New Roman"/>
              </a:rPr>
              <a:t>n</a:t>
            </a:r>
            <a:r>
              <a:rPr sz="2300" i="1" spc="-179" dirty="0">
                <a:latin typeface="Times New Roman"/>
                <a:cs typeface="Times New Roman"/>
              </a:rPr>
              <a:t> </a:t>
            </a:r>
            <a:r>
              <a:rPr sz="2300" dirty="0">
                <a:latin typeface="Symbol"/>
                <a:cs typeface="Symbol"/>
              </a:rPr>
              <a:t></a:t>
            </a:r>
            <a:r>
              <a:rPr sz="2300" spc="-153" dirty="0">
                <a:latin typeface="Times New Roman"/>
                <a:cs typeface="Times New Roman"/>
              </a:rPr>
              <a:t> </a:t>
            </a:r>
            <a:r>
              <a:rPr sz="2300" dirty="0">
                <a:latin typeface="Times New Roman"/>
                <a:cs typeface="Times New Roman"/>
              </a:rPr>
              <a:t>2</a:t>
            </a:r>
            <a:r>
              <a:rPr sz="2300" spc="-256" dirty="0">
                <a:latin typeface="Times New Roman"/>
                <a:cs typeface="Times New Roman"/>
              </a:rPr>
              <a:t> </a:t>
            </a:r>
            <a:r>
              <a:rPr sz="2300" i="1" dirty="0">
                <a:latin typeface="Times New Roman"/>
                <a:cs typeface="Times New Roman"/>
              </a:rPr>
              <a:t>p</a:t>
            </a:r>
            <a:r>
              <a:rPr sz="2300" i="1" spc="-9" dirty="0">
                <a:latin typeface="Times New Roman"/>
                <a:cs typeface="Times New Roman"/>
              </a:rPr>
              <a:t> </a:t>
            </a:r>
            <a:r>
              <a:rPr sz="2300" dirty="0">
                <a:latin typeface="Symbol"/>
                <a:cs typeface="Symbol"/>
              </a:rPr>
              <a:t></a:t>
            </a:r>
            <a:r>
              <a:rPr sz="2300" spc="-67" dirty="0">
                <a:latin typeface="Times New Roman"/>
                <a:cs typeface="Times New Roman"/>
              </a:rPr>
              <a:t> </a:t>
            </a:r>
            <a:r>
              <a:rPr sz="5200" spc="343" baseline="-8547" dirty="0">
                <a:latin typeface="Verdana"/>
                <a:cs typeface="Verdana"/>
              </a:rPr>
              <a:t>∑</a:t>
            </a:r>
            <a:r>
              <a:rPr sz="2300" i="1" spc="-67" dirty="0">
                <a:latin typeface="Times New Roman"/>
                <a:cs typeface="Times New Roman"/>
              </a:rPr>
              <a:t>e</a:t>
            </a:r>
            <a:r>
              <a:rPr sz="2000" i="1" spc="6" baseline="-24074" dirty="0">
                <a:latin typeface="Times New Roman"/>
                <a:cs typeface="Times New Roman"/>
              </a:rPr>
              <a:t>i</a:t>
            </a:r>
            <a:r>
              <a:rPr sz="2000" i="1" baseline="-24074" dirty="0">
                <a:latin typeface="Times New Roman"/>
                <a:cs typeface="Times New Roman"/>
              </a:rPr>
              <a:t> </a:t>
            </a:r>
            <a:r>
              <a:rPr sz="2000" i="1" spc="-13" baseline="-24074" dirty="0">
                <a:latin typeface="Times New Roman"/>
                <a:cs typeface="Times New Roman"/>
              </a:rPr>
              <a:t> </a:t>
            </a:r>
            <a:r>
              <a:rPr sz="2300" dirty="0">
                <a:latin typeface="Symbol"/>
                <a:cs typeface="Symbol"/>
              </a:rPr>
              <a:t></a:t>
            </a:r>
            <a:r>
              <a:rPr sz="2300" spc="-206" dirty="0">
                <a:latin typeface="Times New Roman"/>
                <a:cs typeface="Times New Roman"/>
              </a:rPr>
              <a:t> </a:t>
            </a:r>
            <a:r>
              <a:rPr sz="5200" spc="-80" baseline="-8547" dirty="0">
                <a:latin typeface="Verdana"/>
                <a:cs typeface="Verdana"/>
              </a:rPr>
              <a:t>∑</a:t>
            </a:r>
            <a:r>
              <a:rPr sz="5200" spc="-1379" baseline="-8547" dirty="0">
                <a:latin typeface="Verdana"/>
                <a:cs typeface="Verdana"/>
              </a:rPr>
              <a:t> </a:t>
            </a:r>
            <a:r>
              <a:rPr sz="2300" i="1" spc="-49" dirty="0">
                <a:latin typeface="Times New Roman"/>
                <a:cs typeface="Times New Roman"/>
              </a:rPr>
              <a:t>n</a:t>
            </a:r>
            <a:r>
              <a:rPr sz="2000" i="1" spc="6" baseline="-24074" dirty="0">
                <a:latin typeface="Times New Roman"/>
                <a:cs typeface="Times New Roman"/>
              </a:rPr>
              <a:t>i</a:t>
            </a:r>
            <a:r>
              <a:rPr sz="2000" i="1" baseline="-24074" dirty="0">
                <a:latin typeface="Times New Roman"/>
                <a:cs typeface="Times New Roman"/>
              </a:rPr>
              <a:t> </a:t>
            </a:r>
            <a:r>
              <a:rPr sz="2000" i="1" spc="-13" baseline="-24074" dirty="0">
                <a:latin typeface="Times New Roman"/>
                <a:cs typeface="Times New Roman"/>
              </a:rPr>
              <a:t> </a:t>
            </a:r>
            <a:r>
              <a:rPr sz="2300" dirty="0">
                <a:latin typeface="Symbol"/>
                <a:cs typeface="Symbol"/>
              </a:rPr>
              <a:t></a:t>
            </a:r>
            <a:r>
              <a:rPr sz="2300" spc="-153" dirty="0">
                <a:latin typeface="Times New Roman"/>
                <a:cs typeface="Times New Roman"/>
              </a:rPr>
              <a:t> </a:t>
            </a:r>
            <a:r>
              <a:rPr sz="2300" spc="112" dirty="0">
                <a:latin typeface="Times New Roman"/>
                <a:cs typeface="Times New Roman"/>
              </a:rPr>
              <a:t>2</a:t>
            </a:r>
            <a:r>
              <a:rPr sz="2300" i="1" dirty="0">
                <a:latin typeface="Times New Roman"/>
                <a:cs typeface="Times New Roman"/>
              </a:rPr>
              <a:t>K</a:t>
            </a:r>
            <a:endParaRPr sz="2300">
              <a:latin typeface="Times New Roman"/>
              <a:cs typeface="Times New Roman"/>
            </a:endParaRPr>
          </a:p>
          <a:p>
            <a:pPr marL="892952" algn="ctr">
              <a:spcBef>
                <a:spcPts val="183"/>
              </a:spcBef>
              <a:tabLst>
                <a:tab pos="1712396" algn="l"/>
              </a:tabLst>
            </a:pPr>
            <a:r>
              <a:rPr sz="1300" i="1" spc="13" dirty="0">
                <a:latin typeface="Times New Roman"/>
                <a:cs typeface="Times New Roman"/>
              </a:rPr>
              <a:t>i</a:t>
            </a:r>
            <a:r>
              <a:rPr sz="1300" spc="13" dirty="0">
                <a:latin typeface="Symbol"/>
                <a:cs typeface="Symbol"/>
              </a:rPr>
              <a:t></a:t>
            </a:r>
            <a:r>
              <a:rPr sz="1300" spc="13" dirty="0">
                <a:latin typeface="Times New Roman"/>
                <a:cs typeface="Times New Roman"/>
              </a:rPr>
              <a:t>1	</a:t>
            </a:r>
            <a:r>
              <a:rPr sz="1300" i="1" spc="13" dirty="0">
                <a:latin typeface="Times New Roman"/>
                <a:cs typeface="Times New Roman"/>
              </a:rPr>
              <a:t>i</a:t>
            </a:r>
            <a:r>
              <a:rPr sz="1300" spc="13" dirty="0">
                <a:latin typeface="Symbol"/>
                <a:cs typeface="Symbol"/>
              </a:rPr>
              <a:t></a:t>
            </a:r>
            <a:r>
              <a:rPr sz="1300" spc="13" dirty="0">
                <a:latin typeface="Times New Roman"/>
                <a:cs typeface="Times New Roman"/>
              </a:rPr>
              <a:t>1</a:t>
            </a:r>
            <a:endParaRPr sz="130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30213"/>
            <a:ext cx="5523337" cy="641875"/>
          </a:xfrm>
          <a:prstGeom prst="rect">
            <a:avLst/>
          </a:prstGeom>
        </p:spPr>
        <p:txBody>
          <a:bodyPr vert="horz" wrap="square" lIns="0" tIns="10827" rIns="0" bIns="0" rtlCol="0">
            <a:spAutoFit/>
          </a:bodyPr>
          <a:lstStyle/>
          <a:p>
            <a:pPr marL="11397">
              <a:spcBef>
                <a:spcPts val="85"/>
              </a:spcBef>
            </a:pPr>
            <a:r>
              <a:rPr spc="171" dirty="0">
                <a:solidFill>
                  <a:schemeClr val="tx1"/>
                </a:solidFill>
              </a:rPr>
              <a:t>Software</a:t>
            </a:r>
            <a:r>
              <a:rPr spc="-148" dirty="0">
                <a:solidFill>
                  <a:schemeClr val="tx1"/>
                </a:solidFill>
              </a:rPr>
              <a:t> </a:t>
            </a:r>
            <a:r>
              <a:rPr spc="94" dirty="0">
                <a:solidFill>
                  <a:schemeClr val="tx1"/>
                </a:solidFill>
              </a:rPr>
              <a:t>Testing</a:t>
            </a:r>
          </a:p>
        </p:txBody>
      </p:sp>
      <p:sp>
        <p:nvSpPr>
          <p:cNvPr id="4" name="object 4"/>
          <p:cNvSpPr txBox="1"/>
          <p:nvPr/>
        </p:nvSpPr>
        <p:spPr>
          <a:xfrm>
            <a:off x="457200" y="1905000"/>
            <a:ext cx="7741227" cy="4128020"/>
          </a:xfrm>
          <a:prstGeom prst="rect">
            <a:avLst/>
          </a:prstGeom>
        </p:spPr>
        <p:txBody>
          <a:bodyPr vert="horz" wrap="square" lIns="0" tIns="11397" rIns="0" bIns="0" rtlCol="0">
            <a:spAutoFit/>
          </a:bodyPr>
          <a:lstStyle/>
          <a:p>
            <a:pPr marL="11397">
              <a:spcBef>
                <a:spcPts val="90"/>
              </a:spcBef>
            </a:pPr>
            <a:r>
              <a:rPr sz="2000" dirty="0">
                <a:latin typeface="Arial"/>
                <a:cs typeface="Arial"/>
              </a:rPr>
              <a:t>Two </a:t>
            </a:r>
            <a:r>
              <a:rPr sz="2000" spc="-4" dirty="0">
                <a:latin typeface="Arial"/>
                <a:cs typeface="Arial"/>
              </a:rPr>
              <a:t>alternate methods are available for the complexity calculations.</a:t>
            </a:r>
            <a:endParaRPr sz="2000">
              <a:latin typeface="Arial"/>
              <a:cs typeface="Arial"/>
            </a:endParaRPr>
          </a:p>
          <a:p>
            <a:pPr>
              <a:spcBef>
                <a:spcPts val="18"/>
              </a:spcBef>
            </a:pPr>
            <a:endParaRPr sz="1600">
              <a:latin typeface="Arial"/>
              <a:cs typeface="Arial"/>
            </a:endParaRPr>
          </a:p>
          <a:p>
            <a:pPr marL="421118" marR="4559" indent="-410291">
              <a:buAutoNum type="arabicPeriod"/>
              <a:tabLst>
                <a:tab pos="421118" algn="l"/>
                <a:tab pos="421688" algn="l"/>
              </a:tabLst>
            </a:pPr>
            <a:r>
              <a:rPr sz="2000" spc="-4" dirty="0">
                <a:latin typeface="Arial"/>
                <a:cs typeface="Arial"/>
              </a:rPr>
              <a:t>Cyclomatic complexity V(G) </a:t>
            </a:r>
            <a:r>
              <a:rPr sz="2000" dirty="0">
                <a:latin typeface="Arial"/>
                <a:cs typeface="Arial"/>
              </a:rPr>
              <a:t>of a </a:t>
            </a:r>
            <a:r>
              <a:rPr sz="2000" spc="-4" dirty="0">
                <a:latin typeface="Arial"/>
                <a:cs typeface="Arial"/>
              </a:rPr>
              <a:t>flow graph </a:t>
            </a:r>
            <a:r>
              <a:rPr sz="2000" dirty="0">
                <a:latin typeface="Arial"/>
                <a:cs typeface="Arial"/>
              </a:rPr>
              <a:t>G </a:t>
            </a:r>
            <a:r>
              <a:rPr sz="2000" spc="-4" dirty="0">
                <a:latin typeface="Arial"/>
                <a:cs typeface="Arial"/>
              </a:rPr>
              <a:t>is equal to the number </a:t>
            </a:r>
            <a:r>
              <a:rPr sz="2000" dirty="0">
                <a:latin typeface="Arial"/>
                <a:cs typeface="Arial"/>
              </a:rPr>
              <a:t>of  </a:t>
            </a:r>
            <a:r>
              <a:rPr sz="2000" spc="-4" dirty="0">
                <a:latin typeface="Arial"/>
                <a:cs typeface="Arial"/>
              </a:rPr>
              <a:t>predicate (decision) nodes </a:t>
            </a:r>
            <a:r>
              <a:rPr sz="2000" dirty="0">
                <a:latin typeface="Arial"/>
                <a:cs typeface="Arial"/>
              </a:rPr>
              <a:t>plus</a:t>
            </a:r>
            <a:r>
              <a:rPr sz="2000" spc="-13" dirty="0">
                <a:latin typeface="Arial"/>
                <a:cs typeface="Arial"/>
              </a:rPr>
              <a:t> </a:t>
            </a:r>
            <a:r>
              <a:rPr sz="2000" spc="-4" dirty="0">
                <a:latin typeface="Arial"/>
                <a:cs typeface="Arial"/>
              </a:rPr>
              <a:t>one.</a:t>
            </a:r>
            <a:endParaRPr sz="2000">
              <a:latin typeface="Arial"/>
              <a:cs typeface="Arial"/>
            </a:endParaRPr>
          </a:p>
          <a:p>
            <a:pPr marL="421118">
              <a:spcBef>
                <a:spcPts val="1077"/>
              </a:spcBef>
            </a:pPr>
            <a:r>
              <a:rPr sz="2000" spc="-4" dirty="0">
                <a:latin typeface="Arial"/>
                <a:cs typeface="Arial"/>
              </a:rPr>
              <a:t>V(G)=</a:t>
            </a:r>
            <a:r>
              <a:rPr sz="2000" spc="-350" dirty="0">
                <a:latin typeface="Arial"/>
                <a:cs typeface="Arial"/>
              </a:rPr>
              <a:t> </a:t>
            </a:r>
            <a:r>
              <a:rPr sz="2800" spc="33" baseline="2777" dirty="0">
                <a:latin typeface="Symbol"/>
                <a:cs typeface="Symbol"/>
              </a:rPr>
              <a:t></a:t>
            </a:r>
            <a:r>
              <a:rPr sz="2800" spc="-215" baseline="2777" dirty="0">
                <a:latin typeface="Times New Roman"/>
                <a:cs typeface="Times New Roman"/>
              </a:rPr>
              <a:t> </a:t>
            </a:r>
            <a:r>
              <a:rPr sz="2000" dirty="0">
                <a:latin typeface="Arial"/>
                <a:cs typeface="Arial"/>
              </a:rPr>
              <a:t>+1</a:t>
            </a:r>
            <a:endParaRPr sz="2000">
              <a:latin typeface="Arial"/>
              <a:cs typeface="Arial"/>
            </a:endParaRPr>
          </a:p>
          <a:p>
            <a:pPr marL="421118" marR="5129">
              <a:spcBef>
                <a:spcPts val="1077"/>
              </a:spcBef>
              <a:tabLst>
                <a:tab pos="1486735" algn="l"/>
              </a:tabLst>
            </a:pPr>
            <a:r>
              <a:rPr i="1" spc="-4" dirty="0">
                <a:latin typeface="Arial"/>
                <a:cs typeface="Arial"/>
              </a:rPr>
              <a:t>Where</a:t>
            </a:r>
            <a:r>
              <a:rPr i="1" spc="45" dirty="0">
                <a:latin typeface="Arial"/>
                <a:cs typeface="Arial"/>
              </a:rPr>
              <a:t> </a:t>
            </a:r>
            <a:r>
              <a:rPr sz="2400" i="1" spc="33" baseline="4166" dirty="0">
                <a:latin typeface="Symbol"/>
                <a:cs typeface="Symbol"/>
              </a:rPr>
              <a:t></a:t>
            </a:r>
            <a:r>
              <a:rPr sz="2400" i="1" spc="33" baseline="4166" dirty="0">
                <a:latin typeface="Times New Roman"/>
                <a:cs typeface="Times New Roman"/>
              </a:rPr>
              <a:t>	</a:t>
            </a:r>
            <a:r>
              <a:rPr i="1" spc="-4" dirty="0">
                <a:latin typeface="Arial"/>
                <a:cs typeface="Arial"/>
              </a:rPr>
              <a:t>is the number </a:t>
            </a:r>
            <a:r>
              <a:rPr i="1" spc="-9" dirty="0">
                <a:latin typeface="Arial"/>
                <a:cs typeface="Arial"/>
              </a:rPr>
              <a:t>of </a:t>
            </a:r>
            <a:r>
              <a:rPr i="1" spc="-4" dirty="0">
                <a:latin typeface="Arial"/>
                <a:cs typeface="Arial"/>
              </a:rPr>
              <a:t>predicate nodes contained in the flow graph  </a:t>
            </a:r>
            <a:r>
              <a:rPr i="1">
                <a:latin typeface="Arial"/>
                <a:cs typeface="Arial"/>
              </a:rPr>
              <a:t>G</a:t>
            </a:r>
            <a:r>
              <a:rPr i="1" smtClean="0">
                <a:latin typeface="Arial"/>
                <a:cs typeface="Arial"/>
              </a:rPr>
              <a:t>.</a:t>
            </a:r>
            <a:endParaRPr lang="en-IN" i="1" dirty="0" smtClean="0">
              <a:latin typeface="Arial"/>
              <a:cs typeface="Arial"/>
            </a:endParaRPr>
          </a:p>
          <a:p>
            <a:pPr marL="421118" marR="5129">
              <a:spcBef>
                <a:spcPts val="1077"/>
              </a:spcBef>
              <a:tabLst>
                <a:tab pos="1486735" algn="l"/>
              </a:tabLst>
            </a:pPr>
            <a:r>
              <a:rPr lang="en-IN" i="1" dirty="0" smtClean="0">
                <a:latin typeface="Arial"/>
                <a:cs typeface="Arial"/>
              </a:rPr>
              <a:t>Restriction is that every predicate node must have only two conditions. If not, it needs to be converted so</a:t>
            </a:r>
            <a:endParaRPr i="1">
              <a:latin typeface="Arial"/>
              <a:cs typeface="Arial"/>
            </a:endParaRPr>
          </a:p>
          <a:p>
            <a:pPr>
              <a:spcBef>
                <a:spcPts val="9"/>
              </a:spcBef>
            </a:pPr>
            <a:endParaRPr sz="2400">
              <a:latin typeface="Arial"/>
              <a:cs typeface="Arial"/>
            </a:endParaRPr>
          </a:p>
          <a:p>
            <a:pPr marL="421118" marR="7978" indent="-410291">
              <a:buAutoNum type="arabicPeriod" startAt="2"/>
              <a:tabLst>
                <a:tab pos="421118" algn="l"/>
                <a:tab pos="421688" algn="l"/>
              </a:tabLst>
            </a:pPr>
            <a:r>
              <a:rPr sz="2000" spc="-4" dirty="0">
                <a:latin typeface="Arial"/>
                <a:cs typeface="Arial"/>
              </a:rPr>
              <a:t>Cyclomatic complexity is </a:t>
            </a:r>
            <a:r>
              <a:rPr sz="2000" dirty="0">
                <a:latin typeface="Arial"/>
                <a:cs typeface="Arial"/>
              </a:rPr>
              <a:t>equal </a:t>
            </a:r>
            <a:r>
              <a:rPr sz="2000" spc="-4" dirty="0">
                <a:latin typeface="Arial"/>
                <a:cs typeface="Arial"/>
              </a:rPr>
              <a:t>to </a:t>
            </a:r>
            <a:r>
              <a:rPr sz="2000" spc="-9" dirty="0">
                <a:latin typeface="Arial"/>
                <a:cs typeface="Arial"/>
              </a:rPr>
              <a:t>the </a:t>
            </a:r>
            <a:r>
              <a:rPr sz="2000" spc="-4" dirty="0">
                <a:latin typeface="Arial"/>
                <a:cs typeface="Arial"/>
              </a:rPr>
              <a:t>number </a:t>
            </a:r>
            <a:r>
              <a:rPr sz="2000" dirty="0">
                <a:latin typeface="Arial"/>
                <a:cs typeface="Arial"/>
              </a:rPr>
              <a:t>of </a:t>
            </a:r>
            <a:r>
              <a:rPr sz="2000" spc="-4" dirty="0">
                <a:latin typeface="Arial"/>
                <a:cs typeface="Arial"/>
              </a:rPr>
              <a:t>regions </a:t>
            </a:r>
            <a:r>
              <a:rPr sz="2000" dirty="0">
                <a:latin typeface="Arial"/>
                <a:cs typeface="Arial"/>
              </a:rPr>
              <a:t>of </a:t>
            </a:r>
            <a:r>
              <a:rPr sz="2000" spc="-4" dirty="0">
                <a:latin typeface="Arial"/>
                <a:cs typeface="Arial"/>
              </a:rPr>
              <a:t>the flow  graph.</a:t>
            </a:r>
            <a:endParaRPr sz="20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74719"/>
            <a:ext cx="5523337" cy="641875"/>
          </a:xfrm>
          <a:prstGeom prst="rect">
            <a:avLst/>
          </a:prstGeom>
        </p:spPr>
        <p:txBody>
          <a:bodyPr vert="horz" wrap="square" lIns="0" tIns="10827" rIns="0" bIns="0" rtlCol="0">
            <a:spAutoFit/>
          </a:bodyPr>
          <a:lstStyle/>
          <a:p>
            <a:pPr marL="11397">
              <a:spcBef>
                <a:spcPts val="85"/>
              </a:spcBef>
            </a:pPr>
            <a:r>
              <a:rPr spc="171" dirty="0">
                <a:solidFill>
                  <a:schemeClr val="tx1"/>
                </a:solidFill>
              </a:rPr>
              <a:t>Software</a:t>
            </a:r>
            <a:r>
              <a:rPr spc="-148" dirty="0">
                <a:solidFill>
                  <a:schemeClr val="tx1"/>
                </a:solidFill>
              </a:rPr>
              <a:t> </a:t>
            </a:r>
            <a:r>
              <a:rPr spc="94" dirty="0">
                <a:solidFill>
                  <a:schemeClr val="tx1"/>
                </a:solidFill>
              </a:rPr>
              <a:t>Testing</a:t>
            </a:r>
          </a:p>
        </p:txBody>
      </p:sp>
      <p:sp>
        <p:nvSpPr>
          <p:cNvPr id="4" name="object 4"/>
          <p:cNvSpPr txBox="1"/>
          <p:nvPr/>
        </p:nvSpPr>
        <p:spPr>
          <a:xfrm>
            <a:off x="634070" y="1347051"/>
            <a:ext cx="1633104" cy="318709"/>
          </a:xfrm>
          <a:prstGeom prst="rect">
            <a:avLst/>
          </a:prstGeom>
        </p:spPr>
        <p:txBody>
          <a:bodyPr vert="horz" wrap="square" lIns="0" tIns="10827" rIns="0" bIns="0" rtlCol="0">
            <a:spAutoFit/>
          </a:bodyPr>
          <a:lstStyle/>
          <a:p>
            <a:pPr marL="11397">
              <a:spcBef>
                <a:spcPts val="85"/>
              </a:spcBef>
            </a:pPr>
            <a:r>
              <a:rPr sz="2000" b="1" u="heavy" spc="-4" smtClean="0">
                <a:uFill>
                  <a:solidFill>
                    <a:srgbClr val="0000FF"/>
                  </a:solidFill>
                </a:uFill>
                <a:latin typeface="Arial"/>
                <a:cs typeface="Arial"/>
              </a:rPr>
              <a:t>Example</a:t>
            </a:r>
            <a:endParaRPr sz="2000">
              <a:latin typeface="Arial"/>
              <a:cs typeface="Arial"/>
            </a:endParaRPr>
          </a:p>
        </p:txBody>
      </p:sp>
      <p:sp>
        <p:nvSpPr>
          <p:cNvPr id="5" name="object 5"/>
          <p:cNvSpPr txBox="1"/>
          <p:nvPr/>
        </p:nvSpPr>
        <p:spPr>
          <a:xfrm>
            <a:off x="3968856" y="1750463"/>
            <a:ext cx="4425373" cy="288507"/>
          </a:xfrm>
          <a:prstGeom prst="rect">
            <a:avLst/>
          </a:prstGeom>
        </p:spPr>
        <p:txBody>
          <a:bodyPr vert="horz" wrap="square" lIns="0" tIns="11397" rIns="0" bIns="0" rtlCol="0">
            <a:spAutoFit/>
          </a:bodyPr>
          <a:lstStyle/>
          <a:p>
            <a:pPr marL="11397">
              <a:spcBef>
                <a:spcPts val="90"/>
              </a:spcBef>
              <a:tabLst>
                <a:tab pos="333932" algn="l"/>
                <a:tab pos="860472" algn="l"/>
                <a:tab pos="1259936" algn="l"/>
                <a:tab pos="1784767" algn="l"/>
                <a:tab pos="2831010" algn="l"/>
                <a:tab pos="3293157" algn="l"/>
              </a:tabLst>
            </a:pPr>
            <a:r>
              <a:rPr spc="-4" dirty="0">
                <a:latin typeface="Arial"/>
                <a:cs typeface="Arial"/>
              </a:rPr>
              <a:t>in	Fig.	</a:t>
            </a:r>
            <a:r>
              <a:rPr dirty="0">
                <a:latin typeface="Arial"/>
                <a:cs typeface="Arial"/>
              </a:rPr>
              <a:t>23	and	</a:t>
            </a:r>
            <a:r>
              <a:rPr spc="-4" dirty="0">
                <a:latin typeface="Arial"/>
                <a:cs typeface="Arial"/>
              </a:rPr>
              <a:t>calculate	the	cyclomatic</a:t>
            </a:r>
            <a:endParaRPr>
              <a:latin typeface="Arial"/>
              <a:cs typeface="Arial"/>
            </a:endParaRPr>
          </a:p>
        </p:txBody>
      </p:sp>
      <p:sp>
        <p:nvSpPr>
          <p:cNvPr id="6" name="object 6"/>
          <p:cNvSpPr txBox="1"/>
          <p:nvPr/>
        </p:nvSpPr>
        <p:spPr>
          <a:xfrm>
            <a:off x="620216" y="1750464"/>
            <a:ext cx="3318741" cy="565506"/>
          </a:xfrm>
          <a:prstGeom prst="rect">
            <a:avLst/>
          </a:prstGeom>
        </p:spPr>
        <p:txBody>
          <a:bodyPr vert="horz" wrap="square" lIns="0" tIns="11397" rIns="0" bIns="0" rtlCol="0">
            <a:spAutoFit/>
          </a:bodyPr>
          <a:lstStyle/>
          <a:p>
            <a:pPr marL="11397" marR="4559">
              <a:spcBef>
                <a:spcPts val="90"/>
              </a:spcBef>
              <a:tabLst>
                <a:tab pos="1072456" algn="l"/>
                <a:tab pos="1345983" algn="l"/>
                <a:tab pos="1897027" algn="l"/>
                <a:tab pos="2625864" algn="l"/>
              </a:tabLst>
            </a:pPr>
            <a:r>
              <a:rPr dirty="0">
                <a:latin typeface="Arial"/>
                <a:cs typeface="Arial"/>
              </a:rPr>
              <a:t>Consider	a	</a:t>
            </a:r>
            <a:r>
              <a:rPr spc="-4" dirty="0">
                <a:latin typeface="Arial"/>
                <a:cs typeface="Arial"/>
              </a:rPr>
              <a:t>flow	graph	given  complexity </a:t>
            </a:r>
            <a:r>
              <a:rPr dirty="0">
                <a:latin typeface="Arial"/>
                <a:cs typeface="Arial"/>
              </a:rPr>
              <a:t>by </a:t>
            </a:r>
            <a:r>
              <a:rPr spc="-4" dirty="0">
                <a:latin typeface="Arial"/>
                <a:cs typeface="Arial"/>
              </a:rPr>
              <a:t>all three</a:t>
            </a:r>
            <a:r>
              <a:rPr spc="-49" dirty="0">
                <a:latin typeface="Arial"/>
                <a:cs typeface="Arial"/>
              </a:rPr>
              <a:t> </a:t>
            </a:r>
            <a:r>
              <a:rPr spc="-4" dirty="0">
                <a:latin typeface="Arial"/>
                <a:cs typeface="Arial"/>
              </a:rPr>
              <a:t>methods.</a:t>
            </a:r>
            <a:endParaRPr>
              <a:latin typeface="Arial"/>
              <a:cs typeface="Arial"/>
            </a:endParaRPr>
          </a:p>
        </p:txBody>
      </p:sp>
      <p:sp>
        <p:nvSpPr>
          <p:cNvPr id="7" name="object 7"/>
          <p:cNvSpPr/>
          <p:nvPr/>
        </p:nvSpPr>
        <p:spPr>
          <a:xfrm>
            <a:off x="3061347" y="2358995"/>
            <a:ext cx="2506535" cy="366080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630213"/>
            <a:ext cx="5599537" cy="641875"/>
          </a:xfrm>
          <a:prstGeom prst="rect">
            <a:avLst/>
          </a:prstGeom>
        </p:spPr>
        <p:txBody>
          <a:bodyPr vert="horz" wrap="square" lIns="0" tIns="10827" rIns="0" bIns="0" rtlCol="0">
            <a:spAutoFit/>
          </a:bodyPr>
          <a:lstStyle/>
          <a:p>
            <a:pPr marL="11397">
              <a:spcBef>
                <a:spcPts val="85"/>
              </a:spcBef>
            </a:pPr>
            <a:r>
              <a:rPr spc="171" dirty="0">
                <a:solidFill>
                  <a:schemeClr val="tx1"/>
                </a:solidFill>
              </a:rPr>
              <a:t>Software</a:t>
            </a:r>
            <a:r>
              <a:rPr spc="-148" dirty="0">
                <a:solidFill>
                  <a:schemeClr val="tx1"/>
                </a:solidFill>
              </a:rPr>
              <a:t> </a:t>
            </a:r>
            <a:r>
              <a:rPr spc="94" dirty="0">
                <a:solidFill>
                  <a:schemeClr val="tx1"/>
                </a:solidFill>
              </a:rPr>
              <a:t>Testing</a:t>
            </a:r>
          </a:p>
        </p:txBody>
      </p:sp>
      <p:sp>
        <p:nvSpPr>
          <p:cNvPr id="4" name="object 4"/>
          <p:cNvSpPr txBox="1"/>
          <p:nvPr/>
        </p:nvSpPr>
        <p:spPr>
          <a:xfrm>
            <a:off x="611903" y="1596255"/>
            <a:ext cx="7153564" cy="844670"/>
          </a:xfrm>
          <a:prstGeom prst="rect">
            <a:avLst/>
          </a:prstGeom>
        </p:spPr>
        <p:txBody>
          <a:bodyPr vert="horz" wrap="square" lIns="0" tIns="148161" rIns="0" bIns="0" rtlCol="0">
            <a:spAutoFit/>
          </a:bodyPr>
          <a:lstStyle/>
          <a:p>
            <a:pPr marL="23363">
              <a:spcBef>
                <a:spcPts val="1167"/>
              </a:spcBef>
            </a:pPr>
            <a:r>
              <a:rPr b="1" spc="-4" dirty="0">
                <a:latin typeface="Arial"/>
                <a:cs typeface="Arial"/>
              </a:rPr>
              <a:t>Solution</a:t>
            </a:r>
            <a:endParaRPr>
              <a:latin typeface="Arial"/>
              <a:cs typeface="Arial"/>
            </a:endParaRPr>
          </a:p>
          <a:p>
            <a:pPr marL="11397">
              <a:spcBef>
                <a:spcPts val="1077"/>
              </a:spcBef>
            </a:pPr>
            <a:r>
              <a:rPr spc="-4" dirty="0">
                <a:latin typeface="Arial"/>
                <a:cs typeface="Arial"/>
              </a:rPr>
              <a:t>Cyclomatic complexity </a:t>
            </a:r>
            <a:r>
              <a:rPr dirty="0">
                <a:latin typeface="Arial"/>
                <a:cs typeface="Arial"/>
              </a:rPr>
              <a:t>can be </a:t>
            </a:r>
            <a:r>
              <a:rPr spc="-4" dirty="0">
                <a:latin typeface="Arial"/>
                <a:cs typeface="Arial"/>
              </a:rPr>
              <a:t>calculated </a:t>
            </a:r>
            <a:r>
              <a:rPr dirty="0">
                <a:latin typeface="Arial"/>
                <a:cs typeface="Arial"/>
              </a:rPr>
              <a:t>by any of </a:t>
            </a:r>
            <a:r>
              <a:rPr spc="-9" dirty="0">
                <a:latin typeface="Arial"/>
                <a:cs typeface="Arial"/>
              </a:rPr>
              <a:t>the </a:t>
            </a:r>
            <a:r>
              <a:rPr spc="-4" dirty="0">
                <a:latin typeface="Arial"/>
                <a:cs typeface="Arial"/>
              </a:rPr>
              <a:t>three</a:t>
            </a:r>
            <a:r>
              <a:rPr spc="-31" dirty="0">
                <a:latin typeface="Arial"/>
                <a:cs typeface="Arial"/>
              </a:rPr>
              <a:t> </a:t>
            </a:r>
            <a:r>
              <a:rPr spc="-4" dirty="0">
                <a:latin typeface="Arial"/>
                <a:cs typeface="Arial"/>
              </a:rPr>
              <a:t>methods.</a:t>
            </a:r>
            <a:endParaRPr>
              <a:latin typeface="Arial"/>
              <a:cs typeface="Arial"/>
            </a:endParaRPr>
          </a:p>
        </p:txBody>
      </p:sp>
      <p:sp>
        <p:nvSpPr>
          <p:cNvPr id="5" name="object 5"/>
          <p:cNvSpPr txBox="1"/>
          <p:nvPr/>
        </p:nvSpPr>
        <p:spPr>
          <a:xfrm>
            <a:off x="620216" y="2711822"/>
            <a:ext cx="822036" cy="288507"/>
          </a:xfrm>
          <a:prstGeom prst="rect">
            <a:avLst/>
          </a:prstGeom>
        </p:spPr>
        <p:txBody>
          <a:bodyPr vert="horz" wrap="square" lIns="0" tIns="11397" rIns="0" bIns="0" rtlCol="0">
            <a:spAutoFit/>
          </a:bodyPr>
          <a:lstStyle/>
          <a:p>
            <a:pPr marL="11397">
              <a:spcBef>
                <a:spcPts val="90"/>
              </a:spcBef>
              <a:tabLst>
                <a:tab pos="318546" algn="l"/>
              </a:tabLst>
            </a:pPr>
            <a:r>
              <a:rPr dirty="0">
                <a:latin typeface="Arial"/>
                <a:cs typeface="Arial"/>
              </a:rPr>
              <a:t>1.	</a:t>
            </a:r>
            <a:r>
              <a:rPr spc="-4" dirty="0">
                <a:latin typeface="Arial"/>
                <a:cs typeface="Arial"/>
              </a:rPr>
              <a:t>V</a:t>
            </a:r>
            <a:r>
              <a:rPr dirty="0">
                <a:latin typeface="Arial"/>
                <a:cs typeface="Arial"/>
              </a:rPr>
              <a:t>(</a:t>
            </a:r>
            <a:r>
              <a:rPr spc="-13" dirty="0">
                <a:latin typeface="Arial"/>
                <a:cs typeface="Arial"/>
              </a:rPr>
              <a:t>G</a:t>
            </a:r>
            <a:r>
              <a:rPr dirty="0">
                <a:latin typeface="Arial"/>
                <a:cs typeface="Arial"/>
              </a:rPr>
              <a:t>)</a:t>
            </a:r>
            <a:endParaRPr>
              <a:latin typeface="Arial"/>
              <a:cs typeface="Arial"/>
            </a:endParaRPr>
          </a:p>
        </p:txBody>
      </p:sp>
      <p:sp>
        <p:nvSpPr>
          <p:cNvPr id="6" name="object 6"/>
          <p:cNvSpPr txBox="1"/>
          <p:nvPr/>
        </p:nvSpPr>
        <p:spPr>
          <a:xfrm>
            <a:off x="2282761" y="2577890"/>
            <a:ext cx="1770495" cy="844670"/>
          </a:xfrm>
          <a:prstGeom prst="rect">
            <a:avLst/>
          </a:prstGeom>
        </p:spPr>
        <p:txBody>
          <a:bodyPr vert="horz" wrap="square" lIns="0" tIns="148161" rIns="0" bIns="0" rtlCol="0">
            <a:spAutoFit/>
          </a:bodyPr>
          <a:lstStyle/>
          <a:p>
            <a:pPr marL="11397">
              <a:spcBef>
                <a:spcPts val="1167"/>
              </a:spcBef>
            </a:pPr>
            <a:r>
              <a:rPr dirty="0">
                <a:latin typeface="Arial"/>
                <a:cs typeface="Arial"/>
              </a:rPr>
              <a:t>= </a:t>
            </a:r>
            <a:r>
              <a:rPr i="1" dirty="0">
                <a:latin typeface="Arial"/>
                <a:cs typeface="Arial"/>
              </a:rPr>
              <a:t>e </a:t>
            </a:r>
            <a:r>
              <a:rPr dirty="0">
                <a:latin typeface="Arial"/>
                <a:cs typeface="Arial"/>
              </a:rPr>
              <a:t>– </a:t>
            </a:r>
            <a:r>
              <a:rPr i="1" dirty="0">
                <a:latin typeface="Arial"/>
                <a:cs typeface="Arial"/>
              </a:rPr>
              <a:t>n </a:t>
            </a:r>
            <a:r>
              <a:rPr dirty="0">
                <a:latin typeface="Arial"/>
                <a:cs typeface="Arial"/>
              </a:rPr>
              <a:t>+</a:t>
            </a:r>
            <a:r>
              <a:rPr spc="-72" dirty="0">
                <a:latin typeface="Arial"/>
                <a:cs typeface="Arial"/>
              </a:rPr>
              <a:t> </a:t>
            </a:r>
            <a:r>
              <a:rPr dirty="0">
                <a:latin typeface="Arial"/>
                <a:cs typeface="Arial"/>
              </a:rPr>
              <a:t>2P</a:t>
            </a:r>
            <a:endParaRPr>
              <a:latin typeface="Arial"/>
              <a:cs typeface="Arial"/>
            </a:endParaRPr>
          </a:p>
          <a:p>
            <a:pPr marL="11397">
              <a:spcBef>
                <a:spcPts val="1077"/>
              </a:spcBef>
            </a:pPr>
            <a:r>
              <a:rPr dirty="0">
                <a:latin typeface="Arial"/>
                <a:cs typeface="Arial"/>
              </a:rPr>
              <a:t>= 13 – 10 + 2 =</a:t>
            </a:r>
            <a:r>
              <a:rPr spc="-144" dirty="0">
                <a:latin typeface="Arial"/>
                <a:cs typeface="Arial"/>
              </a:rPr>
              <a:t> </a:t>
            </a:r>
            <a:r>
              <a:rPr dirty="0">
                <a:latin typeface="Arial"/>
                <a:cs typeface="Arial"/>
              </a:rPr>
              <a:t>5</a:t>
            </a:r>
            <a:endParaRPr>
              <a:latin typeface="Arial"/>
              <a:cs typeface="Arial"/>
            </a:endParaRPr>
          </a:p>
        </p:txBody>
      </p:sp>
      <p:sp>
        <p:nvSpPr>
          <p:cNvPr id="7" name="object 7"/>
          <p:cNvSpPr txBox="1"/>
          <p:nvPr/>
        </p:nvSpPr>
        <p:spPr>
          <a:xfrm>
            <a:off x="620216" y="3630256"/>
            <a:ext cx="822036" cy="288507"/>
          </a:xfrm>
          <a:prstGeom prst="rect">
            <a:avLst/>
          </a:prstGeom>
        </p:spPr>
        <p:txBody>
          <a:bodyPr vert="horz" wrap="square" lIns="0" tIns="11397" rIns="0" bIns="0" rtlCol="0">
            <a:spAutoFit/>
          </a:bodyPr>
          <a:lstStyle/>
          <a:p>
            <a:pPr marL="11397">
              <a:spcBef>
                <a:spcPts val="90"/>
              </a:spcBef>
              <a:tabLst>
                <a:tab pos="318546" algn="l"/>
              </a:tabLst>
            </a:pPr>
            <a:r>
              <a:rPr dirty="0">
                <a:latin typeface="Arial"/>
                <a:cs typeface="Arial"/>
              </a:rPr>
              <a:t>2.	</a:t>
            </a:r>
            <a:r>
              <a:rPr spc="-4" dirty="0">
                <a:latin typeface="Arial"/>
                <a:cs typeface="Arial"/>
              </a:rPr>
              <a:t>V</a:t>
            </a:r>
            <a:r>
              <a:rPr dirty="0">
                <a:latin typeface="Arial"/>
                <a:cs typeface="Arial"/>
              </a:rPr>
              <a:t>(</a:t>
            </a:r>
            <a:r>
              <a:rPr spc="-13" dirty="0">
                <a:latin typeface="Arial"/>
                <a:cs typeface="Arial"/>
              </a:rPr>
              <a:t>G</a:t>
            </a:r>
            <a:r>
              <a:rPr dirty="0">
                <a:latin typeface="Arial"/>
                <a:cs typeface="Arial"/>
              </a:rPr>
              <a:t>)</a:t>
            </a:r>
            <a:endParaRPr>
              <a:latin typeface="Arial"/>
              <a:cs typeface="Arial"/>
            </a:endParaRPr>
          </a:p>
        </p:txBody>
      </p:sp>
      <p:sp>
        <p:nvSpPr>
          <p:cNvPr id="8" name="object 8"/>
          <p:cNvSpPr txBox="1"/>
          <p:nvPr/>
        </p:nvSpPr>
        <p:spPr>
          <a:xfrm>
            <a:off x="2282760" y="3496323"/>
            <a:ext cx="1130300" cy="844670"/>
          </a:xfrm>
          <a:prstGeom prst="rect">
            <a:avLst/>
          </a:prstGeom>
        </p:spPr>
        <p:txBody>
          <a:bodyPr vert="horz" wrap="square" lIns="0" tIns="148161" rIns="0" bIns="0" rtlCol="0">
            <a:spAutoFit/>
          </a:bodyPr>
          <a:lstStyle/>
          <a:p>
            <a:pPr marL="11397">
              <a:spcBef>
                <a:spcPts val="1167"/>
              </a:spcBef>
            </a:pPr>
            <a:r>
              <a:rPr dirty="0">
                <a:latin typeface="Arial"/>
                <a:cs typeface="Arial"/>
              </a:rPr>
              <a:t>= π +</a:t>
            </a:r>
            <a:r>
              <a:rPr spc="-58" dirty="0">
                <a:latin typeface="Arial"/>
                <a:cs typeface="Arial"/>
              </a:rPr>
              <a:t> </a:t>
            </a:r>
            <a:r>
              <a:rPr dirty="0">
                <a:latin typeface="Arial"/>
                <a:cs typeface="Arial"/>
              </a:rPr>
              <a:t>1</a:t>
            </a:r>
            <a:endParaRPr>
              <a:latin typeface="Arial"/>
              <a:cs typeface="Arial"/>
            </a:endParaRPr>
          </a:p>
          <a:p>
            <a:pPr marL="11397">
              <a:spcBef>
                <a:spcPts val="1077"/>
              </a:spcBef>
            </a:pPr>
            <a:r>
              <a:rPr dirty="0">
                <a:latin typeface="Arial"/>
                <a:cs typeface="Arial"/>
              </a:rPr>
              <a:t>= 4 + 1 =</a:t>
            </a:r>
            <a:r>
              <a:rPr spc="-126" dirty="0">
                <a:latin typeface="Arial"/>
                <a:cs typeface="Arial"/>
              </a:rPr>
              <a:t> </a:t>
            </a:r>
            <a:r>
              <a:rPr dirty="0">
                <a:latin typeface="Arial"/>
                <a:cs typeface="Arial"/>
              </a:rPr>
              <a:t>5</a:t>
            </a:r>
            <a:endParaRPr>
              <a:latin typeface="Arial"/>
              <a:cs typeface="Arial"/>
            </a:endParaRPr>
          </a:p>
        </p:txBody>
      </p:sp>
      <p:sp>
        <p:nvSpPr>
          <p:cNvPr id="9" name="object 9"/>
          <p:cNvSpPr txBox="1"/>
          <p:nvPr/>
        </p:nvSpPr>
        <p:spPr>
          <a:xfrm>
            <a:off x="611903" y="4554069"/>
            <a:ext cx="822036" cy="288507"/>
          </a:xfrm>
          <a:prstGeom prst="rect">
            <a:avLst/>
          </a:prstGeom>
        </p:spPr>
        <p:txBody>
          <a:bodyPr vert="horz" wrap="square" lIns="0" tIns="11397" rIns="0" bIns="0" rtlCol="0">
            <a:spAutoFit/>
          </a:bodyPr>
          <a:lstStyle/>
          <a:p>
            <a:pPr marL="11397">
              <a:spcBef>
                <a:spcPts val="90"/>
              </a:spcBef>
              <a:tabLst>
                <a:tab pos="318546" algn="l"/>
              </a:tabLst>
            </a:pPr>
            <a:r>
              <a:rPr dirty="0">
                <a:latin typeface="Arial"/>
                <a:cs typeface="Arial"/>
              </a:rPr>
              <a:t>3.	</a:t>
            </a:r>
            <a:r>
              <a:rPr spc="-4" dirty="0">
                <a:latin typeface="Arial"/>
                <a:cs typeface="Arial"/>
              </a:rPr>
              <a:t>V</a:t>
            </a:r>
            <a:r>
              <a:rPr dirty="0">
                <a:latin typeface="Arial"/>
                <a:cs typeface="Arial"/>
              </a:rPr>
              <a:t>(</a:t>
            </a:r>
            <a:r>
              <a:rPr spc="-13" dirty="0">
                <a:latin typeface="Arial"/>
                <a:cs typeface="Arial"/>
              </a:rPr>
              <a:t>G</a:t>
            </a:r>
            <a:r>
              <a:rPr dirty="0">
                <a:latin typeface="Arial"/>
                <a:cs typeface="Arial"/>
              </a:rPr>
              <a:t>)</a:t>
            </a:r>
            <a:endParaRPr>
              <a:latin typeface="Arial"/>
              <a:cs typeface="Arial"/>
            </a:endParaRPr>
          </a:p>
        </p:txBody>
      </p:sp>
      <p:sp>
        <p:nvSpPr>
          <p:cNvPr id="10" name="object 10"/>
          <p:cNvSpPr txBox="1"/>
          <p:nvPr/>
        </p:nvSpPr>
        <p:spPr>
          <a:xfrm>
            <a:off x="2274448" y="4420136"/>
            <a:ext cx="2081645" cy="844670"/>
          </a:xfrm>
          <a:prstGeom prst="rect">
            <a:avLst/>
          </a:prstGeom>
        </p:spPr>
        <p:txBody>
          <a:bodyPr vert="horz" wrap="square" lIns="0" tIns="148161" rIns="0" bIns="0" rtlCol="0">
            <a:spAutoFit/>
          </a:bodyPr>
          <a:lstStyle/>
          <a:p>
            <a:pPr marL="11397">
              <a:spcBef>
                <a:spcPts val="1167"/>
              </a:spcBef>
            </a:pPr>
            <a:r>
              <a:rPr dirty="0">
                <a:latin typeface="Arial"/>
                <a:cs typeface="Arial"/>
              </a:rPr>
              <a:t>= </a:t>
            </a:r>
            <a:r>
              <a:rPr spc="-4" dirty="0">
                <a:latin typeface="Arial"/>
                <a:cs typeface="Arial"/>
              </a:rPr>
              <a:t>number </a:t>
            </a:r>
            <a:r>
              <a:rPr dirty="0">
                <a:latin typeface="Arial"/>
                <a:cs typeface="Arial"/>
              </a:rPr>
              <a:t>of</a:t>
            </a:r>
            <a:r>
              <a:rPr spc="-72" dirty="0">
                <a:latin typeface="Arial"/>
                <a:cs typeface="Arial"/>
              </a:rPr>
              <a:t> </a:t>
            </a:r>
            <a:r>
              <a:rPr spc="-4" dirty="0">
                <a:latin typeface="Arial"/>
                <a:cs typeface="Arial"/>
              </a:rPr>
              <a:t>regions</a:t>
            </a:r>
            <a:endParaRPr>
              <a:latin typeface="Arial"/>
              <a:cs typeface="Arial"/>
            </a:endParaRPr>
          </a:p>
          <a:p>
            <a:pPr marL="11397">
              <a:spcBef>
                <a:spcPts val="1077"/>
              </a:spcBef>
            </a:pPr>
            <a:r>
              <a:rPr dirty="0">
                <a:latin typeface="Arial"/>
                <a:cs typeface="Arial"/>
              </a:rPr>
              <a:t>=</a:t>
            </a:r>
            <a:r>
              <a:rPr spc="-13" dirty="0">
                <a:latin typeface="Arial"/>
                <a:cs typeface="Arial"/>
              </a:rPr>
              <a:t> </a:t>
            </a:r>
            <a:r>
              <a:rPr dirty="0">
                <a:latin typeface="Arial"/>
                <a:cs typeface="Arial"/>
              </a:rPr>
              <a:t>5</a:t>
            </a:r>
            <a:endParaRPr>
              <a:latin typeface="Arial"/>
              <a:cs typeface="Arial"/>
            </a:endParaRPr>
          </a:p>
        </p:txBody>
      </p:sp>
      <p:sp>
        <p:nvSpPr>
          <p:cNvPr id="11" name="object 11"/>
          <p:cNvSpPr txBox="1"/>
          <p:nvPr/>
        </p:nvSpPr>
        <p:spPr>
          <a:xfrm>
            <a:off x="681176" y="5496707"/>
            <a:ext cx="5347277" cy="257730"/>
          </a:xfrm>
          <a:prstGeom prst="rect">
            <a:avLst/>
          </a:prstGeom>
        </p:spPr>
        <p:txBody>
          <a:bodyPr vert="horz" wrap="square" lIns="0" tIns="11397" rIns="0" bIns="0" rtlCol="0">
            <a:spAutoFit/>
          </a:bodyPr>
          <a:lstStyle/>
          <a:p>
            <a:pPr marL="11397">
              <a:spcBef>
                <a:spcPts val="90"/>
              </a:spcBef>
            </a:pPr>
            <a:r>
              <a:rPr sz="1600" spc="-4" dirty="0">
                <a:latin typeface="Arial"/>
                <a:cs typeface="Arial"/>
              </a:rPr>
              <a:t>Therefore, complexity value of a flow graph </a:t>
            </a:r>
            <a:r>
              <a:rPr sz="1600" dirty="0">
                <a:latin typeface="Arial"/>
                <a:cs typeface="Arial"/>
              </a:rPr>
              <a:t>in </a:t>
            </a:r>
            <a:r>
              <a:rPr sz="1600" spc="-4" dirty="0">
                <a:latin typeface="Arial"/>
                <a:cs typeface="Arial"/>
              </a:rPr>
              <a:t>Fig. 23 is</a:t>
            </a:r>
            <a:r>
              <a:rPr sz="1600" spc="81" dirty="0">
                <a:latin typeface="Arial"/>
                <a:cs typeface="Arial"/>
              </a:rPr>
              <a:t> </a:t>
            </a:r>
            <a:r>
              <a:rPr sz="1600" spc="-4" dirty="0">
                <a:latin typeface="Arial"/>
                <a:cs typeface="Arial"/>
              </a:rPr>
              <a:t>5.</a:t>
            </a:r>
            <a:endParaRPr sz="16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30213"/>
            <a:ext cx="5828137" cy="641875"/>
          </a:xfrm>
          <a:prstGeom prst="rect">
            <a:avLst/>
          </a:prstGeom>
        </p:spPr>
        <p:txBody>
          <a:bodyPr vert="horz" wrap="square" lIns="0" tIns="10827" rIns="0" bIns="0" rtlCol="0">
            <a:spAutoFit/>
          </a:bodyPr>
          <a:lstStyle/>
          <a:p>
            <a:pPr marL="11397">
              <a:spcBef>
                <a:spcPts val="85"/>
              </a:spcBef>
            </a:pPr>
            <a:r>
              <a:rPr spc="171" dirty="0">
                <a:solidFill>
                  <a:schemeClr val="tx1"/>
                </a:solidFill>
              </a:rPr>
              <a:t>Software</a:t>
            </a:r>
            <a:r>
              <a:rPr spc="-148" dirty="0">
                <a:solidFill>
                  <a:schemeClr val="tx1"/>
                </a:solidFill>
              </a:rPr>
              <a:t> </a:t>
            </a:r>
            <a:r>
              <a:rPr spc="94" dirty="0">
                <a:solidFill>
                  <a:schemeClr val="tx1"/>
                </a:solidFill>
              </a:rPr>
              <a:t>Testing</a:t>
            </a:r>
          </a:p>
        </p:txBody>
      </p:sp>
      <p:sp>
        <p:nvSpPr>
          <p:cNvPr id="4" name="object 4"/>
          <p:cNvSpPr txBox="1"/>
          <p:nvPr/>
        </p:nvSpPr>
        <p:spPr>
          <a:xfrm>
            <a:off x="620216" y="1765150"/>
            <a:ext cx="7843405" cy="1211261"/>
          </a:xfrm>
          <a:prstGeom prst="rect">
            <a:avLst/>
          </a:prstGeom>
        </p:spPr>
        <p:txBody>
          <a:bodyPr vert="horz" wrap="square" lIns="0" tIns="10827" rIns="0" bIns="0" rtlCol="0">
            <a:spAutoFit/>
          </a:bodyPr>
          <a:lstStyle/>
          <a:p>
            <a:pPr marL="24504">
              <a:spcBef>
                <a:spcPts val="85"/>
              </a:spcBef>
            </a:pPr>
            <a:r>
              <a:rPr sz="2000" b="1" u="heavy" spc="-4" smtClean="0">
                <a:uFill>
                  <a:solidFill>
                    <a:srgbClr val="0000FF"/>
                  </a:solidFill>
                </a:uFill>
                <a:latin typeface="Arial"/>
                <a:cs typeface="Arial"/>
              </a:rPr>
              <a:t>Example</a:t>
            </a:r>
            <a:endParaRPr sz="2000">
              <a:latin typeface="Arial"/>
              <a:cs typeface="Arial"/>
            </a:endParaRPr>
          </a:p>
          <a:p>
            <a:pPr>
              <a:spcBef>
                <a:spcPts val="40"/>
              </a:spcBef>
            </a:pPr>
            <a:endParaRPr sz="2000">
              <a:latin typeface="Arial"/>
              <a:cs typeface="Arial"/>
            </a:endParaRPr>
          </a:p>
          <a:p>
            <a:pPr marL="11397" marR="4559"/>
            <a:r>
              <a:rPr dirty="0">
                <a:latin typeface="Arial"/>
                <a:cs typeface="Arial"/>
              </a:rPr>
              <a:t>Consider </a:t>
            </a:r>
            <a:r>
              <a:rPr spc="-4" dirty="0">
                <a:latin typeface="Arial"/>
                <a:cs typeface="Arial"/>
              </a:rPr>
              <a:t>the previous date program with </a:t>
            </a:r>
            <a:r>
              <a:rPr spc="4" dirty="0">
                <a:latin typeface="Arial"/>
                <a:cs typeface="Arial"/>
              </a:rPr>
              <a:t>DD </a:t>
            </a:r>
            <a:r>
              <a:rPr spc="-4">
                <a:latin typeface="Arial"/>
                <a:cs typeface="Arial"/>
              </a:rPr>
              <a:t>path </a:t>
            </a:r>
            <a:r>
              <a:rPr spc="-4" smtClean="0">
                <a:latin typeface="Arial"/>
                <a:cs typeface="Arial"/>
              </a:rPr>
              <a:t>graph</a:t>
            </a:r>
            <a:r>
              <a:rPr smtClean="0">
                <a:latin typeface="Arial"/>
                <a:cs typeface="Arial"/>
              </a:rPr>
              <a:t>.  </a:t>
            </a:r>
            <a:r>
              <a:rPr spc="-4" dirty="0">
                <a:latin typeface="Arial"/>
                <a:cs typeface="Arial"/>
              </a:rPr>
              <a:t>Find cyclomatic complexity.</a:t>
            </a:r>
            <a:endParaRPr>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1137" y="630213"/>
            <a:ext cx="2819400" cy="1272817"/>
          </a:xfrm>
          <a:prstGeom prst="rect">
            <a:avLst/>
          </a:prstGeom>
        </p:spPr>
        <p:txBody>
          <a:bodyPr vert="horz" wrap="square" lIns="0" tIns="10827" rIns="0" bIns="0" rtlCol="0">
            <a:spAutoFit/>
          </a:bodyPr>
          <a:lstStyle/>
          <a:p>
            <a:pPr marL="11397">
              <a:spcBef>
                <a:spcPts val="85"/>
              </a:spcBef>
            </a:pPr>
            <a:r>
              <a:rPr spc="171" dirty="0">
                <a:solidFill>
                  <a:schemeClr val="tx1"/>
                </a:solidFill>
              </a:rPr>
              <a:t>Software</a:t>
            </a:r>
            <a:r>
              <a:rPr spc="-148" dirty="0">
                <a:solidFill>
                  <a:schemeClr val="tx1"/>
                </a:solidFill>
              </a:rPr>
              <a:t> </a:t>
            </a:r>
            <a:r>
              <a:rPr spc="94" dirty="0">
                <a:solidFill>
                  <a:schemeClr val="tx1"/>
                </a:solidFill>
              </a:rPr>
              <a:t>Testing</a:t>
            </a:r>
          </a:p>
        </p:txBody>
      </p:sp>
      <p:sp>
        <p:nvSpPr>
          <p:cNvPr id="4" name="object 4"/>
          <p:cNvSpPr txBox="1"/>
          <p:nvPr/>
        </p:nvSpPr>
        <p:spPr>
          <a:xfrm>
            <a:off x="624372" y="1797423"/>
            <a:ext cx="3306617" cy="1342066"/>
          </a:xfrm>
          <a:prstGeom prst="rect">
            <a:avLst/>
          </a:prstGeom>
        </p:spPr>
        <p:txBody>
          <a:bodyPr vert="horz" wrap="square" lIns="0" tIns="10827" rIns="0" bIns="0" rtlCol="0">
            <a:spAutoFit/>
          </a:bodyPr>
          <a:lstStyle/>
          <a:p>
            <a:pPr marL="11397">
              <a:spcBef>
                <a:spcPts val="85"/>
              </a:spcBef>
            </a:pPr>
            <a:r>
              <a:rPr sz="2000" b="1" spc="-4" dirty="0">
                <a:latin typeface="Arial"/>
                <a:cs typeface="Arial"/>
              </a:rPr>
              <a:t>Solution</a:t>
            </a:r>
            <a:endParaRPr sz="2000">
              <a:latin typeface="Arial"/>
              <a:cs typeface="Arial"/>
            </a:endParaRPr>
          </a:p>
          <a:p>
            <a:pPr marL="652477" marR="4559">
              <a:lnSpc>
                <a:spcPct val="150000"/>
              </a:lnSpc>
              <a:spcBef>
                <a:spcPts val="1503"/>
              </a:spcBef>
            </a:pPr>
            <a:r>
              <a:rPr spc="-4" dirty="0">
                <a:latin typeface="Arial"/>
                <a:cs typeface="Arial"/>
              </a:rPr>
              <a:t>Number </a:t>
            </a:r>
            <a:r>
              <a:rPr dirty="0">
                <a:latin typeface="Arial"/>
                <a:cs typeface="Arial"/>
              </a:rPr>
              <a:t>of </a:t>
            </a:r>
            <a:r>
              <a:rPr spc="-4" dirty="0">
                <a:latin typeface="Arial"/>
                <a:cs typeface="Arial"/>
              </a:rPr>
              <a:t>edges (</a:t>
            </a:r>
            <a:r>
              <a:rPr i="1" spc="-4" dirty="0">
                <a:latin typeface="Arial"/>
                <a:cs typeface="Arial"/>
              </a:rPr>
              <a:t>e</a:t>
            </a:r>
            <a:r>
              <a:rPr spc="-4" dirty="0">
                <a:latin typeface="Arial"/>
                <a:cs typeface="Arial"/>
              </a:rPr>
              <a:t>) </a:t>
            </a:r>
            <a:r>
              <a:rPr dirty="0">
                <a:latin typeface="Arial"/>
                <a:cs typeface="Arial"/>
              </a:rPr>
              <a:t>=</a:t>
            </a:r>
            <a:r>
              <a:rPr spc="-85" dirty="0">
                <a:latin typeface="Arial"/>
                <a:cs typeface="Arial"/>
              </a:rPr>
              <a:t> </a:t>
            </a:r>
            <a:r>
              <a:rPr dirty="0">
                <a:latin typeface="Arial"/>
                <a:cs typeface="Arial"/>
              </a:rPr>
              <a:t>65  </a:t>
            </a:r>
            <a:r>
              <a:rPr spc="-4" dirty="0">
                <a:latin typeface="Arial"/>
                <a:cs typeface="Arial"/>
              </a:rPr>
              <a:t>Number </a:t>
            </a:r>
            <a:r>
              <a:rPr dirty="0">
                <a:latin typeface="Arial"/>
                <a:cs typeface="Arial"/>
              </a:rPr>
              <a:t>of </a:t>
            </a:r>
            <a:r>
              <a:rPr spc="-4" dirty="0">
                <a:latin typeface="Arial"/>
                <a:cs typeface="Arial"/>
              </a:rPr>
              <a:t>nodes (</a:t>
            </a:r>
            <a:r>
              <a:rPr i="1" spc="-4" dirty="0">
                <a:latin typeface="Arial"/>
                <a:cs typeface="Arial"/>
              </a:rPr>
              <a:t>n</a:t>
            </a:r>
            <a:r>
              <a:rPr spc="-4" dirty="0">
                <a:latin typeface="Arial"/>
                <a:cs typeface="Arial"/>
              </a:rPr>
              <a:t>)</a:t>
            </a:r>
            <a:r>
              <a:rPr spc="-67" dirty="0">
                <a:latin typeface="Arial"/>
                <a:cs typeface="Arial"/>
              </a:rPr>
              <a:t> </a:t>
            </a:r>
            <a:r>
              <a:rPr spc="-4" dirty="0">
                <a:latin typeface="Arial"/>
                <a:cs typeface="Arial"/>
              </a:rPr>
              <a:t>=49</a:t>
            </a:r>
            <a:endParaRPr>
              <a:latin typeface="Arial"/>
              <a:cs typeface="Arial"/>
            </a:endParaRPr>
          </a:p>
        </p:txBody>
      </p:sp>
      <p:sp>
        <p:nvSpPr>
          <p:cNvPr id="5" name="object 5"/>
          <p:cNvSpPr txBox="1"/>
          <p:nvPr/>
        </p:nvSpPr>
        <p:spPr>
          <a:xfrm>
            <a:off x="1274156" y="3087532"/>
            <a:ext cx="331932" cy="1262733"/>
          </a:xfrm>
          <a:prstGeom prst="rect">
            <a:avLst/>
          </a:prstGeom>
        </p:spPr>
        <p:txBody>
          <a:bodyPr vert="horz" wrap="square" lIns="0" tIns="148161" rIns="0" bIns="0" rtlCol="0">
            <a:spAutoFit/>
          </a:bodyPr>
          <a:lstStyle/>
          <a:p>
            <a:pPr marL="11397">
              <a:spcBef>
                <a:spcPts val="1167"/>
              </a:spcBef>
            </a:pPr>
            <a:r>
              <a:rPr spc="-4" dirty="0">
                <a:latin typeface="Arial"/>
                <a:cs typeface="Arial"/>
              </a:rPr>
              <a:t>(i)</a:t>
            </a:r>
            <a:endParaRPr>
              <a:latin typeface="Arial"/>
              <a:cs typeface="Arial"/>
            </a:endParaRPr>
          </a:p>
          <a:p>
            <a:pPr marL="11397">
              <a:spcBef>
                <a:spcPts val="1077"/>
              </a:spcBef>
            </a:pPr>
            <a:r>
              <a:rPr spc="-4" dirty="0">
                <a:latin typeface="Arial"/>
                <a:cs typeface="Arial"/>
              </a:rPr>
              <a:t>(ii)</a:t>
            </a:r>
            <a:endParaRPr>
              <a:latin typeface="Arial"/>
              <a:cs typeface="Arial"/>
            </a:endParaRPr>
          </a:p>
          <a:p>
            <a:pPr marL="11397">
              <a:spcBef>
                <a:spcPts val="1077"/>
              </a:spcBef>
            </a:pPr>
            <a:r>
              <a:rPr dirty="0">
                <a:latin typeface="Arial"/>
                <a:cs typeface="Arial"/>
              </a:rPr>
              <a:t>(</a:t>
            </a:r>
            <a:r>
              <a:rPr spc="-4" dirty="0">
                <a:latin typeface="Arial"/>
                <a:cs typeface="Arial"/>
              </a:rPr>
              <a:t>iii</a:t>
            </a:r>
            <a:r>
              <a:rPr dirty="0">
                <a:latin typeface="Arial"/>
                <a:cs typeface="Arial"/>
              </a:rPr>
              <a:t>)</a:t>
            </a:r>
            <a:endParaRPr>
              <a:latin typeface="Arial"/>
              <a:cs typeface="Arial"/>
            </a:endParaRPr>
          </a:p>
        </p:txBody>
      </p:sp>
      <p:sp>
        <p:nvSpPr>
          <p:cNvPr id="6" name="object 6"/>
          <p:cNvSpPr txBox="1"/>
          <p:nvPr/>
        </p:nvSpPr>
        <p:spPr>
          <a:xfrm>
            <a:off x="1790930" y="3087532"/>
            <a:ext cx="3766705" cy="1304170"/>
          </a:xfrm>
          <a:prstGeom prst="rect">
            <a:avLst/>
          </a:prstGeom>
        </p:spPr>
        <p:txBody>
          <a:bodyPr vert="horz" wrap="square" lIns="0" tIns="11397" rIns="0" bIns="0" rtlCol="0">
            <a:spAutoFit/>
          </a:bodyPr>
          <a:lstStyle/>
          <a:p>
            <a:pPr marL="11397" marR="4559">
              <a:lnSpc>
                <a:spcPct val="150000"/>
              </a:lnSpc>
              <a:spcBef>
                <a:spcPts val="90"/>
              </a:spcBef>
            </a:pPr>
            <a:r>
              <a:rPr spc="-4" dirty="0">
                <a:latin typeface="Arial"/>
                <a:cs typeface="Arial"/>
              </a:rPr>
              <a:t>V(G) </a:t>
            </a:r>
            <a:r>
              <a:rPr dirty="0">
                <a:latin typeface="Arial"/>
                <a:cs typeface="Arial"/>
              </a:rPr>
              <a:t>= </a:t>
            </a:r>
            <a:r>
              <a:rPr i="1" dirty="0">
                <a:latin typeface="Arial"/>
                <a:cs typeface="Arial"/>
              </a:rPr>
              <a:t>e </a:t>
            </a:r>
            <a:r>
              <a:rPr dirty="0">
                <a:latin typeface="Arial"/>
                <a:cs typeface="Arial"/>
              </a:rPr>
              <a:t>– </a:t>
            </a:r>
            <a:r>
              <a:rPr i="1" dirty="0">
                <a:latin typeface="Arial"/>
                <a:cs typeface="Arial"/>
              </a:rPr>
              <a:t>n </a:t>
            </a:r>
            <a:r>
              <a:rPr dirty="0">
                <a:latin typeface="Arial"/>
                <a:cs typeface="Arial"/>
              </a:rPr>
              <a:t>+ 2P = 65 – </a:t>
            </a:r>
            <a:r>
              <a:rPr spc="-9" dirty="0">
                <a:latin typeface="Arial"/>
                <a:cs typeface="Arial"/>
              </a:rPr>
              <a:t>49 </a:t>
            </a:r>
            <a:r>
              <a:rPr dirty="0">
                <a:latin typeface="Arial"/>
                <a:cs typeface="Arial"/>
              </a:rPr>
              <a:t>+ 2 =</a:t>
            </a:r>
            <a:r>
              <a:rPr spc="-166" dirty="0">
                <a:latin typeface="Arial"/>
                <a:cs typeface="Arial"/>
              </a:rPr>
              <a:t> </a:t>
            </a:r>
            <a:r>
              <a:rPr dirty="0">
                <a:latin typeface="Arial"/>
                <a:cs typeface="Arial"/>
              </a:rPr>
              <a:t>18  </a:t>
            </a:r>
            <a:r>
              <a:rPr spc="-4" dirty="0">
                <a:latin typeface="Arial"/>
                <a:cs typeface="Arial"/>
              </a:rPr>
              <a:t>V(G) </a:t>
            </a:r>
            <a:r>
              <a:rPr dirty="0">
                <a:latin typeface="Arial"/>
                <a:cs typeface="Arial"/>
              </a:rPr>
              <a:t>= π + 1 = 17 + 1 =</a:t>
            </a:r>
            <a:r>
              <a:rPr spc="-126" dirty="0">
                <a:latin typeface="Arial"/>
                <a:cs typeface="Arial"/>
              </a:rPr>
              <a:t> </a:t>
            </a:r>
            <a:r>
              <a:rPr spc="-9" dirty="0">
                <a:latin typeface="Arial"/>
                <a:cs typeface="Arial"/>
              </a:rPr>
              <a:t>18</a:t>
            </a:r>
            <a:endParaRPr>
              <a:latin typeface="Arial"/>
              <a:cs typeface="Arial"/>
            </a:endParaRPr>
          </a:p>
          <a:p>
            <a:pPr marL="11397">
              <a:spcBef>
                <a:spcPts val="1077"/>
              </a:spcBef>
            </a:pPr>
            <a:r>
              <a:rPr spc="-4" dirty="0">
                <a:latin typeface="Arial"/>
                <a:cs typeface="Arial"/>
              </a:rPr>
              <a:t>V(G) </a:t>
            </a:r>
            <a:r>
              <a:rPr dirty="0">
                <a:latin typeface="Arial"/>
                <a:cs typeface="Arial"/>
              </a:rPr>
              <a:t>= </a:t>
            </a:r>
            <a:r>
              <a:rPr spc="-4" dirty="0">
                <a:latin typeface="Arial"/>
                <a:cs typeface="Arial"/>
              </a:rPr>
              <a:t>Number </a:t>
            </a:r>
            <a:r>
              <a:rPr dirty="0">
                <a:latin typeface="Arial"/>
                <a:cs typeface="Arial"/>
              </a:rPr>
              <a:t>of </a:t>
            </a:r>
            <a:r>
              <a:rPr spc="-4" dirty="0">
                <a:latin typeface="Arial"/>
                <a:cs typeface="Arial"/>
              </a:rPr>
              <a:t>regions </a:t>
            </a:r>
            <a:r>
              <a:rPr dirty="0">
                <a:latin typeface="Arial"/>
                <a:cs typeface="Arial"/>
              </a:rPr>
              <a:t>=</a:t>
            </a:r>
            <a:r>
              <a:rPr spc="-76" dirty="0">
                <a:latin typeface="Arial"/>
                <a:cs typeface="Arial"/>
              </a:rPr>
              <a:t> </a:t>
            </a:r>
            <a:r>
              <a:rPr dirty="0">
                <a:latin typeface="Arial"/>
                <a:cs typeface="Arial"/>
              </a:rPr>
              <a:t>18</a:t>
            </a:r>
            <a:endParaRPr>
              <a:latin typeface="Arial"/>
              <a:cs typeface="Arial"/>
            </a:endParaRPr>
          </a:p>
        </p:txBody>
      </p:sp>
      <p:sp>
        <p:nvSpPr>
          <p:cNvPr id="7" name="object 7"/>
          <p:cNvSpPr txBox="1"/>
          <p:nvPr/>
        </p:nvSpPr>
        <p:spPr>
          <a:xfrm>
            <a:off x="1274156" y="4796116"/>
            <a:ext cx="3335481" cy="288507"/>
          </a:xfrm>
          <a:prstGeom prst="rect">
            <a:avLst/>
          </a:prstGeom>
        </p:spPr>
        <p:txBody>
          <a:bodyPr vert="horz" wrap="square" lIns="0" tIns="11397" rIns="0" bIns="0" rtlCol="0">
            <a:spAutoFit/>
          </a:bodyPr>
          <a:lstStyle/>
          <a:p>
            <a:pPr marL="11397">
              <a:spcBef>
                <a:spcPts val="90"/>
              </a:spcBef>
            </a:pPr>
            <a:r>
              <a:rPr dirty="0">
                <a:latin typeface="Arial"/>
                <a:cs typeface="Arial"/>
              </a:rPr>
              <a:t>The </a:t>
            </a:r>
            <a:r>
              <a:rPr spc="-4" dirty="0">
                <a:latin typeface="Arial"/>
                <a:cs typeface="Arial"/>
              </a:rPr>
              <a:t>cyclomatic complexity is</a:t>
            </a:r>
            <a:r>
              <a:rPr spc="-40" dirty="0">
                <a:latin typeface="Arial"/>
                <a:cs typeface="Arial"/>
              </a:rPr>
              <a:t> </a:t>
            </a:r>
            <a:r>
              <a:rPr dirty="0">
                <a:latin typeface="Arial"/>
                <a:cs typeface="Arial"/>
              </a:rPr>
              <a:t>18.</a:t>
            </a:r>
            <a:endParaRPr>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30213"/>
            <a:ext cx="5523337" cy="641875"/>
          </a:xfrm>
          <a:prstGeom prst="rect">
            <a:avLst/>
          </a:prstGeom>
        </p:spPr>
        <p:txBody>
          <a:bodyPr vert="horz" wrap="square" lIns="0" tIns="10827" rIns="0" bIns="0" rtlCol="0">
            <a:spAutoFit/>
          </a:bodyPr>
          <a:lstStyle/>
          <a:p>
            <a:pPr marL="11397">
              <a:spcBef>
                <a:spcPts val="85"/>
              </a:spcBef>
            </a:pPr>
            <a:r>
              <a:rPr spc="171" dirty="0">
                <a:solidFill>
                  <a:schemeClr val="tx1"/>
                </a:solidFill>
              </a:rPr>
              <a:t>Software</a:t>
            </a:r>
            <a:r>
              <a:rPr spc="-148" dirty="0">
                <a:solidFill>
                  <a:schemeClr val="tx1"/>
                </a:solidFill>
              </a:rPr>
              <a:t> </a:t>
            </a:r>
            <a:r>
              <a:rPr spc="94" dirty="0">
                <a:solidFill>
                  <a:schemeClr val="tx1"/>
                </a:solidFill>
              </a:rPr>
              <a:t>Testing</a:t>
            </a:r>
          </a:p>
        </p:txBody>
      </p:sp>
      <p:sp>
        <p:nvSpPr>
          <p:cNvPr id="4" name="object 4"/>
          <p:cNvSpPr txBox="1"/>
          <p:nvPr/>
        </p:nvSpPr>
        <p:spPr>
          <a:xfrm>
            <a:off x="620216" y="1765150"/>
            <a:ext cx="8295184" cy="903485"/>
          </a:xfrm>
          <a:prstGeom prst="rect">
            <a:avLst/>
          </a:prstGeom>
        </p:spPr>
        <p:txBody>
          <a:bodyPr vert="horz" wrap="square" lIns="0" tIns="10827" rIns="0" bIns="0" rtlCol="0">
            <a:spAutoFit/>
          </a:bodyPr>
          <a:lstStyle/>
          <a:p>
            <a:pPr marL="24504">
              <a:spcBef>
                <a:spcPts val="85"/>
              </a:spcBef>
            </a:pPr>
            <a:r>
              <a:rPr sz="2000" b="1" u="heavy" spc="-4" dirty="0">
                <a:uFill>
                  <a:solidFill>
                    <a:srgbClr val="0000FF"/>
                  </a:solidFill>
                </a:uFill>
                <a:latin typeface="Arial"/>
                <a:cs typeface="Arial"/>
              </a:rPr>
              <a:t>Example 8.18</a:t>
            </a:r>
            <a:endParaRPr sz="2000">
              <a:latin typeface="Arial"/>
              <a:cs typeface="Arial"/>
            </a:endParaRPr>
          </a:p>
          <a:p>
            <a:pPr>
              <a:spcBef>
                <a:spcPts val="40"/>
              </a:spcBef>
            </a:pPr>
            <a:endParaRPr sz="2000">
              <a:latin typeface="Arial"/>
              <a:cs typeface="Arial"/>
            </a:endParaRPr>
          </a:p>
          <a:p>
            <a:pPr marL="11397" marR="4559"/>
            <a:r>
              <a:rPr dirty="0">
                <a:latin typeface="Arial"/>
                <a:cs typeface="Arial"/>
              </a:rPr>
              <a:t>Consider </a:t>
            </a:r>
            <a:r>
              <a:rPr spc="-4" dirty="0">
                <a:latin typeface="Arial"/>
                <a:cs typeface="Arial"/>
              </a:rPr>
              <a:t>the classification </a:t>
            </a:r>
            <a:r>
              <a:rPr dirty="0">
                <a:latin typeface="Arial"/>
                <a:cs typeface="Arial"/>
              </a:rPr>
              <a:t>of </a:t>
            </a:r>
            <a:r>
              <a:rPr spc="-4">
                <a:latin typeface="Arial"/>
                <a:cs typeface="Arial"/>
              </a:rPr>
              <a:t>triangle </a:t>
            </a:r>
            <a:r>
              <a:rPr spc="-4" smtClean="0">
                <a:latin typeface="Arial"/>
                <a:cs typeface="Arial"/>
              </a:rPr>
              <a:t>problem. </a:t>
            </a:r>
            <a:r>
              <a:rPr spc="-4" dirty="0">
                <a:latin typeface="Arial"/>
                <a:cs typeface="Arial"/>
              </a:rPr>
              <a:t>Find  </a:t>
            </a:r>
            <a:r>
              <a:rPr spc="-4">
                <a:latin typeface="Arial"/>
                <a:cs typeface="Arial"/>
              </a:rPr>
              <a:t>the </a:t>
            </a:r>
            <a:r>
              <a:rPr spc="-4" smtClean="0">
                <a:latin typeface="Arial"/>
                <a:cs typeface="Arial"/>
              </a:rPr>
              <a:t>cyclomatic</a:t>
            </a:r>
            <a:r>
              <a:rPr lang="en-IN" spc="-4" dirty="0" smtClean="0">
                <a:latin typeface="Arial"/>
                <a:cs typeface="Arial"/>
              </a:rPr>
              <a:t> </a:t>
            </a:r>
            <a:r>
              <a:rPr spc="-4" smtClean="0">
                <a:latin typeface="Arial"/>
                <a:cs typeface="Arial"/>
              </a:rPr>
              <a:t>complexity</a:t>
            </a:r>
            <a:r>
              <a:rPr spc="-4" dirty="0">
                <a:latin typeface="Arial"/>
                <a:cs typeface="Arial"/>
              </a:rPr>
              <a:t>.</a:t>
            </a:r>
            <a:endParaRPr>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630213"/>
            <a:ext cx="5599537" cy="641875"/>
          </a:xfrm>
          <a:prstGeom prst="rect">
            <a:avLst/>
          </a:prstGeom>
        </p:spPr>
        <p:txBody>
          <a:bodyPr vert="horz" wrap="square" lIns="0" tIns="10827" rIns="0" bIns="0" rtlCol="0">
            <a:spAutoFit/>
          </a:bodyPr>
          <a:lstStyle/>
          <a:p>
            <a:pPr marL="11397">
              <a:spcBef>
                <a:spcPts val="85"/>
              </a:spcBef>
            </a:pPr>
            <a:r>
              <a:rPr spc="171" dirty="0">
                <a:solidFill>
                  <a:schemeClr val="tx1"/>
                </a:solidFill>
              </a:rPr>
              <a:t>Software</a:t>
            </a:r>
            <a:r>
              <a:rPr spc="-148" dirty="0">
                <a:solidFill>
                  <a:schemeClr val="tx1"/>
                </a:solidFill>
              </a:rPr>
              <a:t> </a:t>
            </a:r>
            <a:r>
              <a:rPr spc="94" dirty="0">
                <a:solidFill>
                  <a:schemeClr val="tx1"/>
                </a:solidFill>
              </a:rPr>
              <a:t>Testing</a:t>
            </a:r>
          </a:p>
        </p:txBody>
      </p:sp>
      <p:sp>
        <p:nvSpPr>
          <p:cNvPr id="4" name="object 4"/>
          <p:cNvSpPr txBox="1"/>
          <p:nvPr/>
        </p:nvSpPr>
        <p:spPr>
          <a:xfrm>
            <a:off x="624372" y="1730188"/>
            <a:ext cx="7770091" cy="3286188"/>
          </a:xfrm>
          <a:prstGeom prst="rect">
            <a:avLst/>
          </a:prstGeom>
        </p:spPr>
        <p:txBody>
          <a:bodyPr vert="horz" wrap="square" lIns="0" tIns="10827" rIns="0" bIns="0" rtlCol="0">
            <a:spAutoFit/>
          </a:bodyPr>
          <a:lstStyle/>
          <a:p>
            <a:pPr marL="11397">
              <a:spcBef>
                <a:spcPts val="85"/>
              </a:spcBef>
            </a:pPr>
            <a:r>
              <a:rPr sz="2000" b="1" spc="-4" dirty="0">
                <a:latin typeface="Arial"/>
                <a:cs typeface="Arial"/>
              </a:rPr>
              <a:t>Solution</a:t>
            </a:r>
            <a:endParaRPr sz="2000">
              <a:latin typeface="Arial"/>
              <a:cs typeface="Arial"/>
            </a:endParaRPr>
          </a:p>
          <a:p>
            <a:pPr marL="572128" marR="4490980">
              <a:lnSpc>
                <a:spcPct val="150000"/>
              </a:lnSpc>
              <a:spcBef>
                <a:spcPts val="772"/>
              </a:spcBef>
            </a:pPr>
            <a:r>
              <a:rPr spc="-4" dirty="0">
                <a:latin typeface="Arial"/>
                <a:cs typeface="Arial"/>
              </a:rPr>
              <a:t>Number </a:t>
            </a:r>
            <a:r>
              <a:rPr dirty="0">
                <a:latin typeface="Arial"/>
                <a:cs typeface="Arial"/>
              </a:rPr>
              <a:t>of </a:t>
            </a:r>
            <a:r>
              <a:rPr spc="-4" dirty="0">
                <a:latin typeface="Arial"/>
                <a:cs typeface="Arial"/>
              </a:rPr>
              <a:t>edges (</a:t>
            </a:r>
            <a:r>
              <a:rPr i="1" spc="-4" dirty="0">
                <a:latin typeface="Arial"/>
                <a:cs typeface="Arial"/>
              </a:rPr>
              <a:t>e</a:t>
            </a:r>
            <a:r>
              <a:rPr spc="-4" dirty="0">
                <a:latin typeface="Arial"/>
                <a:cs typeface="Arial"/>
              </a:rPr>
              <a:t>) </a:t>
            </a:r>
            <a:r>
              <a:rPr dirty="0">
                <a:latin typeface="Arial"/>
                <a:cs typeface="Arial"/>
              </a:rPr>
              <a:t>=</a:t>
            </a:r>
            <a:r>
              <a:rPr spc="-85" dirty="0">
                <a:latin typeface="Arial"/>
                <a:cs typeface="Arial"/>
              </a:rPr>
              <a:t> </a:t>
            </a:r>
            <a:r>
              <a:rPr dirty="0">
                <a:latin typeface="Arial"/>
                <a:cs typeface="Arial"/>
              </a:rPr>
              <a:t>23  </a:t>
            </a:r>
            <a:r>
              <a:rPr spc="-4" dirty="0">
                <a:latin typeface="Arial"/>
                <a:cs typeface="Arial"/>
              </a:rPr>
              <a:t>Number </a:t>
            </a:r>
            <a:r>
              <a:rPr dirty="0">
                <a:latin typeface="Arial"/>
                <a:cs typeface="Arial"/>
              </a:rPr>
              <a:t>of </a:t>
            </a:r>
            <a:r>
              <a:rPr spc="-4" dirty="0">
                <a:latin typeface="Arial"/>
                <a:cs typeface="Arial"/>
              </a:rPr>
              <a:t>nodes (</a:t>
            </a:r>
            <a:r>
              <a:rPr i="1" spc="-4" dirty="0">
                <a:latin typeface="Arial"/>
                <a:cs typeface="Arial"/>
              </a:rPr>
              <a:t>n</a:t>
            </a:r>
            <a:r>
              <a:rPr spc="-4" dirty="0">
                <a:latin typeface="Arial"/>
                <a:cs typeface="Arial"/>
              </a:rPr>
              <a:t>)</a:t>
            </a:r>
            <a:r>
              <a:rPr spc="-67" dirty="0">
                <a:latin typeface="Arial"/>
                <a:cs typeface="Arial"/>
              </a:rPr>
              <a:t> </a:t>
            </a:r>
            <a:r>
              <a:rPr spc="-4" dirty="0">
                <a:latin typeface="Arial"/>
                <a:cs typeface="Arial"/>
              </a:rPr>
              <a:t>=18</a:t>
            </a:r>
            <a:endParaRPr>
              <a:latin typeface="Arial"/>
              <a:cs typeface="Arial"/>
            </a:endParaRPr>
          </a:p>
          <a:p>
            <a:pPr marL="572128" marR="3188875">
              <a:lnSpc>
                <a:spcPct val="150000"/>
              </a:lnSpc>
              <a:tabLst>
                <a:tab pos="905490" algn="l"/>
              </a:tabLst>
            </a:pPr>
            <a:r>
              <a:rPr spc="-4" dirty="0">
                <a:latin typeface="Arial"/>
                <a:cs typeface="Arial"/>
              </a:rPr>
              <a:t>(i)	V(G) </a:t>
            </a:r>
            <a:r>
              <a:rPr dirty="0">
                <a:latin typeface="Arial"/>
                <a:cs typeface="Arial"/>
              </a:rPr>
              <a:t>= </a:t>
            </a:r>
            <a:r>
              <a:rPr i="1" dirty="0">
                <a:latin typeface="Arial"/>
                <a:cs typeface="Arial"/>
              </a:rPr>
              <a:t>e </a:t>
            </a:r>
            <a:r>
              <a:rPr dirty="0">
                <a:latin typeface="Arial"/>
                <a:cs typeface="Arial"/>
              </a:rPr>
              <a:t>– </a:t>
            </a:r>
            <a:r>
              <a:rPr i="1" dirty="0">
                <a:latin typeface="Arial"/>
                <a:cs typeface="Arial"/>
              </a:rPr>
              <a:t>n </a:t>
            </a:r>
            <a:r>
              <a:rPr dirty="0">
                <a:latin typeface="Arial"/>
                <a:cs typeface="Arial"/>
              </a:rPr>
              <a:t>+ 2P = 23 – </a:t>
            </a:r>
            <a:r>
              <a:rPr spc="-9" dirty="0">
                <a:latin typeface="Arial"/>
                <a:cs typeface="Arial"/>
              </a:rPr>
              <a:t>18 </a:t>
            </a:r>
            <a:r>
              <a:rPr dirty="0">
                <a:latin typeface="Arial"/>
                <a:cs typeface="Arial"/>
              </a:rPr>
              <a:t>+ 2 =</a:t>
            </a:r>
            <a:r>
              <a:rPr spc="-171" dirty="0">
                <a:latin typeface="Arial"/>
                <a:cs typeface="Arial"/>
              </a:rPr>
              <a:t> </a:t>
            </a:r>
            <a:r>
              <a:rPr dirty="0">
                <a:latin typeface="Arial"/>
                <a:cs typeface="Arial"/>
              </a:rPr>
              <a:t>7  </a:t>
            </a:r>
            <a:r>
              <a:rPr spc="-4" dirty="0">
                <a:latin typeface="Arial"/>
                <a:cs typeface="Arial"/>
              </a:rPr>
              <a:t>(ii) V(G) </a:t>
            </a:r>
            <a:r>
              <a:rPr dirty="0">
                <a:latin typeface="Arial"/>
                <a:cs typeface="Arial"/>
              </a:rPr>
              <a:t>= π + 1 = 6 + 1 =</a:t>
            </a:r>
            <a:r>
              <a:rPr spc="4" dirty="0">
                <a:latin typeface="Arial"/>
                <a:cs typeface="Arial"/>
              </a:rPr>
              <a:t> </a:t>
            </a:r>
            <a:r>
              <a:rPr dirty="0">
                <a:latin typeface="Arial"/>
                <a:cs typeface="Arial"/>
              </a:rPr>
              <a:t>7</a:t>
            </a:r>
            <a:endParaRPr>
              <a:latin typeface="Arial"/>
              <a:cs typeface="Arial"/>
            </a:endParaRPr>
          </a:p>
          <a:p>
            <a:pPr marL="572128">
              <a:spcBef>
                <a:spcPts val="1077"/>
              </a:spcBef>
            </a:pPr>
            <a:r>
              <a:rPr spc="-4" dirty="0">
                <a:latin typeface="Arial"/>
                <a:cs typeface="Arial"/>
              </a:rPr>
              <a:t>(iii) V(G) </a:t>
            </a:r>
            <a:r>
              <a:rPr dirty="0">
                <a:latin typeface="Arial"/>
                <a:cs typeface="Arial"/>
              </a:rPr>
              <a:t>= </a:t>
            </a:r>
            <a:r>
              <a:rPr spc="-4" dirty="0">
                <a:latin typeface="Arial"/>
                <a:cs typeface="Arial"/>
              </a:rPr>
              <a:t>Number </a:t>
            </a:r>
            <a:r>
              <a:rPr dirty="0">
                <a:latin typeface="Arial"/>
                <a:cs typeface="Arial"/>
              </a:rPr>
              <a:t>of </a:t>
            </a:r>
            <a:r>
              <a:rPr spc="-4" dirty="0">
                <a:latin typeface="Arial"/>
                <a:cs typeface="Arial"/>
              </a:rPr>
              <a:t>regions </a:t>
            </a:r>
            <a:r>
              <a:rPr dirty="0">
                <a:latin typeface="Arial"/>
                <a:cs typeface="Arial"/>
              </a:rPr>
              <a:t>=</a:t>
            </a:r>
            <a:r>
              <a:rPr spc="-332" dirty="0">
                <a:latin typeface="Arial"/>
                <a:cs typeface="Arial"/>
              </a:rPr>
              <a:t> </a:t>
            </a:r>
            <a:r>
              <a:rPr dirty="0">
                <a:latin typeface="Arial"/>
                <a:cs typeface="Arial"/>
              </a:rPr>
              <a:t>7</a:t>
            </a:r>
            <a:endParaRPr>
              <a:latin typeface="Arial"/>
              <a:cs typeface="Arial"/>
            </a:endParaRPr>
          </a:p>
          <a:p>
            <a:pPr>
              <a:lnSpc>
                <a:spcPct val="100000"/>
              </a:lnSpc>
            </a:pPr>
            <a:endParaRPr>
              <a:latin typeface="Arial"/>
              <a:cs typeface="Arial"/>
            </a:endParaRPr>
          </a:p>
          <a:p>
            <a:pPr>
              <a:spcBef>
                <a:spcPts val="45"/>
              </a:spcBef>
            </a:pPr>
            <a:endParaRPr sz="1500">
              <a:latin typeface="Arial"/>
              <a:cs typeface="Arial"/>
            </a:endParaRPr>
          </a:p>
          <a:p>
            <a:pPr marL="135624" marR="4559">
              <a:spcBef>
                <a:spcPts val="4"/>
              </a:spcBef>
            </a:pPr>
            <a:r>
              <a:rPr dirty="0">
                <a:latin typeface="Arial"/>
                <a:cs typeface="Arial"/>
              </a:rPr>
              <a:t>The </a:t>
            </a:r>
            <a:r>
              <a:rPr spc="-4" dirty="0">
                <a:latin typeface="Arial"/>
                <a:cs typeface="Arial"/>
              </a:rPr>
              <a:t>cyclomatic complexity is </a:t>
            </a:r>
            <a:r>
              <a:rPr dirty="0">
                <a:latin typeface="Arial"/>
                <a:cs typeface="Arial"/>
              </a:rPr>
              <a:t>7. </a:t>
            </a:r>
            <a:r>
              <a:rPr spc="-4" dirty="0">
                <a:latin typeface="Arial"/>
                <a:cs typeface="Arial"/>
              </a:rPr>
              <a:t>Hence, there are seven </a:t>
            </a:r>
            <a:r>
              <a:rPr spc="-4">
                <a:latin typeface="Arial"/>
                <a:cs typeface="Arial"/>
              </a:rPr>
              <a:t>independent </a:t>
            </a:r>
            <a:r>
              <a:rPr spc="-4" smtClean="0">
                <a:latin typeface="Arial"/>
                <a:cs typeface="Arial"/>
              </a:rPr>
              <a:t>paths.</a:t>
            </a:r>
            <a:endParaRPr>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81000" y="228601"/>
            <a:ext cx="8021776" cy="592208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81000" y="304800"/>
            <a:ext cx="5933010" cy="585740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522750" y="5773719"/>
            <a:ext cx="887853" cy="15658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81000" y="228600"/>
            <a:ext cx="7477249" cy="589687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04801" y="381000"/>
            <a:ext cx="8061128" cy="570871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57200" y="381001"/>
            <a:ext cx="8148504" cy="54562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295400" y="152400"/>
            <a:ext cx="6019800" cy="670559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867400" y="457200"/>
            <a:ext cx="2819400" cy="750172"/>
          </a:xfrm>
          <a:prstGeom prst="rect">
            <a:avLst/>
          </a:prstGeom>
        </p:spPr>
        <p:txBody>
          <a:bodyPr vert="horz" wrap="square" lIns="0" tIns="11397" rIns="0" bIns="0" rtlCol="0">
            <a:spAutoFit/>
          </a:bodyPr>
          <a:lstStyle/>
          <a:p>
            <a:pPr marL="1362509" marR="4559" indent="-1351682">
              <a:spcBef>
                <a:spcPts val="90"/>
              </a:spcBef>
            </a:pPr>
            <a:r>
              <a:rPr sz="1600" b="1" dirty="0">
                <a:solidFill>
                  <a:srgbClr val="653200"/>
                </a:solidFill>
                <a:latin typeface="Arial"/>
                <a:cs typeface="Arial"/>
              </a:rPr>
              <a:t>Fig. </a:t>
            </a:r>
            <a:r>
              <a:rPr sz="1600" b="1" spc="-4" dirty="0">
                <a:solidFill>
                  <a:srgbClr val="653200"/>
                </a:solidFill>
                <a:latin typeface="Arial"/>
                <a:cs typeface="Arial"/>
              </a:rPr>
              <a:t>16: </a:t>
            </a:r>
            <a:r>
              <a:rPr sz="1600" b="1" spc="-9" dirty="0">
                <a:solidFill>
                  <a:srgbClr val="653200"/>
                </a:solidFill>
                <a:latin typeface="Arial"/>
                <a:cs typeface="Arial"/>
              </a:rPr>
              <a:t>Flow </a:t>
            </a:r>
            <a:r>
              <a:rPr sz="1600" b="1" spc="-4">
                <a:solidFill>
                  <a:srgbClr val="653200"/>
                </a:solidFill>
                <a:latin typeface="Arial"/>
                <a:cs typeface="Arial"/>
              </a:rPr>
              <a:t>graph </a:t>
            </a:r>
            <a:r>
              <a:rPr sz="1600" b="1" smtClean="0">
                <a:solidFill>
                  <a:srgbClr val="653200"/>
                </a:solidFill>
                <a:latin typeface="Arial"/>
                <a:cs typeface="Arial"/>
              </a:rPr>
              <a:t>of </a:t>
            </a:r>
            <a:r>
              <a:rPr sz="1600" b="1" spc="-4" smtClean="0">
                <a:solidFill>
                  <a:srgbClr val="653200"/>
                </a:solidFill>
                <a:latin typeface="Arial"/>
                <a:cs typeface="Arial"/>
              </a:rPr>
              <a:t>previous </a:t>
            </a:r>
            <a:r>
              <a:rPr sz="1600" b="1" spc="-4" dirty="0">
                <a:solidFill>
                  <a:srgbClr val="653200"/>
                </a:solidFill>
                <a:latin typeface="Arial"/>
                <a:cs typeface="Arial"/>
              </a:rPr>
              <a:t>date  problem</a:t>
            </a:r>
            <a:endParaRPr sz="1600">
              <a:latin typeface="Arial"/>
              <a:cs typeface="Aria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TotalTime>
  <Words>1703</Words>
  <Application>Microsoft Office PowerPoint</Application>
  <PresentationFormat>On-screen Show (4:3)</PresentationFormat>
  <Paragraphs>366</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Concourse</vt:lpstr>
      <vt:lpstr>Structural Testing </vt:lpstr>
      <vt:lpstr>Software Testing</vt:lpstr>
      <vt:lpstr>Software Testing</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Software Testing</vt:lpstr>
      <vt:lpstr>Slide 17</vt:lpstr>
      <vt:lpstr>Slide 18</vt:lpstr>
      <vt:lpstr>Slide 19</vt:lpstr>
      <vt:lpstr>Slide 20</vt:lpstr>
      <vt:lpstr>Slide 21</vt:lpstr>
      <vt:lpstr>Slide 22</vt:lpstr>
      <vt:lpstr>Cyclomatic Complexity</vt:lpstr>
      <vt:lpstr>Software Testing</vt:lpstr>
      <vt:lpstr>Software Testing</vt:lpstr>
      <vt:lpstr>Software Testing</vt:lpstr>
      <vt:lpstr>Software Testing</vt:lpstr>
      <vt:lpstr>Software Testing</vt:lpstr>
      <vt:lpstr>Software Testing</vt:lpstr>
      <vt:lpstr>Software Testing</vt:lpstr>
      <vt:lpstr>Software Testing</vt:lpstr>
      <vt:lpstr>Software Testing</vt:lpstr>
      <vt:lpstr>Software Testing</vt:lpstr>
      <vt:lpstr>Software Testing</vt:lpstr>
      <vt:lpstr>Software Testing</vt:lpstr>
      <vt:lpstr>Software Testing</vt:lpstr>
      <vt:lpstr>Software Testing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Jitendra</dc:creator>
  <cp:lastModifiedBy>Windows User</cp:lastModifiedBy>
  <cp:revision>8</cp:revision>
  <dcterms:created xsi:type="dcterms:W3CDTF">2006-08-16T00:00:00Z</dcterms:created>
  <dcterms:modified xsi:type="dcterms:W3CDTF">2020-03-31T05:47:06Z</dcterms:modified>
</cp:coreProperties>
</file>