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2296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McCall’s Software Quality Model, ISO </a:t>
            </a:r>
            <a:r>
              <a:rPr lang="en-US" dirty="0" smtClean="0"/>
              <a:t>9126 and CMM Model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8278" y="1735511"/>
          <a:ext cx="7481454" cy="4441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9"/>
                <a:gridCol w="1863436"/>
                <a:gridCol w="5056909"/>
              </a:tblGrid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Expandability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090">
                        <a:lnSpc>
                          <a:spcPct val="100600"/>
                        </a:lnSpc>
                        <a:spcBef>
                          <a:spcPts val="300"/>
                        </a:spcBef>
                        <a:tabLst>
                          <a:tab pos="687070" algn="l"/>
                          <a:tab pos="1595120" algn="l"/>
                          <a:tab pos="1988185" algn="l"/>
                          <a:tab pos="2770505" algn="l"/>
                          <a:tab pos="3731895" algn="l"/>
                          <a:tab pos="5266690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to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st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functions can be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expanded.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Generability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breadth of the potential application of software  components.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746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Self-  de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scr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ip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99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82625" algn="l"/>
                          <a:tab pos="1589405" algn="l"/>
                          <a:tab pos="1978025" algn="l"/>
                          <a:tab pos="2756535" algn="l"/>
                          <a:tab pos="3271520" algn="l"/>
                          <a:tab pos="4586605" algn="l"/>
                          <a:tab pos="5112385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to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	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	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explanatory.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Modularity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provision of highly independent</a:t>
                      </a:r>
                      <a:r>
                        <a:rPr sz="1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modules.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51435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Machine  ind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den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09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degree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software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dependent on its   associated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hardware.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603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Software</a:t>
                      </a:r>
                      <a:r>
                        <a:rPr sz="16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  independence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8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degree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is independent of its  environment.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361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commonality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703580" algn="l"/>
                          <a:tab pos="1630045" algn="l"/>
                          <a:tab pos="2040255" algn="l"/>
                          <a:tab pos="2839085" algn="l"/>
                          <a:tab pos="3943985" algn="l"/>
                          <a:tab pos="5088255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to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	st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nda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rd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interfaces are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commonality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use of standard data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representations.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10624" y="6371670"/>
            <a:ext cx="352194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Table 7.5 </a:t>
            </a:r>
            <a:r>
              <a:rPr sz="1600" b="1" dirty="0">
                <a:latin typeface="Arial"/>
                <a:cs typeface="Arial"/>
              </a:rPr>
              <a:t>(b): </a:t>
            </a:r>
            <a:r>
              <a:rPr sz="1600" spc="-4" dirty="0">
                <a:latin typeface="Arial"/>
                <a:cs typeface="Arial"/>
              </a:rPr>
              <a:t>Software quality criteria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85800" y="2133600"/>
            <a:ext cx="3655291" cy="2855722"/>
          </a:xfrm>
          <a:prstGeom prst="rect">
            <a:avLst/>
          </a:prstGeom>
        </p:spPr>
        <p:txBody>
          <a:bodyPr vert="horz" wrap="square" lIns="0" tIns="173804" rIns="0" bIns="0" rtlCol="0">
            <a:spAutoFit/>
          </a:bodyPr>
          <a:lstStyle/>
          <a:p>
            <a:pPr marL="421688" indent="-410291">
              <a:spcBef>
                <a:spcPts val="1369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dirty="0">
                <a:latin typeface="Arial"/>
                <a:cs typeface="Arial"/>
              </a:rPr>
              <a:t>Functionality</a:t>
            </a:r>
            <a:endParaRPr sz="2000">
              <a:latin typeface="Arial"/>
              <a:cs typeface="Arial"/>
            </a:endParaRP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smtClean="0">
                <a:latin typeface="Arial"/>
                <a:cs typeface="Arial"/>
              </a:rPr>
              <a:t>Reliability</a:t>
            </a:r>
            <a:endParaRPr lang="en-IN" sz="2000" spc="-4" dirty="0" smtClean="0">
              <a:latin typeface="Arial"/>
              <a:cs typeface="Arial"/>
            </a:endParaRP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Usability</a:t>
            </a: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Efficiency</a:t>
            </a: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Maintainability</a:t>
            </a: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Portability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4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14872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Was standardized in 1992. Provides a single model to standardise the quality factors. Identifies following six factors for quality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5329" y="1601040"/>
          <a:ext cx="7619422" cy="427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27"/>
                <a:gridCol w="5567795"/>
              </a:tblGrid>
              <a:tr h="564776">
                <a:tc>
                  <a:txBody>
                    <a:bodyPr/>
                    <a:lstStyle/>
                    <a:p>
                      <a:pPr marL="650240" marR="327660" indent="-31750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arac</a:t>
                      </a:r>
                      <a:r>
                        <a:rPr sz="16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er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600" b="1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/ 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marL="1194435" marR="457834" indent="-73152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Short Description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the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 the 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concerns Addressed </a:t>
                      </a:r>
                      <a:r>
                        <a:rPr sz="16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600" b="1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Functionality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1795145" algn="l"/>
                          <a:tab pos="2734945" algn="l"/>
                          <a:tab pos="3119120" algn="l"/>
                          <a:tab pos="4606925" algn="l"/>
                          <a:tab pos="4989195" algn="l"/>
                          <a:tab pos="54984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cs	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ela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	to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hie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	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purpose for which the software is being</a:t>
                      </a:r>
                      <a:r>
                        <a:rPr sz="1600" spc="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engineered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L="264795" indent="-17399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26543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Suitability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presence and appropriateness of a set of functions for  specified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tasks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provision of right or agreed results or</a:t>
                      </a:r>
                      <a:r>
                        <a:rPr sz="1600" spc="3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effects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Interoperability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Software’s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ability 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interact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systems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Ability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prevent unauthorized access,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whether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accidental  or deliberate,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program and</a:t>
                      </a:r>
                      <a:r>
                        <a:rPr sz="16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data.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Reliability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 relating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capability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software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maintain its level of performance under stated conditions  for a stated period of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Maturity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Attributes of software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that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bear on the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frequency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failure 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faults in the</a:t>
                      </a:r>
                      <a:r>
                        <a:rPr sz="16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software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27273" y="5895191"/>
            <a:ext cx="971203" cy="35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0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51776" y="1332093"/>
          <a:ext cx="7620000" cy="4436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6023"/>
                <a:gridCol w="5613977"/>
              </a:tblGrid>
              <a:tr h="564782">
                <a:tc>
                  <a:txBody>
                    <a:bodyPr/>
                    <a:lstStyle/>
                    <a:p>
                      <a:pPr marL="328930" indent="-236854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8930" algn="l"/>
                          <a:tab pos="3295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Fault tolerance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090">
                        <a:lnSpc>
                          <a:spcPct val="100600"/>
                        </a:lnSpc>
                        <a:spcBef>
                          <a:spcPts val="300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Ability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maintain a specified level of performance in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cases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of software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faults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or unexpected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marL="328930" indent="-236854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8930" algn="l"/>
                          <a:tab pos="3295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Recoverability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Capability and effort needed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reestablish level of  performance and recover affected data after possible  failure.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 relating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effort needed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use, and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on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individual assessment of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such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use,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stated implied  set of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users.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8930" indent="-236854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8930" algn="l"/>
                          <a:tab pos="3295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Understandability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26110" algn="l"/>
                          <a:tab pos="1285875" algn="l"/>
                          <a:tab pos="2261235" algn="l"/>
                          <a:tab pos="2668270" algn="l"/>
                          <a:tab pos="2934970" algn="l"/>
                          <a:tab pos="3519804" algn="l"/>
                          <a:tab pos="3850640" algn="l"/>
                          <a:tab pos="4978400" algn="l"/>
                          <a:tab pos="5434330" algn="l"/>
                        </a:tabLst>
                      </a:pP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rt	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equi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	f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	a	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	to	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ogn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ze	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logi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concept and its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applicability.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L="328930" indent="-236854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8930" algn="l"/>
                          <a:tab pos="3295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Learnability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99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33730" algn="l"/>
                          <a:tab pos="1302385" algn="l"/>
                          <a:tab pos="2282825" algn="l"/>
                          <a:tab pos="2695575" algn="l"/>
                          <a:tab pos="2968625" algn="l"/>
                          <a:tab pos="3559810" algn="l"/>
                          <a:tab pos="3896360" algn="l"/>
                          <a:tab pos="4548505" algn="l"/>
                          <a:tab pos="4925060" algn="l"/>
                        </a:tabLst>
                      </a:pP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ff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rt	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	f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	a	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	to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rn	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ts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appli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,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operation, input and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output.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marL="328930" indent="-236854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8930" algn="l"/>
                          <a:tab pos="32956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Operability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ease of operation and control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by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users.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Efficiency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 related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relationship between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level  of performance of the software and the amount of  resources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used,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under stated</a:t>
                      </a:r>
                      <a:r>
                        <a:rPr sz="16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conditions.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69044" y="5954806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0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8278" y="1332093"/>
          <a:ext cx="7550727" cy="4637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732"/>
                <a:gridCol w="5516995"/>
              </a:tblGrid>
              <a:tr h="564782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6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behavior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600"/>
                        </a:lnSpc>
                        <a:spcBef>
                          <a:spcPts val="300"/>
                        </a:spcBef>
                        <a:tabLst>
                          <a:tab pos="676275" algn="l"/>
                          <a:tab pos="1487170" algn="l"/>
                          <a:tab pos="1868170" algn="l"/>
                          <a:tab pos="2995930" algn="l"/>
                          <a:tab pos="3565525" algn="l"/>
                          <a:tab pos="4860925" algn="l"/>
                          <a:tab pos="5595620" algn="l"/>
                        </a:tabLst>
                      </a:pP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pee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	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se	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	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throughout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rates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 performing its</a:t>
                      </a:r>
                      <a:r>
                        <a:rPr sz="1600" spc="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function.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marR="923925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behavior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amount of resources used and the duration of such  use in performing its function.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488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Maintainability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185" algn="just">
                        <a:lnSpc>
                          <a:spcPct val="1002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 related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effort needed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make  modifications, including corrections, improvements or  adaptation of software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changes in environment,  requirements and functions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specifications.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Analyzability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effort needed for diagnosis of deficiencies or causes  of failures, or for identification of parts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5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modified.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Changeability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effort needed for modification, fault removal or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for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environmental change.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Stability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risk of unexpected effect of</a:t>
                      </a:r>
                      <a:r>
                        <a:rPr sz="1600" spc="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modifications.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Testability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effort needed for validating the modified</a:t>
                      </a: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software.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69044" y="5954806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0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006" y="1562044"/>
          <a:ext cx="7550727" cy="3064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732"/>
                <a:gridCol w="5516995"/>
              </a:tblGrid>
              <a:tr h="80682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Portability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185" algn="just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Characteristics related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ability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transfer the  software from one organization or hardware or software  environment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another.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17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Adaptability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14045" algn="l"/>
                        </a:tabLst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opportunity for its adaptation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different specified  environments.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1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Installability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effort needed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install the software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 specified  environment.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Conformance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706755" algn="l"/>
                          <a:tab pos="1548130" algn="l"/>
                          <a:tab pos="1960880" algn="l"/>
                          <a:tab pos="2762885" algn="l"/>
                          <a:tab pos="3096260" algn="l"/>
                          <a:tab pos="4140200" algn="l"/>
                          <a:tab pos="4550410" algn="l"/>
                          <a:tab pos="5770880" algn="l"/>
                        </a:tabLst>
                      </a:pPr>
                      <a:r>
                        <a:rPr sz="1600" spc="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1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	to	</a:t>
                      </a:r>
                      <a:r>
                        <a:rPr sz="16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adhe</a:t>
                      </a:r>
                      <a:r>
                        <a:rPr sz="1600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	to	st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anda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	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conventions relating 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portability.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L="327660" indent="-23622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327025" algn="l"/>
                          <a:tab pos="327660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Replaceability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opportunity and effort of using it in the place of other  software in a particular</a:t>
                      </a:r>
                      <a:r>
                        <a:rPr sz="16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environment.</a:t>
                      </a:r>
                      <a:endParaRPr sz="16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00727" y="5026060"/>
            <a:ext cx="6741968" cy="50395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122203" marR="4559" indent="-3111376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Table 7.6: </a:t>
            </a:r>
            <a:r>
              <a:rPr sz="1600" spc="-4" dirty="0">
                <a:latin typeface="Arial"/>
                <a:cs typeface="Arial"/>
              </a:rPr>
              <a:t>Software quality characteristics and attributes – The ISO 9126  </a:t>
            </a:r>
            <a:r>
              <a:rPr sz="1600" dirty="0">
                <a:latin typeface="Arial"/>
                <a:cs typeface="Arial"/>
              </a:rPr>
              <a:t>view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0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81552" y="533401"/>
            <a:ext cx="5419448" cy="53961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0911" y="5900118"/>
            <a:ext cx="3081481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Fig.7.12: </a:t>
            </a:r>
            <a:r>
              <a:rPr sz="1600" spc="-4" dirty="0">
                <a:latin typeface="Arial"/>
                <a:cs typeface="Arial"/>
              </a:rPr>
              <a:t>ISO 9126 </a:t>
            </a:r>
            <a:r>
              <a:rPr sz="1600" dirty="0">
                <a:latin typeface="Arial"/>
                <a:cs typeface="Arial"/>
              </a:rPr>
              <a:t>quality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ISO</a:t>
            </a:r>
            <a:r>
              <a:rPr lang="en-US" sz="4000" b="0" spc="-76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dirty="0" smtClean="0">
                <a:solidFill>
                  <a:schemeClr val="tx1"/>
                </a:solidFill>
                <a:latin typeface="Arial"/>
                <a:cs typeface="Arial"/>
              </a:rPr>
              <a:t>9126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55831" y="3144985"/>
            <a:ext cx="6537445" cy="2711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2351" y="5927013"/>
            <a:ext cx="303645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Fig.7.23: </a:t>
            </a:r>
            <a:r>
              <a:rPr sz="1600" spc="-4" dirty="0">
                <a:latin typeface="Arial"/>
                <a:cs typeface="Arial"/>
              </a:rPr>
              <a:t>Maturity levels of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CMM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81" y="1634713"/>
            <a:ext cx="7779905" cy="11579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34795" indent="-410860">
              <a:spcBef>
                <a:spcPts val="90"/>
              </a:spcBef>
              <a:buFont typeface="Wingdings"/>
              <a:buChar char=""/>
              <a:tabLst>
                <a:tab pos="434795" algn="l"/>
                <a:tab pos="435365" algn="l"/>
              </a:tabLst>
            </a:pPr>
            <a:r>
              <a:rPr sz="2200" spc="-4" dirty="0">
                <a:latin typeface="Arial"/>
                <a:cs typeface="Arial"/>
              </a:rPr>
              <a:t>Capability Maturity</a:t>
            </a:r>
            <a:r>
              <a:rPr sz="2200" spc="-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11397" marR="4559">
              <a:spcBef>
                <a:spcPts val="1512"/>
              </a:spcBef>
            </a:pPr>
            <a:r>
              <a:rPr sz="2000" spc="-4" dirty="0">
                <a:latin typeface="Arial"/>
                <a:cs typeface="Arial"/>
              </a:rPr>
              <a:t>It is a strategy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4" dirty="0">
                <a:latin typeface="Arial"/>
                <a:cs typeface="Arial"/>
              </a:rPr>
              <a:t>improving the software </a:t>
            </a:r>
            <a:r>
              <a:rPr sz="2000" dirty="0">
                <a:latin typeface="Arial"/>
                <a:cs typeface="Arial"/>
              </a:rPr>
              <a:t>process, </a:t>
            </a:r>
            <a:r>
              <a:rPr sz="2000" spc="-4" dirty="0">
                <a:latin typeface="Arial"/>
                <a:cs typeface="Arial"/>
              </a:rPr>
              <a:t>irrespective of </a:t>
            </a:r>
            <a:r>
              <a:rPr sz="2000" dirty="0">
                <a:latin typeface="Arial"/>
                <a:cs typeface="Arial"/>
              </a:rPr>
              <a:t>the  </a:t>
            </a:r>
            <a:r>
              <a:rPr sz="2000" spc="-4" dirty="0">
                <a:latin typeface="Arial"/>
                <a:cs typeface="Arial"/>
              </a:rPr>
              <a:t>actual life cycle model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4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398" y="1876761"/>
            <a:ext cx="4863523" cy="384845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2300" spc="-4" dirty="0">
                <a:latin typeface="Arial"/>
                <a:cs typeface="Arial"/>
              </a:rPr>
              <a:t>Maturity Levels:</a:t>
            </a:r>
            <a:endParaRPr sz="2300">
              <a:latin typeface="Arial"/>
              <a:cs typeface="Arial"/>
            </a:endParaRPr>
          </a:p>
          <a:p>
            <a:pPr marL="1158503" indent="-513434">
              <a:spcBef>
                <a:spcPts val="1974"/>
              </a:spcBef>
              <a:buFont typeface="Wingdings"/>
              <a:buChar char=""/>
              <a:tabLst>
                <a:tab pos="1158503" algn="l"/>
                <a:tab pos="1159073" algn="l"/>
              </a:tabLst>
            </a:pPr>
            <a:r>
              <a:rPr sz="2300" spc="-4" dirty="0">
                <a:latin typeface="Times New Roman"/>
                <a:cs typeface="Times New Roman"/>
              </a:rPr>
              <a:t>Initial </a:t>
            </a:r>
            <a:r>
              <a:rPr sz="2300" dirty="0">
                <a:latin typeface="Times New Roman"/>
                <a:cs typeface="Times New Roman"/>
              </a:rPr>
              <a:t>(Maturity </a:t>
            </a:r>
            <a:r>
              <a:rPr sz="2300" spc="-4" dirty="0">
                <a:latin typeface="Times New Roman"/>
                <a:cs typeface="Times New Roman"/>
              </a:rPr>
              <a:t>Level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1)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  <a:buChar char=""/>
            </a:pPr>
            <a:endParaRPr sz="2300">
              <a:latin typeface="Times New Roman"/>
              <a:cs typeface="Times New Roman"/>
            </a:endParaRPr>
          </a:p>
          <a:p>
            <a:pPr marL="1158503" indent="-513434">
              <a:buFont typeface="Wingdings"/>
              <a:buChar char=""/>
              <a:tabLst>
                <a:tab pos="1158503" algn="l"/>
                <a:tab pos="1159073" algn="l"/>
              </a:tabLst>
            </a:pPr>
            <a:r>
              <a:rPr sz="2300" spc="-4" dirty="0">
                <a:latin typeface="Times New Roman"/>
                <a:cs typeface="Times New Roman"/>
              </a:rPr>
              <a:t>Repeatable (Maturity </a:t>
            </a:r>
            <a:r>
              <a:rPr sz="2300" dirty="0">
                <a:latin typeface="Times New Roman"/>
                <a:cs typeface="Times New Roman"/>
              </a:rPr>
              <a:t>Level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2)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  <a:buChar char=""/>
            </a:pPr>
            <a:endParaRPr sz="2600">
              <a:latin typeface="Times New Roman"/>
              <a:cs typeface="Times New Roman"/>
            </a:endParaRPr>
          </a:p>
          <a:p>
            <a:pPr marL="1184716" indent="-513434">
              <a:buFont typeface="Wingdings"/>
              <a:buChar char=""/>
              <a:tabLst>
                <a:tab pos="1184716" algn="l"/>
                <a:tab pos="1185286" algn="l"/>
              </a:tabLst>
            </a:pPr>
            <a:r>
              <a:rPr sz="2300" spc="-4" dirty="0">
                <a:latin typeface="Times New Roman"/>
                <a:cs typeface="Times New Roman"/>
              </a:rPr>
              <a:t>Defined (Maturity Level</a:t>
            </a:r>
            <a:r>
              <a:rPr sz="2300" spc="-27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3)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1158503" indent="-513434">
              <a:buFont typeface="Wingdings"/>
              <a:buChar char=""/>
              <a:tabLst>
                <a:tab pos="1158503" algn="l"/>
                <a:tab pos="1159073" algn="l"/>
              </a:tabLst>
            </a:pPr>
            <a:r>
              <a:rPr sz="2300" spc="-4" dirty="0">
                <a:latin typeface="Times New Roman"/>
                <a:cs typeface="Times New Roman"/>
              </a:rPr>
              <a:t>Managed (Maturity </a:t>
            </a:r>
            <a:r>
              <a:rPr sz="2300" dirty="0">
                <a:latin typeface="Times New Roman"/>
                <a:cs typeface="Times New Roman"/>
              </a:rPr>
              <a:t>Level</a:t>
            </a:r>
            <a:r>
              <a:rPr sz="2300" spc="-31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4)</a:t>
            </a:r>
            <a:endParaRPr sz="2300">
              <a:latin typeface="Times New Roman"/>
              <a:cs typeface="Times New Roman"/>
            </a:endParaRPr>
          </a:p>
          <a:p>
            <a:pPr>
              <a:spcBef>
                <a:spcPts val="4"/>
              </a:spcBef>
              <a:buChar char=""/>
            </a:pPr>
            <a:endParaRPr sz="2200">
              <a:latin typeface="Times New Roman"/>
              <a:cs typeface="Times New Roman"/>
            </a:endParaRPr>
          </a:p>
          <a:p>
            <a:pPr marL="1158503" indent="-513434">
              <a:buFont typeface="Wingdings"/>
              <a:buChar char=""/>
              <a:tabLst>
                <a:tab pos="1158503" algn="l"/>
                <a:tab pos="1159073" algn="l"/>
              </a:tabLst>
            </a:pPr>
            <a:r>
              <a:rPr sz="2300" spc="-4" dirty="0">
                <a:latin typeface="Times New Roman"/>
                <a:cs typeface="Times New Roman"/>
              </a:rPr>
              <a:t>Optimizing (Maturity Level</a:t>
            </a:r>
            <a:r>
              <a:rPr sz="2300" spc="-22" dirty="0">
                <a:latin typeface="Times New Roman"/>
                <a:cs typeface="Times New Roman"/>
              </a:rPr>
              <a:t> </a:t>
            </a:r>
            <a:r>
              <a:rPr sz="2300" spc="4" dirty="0">
                <a:latin typeface="Times New Roman"/>
                <a:cs typeface="Times New Roman"/>
              </a:rPr>
              <a:t>5)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0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22351" y="5658071"/>
            <a:ext cx="3036455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spc="-4" dirty="0">
                <a:latin typeface="Arial"/>
                <a:cs typeface="Arial"/>
              </a:rPr>
              <a:t>Fig.7.24: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4" dirty="0">
                <a:latin typeface="Arial"/>
                <a:cs typeface="Arial"/>
              </a:rPr>
              <a:t>five levels of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CMM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88102" y="1847121"/>
          <a:ext cx="5541818" cy="3586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6727"/>
                <a:gridCol w="3325091"/>
              </a:tblGrid>
              <a:tr h="598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Maturity</a:t>
                      </a:r>
                      <a:r>
                        <a:rPr sz="19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Characterization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8FF65"/>
                    </a:solidFill>
                  </a:tcPr>
                </a:tc>
              </a:tr>
              <a:tr h="597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Initial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Adhoc Process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Repeatable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Basic Project</a:t>
                      </a:r>
                      <a:r>
                        <a:rPr sz="1900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7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9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7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Managed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sz="19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Measurement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83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Optimizing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Process Control</a:t>
                      </a:r>
                      <a:endParaRPr sz="19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0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28800" y="1949612"/>
            <a:ext cx="4743843" cy="407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6987" y="6371670"/>
            <a:ext cx="2967182" cy="25773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>
              <a:spcBef>
                <a:spcPts val="90"/>
              </a:spcBef>
            </a:pPr>
            <a:r>
              <a:rPr sz="1600" b="1" dirty="0">
                <a:latin typeface="Arial"/>
                <a:cs typeface="Arial"/>
              </a:rPr>
              <a:t>Fig </a:t>
            </a:r>
            <a:r>
              <a:rPr sz="1600" b="1" spc="-4" dirty="0">
                <a:latin typeface="Arial"/>
                <a:cs typeface="Arial"/>
              </a:rPr>
              <a:t>7.9: </a:t>
            </a:r>
            <a:r>
              <a:rPr sz="1600" spc="-4" dirty="0">
                <a:latin typeface="Arial"/>
                <a:cs typeface="Arial"/>
              </a:rPr>
              <a:t>Software quality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factors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030" y="1521758"/>
            <a:ext cx="5705770" cy="35006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421688" indent="-410291">
              <a:spcBef>
                <a:spcPts val="90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200" spc="-4" dirty="0">
                <a:latin typeface="Arial"/>
                <a:cs typeface="Arial"/>
              </a:rPr>
              <a:t>McCall Software Quality</a:t>
            </a:r>
            <a:r>
              <a:rPr sz="2200" spc="-9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1175" y="1167204"/>
            <a:ext cx="7782791" cy="962784"/>
          </a:xfrm>
          <a:prstGeom prst="rect">
            <a:avLst/>
          </a:prstGeom>
        </p:spPr>
        <p:txBody>
          <a:bodyPr vert="horz" wrap="square" lIns="0" tIns="102573" rIns="0" bIns="0" rtlCol="0">
            <a:spAutoFit/>
          </a:bodyPr>
          <a:lstStyle/>
          <a:p>
            <a:pPr marL="503747" indent="-410860">
              <a:spcBef>
                <a:spcPts val="808"/>
              </a:spcBef>
              <a:buFont typeface="Wingdings"/>
              <a:buChar char=""/>
              <a:tabLst>
                <a:tab pos="503177" algn="l"/>
                <a:tab pos="503747" algn="l"/>
              </a:tabLst>
            </a:pPr>
            <a:r>
              <a:rPr spc="-4" dirty="0">
                <a:latin typeface="Arial"/>
                <a:cs typeface="Arial"/>
              </a:rPr>
              <a:t>Key Process</a:t>
            </a:r>
            <a:r>
              <a:rPr spc="9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Areas</a:t>
            </a:r>
            <a:endParaRPr>
              <a:latin typeface="Arial"/>
              <a:cs typeface="Arial"/>
            </a:endParaRPr>
          </a:p>
          <a:p>
            <a:pPr marL="11397" marR="4559" algn="just">
              <a:lnSpc>
                <a:spcPct val="99800"/>
              </a:lnSpc>
              <a:spcBef>
                <a:spcPts val="655"/>
              </a:spcBef>
            </a:pPr>
            <a:r>
              <a:rPr sz="1600" spc="-4" dirty="0">
                <a:latin typeface="Arial"/>
                <a:cs typeface="Arial"/>
              </a:rPr>
              <a:t>The key </a:t>
            </a:r>
            <a:r>
              <a:rPr sz="1600" dirty="0">
                <a:latin typeface="Arial"/>
                <a:cs typeface="Arial"/>
              </a:rPr>
              <a:t>process </a:t>
            </a:r>
            <a:r>
              <a:rPr sz="1600" spc="-4" dirty="0">
                <a:latin typeface="Arial"/>
                <a:cs typeface="Arial"/>
              </a:rPr>
              <a:t>areas at level 2 focus on the software project’s  concerns related to </a:t>
            </a:r>
            <a:r>
              <a:rPr sz="1600" dirty="0">
                <a:latin typeface="Arial"/>
                <a:cs typeface="Arial"/>
              </a:rPr>
              <a:t>establishing </a:t>
            </a:r>
            <a:r>
              <a:rPr sz="1600" spc="-4" dirty="0">
                <a:latin typeface="Arial"/>
                <a:cs typeface="Arial"/>
              </a:rPr>
              <a:t>basic project management </a:t>
            </a:r>
            <a:r>
              <a:rPr sz="1600" dirty="0">
                <a:latin typeface="Arial"/>
                <a:cs typeface="Arial"/>
              </a:rPr>
              <a:t>controls,  </a:t>
            </a:r>
            <a:r>
              <a:rPr sz="1600" spc="-4" dirty="0">
                <a:latin typeface="Arial"/>
                <a:cs typeface="Arial"/>
              </a:rPr>
              <a:t>as summarized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below: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620468"/>
            <a:ext cx="7946564" cy="3856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0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75" y="1662952"/>
            <a:ext cx="7782791" cy="62648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>
              <a:spcBef>
                <a:spcPts val="85"/>
              </a:spcBef>
              <a:tabLst>
                <a:tab pos="634812" algn="l"/>
                <a:tab pos="1216058" algn="l"/>
                <a:tab pos="2286804" algn="l"/>
                <a:tab pos="3106247" algn="l"/>
                <a:tab pos="3506851" algn="l"/>
                <a:tab pos="4212324" algn="l"/>
                <a:tab pos="4543406" algn="l"/>
                <a:tab pos="5627829" algn="l"/>
                <a:tab pos="6307659" algn="l"/>
                <a:tab pos="7252468" algn="l"/>
              </a:tabLst>
            </a:pPr>
            <a:r>
              <a:rPr sz="2000" spc="-4" dirty="0">
                <a:latin typeface="Arial"/>
                <a:cs typeface="Arial"/>
              </a:rPr>
              <a:t>The	</a:t>
            </a:r>
            <a:r>
              <a:rPr sz="2000" dirty="0">
                <a:latin typeface="Arial"/>
                <a:cs typeface="Arial"/>
              </a:rPr>
              <a:t>k</a:t>
            </a:r>
            <a:r>
              <a:rPr sz="2000" spc="-4" dirty="0">
                <a:latin typeface="Arial"/>
                <a:cs typeface="Arial"/>
              </a:rPr>
              <a:t>ey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pro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areas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le</a:t>
            </a:r>
            <a:r>
              <a:rPr sz="2000" spc="-13" dirty="0">
                <a:latin typeface="Arial"/>
                <a:cs typeface="Arial"/>
              </a:rPr>
              <a:t>v</a:t>
            </a:r>
            <a:r>
              <a:rPr sz="2000" spc="-4" dirty="0">
                <a:latin typeface="Arial"/>
                <a:cs typeface="Arial"/>
              </a:rPr>
              <a:t>el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3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addre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both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proje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and  organizational </a:t>
            </a:r>
            <a:r>
              <a:rPr sz="2000" dirty="0">
                <a:latin typeface="Arial"/>
                <a:cs typeface="Arial"/>
              </a:rPr>
              <a:t>issues, </a:t>
            </a:r>
            <a:r>
              <a:rPr sz="2000" spc="-9" dirty="0">
                <a:latin typeface="Arial"/>
                <a:cs typeface="Arial"/>
              </a:rPr>
              <a:t>as </a:t>
            </a:r>
            <a:r>
              <a:rPr sz="2000" spc="-4" dirty="0">
                <a:latin typeface="Arial"/>
                <a:cs typeface="Arial"/>
              </a:rPr>
              <a:t>summarized</a:t>
            </a:r>
            <a:r>
              <a:rPr sz="2000" spc="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57201" y="2710998"/>
            <a:ext cx="7795646" cy="3918401"/>
            <a:chOff x="738901" y="2710999"/>
            <a:chExt cx="7513945" cy="3222590"/>
          </a:xfrm>
        </p:grpSpPr>
        <p:grpSp>
          <p:nvGrpSpPr>
            <p:cNvPr id="12" name="Group 11"/>
            <p:cNvGrpSpPr/>
            <p:nvPr/>
          </p:nvGrpSpPr>
          <p:grpSpPr>
            <a:xfrm>
              <a:off x="738901" y="2710999"/>
              <a:ext cx="7513945" cy="2889552"/>
              <a:chOff x="738901" y="2710999"/>
              <a:chExt cx="7513945" cy="2889552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738901" y="2710999"/>
                <a:ext cx="7513945" cy="1510668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802132" y="4334137"/>
                <a:ext cx="7401186" cy="1266414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" name="object 7"/>
            <p:cNvSpPr/>
            <p:nvPr/>
          </p:nvSpPr>
          <p:spPr>
            <a:xfrm>
              <a:off x="7038317" y="5774615"/>
              <a:ext cx="898102" cy="158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itle 7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4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Capability Maturity</a:t>
            </a:r>
            <a:r>
              <a:rPr kumimoji="0" lang="en-US" sz="4000" b="0" i="0" u="none" strike="noStrike" kern="1200" cap="none" spc="-18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4000" b="0" i="0" u="none" strike="noStrike" kern="1200" cap="none" spc="-4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Model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57200" y="2084294"/>
            <a:ext cx="8305800" cy="3859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0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76" y="1662952"/>
            <a:ext cx="7781636" cy="96561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lnSpc>
                <a:spcPct val="99800"/>
              </a:lnSpc>
              <a:spcBef>
                <a:spcPts val="90"/>
              </a:spcBef>
            </a:pPr>
            <a:r>
              <a:rPr sz="2000" spc="-4" dirty="0">
                <a:latin typeface="Arial"/>
                <a:cs typeface="Arial"/>
              </a:rPr>
              <a:t>The key </a:t>
            </a:r>
            <a:r>
              <a:rPr sz="2000" dirty="0">
                <a:latin typeface="Arial"/>
                <a:cs typeface="Arial"/>
              </a:rPr>
              <a:t>process </a:t>
            </a:r>
            <a:r>
              <a:rPr sz="2000" spc="-4" dirty="0">
                <a:latin typeface="Arial"/>
                <a:cs typeface="Arial"/>
              </a:rPr>
              <a:t>areas at level 4 </a:t>
            </a:r>
            <a:r>
              <a:rPr sz="2000" dirty="0">
                <a:latin typeface="Arial"/>
                <a:cs typeface="Arial"/>
              </a:rPr>
              <a:t>focus </a:t>
            </a:r>
            <a:r>
              <a:rPr sz="2000" spc="-4" dirty="0">
                <a:latin typeface="Arial"/>
                <a:cs typeface="Arial"/>
              </a:rPr>
              <a:t>on establishing a quantitative  understanding of both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software process and the software </a:t>
            </a:r>
            <a:r>
              <a:rPr sz="2000" dirty="0">
                <a:latin typeface="Arial"/>
                <a:cs typeface="Arial"/>
              </a:rPr>
              <a:t>work  </a:t>
            </a:r>
            <a:r>
              <a:rPr sz="2000" spc="-4" dirty="0">
                <a:latin typeface="Arial"/>
                <a:cs typeface="Arial"/>
              </a:rPr>
              <a:t>products being built, as summarized</a:t>
            </a:r>
            <a:r>
              <a:rPr sz="2000" spc="27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2988231"/>
            <a:ext cx="8186985" cy="204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457200" y="-76200"/>
            <a:ext cx="8229600" cy="11430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Capability Maturity</a:t>
            </a:r>
            <a:r>
              <a:rPr kumimoji="0" lang="en-US" sz="4000" b="0" i="0" u="none" strike="noStrike" kern="1200" cap="none" spc="-18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40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Model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176" y="1662953"/>
            <a:ext cx="7781636" cy="1242615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lnSpc>
                <a:spcPct val="99800"/>
              </a:lnSpc>
              <a:spcBef>
                <a:spcPts val="90"/>
              </a:spcBef>
            </a:pPr>
            <a:r>
              <a:rPr sz="2000" spc="-4" dirty="0">
                <a:latin typeface="Arial"/>
                <a:cs typeface="Arial"/>
              </a:rPr>
              <a:t>The key </a:t>
            </a:r>
            <a:r>
              <a:rPr sz="2000" dirty="0">
                <a:latin typeface="Arial"/>
                <a:cs typeface="Arial"/>
              </a:rPr>
              <a:t>process </a:t>
            </a:r>
            <a:r>
              <a:rPr sz="2000" spc="-4" dirty="0">
                <a:latin typeface="Arial"/>
                <a:cs typeface="Arial"/>
              </a:rPr>
              <a:t>areas at level 5 cover the issues that both the  organization and the </a:t>
            </a:r>
            <a:r>
              <a:rPr sz="2000" dirty="0">
                <a:latin typeface="Arial"/>
                <a:cs typeface="Arial"/>
              </a:rPr>
              <a:t>projects </a:t>
            </a:r>
            <a:r>
              <a:rPr sz="2000" spc="-4" dirty="0">
                <a:latin typeface="Arial"/>
                <a:cs typeface="Arial"/>
              </a:rPr>
              <a:t>must </a:t>
            </a:r>
            <a:r>
              <a:rPr sz="2000" dirty="0">
                <a:latin typeface="Arial"/>
                <a:cs typeface="Arial"/>
              </a:rPr>
              <a:t>address </a:t>
            </a:r>
            <a:r>
              <a:rPr sz="2000" spc="-4" dirty="0">
                <a:latin typeface="Arial"/>
                <a:cs typeface="Arial"/>
              </a:rPr>
              <a:t>to implement continuous  and measurable software process improvement, as summarized  below: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" y="3137264"/>
            <a:ext cx="8229600" cy="27301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Capability Maturity</a:t>
            </a:r>
            <a:r>
              <a:rPr lang="en-US" sz="4000" b="0" spc="-18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0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90778" y="2110739"/>
            <a:ext cx="4370532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  <a:tabLst>
                <a:tab pos="410291" algn="l"/>
                <a:tab pos="949368" algn="l"/>
                <a:tab pos="2185371" algn="l"/>
                <a:tab pos="2583695" algn="l"/>
                <a:tab pos="2913068" algn="l"/>
                <a:tab pos="3938796" algn="l"/>
              </a:tabLst>
            </a:pPr>
            <a:r>
              <a:rPr sz="2000" spc="-4" dirty="0">
                <a:latin typeface="Arial"/>
                <a:cs typeface="Arial"/>
              </a:rPr>
              <a:t>to	t</a:t>
            </a:r>
            <a:r>
              <a:rPr sz="2000" spc="9" dirty="0">
                <a:latin typeface="Arial"/>
                <a:cs typeface="Arial"/>
              </a:rPr>
              <a:t>h</a:t>
            </a:r>
            <a:r>
              <a:rPr sz="2000" spc="-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operation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pr</a:t>
            </a:r>
            <a:r>
              <a:rPr sz="2000" spc="9" dirty="0">
                <a:latin typeface="Arial"/>
                <a:cs typeface="Arial"/>
              </a:rPr>
              <a:t>o</a:t>
            </a:r>
            <a:r>
              <a:rPr sz="2000" spc="-4" dirty="0">
                <a:latin typeface="Arial"/>
                <a:cs typeface="Arial"/>
              </a:rPr>
              <a:t>du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</a:t>
            </a:r>
            <a:r>
              <a:rPr sz="2000" spc="4" dirty="0">
                <a:latin typeface="Arial"/>
                <a:cs typeface="Arial"/>
              </a:rPr>
              <a:t>r</a:t>
            </a:r>
            <a:r>
              <a:rPr sz="2000" spc="-4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175" y="2406574"/>
            <a:ext cx="3049155" cy="318709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000" spc="-4" dirty="0">
                <a:latin typeface="Arial"/>
                <a:cs typeface="Arial"/>
              </a:rPr>
              <a:t>combined.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factors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774" y="2645394"/>
            <a:ext cx="1808595" cy="2381233"/>
          </a:xfrm>
          <a:prstGeom prst="rect">
            <a:avLst/>
          </a:prstGeom>
        </p:spPr>
        <p:txBody>
          <a:bodyPr vert="horz" wrap="square" lIns="0" tIns="173804" rIns="0" bIns="0" rtlCol="0">
            <a:spAutoFit/>
          </a:bodyPr>
          <a:lstStyle/>
          <a:p>
            <a:pPr marL="421688" indent="-410291">
              <a:spcBef>
                <a:spcPts val="1369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dirty="0">
                <a:latin typeface="Arial"/>
                <a:cs typeface="Arial"/>
              </a:rPr>
              <a:t>Correctness</a:t>
            </a:r>
            <a:endParaRPr sz="2000">
              <a:latin typeface="Arial"/>
              <a:cs typeface="Arial"/>
            </a:endParaRP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smtClean="0">
                <a:latin typeface="Arial"/>
                <a:cs typeface="Arial"/>
              </a:rPr>
              <a:t>Efficiency</a:t>
            </a:r>
            <a:r>
              <a:rPr sz="2000" spc="-4" smtClean="0">
                <a:latin typeface="Wingdings"/>
                <a:cs typeface="Wingdings"/>
              </a:rPr>
              <a:t></a:t>
            </a:r>
            <a:endParaRPr lang="en-IN" sz="2000" spc="-4" dirty="0" smtClean="0">
              <a:latin typeface="Wingdings"/>
              <a:cs typeface="Wingdings"/>
            </a:endParaRP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Integrity</a:t>
            </a: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Reliability</a:t>
            </a:r>
          </a:p>
          <a:p>
            <a:pPr marL="421688" indent="-410291">
              <a:spcBef>
                <a:spcPts val="1283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Usability</a:t>
            </a:r>
            <a:endParaRPr lang="en-US" sz="2000" dirty="0" smtClean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176" y="1601095"/>
            <a:ext cx="3241386" cy="850199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>
              <a:spcBef>
                <a:spcPts val="90"/>
              </a:spcBef>
              <a:tabLst>
                <a:tab pos="434795" algn="l"/>
              </a:tabLst>
            </a:pPr>
            <a:r>
              <a:rPr sz="2200" spc="-4" dirty="0">
                <a:latin typeface="Arial"/>
                <a:cs typeface="Arial"/>
              </a:rPr>
              <a:t>i.	Product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Operation</a:t>
            </a:r>
            <a:endParaRPr sz="2200">
              <a:latin typeface="Arial"/>
              <a:cs typeface="Arial"/>
            </a:endParaRPr>
          </a:p>
          <a:p>
            <a:pPr marL="11397">
              <a:spcBef>
                <a:spcPts val="1490"/>
              </a:spcBef>
              <a:tabLst>
                <a:tab pos="1036555" algn="l"/>
                <a:tab pos="1868534" algn="l"/>
                <a:tab pos="2420719" algn="l"/>
              </a:tabLst>
            </a:pPr>
            <a:r>
              <a:rPr sz="2000" spc="-4" dirty="0">
                <a:latin typeface="Arial"/>
                <a:cs typeface="Arial"/>
              </a:rPr>
              <a:t>Factors	</a:t>
            </a:r>
            <a:r>
              <a:rPr sz="2000" dirty="0">
                <a:latin typeface="Arial"/>
                <a:cs typeface="Arial"/>
              </a:rPr>
              <a:t>which	</a:t>
            </a:r>
            <a:r>
              <a:rPr sz="2000" spc="-4" dirty="0">
                <a:latin typeface="Arial"/>
                <a:cs typeface="Arial"/>
              </a:rPr>
              <a:t>are	related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175" y="5105397"/>
            <a:ext cx="7782791" cy="96504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 marR="4559" algn="just">
              <a:spcBef>
                <a:spcPts val="85"/>
              </a:spcBef>
            </a:pPr>
            <a:r>
              <a:rPr sz="2000" spc="-4" dirty="0">
                <a:latin typeface="Arial"/>
                <a:cs typeface="Arial"/>
              </a:rPr>
              <a:t>These five factors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4" dirty="0">
                <a:latin typeface="Arial"/>
                <a:cs typeface="Arial"/>
              </a:rPr>
              <a:t>related to </a:t>
            </a:r>
            <a:r>
              <a:rPr sz="2000" dirty="0">
                <a:latin typeface="Arial"/>
                <a:cs typeface="Arial"/>
              </a:rPr>
              <a:t>operational </a:t>
            </a:r>
            <a:r>
              <a:rPr sz="2000" spc="-4" dirty="0">
                <a:latin typeface="Arial"/>
                <a:cs typeface="Arial"/>
              </a:rPr>
              <a:t>performance,  convenience, ease of usage and its correctness. These factors play  a very significant role in building customer’s</a:t>
            </a:r>
            <a:r>
              <a:rPr sz="2000" spc="36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satisfaction.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McCall Software Quality</a:t>
            </a:r>
            <a:r>
              <a:rPr kumimoji="0" lang="en-US" sz="4400" b="0" i="0" u="none" strike="noStrike" kern="1200" cap="none" spc="-9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44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Model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05768" y="2848444"/>
            <a:ext cx="2049318" cy="1457904"/>
          </a:xfrm>
          <a:prstGeom prst="rect">
            <a:avLst/>
          </a:prstGeom>
        </p:spPr>
        <p:txBody>
          <a:bodyPr vert="horz" wrap="square" lIns="0" tIns="173804" rIns="0" bIns="0" rtlCol="0">
            <a:spAutoFit/>
          </a:bodyPr>
          <a:lstStyle/>
          <a:p>
            <a:pPr marL="421688" indent="-410291">
              <a:spcBef>
                <a:spcPts val="1369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smtClean="0">
                <a:latin typeface="Arial"/>
                <a:cs typeface="Arial"/>
              </a:rPr>
              <a:t>Maintainability</a:t>
            </a:r>
            <a:endParaRPr lang="en-IN" sz="2000" spc="-4" dirty="0" smtClean="0">
              <a:latin typeface="Arial"/>
              <a:cs typeface="Arial"/>
            </a:endParaRPr>
          </a:p>
          <a:p>
            <a:pPr marL="421688" indent="-410291">
              <a:spcBef>
                <a:spcPts val="1369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Flexibility</a:t>
            </a:r>
          </a:p>
          <a:p>
            <a:pPr marL="421688" indent="-410291">
              <a:spcBef>
                <a:spcPts val="1369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Testability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1601096"/>
            <a:ext cx="7779905" cy="1157976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>
              <a:spcBef>
                <a:spcPts val="90"/>
              </a:spcBef>
              <a:tabLst>
                <a:tab pos="434795" algn="l"/>
              </a:tabLst>
            </a:pPr>
            <a:r>
              <a:rPr sz="2200" spc="-4" dirty="0">
                <a:latin typeface="Arial"/>
                <a:cs typeface="Arial"/>
              </a:rPr>
              <a:t>ii.	Product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Revision</a:t>
            </a:r>
            <a:endParaRPr sz="2200">
              <a:latin typeface="Arial"/>
              <a:cs typeface="Arial"/>
            </a:endParaRPr>
          </a:p>
          <a:p>
            <a:pPr marL="11397" marR="4559">
              <a:spcBef>
                <a:spcPts val="1490"/>
              </a:spcBef>
              <a:tabLst>
                <a:tab pos="615437" algn="l"/>
                <a:tab pos="1542581" algn="l"/>
                <a:tab pos="2356326" algn="l"/>
                <a:tab pos="2891414" algn="l"/>
                <a:tab pos="3983814" algn="l"/>
                <a:tab pos="4448811" algn="l"/>
                <a:tab pos="5360000" algn="l"/>
                <a:tab pos="5697920" algn="l"/>
                <a:tab pos="7306033" algn="l"/>
              </a:tabLst>
            </a:pPr>
            <a:r>
              <a:rPr sz="2000" spc="-4" dirty="0">
                <a:latin typeface="Arial"/>
                <a:cs typeface="Arial"/>
              </a:rPr>
              <a:t>The	fa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tors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9" dirty="0">
                <a:latin typeface="Arial"/>
                <a:cs typeface="Arial"/>
              </a:rPr>
              <a:t>w</a:t>
            </a:r>
            <a:r>
              <a:rPr sz="2000" spc="-4" dirty="0">
                <a:latin typeface="Arial"/>
                <a:cs typeface="Arial"/>
              </a:rPr>
              <a:t>hi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are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required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4" dirty="0">
                <a:latin typeface="Arial"/>
                <a:cs typeface="Arial"/>
              </a:rPr>
              <a:t>f</a:t>
            </a:r>
            <a:r>
              <a:rPr sz="2000" spc="-4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te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4" dirty="0">
                <a:latin typeface="Arial"/>
                <a:cs typeface="Arial"/>
              </a:rPr>
              <a:t>ting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&amp;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3" dirty="0">
                <a:latin typeface="Arial"/>
                <a:cs typeface="Arial"/>
              </a:rPr>
              <a:t>m</a:t>
            </a:r>
            <a:r>
              <a:rPr sz="2000" spc="-4" dirty="0">
                <a:latin typeface="Arial"/>
                <a:cs typeface="Arial"/>
              </a:rPr>
              <a:t>ainten</a:t>
            </a:r>
            <a:r>
              <a:rPr sz="2000" spc="9" dirty="0">
                <a:latin typeface="Arial"/>
                <a:cs typeface="Arial"/>
              </a:rPr>
              <a:t>a</a:t>
            </a:r>
            <a:r>
              <a:rPr sz="2000" spc="-4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4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4" dirty="0">
                <a:latin typeface="Arial"/>
                <a:cs typeface="Arial"/>
              </a:rPr>
              <a:t>are  combined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4" dirty="0">
                <a:latin typeface="Arial"/>
                <a:cs typeface="Arial"/>
              </a:rPr>
              <a:t>are given</a:t>
            </a:r>
            <a:r>
              <a:rPr sz="2000" spc="18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175" y="4486833"/>
            <a:ext cx="7782791" cy="1273392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11397" marR="4559" algn="just">
              <a:lnSpc>
                <a:spcPct val="99800"/>
              </a:lnSpc>
              <a:spcBef>
                <a:spcPts val="90"/>
              </a:spcBef>
            </a:pPr>
            <a:r>
              <a:rPr sz="2000" spc="-4" dirty="0">
                <a:latin typeface="Arial"/>
                <a:cs typeface="Arial"/>
              </a:rPr>
              <a:t>These factors pertain to the testing &amp; maintainability of software.  They give </a:t>
            </a:r>
            <a:r>
              <a:rPr sz="2000" spc="4" dirty="0">
                <a:latin typeface="Arial"/>
                <a:cs typeface="Arial"/>
              </a:rPr>
              <a:t>us </a:t>
            </a:r>
            <a:r>
              <a:rPr sz="2000" spc="-4" dirty="0">
                <a:latin typeface="Arial"/>
                <a:cs typeface="Arial"/>
              </a:rPr>
              <a:t>idea about ease of maintenance, flexibility and testing  effort. Hence, they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4" dirty="0">
                <a:latin typeface="Arial"/>
                <a:cs typeface="Arial"/>
              </a:rPr>
              <a:t>combined under the umbrella of </a:t>
            </a:r>
            <a:r>
              <a:rPr sz="2000" dirty="0">
                <a:latin typeface="Arial"/>
                <a:cs typeface="Arial"/>
              </a:rPr>
              <a:t>product  </a:t>
            </a:r>
            <a:r>
              <a:rPr sz="2000" spc="-4" dirty="0">
                <a:latin typeface="Arial"/>
                <a:cs typeface="Arial"/>
              </a:rPr>
              <a:t>revision.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McCall Software Quality</a:t>
            </a:r>
            <a:r>
              <a:rPr kumimoji="0" lang="en-US" sz="4400" b="0" i="0" u="none" strike="noStrike" kern="1200" cap="none" spc="-9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4400" b="0" i="0" u="none" strike="noStrike" kern="1200" cap="none" spc="-4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Model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05768" y="3343834"/>
            <a:ext cx="2480432" cy="1601112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421688" indent="-410291">
              <a:spcBef>
                <a:spcPts val="85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sz="2000" spc="-4" smtClean="0">
                <a:latin typeface="Arial"/>
                <a:cs typeface="Arial"/>
              </a:rPr>
              <a:t>Portability</a:t>
            </a:r>
            <a:endParaRPr lang="en-IN" sz="2000" spc="-4" dirty="0" smtClean="0">
              <a:latin typeface="Arial"/>
              <a:cs typeface="Arial"/>
            </a:endParaRPr>
          </a:p>
          <a:p>
            <a:pPr marL="421688" indent="-410291">
              <a:spcBef>
                <a:spcPts val="85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Reusability</a:t>
            </a:r>
          </a:p>
          <a:p>
            <a:pPr marL="421688" indent="-410291">
              <a:spcBef>
                <a:spcPts val="85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r>
              <a:rPr lang="en-US" sz="2000" spc="-4" dirty="0" smtClean="0">
                <a:latin typeface="Arial"/>
                <a:cs typeface="Arial"/>
              </a:rPr>
              <a:t>Interoperability</a:t>
            </a:r>
            <a:endParaRPr lang="en-US" sz="2000" dirty="0" smtClean="0">
              <a:latin typeface="Arial"/>
              <a:cs typeface="Arial"/>
            </a:endParaRPr>
          </a:p>
          <a:p>
            <a:pPr marL="421688" indent="-410291">
              <a:spcBef>
                <a:spcPts val="85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421688" indent="-410291">
              <a:spcBef>
                <a:spcPts val="85"/>
              </a:spcBef>
              <a:buFont typeface="Wingdings"/>
              <a:buChar char=""/>
              <a:tabLst>
                <a:tab pos="421118" algn="l"/>
                <a:tab pos="421688" algn="l"/>
              </a:tabLst>
            </a:pPr>
            <a:endParaRPr sz="2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6" y="1601096"/>
            <a:ext cx="7781636" cy="1491401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4504">
              <a:spcBef>
                <a:spcPts val="90"/>
              </a:spcBef>
              <a:tabLst>
                <a:tab pos="434795" algn="l"/>
              </a:tabLst>
            </a:pPr>
            <a:r>
              <a:rPr sz="2200" spc="-4" dirty="0">
                <a:latin typeface="Arial"/>
                <a:cs typeface="Arial"/>
              </a:rPr>
              <a:t>iii.	Product</a:t>
            </a:r>
            <a:r>
              <a:rPr sz="2200" spc="4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Transition</a:t>
            </a:r>
            <a:endParaRPr sz="2200">
              <a:latin typeface="Arial"/>
              <a:cs typeface="Arial"/>
            </a:endParaRPr>
          </a:p>
          <a:p>
            <a:pPr marL="11397" marR="4559" algn="just">
              <a:spcBef>
                <a:spcPts val="1490"/>
              </a:spcBef>
            </a:pPr>
            <a:r>
              <a:rPr sz="2000" spc="-4" dirty="0">
                <a:latin typeface="Arial"/>
                <a:cs typeface="Arial"/>
              </a:rPr>
              <a:t>We may </a:t>
            </a:r>
            <a:r>
              <a:rPr sz="2000" dirty="0">
                <a:latin typeface="Arial"/>
                <a:cs typeface="Arial"/>
              </a:rPr>
              <a:t>have </a:t>
            </a:r>
            <a:r>
              <a:rPr sz="2000" spc="-4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transfer </a:t>
            </a:r>
            <a:r>
              <a:rPr sz="2000" spc="-4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product from </a:t>
            </a:r>
            <a:r>
              <a:rPr sz="2000" spc="-4" dirty="0">
                <a:latin typeface="Arial"/>
                <a:cs typeface="Arial"/>
              </a:rPr>
              <a:t>one platform to an other  platform or </a:t>
            </a:r>
            <a:r>
              <a:rPr sz="2000" dirty="0">
                <a:latin typeface="Arial"/>
                <a:cs typeface="Arial"/>
              </a:rPr>
              <a:t>from </a:t>
            </a:r>
            <a:r>
              <a:rPr sz="2000" spc="-4" dirty="0">
                <a:latin typeface="Arial"/>
                <a:cs typeface="Arial"/>
              </a:rPr>
              <a:t>one technology to another technology.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4" dirty="0">
                <a:latin typeface="Arial"/>
                <a:cs typeface="Arial"/>
              </a:rPr>
              <a:t>factors  related to </a:t>
            </a:r>
            <a:r>
              <a:rPr sz="2000" dirty="0">
                <a:latin typeface="Arial"/>
                <a:cs typeface="Arial"/>
              </a:rPr>
              <a:t>such </a:t>
            </a:r>
            <a:r>
              <a:rPr sz="2000" spc="-4" dirty="0">
                <a:latin typeface="Arial"/>
                <a:cs typeface="Arial"/>
              </a:rPr>
              <a:t>a transfer are combined and given</a:t>
            </a:r>
            <a:r>
              <a:rPr sz="2000" spc="49" dirty="0">
                <a:latin typeface="Arial"/>
                <a:cs typeface="Arial"/>
              </a:rPr>
              <a:t> </a:t>
            </a:r>
            <a:r>
              <a:rPr sz="2000" spc="-4" dirty="0">
                <a:latin typeface="Arial"/>
                <a:cs typeface="Arial"/>
              </a:rPr>
              <a:t>below: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1" y="228600"/>
            <a:ext cx="5486400" cy="609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48200" y="6400800"/>
            <a:ext cx="2659495" cy="226376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1400" b="1" spc="-4" dirty="0">
                <a:latin typeface="Arial"/>
                <a:cs typeface="Arial"/>
              </a:rPr>
              <a:t>Fig </a:t>
            </a:r>
            <a:r>
              <a:rPr sz="1400" b="1" dirty="0">
                <a:latin typeface="Arial"/>
                <a:cs typeface="Arial"/>
              </a:rPr>
              <a:t>7.10: </a:t>
            </a:r>
            <a:r>
              <a:rPr sz="1400" spc="-4" dirty="0">
                <a:latin typeface="Arial"/>
                <a:cs typeface="Arial"/>
              </a:rPr>
              <a:t>McCall’s quality</a:t>
            </a:r>
            <a:r>
              <a:rPr sz="1400" spc="-31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5031" y="693414"/>
            <a:ext cx="2091459" cy="78037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sz="2500" spc="-4" dirty="0">
                <a:solidFill>
                  <a:schemeClr val="tx1"/>
                </a:solidFill>
                <a:latin typeface="Arial"/>
                <a:cs typeface="Arial"/>
              </a:rPr>
              <a:t>Quality</a:t>
            </a:r>
            <a:r>
              <a:rPr sz="2500" spc="-31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500" spc="-4" dirty="0">
                <a:solidFill>
                  <a:schemeClr val="tx1"/>
                </a:solidFill>
                <a:latin typeface="Arial"/>
                <a:cs typeface="Arial"/>
              </a:rPr>
              <a:t>criteria</a:t>
            </a:r>
            <a:endParaRPr sz="25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1" y="1252444"/>
            <a:ext cx="6295390" cy="545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9772" y="3479649"/>
            <a:ext cx="1466850" cy="1272817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0827" marR="4559" indent="-1710" algn="ctr">
              <a:lnSpc>
                <a:spcPct val="100099"/>
              </a:lnSpc>
              <a:spcBef>
                <a:spcPts val="85"/>
              </a:spcBef>
            </a:pPr>
            <a:r>
              <a:rPr sz="1600" b="1" spc="-4" dirty="0">
                <a:solidFill>
                  <a:srgbClr val="003265"/>
                </a:solidFill>
                <a:latin typeface="Arial"/>
                <a:cs typeface="Arial"/>
              </a:rPr>
              <a:t>Table 7.5(a): 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Relation  between</a:t>
            </a:r>
            <a:r>
              <a:rPr sz="1600" spc="-49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quality  factors and  quality</a:t>
            </a:r>
            <a:r>
              <a:rPr sz="1600" spc="-36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003265"/>
                </a:solidFill>
                <a:latin typeface="Arial"/>
                <a:cs typeface="Arial"/>
              </a:rPr>
              <a:t>criteria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8278" y="1735511"/>
          <a:ext cx="7481455" cy="4110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9"/>
                <a:gridCol w="2071255"/>
                <a:gridCol w="4849091"/>
              </a:tblGrid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Operability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ease of operation of the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34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Training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41350" algn="l"/>
                          <a:tab pos="1293495" algn="l"/>
                          <a:tab pos="1856105" algn="l"/>
                          <a:tab pos="2592070" algn="l"/>
                          <a:tab pos="3166745" algn="l"/>
                          <a:tab pos="3877945" algn="l"/>
                          <a:tab pos="4401185" algn="l"/>
                          <a:tab pos="4923790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w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rs	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	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Communicativeness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ease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inputs and outputs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  assimilated.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I/O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volume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related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volume.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I/O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the indication of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rate.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control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31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14045" algn="l"/>
                          <a:tab pos="1769110" algn="l"/>
                          <a:tab pos="2163445" algn="l"/>
                          <a:tab pos="4608195" algn="l"/>
                        </a:tabLst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provisions	for	control 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protection	of the  software and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068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Access audit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09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ease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which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 and data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can be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checked for compliance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standards or other  requirements.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27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Storage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efficiency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run time storage requirements of the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software.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efficiency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run-time efficiency of the software.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69044" y="5954806"/>
            <a:ext cx="898102" cy="158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8278" y="1668275"/>
          <a:ext cx="7481454" cy="4441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109"/>
                <a:gridCol w="1655618"/>
                <a:gridCol w="4821959"/>
                <a:gridCol w="442768"/>
              </a:tblGrid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Traceability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85725">
                        <a:lnSpc>
                          <a:spcPct val="100600"/>
                        </a:lnSpc>
                        <a:spcBef>
                          <a:spcPts val="300"/>
                        </a:spcBef>
                        <a:tabLst>
                          <a:tab pos="786130" algn="l"/>
                          <a:tab pos="1670050" algn="l"/>
                          <a:tab pos="2160905" algn="l"/>
                          <a:tab pos="2802255" algn="l"/>
                          <a:tab pos="3964940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abili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y	to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lin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k	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c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pon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requirements.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Completeness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2390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642620" algn="l"/>
                          <a:tab pos="1508125" algn="l"/>
                          <a:tab pos="1860550" algn="l"/>
                          <a:tab pos="2597785" algn="l"/>
                          <a:tab pos="2879725" algn="l"/>
                          <a:tab pos="3329304" algn="l"/>
                          <a:tab pos="5033645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a	f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ul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required functionality has been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achieved.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1384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Accuracy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precision of computations and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output.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Error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tolerance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degree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continuity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operation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ensured  under adverse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conditions.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Consistency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 marR="85725">
                        <a:lnSpc>
                          <a:spcPct val="100600"/>
                        </a:lnSpc>
                        <a:spcBef>
                          <a:spcPts val="300"/>
                        </a:spcBef>
                        <a:tabLst>
                          <a:tab pos="702310" algn="l"/>
                          <a:tab pos="1285875" algn="l"/>
                          <a:tab pos="1689735" algn="l"/>
                          <a:tab pos="2665095" algn="l"/>
                          <a:tab pos="3552190" algn="l"/>
                          <a:tab pos="4147820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uni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rm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techniques and notations throughout a</a:t>
                      </a:r>
                      <a:r>
                        <a:rPr sz="1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project.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384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Simplicity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ease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which the software can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understood.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Conciseness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0805" marR="863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compactness of the source code,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 terms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lines  of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code.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64776"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Instrumentation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6731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690245" algn="l"/>
                          <a:tab pos="1602740" algn="l"/>
                          <a:tab pos="1998980" algn="l"/>
                          <a:tab pos="2782570" algn="l"/>
                          <a:tab pos="3302000" algn="l"/>
                          <a:tab pos="4365625" algn="l"/>
                        </a:tabLst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deg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to	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hi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h	t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	s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	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ide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measurements of its use or identification of</a:t>
                      </a:r>
                      <a:r>
                        <a:rPr sz="16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errors.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McCall Software Quality</a:t>
            </a:r>
            <a:r>
              <a:rPr lang="en-US" sz="4400" b="0" spc="-9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400" b="0" spc="-4" dirty="0" smtClean="0">
                <a:solidFill>
                  <a:schemeClr val="tx1"/>
                </a:solidFill>
                <a:latin typeface="Arial"/>
                <a:cs typeface="Arial"/>
              </a:rPr>
              <a:t>Model</a:t>
            </a:r>
            <a:endParaRPr lang="en-US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1031</Words>
  <Application>Microsoft Office PowerPoint</Application>
  <PresentationFormat>On-screen Show (4:3)</PresentationFormat>
  <Paragraphs>222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McCall’s Software Quality Model, ISO 9126 and CMM Model</vt:lpstr>
      <vt:lpstr>McCall Software Quality Model</vt:lpstr>
      <vt:lpstr>Slide 3</vt:lpstr>
      <vt:lpstr>Slide 4</vt:lpstr>
      <vt:lpstr>McCall Software Quality Model</vt:lpstr>
      <vt:lpstr>Quality criteria</vt:lpstr>
      <vt:lpstr>McCall Software Quality Model</vt:lpstr>
      <vt:lpstr>McCall Software Quality Model</vt:lpstr>
      <vt:lpstr>McCall Software Quality Model</vt:lpstr>
      <vt:lpstr>McCall Software Quality Model</vt:lpstr>
      <vt:lpstr>ISO 9126</vt:lpstr>
      <vt:lpstr>ISO 9126</vt:lpstr>
      <vt:lpstr>ISO 9126</vt:lpstr>
      <vt:lpstr>ISO 9126</vt:lpstr>
      <vt:lpstr>ISO 9126</vt:lpstr>
      <vt:lpstr>ISO 9126</vt:lpstr>
      <vt:lpstr>Capability Maturity Model</vt:lpstr>
      <vt:lpstr>Capability Maturity Model</vt:lpstr>
      <vt:lpstr>Capability Maturity Model</vt:lpstr>
      <vt:lpstr>Capability Maturity Model</vt:lpstr>
      <vt:lpstr>Slide 21</vt:lpstr>
      <vt:lpstr>Capability Maturity Model</vt:lpstr>
      <vt:lpstr>Slide 23</vt:lpstr>
      <vt:lpstr>Capability Maturity Model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9126 and CMM Model</dc:title>
  <dc:creator>Jitendra</dc:creator>
  <cp:lastModifiedBy>Windows User</cp:lastModifiedBy>
  <cp:revision>6</cp:revision>
  <dcterms:created xsi:type="dcterms:W3CDTF">2006-08-16T00:00:00Z</dcterms:created>
  <dcterms:modified xsi:type="dcterms:W3CDTF">2020-04-21T15:11:32Z</dcterms:modified>
</cp:coreProperties>
</file>