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752601"/>
            <a:ext cx="8534400" cy="1828799"/>
          </a:xfrm>
        </p:spPr>
        <p:txBody>
          <a:bodyPr/>
          <a:lstStyle/>
          <a:p>
            <a:pPr algn="l"/>
            <a:r>
              <a:rPr lang="en-IN" dirty="0" smtClean="0"/>
              <a:t>Software Risk Management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309" y="1565880"/>
            <a:ext cx="266123" cy="39892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500" spc="-4" dirty="0">
                <a:latin typeface="Times New Roman"/>
                <a:cs typeface="Times New Roman"/>
              </a:rPr>
              <a:t>4.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5582" y="1565880"/>
            <a:ext cx="2518064" cy="3956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500" spc="-9" dirty="0">
                <a:latin typeface="Times New Roman"/>
                <a:cs typeface="Times New Roman"/>
              </a:rPr>
              <a:t>Lack </a:t>
            </a:r>
            <a:r>
              <a:rPr sz="2500" spc="-4" dirty="0">
                <a:latin typeface="Times New Roman"/>
                <a:cs typeface="Times New Roman"/>
              </a:rPr>
              <a:t>of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knowledge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4992" y="2029569"/>
            <a:ext cx="7063508" cy="2134370"/>
          </a:xfrm>
          <a:prstGeom prst="rect">
            <a:avLst/>
          </a:prstGeom>
        </p:spPr>
        <p:txBody>
          <a:bodyPr vert="horz" wrap="square" lIns="0" tIns="196028" rIns="0" bIns="0" rtlCol="0">
            <a:spAutoFit/>
          </a:bodyPr>
          <a:lstStyle/>
          <a:p>
            <a:pPr marL="478673" indent="-467845">
              <a:spcBef>
                <a:spcPts val="1544"/>
              </a:spcBef>
              <a:buChar char="•"/>
              <a:tabLst>
                <a:tab pos="478673" algn="l"/>
                <a:tab pos="479243" algn="l"/>
              </a:tabLst>
            </a:pPr>
            <a:r>
              <a:rPr sz="2500" spc="-4" dirty="0">
                <a:latin typeface="Times New Roman"/>
                <a:cs typeface="Times New Roman"/>
              </a:rPr>
              <a:t>Inadequate</a:t>
            </a:r>
            <a:r>
              <a:rPr sz="2500" spc="-27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training</a:t>
            </a:r>
            <a:endParaRPr sz="2500">
              <a:latin typeface="Times New Roman"/>
              <a:cs typeface="Times New Roman"/>
            </a:endParaRPr>
          </a:p>
          <a:p>
            <a:pPr marL="478673" marR="4559" indent="-467845">
              <a:spcBef>
                <a:spcPts val="1454"/>
              </a:spcBef>
              <a:buChar char="•"/>
              <a:tabLst>
                <a:tab pos="478673" algn="l"/>
                <a:tab pos="479243" algn="l"/>
                <a:tab pos="1380174" algn="l"/>
                <a:tab pos="3483486" algn="l"/>
                <a:tab pos="4048207" algn="l"/>
                <a:tab pos="5504741" algn="l"/>
                <a:tab pos="6500268" algn="l"/>
              </a:tabLst>
            </a:pPr>
            <a:r>
              <a:rPr sz="2500" spc="-4" dirty="0">
                <a:latin typeface="Times New Roman"/>
                <a:cs typeface="Times New Roman"/>
              </a:rPr>
              <a:t>Poor	un</a:t>
            </a:r>
            <a:r>
              <a:rPr sz="2500" spc="-13" dirty="0">
                <a:latin typeface="Times New Roman"/>
                <a:cs typeface="Times New Roman"/>
              </a:rPr>
              <a:t>de</a:t>
            </a:r>
            <a:r>
              <a:rPr sz="2500" spc="-4" dirty="0">
                <a:latin typeface="Times New Roman"/>
                <a:cs typeface="Times New Roman"/>
              </a:rPr>
              <a:t>rs</a:t>
            </a:r>
            <a:r>
              <a:rPr sz="2500" dirty="0">
                <a:latin typeface="Times New Roman"/>
                <a:cs typeface="Times New Roman"/>
              </a:rPr>
              <a:t>t</a:t>
            </a:r>
            <a:r>
              <a:rPr sz="2500" spc="-13" dirty="0">
                <a:latin typeface="Times New Roman"/>
                <a:cs typeface="Times New Roman"/>
              </a:rPr>
              <a:t>a</a:t>
            </a:r>
            <a:r>
              <a:rPr sz="2500" spc="-4" dirty="0">
                <a:latin typeface="Times New Roman"/>
                <a:cs typeface="Times New Roman"/>
              </a:rPr>
              <a:t>n</a:t>
            </a:r>
            <a:r>
              <a:rPr sz="2500" spc="-13" dirty="0">
                <a:latin typeface="Times New Roman"/>
                <a:cs typeface="Times New Roman"/>
              </a:rPr>
              <a:t>d</a:t>
            </a:r>
            <a:r>
              <a:rPr sz="2500" dirty="0">
                <a:latin typeface="Times New Roman"/>
                <a:cs typeface="Times New Roman"/>
              </a:rPr>
              <a:t>i</a:t>
            </a:r>
            <a:r>
              <a:rPr sz="2500" spc="-4" dirty="0">
                <a:latin typeface="Times New Roman"/>
                <a:cs typeface="Times New Roman"/>
              </a:rPr>
              <a:t>ng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4" dirty="0">
                <a:latin typeface="Times New Roman"/>
                <a:cs typeface="Times New Roman"/>
              </a:rPr>
              <a:t>of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9" dirty="0">
                <a:latin typeface="Times New Roman"/>
                <a:cs typeface="Times New Roman"/>
              </a:rPr>
              <a:t>m</a:t>
            </a:r>
            <a:r>
              <a:rPr sz="2500" spc="-13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t</a:t>
            </a:r>
            <a:r>
              <a:rPr sz="2500" spc="-4" dirty="0">
                <a:latin typeface="Times New Roman"/>
                <a:cs typeface="Times New Roman"/>
              </a:rPr>
              <a:t>hods,</a:t>
            </a:r>
            <a:r>
              <a:rPr sz="2500" dirty="0">
                <a:latin typeface="Times New Roman"/>
                <a:cs typeface="Times New Roman"/>
              </a:rPr>
              <a:t>	t</a:t>
            </a:r>
            <a:r>
              <a:rPr sz="2500" spc="-4" dirty="0">
                <a:latin typeface="Times New Roman"/>
                <a:cs typeface="Times New Roman"/>
              </a:rPr>
              <a:t>o</a:t>
            </a:r>
            <a:r>
              <a:rPr sz="2500" spc="-13" dirty="0">
                <a:latin typeface="Times New Roman"/>
                <a:cs typeface="Times New Roman"/>
              </a:rPr>
              <a:t>o</a:t>
            </a:r>
            <a:r>
              <a:rPr sz="2500" dirty="0">
                <a:latin typeface="Times New Roman"/>
                <a:cs typeface="Times New Roman"/>
              </a:rPr>
              <a:t>l</a:t>
            </a:r>
            <a:r>
              <a:rPr sz="2500" spc="-4" dirty="0">
                <a:latin typeface="Times New Roman"/>
                <a:cs typeface="Times New Roman"/>
              </a:rPr>
              <a:t>s,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3" dirty="0">
                <a:latin typeface="Times New Roman"/>
                <a:cs typeface="Times New Roman"/>
              </a:rPr>
              <a:t>a</a:t>
            </a:r>
            <a:r>
              <a:rPr sz="2500" spc="-4" dirty="0">
                <a:latin typeface="Times New Roman"/>
                <a:cs typeface="Times New Roman"/>
              </a:rPr>
              <a:t>nd  techniques</a:t>
            </a:r>
            <a:endParaRPr sz="2500">
              <a:latin typeface="Times New Roman"/>
              <a:cs typeface="Times New Roman"/>
            </a:endParaRPr>
          </a:p>
          <a:p>
            <a:pPr marL="478673" indent="-467845">
              <a:spcBef>
                <a:spcPts val="1346"/>
              </a:spcBef>
              <a:buChar char="•"/>
              <a:tabLst>
                <a:tab pos="478673" algn="l"/>
                <a:tab pos="479243" algn="l"/>
              </a:tabLst>
            </a:pPr>
            <a:r>
              <a:rPr sz="2500" spc="-4" dirty="0">
                <a:latin typeface="Times New Roman"/>
                <a:cs typeface="Times New Roman"/>
              </a:rPr>
              <a:t>Inadequate application </a:t>
            </a:r>
            <a:r>
              <a:rPr sz="2500" spc="-9" dirty="0">
                <a:latin typeface="Times New Roman"/>
                <a:cs typeface="Times New Roman"/>
              </a:rPr>
              <a:t>domain</a:t>
            </a:r>
            <a:r>
              <a:rPr sz="2500" spc="-22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experience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1349" y="4900749"/>
            <a:ext cx="3687617" cy="3956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  <a:tabLst>
                <a:tab pos="1855998" algn="l"/>
                <a:tab pos="2408752" algn="l"/>
              </a:tabLst>
            </a:pPr>
            <a:r>
              <a:rPr sz="2500" spc="-4" dirty="0">
                <a:latin typeface="Times New Roman"/>
                <a:cs typeface="Times New Roman"/>
              </a:rPr>
              <a:t>documented	or	</a:t>
            </a:r>
            <a:r>
              <a:rPr sz="2500" spc="-9" dirty="0">
                <a:latin typeface="Times New Roman"/>
                <a:cs typeface="Times New Roman"/>
              </a:rPr>
              <a:t>neglected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4992" y="4295632"/>
            <a:ext cx="3110923" cy="1395927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478673" indent="-467845">
              <a:spcBef>
                <a:spcPts val="85"/>
              </a:spcBef>
              <a:buChar char="•"/>
              <a:tabLst>
                <a:tab pos="478673" algn="l"/>
                <a:tab pos="479243" algn="l"/>
              </a:tabLst>
            </a:pPr>
            <a:r>
              <a:rPr sz="2500" spc="-4" dirty="0">
                <a:latin typeface="Times New Roman"/>
                <a:cs typeface="Times New Roman"/>
              </a:rPr>
              <a:t>New</a:t>
            </a:r>
            <a:r>
              <a:rPr sz="2500" spc="-22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Technologies</a:t>
            </a:r>
            <a:endParaRPr sz="2500">
              <a:latin typeface="Times New Roman"/>
              <a:cs typeface="Times New Roman"/>
            </a:endParaRPr>
          </a:p>
          <a:p>
            <a:pPr marL="478673" marR="4559" indent="-467845">
              <a:spcBef>
                <a:spcPts val="1830"/>
              </a:spcBef>
              <a:buChar char="•"/>
              <a:tabLst>
                <a:tab pos="478673" algn="l"/>
                <a:tab pos="479243" algn="l"/>
                <a:tab pos="2224121" algn="l"/>
              </a:tabLst>
            </a:pPr>
            <a:r>
              <a:rPr sz="2500" spc="-4" dirty="0">
                <a:latin typeface="Times New Roman"/>
                <a:cs typeface="Times New Roman"/>
              </a:rPr>
              <a:t>In</a:t>
            </a:r>
            <a:r>
              <a:rPr sz="2500" spc="-13" dirty="0">
                <a:latin typeface="Times New Roman"/>
                <a:cs typeface="Times New Roman"/>
              </a:rPr>
              <a:t>e</a:t>
            </a:r>
            <a:r>
              <a:rPr sz="2500" spc="-4" dirty="0">
                <a:latin typeface="Times New Roman"/>
                <a:cs typeface="Times New Roman"/>
              </a:rPr>
              <a:t>ff</a:t>
            </a:r>
            <a:r>
              <a:rPr sz="2500" spc="-13" dirty="0">
                <a:latin typeface="Times New Roman"/>
                <a:cs typeface="Times New Roman"/>
              </a:rPr>
              <a:t>ec</a:t>
            </a:r>
            <a:r>
              <a:rPr sz="2500" dirty="0">
                <a:latin typeface="Times New Roman"/>
                <a:cs typeface="Times New Roman"/>
              </a:rPr>
              <a:t>ti</a:t>
            </a:r>
            <a:r>
              <a:rPr sz="2500" spc="-4" dirty="0">
                <a:latin typeface="Times New Roman"/>
                <a:cs typeface="Times New Roman"/>
              </a:rPr>
              <a:t>v</a:t>
            </a:r>
            <a:r>
              <a:rPr sz="2500" spc="-22" dirty="0">
                <a:latin typeface="Times New Roman"/>
                <a:cs typeface="Times New Roman"/>
              </a:rPr>
              <a:t>e</a:t>
            </a:r>
            <a:r>
              <a:rPr sz="2500" spc="-4" dirty="0">
                <a:latin typeface="Times New Roman"/>
                <a:cs typeface="Times New Roman"/>
              </a:rPr>
              <a:t>,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4" dirty="0">
                <a:latin typeface="Times New Roman"/>
                <a:cs typeface="Times New Roman"/>
              </a:rPr>
              <a:t>poor</a:t>
            </a:r>
            <a:r>
              <a:rPr sz="2500" dirty="0">
                <a:latin typeface="Times New Roman"/>
                <a:cs typeface="Times New Roman"/>
              </a:rPr>
              <a:t>l</a:t>
            </a:r>
            <a:r>
              <a:rPr sz="2500" spc="-4" dirty="0">
                <a:latin typeface="Times New Roman"/>
                <a:cs typeface="Times New Roman"/>
              </a:rPr>
              <a:t>y  processes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spc="-4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Software </a:t>
            </a:r>
            <a:r>
              <a:rPr lang="en-US" sz="4000" b="0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Risk</a:t>
            </a:r>
            <a:r>
              <a:rPr lang="en-US" sz="4000" b="0" spc="-22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US" sz="4000" b="0" spc="-4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Management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309" y="1633115"/>
            <a:ext cx="266123" cy="39892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500" spc="-4" dirty="0">
                <a:latin typeface="Times New Roman"/>
                <a:cs typeface="Times New Roman"/>
              </a:rPr>
              <a:t>5.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5582" y="1633115"/>
            <a:ext cx="2714914" cy="3956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500" spc="-4" dirty="0">
                <a:latin typeface="Times New Roman"/>
                <a:cs typeface="Times New Roman"/>
              </a:rPr>
              <a:t>Other risk</a:t>
            </a:r>
            <a:r>
              <a:rPr sz="2500" spc="-54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categories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4992" y="2238232"/>
            <a:ext cx="6052705" cy="226796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478673" indent="-467845">
              <a:spcBef>
                <a:spcPts val="85"/>
              </a:spcBef>
              <a:buChar char="•"/>
              <a:tabLst>
                <a:tab pos="478673" algn="l"/>
                <a:tab pos="479243" algn="l"/>
              </a:tabLst>
            </a:pPr>
            <a:r>
              <a:rPr sz="2500" spc="-4" dirty="0">
                <a:latin typeface="Times New Roman"/>
                <a:cs typeface="Times New Roman"/>
              </a:rPr>
              <a:t>Unavailability of adequate testing</a:t>
            </a:r>
            <a:r>
              <a:rPr sz="2500" spc="-27" dirty="0">
                <a:latin typeface="Times New Roman"/>
                <a:cs typeface="Times New Roman"/>
              </a:rPr>
              <a:t> </a:t>
            </a:r>
            <a:r>
              <a:rPr sz="2500" spc="-9" dirty="0">
                <a:latin typeface="Times New Roman"/>
                <a:cs typeface="Times New Roman"/>
              </a:rPr>
              <a:t>facilities</a:t>
            </a:r>
            <a:endParaRPr sz="2500">
              <a:latin typeface="Times New Roman"/>
              <a:cs typeface="Times New Roman"/>
            </a:endParaRPr>
          </a:p>
          <a:p>
            <a:pPr marL="478673" indent="-467845">
              <a:spcBef>
                <a:spcPts val="1830"/>
              </a:spcBef>
              <a:buChar char="•"/>
              <a:tabLst>
                <a:tab pos="478673" algn="l"/>
                <a:tab pos="479243" algn="l"/>
              </a:tabLst>
            </a:pPr>
            <a:r>
              <a:rPr sz="2500" spc="-4" dirty="0">
                <a:latin typeface="Times New Roman"/>
                <a:cs typeface="Times New Roman"/>
              </a:rPr>
              <a:t>Turnover of essential personnel</a:t>
            </a:r>
            <a:endParaRPr sz="2500">
              <a:latin typeface="Times New Roman"/>
              <a:cs typeface="Times New Roman"/>
            </a:endParaRPr>
          </a:p>
          <a:p>
            <a:pPr marL="478673" indent="-467845">
              <a:spcBef>
                <a:spcPts val="1830"/>
              </a:spcBef>
              <a:buChar char="•"/>
              <a:tabLst>
                <a:tab pos="478673" algn="l"/>
                <a:tab pos="479243" algn="l"/>
              </a:tabLst>
            </a:pPr>
            <a:r>
              <a:rPr sz="2500" spc="-4" dirty="0">
                <a:latin typeface="Times New Roman"/>
                <a:cs typeface="Times New Roman"/>
              </a:rPr>
              <a:t>Unachievable </a:t>
            </a:r>
            <a:r>
              <a:rPr sz="2500" spc="-9" dirty="0">
                <a:latin typeface="Times New Roman"/>
                <a:cs typeface="Times New Roman"/>
              </a:rPr>
              <a:t>performance</a:t>
            </a:r>
            <a:r>
              <a:rPr sz="2500" spc="-18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requirements</a:t>
            </a:r>
            <a:endParaRPr sz="2500">
              <a:latin typeface="Times New Roman"/>
              <a:cs typeface="Times New Roman"/>
            </a:endParaRPr>
          </a:p>
          <a:p>
            <a:pPr marL="478673" indent="-467845">
              <a:spcBef>
                <a:spcPts val="1830"/>
              </a:spcBef>
              <a:buChar char="•"/>
              <a:tabLst>
                <a:tab pos="478673" algn="l"/>
                <a:tab pos="479243" algn="l"/>
              </a:tabLst>
            </a:pPr>
            <a:r>
              <a:rPr sz="2500" spc="-9" dirty="0">
                <a:latin typeface="Times New Roman"/>
                <a:cs typeface="Times New Roman"/>
              </a:rPr>
              <a:t>Technical approaches </a:t>
            </a:r>
            <a:r>
              <a:rPr sz="2500" spc="-4" dirty="0">
                <a:latin typeface="Times New Roman"/>
                <a:cs typeface="Times New Roman"/>
              </a:rPr>
              <a:t>that </a:t>
            </a:r>
            <a:r>
              <a:rPr sz="2500" spc="-13" dirty="0">
                <a:latin typeface="Times New Roman"/>
                <a:cs typeface="Times New Roman"/>
              </a:rPr>
              <a:t>may </a:t>
            </a:r>
            <a:r>
              <a:rPr sz="2500" spc="-4" dirty="0">
                <a:latin typeface="Times New Roman"/>
                <a:cs typeface="Times New Roman"/>
              </a:rPr>
              <a:t>not</a:t>
            </a:r>
            <a:r>
              <a:rPr sz="2500" spc="36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work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spc="-4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Software </a:t>
            </a:r>
            <a:r>
              <a:rPr lang="en-US" sz="4000" b="0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Risk</a:t>
            </a:r>
            <a:r>
              <a:rPr lang="en-US" sz="4000" b="0" spc="-22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US" sz="4000" b="0" spc="-4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Management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9812" y="3521784"/>
            <a:ext cx="1738745" cy="770017"/>
          </a:xfrm>
          <a:prstGeom prst="rect">
            <a:avLst/>
          </a:prstGeom>
          <a:ln w="28574">
            <a:solidFill>
              <a:srgbClr val="653200"/>
            </a:solidFill>
          </a:ln>
        </p:spPr>
        <p:txBody>
          <a:bodyPr vert="horz" wrap="square" lIns="0" tIns="570" rIns="0" bIns="0" rtlCol="0">
            <a:spAutoFit/>
          </a:bodyPr>
          <a:lstStyle/>
          <a:p>
            <a:pPr marL="25643" marR="20515" indent="538507">
              <a:lnSpc>
                <a:spcPct val="100400"/>
              </a:lnSpc>
              <a:spcBef>
                <a:spcPts val="4"/>
              </a:spcBef>
            </a:pPr>
            <a:r>
              <a:rPr sz="2500" spc="-4" dirty="0">
                <a:latin typeface="Times New Roman"/>
                <a:cs typeface="Times New Roman"/>
              </a:rPr>
              <a:t>Risk  </a:t>
            </a:r>
            <a:r>
              <a:rPr sz="2500" spc="-9" dirty="0">
                <a:latin typeface="Times New Roman"/>
                <a:cs typeface="Times New Roman"/>
              </a:rPr>
              <a:t>M</a:t>
            </a:r>
            <a:r>
              <a:rPr sz="2500" spc="-13" dirty="0">
                <a:latin typeface="Times New Roman"/>
                <a:cs typeface="Times New Roman"/>
              </a:rPr>
              <a:t>a</a:t>
            </a:r>
            <a:r>
              <a:rPr sz="2500" spc="-4" dirty="0">
                <a:latin typeface="Times New Roman"/>
                <a:cs typeface="Times New Roman"/>
              </a:rPr>
              <a:t>n</a:t>
            </a:r>
            <a:r>
              <a:rPr sz="2500" spc="-13" dirty="0">
                <a:latin typeface="Times New Roman"/>
                <a:cs typeface="Times New Roman"/>
              </a:rPr>
              <a:t>a</a:t>
            </a:r>
            <a:r>
              <a:rPr sz="2500" spc="-4" dirty="0">
                <a:latin typeface="Times New Roman"/>
                <a:cs typeface="Times New Roman"/>
              </a:rPr>
              <a:t>g</a:t>
            </a:r>
            <a:r>
              <a:rPr sz="2500" spc="-13" dirty="0">
                <a:latin typeface="Times New Roman"/>
                <a:cs typeface="Times New Roman"/>
              </a:rPr>
              <a:t>e</a:t>
            </a:r>
            <a:r>
              <a:rPr sz="2500" spc="-9" dirty="0">
                <a:latin typeface="Times New Roman"/>
                <a:cs typeface="Times New Roman"/>
              </a:rPr>
              <a:t>m</a:t>
            </a:r>
            <a:r>
              <a:rPr sz="2500" spc="-13" dirty="0">
                <a:latin typeface="Times New Roman"/>
                <a:cs typeface="Times New Roman"/>
              </a:rPr>
              <a:t>e</a:t>
            </a:r>
            <a:r>
              <a:rPr sz="2500" spc="-4" dirty="0">
                <a:latin typeface="Times New Roman"/>
                <a:cs typeface="Times New Roman"/>
              </a:rPr>
              <a:t>n</a:t>
            </a:r>
            <a:r>
              <a:rPr sz="2500" dirty="0">
                <a:latin typeface="Times New Roman"/>
                <a:cs typeface="Times New Roman"/>
              </a:rPr>
              <a:t>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73680" y="2382818"/>
            <a:ext cx="1733550" cy="778809"/>
          </a:xfrm>
          <a:custGeom>
            <a:avLst/>
            <a:gdLst/>
            <a:ahLst/>
            <a:cxnLst/>
            <a:rect l="l" t="t" r="r" b="b"/>
            <a:pathLst>
              <a:path w="1906904" h="882650">
                <a:moveTo>
                  <a:pt x="0" y="0"/>
                </a:moveTo>
                <a:lnTo>
                  <a:pt x="0" y="882395"/>
                </a:lnTo>
                <a:lnTo>
                  <a:pt x="1906523" y="882395"/>
                </a:lnTo>
                <a:lnTo>
                  <a:pt x="1906523" y="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65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64657" y="2374047"/>
            <a:ext cx="1548245" cy="779223"/>
          </a:xfrm>
          <a:prstGeom prst="rect">
            <a:avLst/>
          </a:prstGeom>
        </p:spPr>
        <p:txBody>
          <a:bodyPr vert="horz" wrap="square" lIns="0" tIns="9687" rIns="0" bIns="0" rtlCol="0">
            <a:spAutoFit/>
          </a:bodyPr>
          <a:lstStyle/>
          <a:p>
            <a:pPr marL="11397" marR="4559" indent="460438">
              <a:lnSpc>
                <a:spcPct val="100400"/>
              </a:lnSpc>
              <a:spcBef>
                <a:spcPts val="76"/>
              </a:spcBef>
            </a:pPr>
            <a:r>
              <a:rPr sz="2500" spc="-4" dirty="0">
                <a:latin typeface="Times New Roman"/>
                <a:cs typeface="Times New Roman"/>
              </a:rPr>
              <a:t>Risk  </a:t>
            </a:r>
            <a:r>
              <a:rPr sz="2500" spc="-9" dirty="0">
                <a:latin typeface="Times New Roman"/>
                <a:cs typeface="Times New Roman"/>
              </a:rPr>
              <a:t>A</a:t>
            </a:r>
            <a:r>
              <a:rPr sz="2500" spc="-4" dirty="0">
                <a:latin typeface="Times New Roman"/>
                <a:cs typeface="Times New Roman"/>
              </a:rPr>
              <a:t>ss</a:t>
            </a:r>
            <a:r>
              <a:rPr sz="2500" spc="-13" dirty="0">
                <a:latin typeface="Times New Roman"/>
                <a:cs typeface="Times New Roman"/>
              </a:rPr>
              <a:t>e</a:t>
            </a:r>
            <a:r>
              <a:rPr sz="2500" spc="-4" dirty="0">
                <a:latin typeface="Times New Roman"/>
                <a:cs typeface="Times New Roman"/>
              </a:rPr>
              <a:t>ss</a:t>
            </a:r>
            <a:r>
              <a:rPr sz="2500" spc="-22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4" dirty="0">
                <a:latin typeface="Times New Roman"/>
                <a:cs typeface="Times New Roman"/>
              </a:rPr>
              <a:t>n</a:t>
            </a:r>
            <a:r>
              <a:rPr sz="2500" dirty="0">
                <a:latin typeface="Times New Roman"/>
                <a:cs typeface="Times New Roman"/>
              </a:rPr>
              <a:t>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3680" y="4631166"/>
            <a:ext cx="1733550" cy="387022"/>
          </a:xfrm>
          <a:prstGeom prst="rect">
            <a:avLst/>
          </a:prstGeom>
          <a:ln w="28574">
            <a:solidFill>
              <a:srgbClr val="653200"/>
            </a:solidFill>
          </a:ln>
        </p:spPr>
        <p:txBody>
          <a:bodyPr vert="horz" wrap="square" lIns="0" tIns="2279" rIns="0" bIns="0" rtlCol="0">
            <a:spAutoFit/>
          </a:bodyPr>
          <a:lstStyle/>
          <a:p>
            <a:pPr marL="33621">
              <a:spcBef>
                <a:spcPts val="18"/>
              </a:spcBef>
            </a:pPr>
            <a:r>
              <a:rPr sz="2500" spc="-4" dirty="0">
                <a:latin typeface="Times New Roman"/>
                <a:cs typeface="Times New Roman"/>
              </a:rPr>
              <a:t>Risk</a:t>
            </a:r>
            <a:r>
              <a:rPr sz="2500" spc="-49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Control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9061" y="1699708"/>
            <a:ext cx="3004127" cy="387022"/>
          </a:xfrm>
          <a:prstGeom prst="rect">
            <a:avLst/>
          </a:prstGeom>
          <a:ln w="28574">
            <a:solidFill>
              <a:srgbClr val="653200"/>
            </a:solidFill>
          </a:ln>
        </p:spPr>
        <p:txBody>
          <a:bodyPr vert="horz" wrap="square" lIns="0" tIns="2279" rIns="0" bIns="0" rtlCol="0">
            <a:spAutoFit/>
          </a:bodyPr>
          <a:lstStyle/>
          <a:p>
            <a:pPr marL="291193">
              <a:spcBef>
                <a:spcPts val="18"/>
              </a:spcBef>
            </a:pPr>
            <a:r>
              <a:rPr sz="2500" spc="-4" dirty="0">
                <a:latin typeface="Times New Roman"/>
                <a:cs typeface="Times New Roman"/>
              </a:rPr>
              <a:t>Risk</a:t>
            </a:r>
            <a:r>
              <a:rPr sz="2500" spc="-18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Identification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9061" y="2273897"/>
            <a:ext cx="3004127" cy="387022"/>
          </a:xfrm>
          <a:prstGeom prst="rect">
            <a:avLst/>
          </a:prstGeom>
          <a:ln w="28574">
            <a:solidFill>
              <a:srgbClr val="653200"/>
            </a:solidFill>
          </a:ln>
        </p:spPr>
        <p:txBody>
          <a:bodyPr vert="horz" wrap="square" lIns="0" tIns="2279" rIns="0" bIns="0" rtlCol="0">
            <a:spAutoFit/>
          </a:bodyPr>
          <a:lstStyle/>
          <a:p>
            <a:pPr marL="592073">
              <a:spcBef>
                <a:spcPts val="18"/>
              </a:spcBef>
            </a:pPr>
            <a:r>
              <a:rPr sz="2500" spc="-4" dirty="0">
                <a:latin typeface="Times New Roman"/>
                <a:cs typeface="Times New Roman"/>
              </a:rPr>
              <a:t>Risk</a:t>
            </a:r>
            <a:r>
              <a:rPr sz="2500" spc="-9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Analysis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09061" y="2864223"/>
            <a:ext cx="3004127" cy="388173"/>
          </a:xfrm>
          <a:prstGeom prst="rect">
            <a:avLst/>
          </a:prstGeom>
          <a:ln w="28574">
            <a:solidFill>
              <a:srgbClr val="653200"/>
            </a:solidFill>
          </a:ln>
        </p:spPr>
        <p:txBody>
          <a:bodyPr vert="horz" wrap="square" lIns="0" tIns="3419" rIns="0" bIns="0" rtlCol="0">
            <a:spAutoFit/>
          </a:bodyPr>
          <a:lstStyle/>
          <a:p>
            <a:pPr marL="308858">
              <a:spcBef>
                <a:spcPts val="27"/>
              </a:spcBef>
            </a:pPr>
            <a:r>
              <a:rPr sz="2500" spc="-4" dirty="0">
                <a:latin typeface="Times New Roman"/>
                <a:cs typeface="Times New Roman"/>
              </a:rPr>
              <a:t>Risk</a:t>
            </a:r>
            <a:r>
              <a:rPr sz="2500" spc="-13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Prioritization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9061" y="3890234"/>
            <a:ext cx="3004127" cy="770017"/>
          </a:xfrm>
          <a:prstGeom prst="rect">
            <a:avLst/>
          </a:prstGeom>
          <a:ln w="28574">
            <a:solidFill>
              <a:srgbClr val="653200"/>
            </a:solidFill>
          </a:ln>
        </p:spPr>
        <p:txBody>
          <a:bodyPr vert="horz" wrap="square" lIns="0" tIns="570" rIns="0" bIns="0" rtlCol="0">
            <a:spAutoFit/>
          </a:bodyPr>
          <a:lstStyle/>
          <a:p>
            <a:pPr marL="914608" marR="311707" indent="-594922">
              <a:lnSpc>
                <a:spcPct val="100400"/>
              </a:lnSpc>
              <a:spcBef>
                <a:spcPts val="4"/>
              </a:spcBef>
            </a:pPr>
            <a:r>
              <a:rPr sz="2500" spc="-4" dirty="0">
                <a:latin typeface="Times New Roman"/>
                <a:cs typeface="Times New Roman"/>
              </a:rPr>
              <a:t>Risk</a:t>
            </a:r>
            <a:r>
              <a:rPr sz="2500" spc="-54" dirty="0">
                <a:latin typeface="Times New Roman"/>
                <a:cs typeface="Times New Roman"/>
              </a:rPr>
              <a:t> </a:t>
            </a:r>
            <a:r>
              <a:rPr sz="2500" spc="-9" dirty="0">
                <a:latin typeface="Times New Roman"/>
                <a:cs typeface="Times New Roman"/>
              </a:rPr>
              <a:t>Management  </a:t>
            </a:r>
            <a:r>
              <a:rPr sz="2500" spc="-4" dirty="0">
                <a:latin typeface="Times New Roman"/>
                <a:cs typeface="Times New Roman"/>
              </a:rPr>
              <a:t>Planning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09061" y="4849010"/>
            <a:ext cx="3004127" cy="388173"/>
          </a:xfrm>
          <a:prstGeom prst="rect">
            <a:avLst/>
          </a:prstGeom>
          <a:ln w="28574">
            <a:solidFill>
              <a:srgbClr val="653200"/>
            </a:solidFill>
          </a:ln>
        </p:spPr>
        <p:txBody>
          <a:bodyPr vert="horz" wrap="square" lIns="0" tIns="3419" rIns="0" bIns="0" rtlCol="0">
            <a:spAutoFit/>
          </a:bodyPr>
          <a:lstStyle/>
          <a:p>
            <a:pPr marL="423398">
              <a:spcBef>
                <a:spcPts val="27"/>
              </a:spcBef>
            </a:pPr>
            <a:r>
              <a:rPr sz="2500" spc="-4" dirty="0">
                <a:latin typeface="Times New Roman"/>
                <a:cs typeface="Times New Roman"/>
              </a:rPr>
              <a:t>Risk</a:t>
            </a:r>
            <a:r>
              <a:rPr sz="2500" spc="-13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Monitoring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09061" y="5447403"/>
            <a:ext cx="3004127" cy="388173"/>
          </a:xfrm>
          <a:prstGeom prst="rect">
            <a:avLst/>
          </a:prstGeom>
          <a:ln w="28574">
            <a:solidFill>
              <a:srgbClr val="653200"/>
            </a:solidFill>
          </a:ln>
        </p:spPr>
        <p:txBody>
          <a:bodyPr vert="horz" wrap="square" lIns="0" tIns="3419" rIns="0" bIns="0" rtlCol="0">
            <a:spAutoFit/>
          </a:bodyPr>
          <a:lstStyle/>
          <a:p>
            <a:pPr marL="459297">
              <a:spcBef>
                <a:spcPts val="27"/>
              </a:spcBef>
            </a:pPr>
            <a:r>
              <a:rPr sz="2500" spc="-4" dirty="0">
                <a:latin typeface="Times New Roman"/>
                <a:cs typeface="Times New Roman"/>
              </a:rPr>
              <a:t>Risk</a:t>
            </a:r>
            <a:r>
              <a:rPr sz="2500" spc="-13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Resolution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05793" y="3127785"/>
            <a:ext cx="467014" cy="591671"/>
          </a:xfrm>
          <a:custGeom>
            <a:avLst/>
            <a:gdLst/>
            <a:ahLst/>
            <a:cxnLst/>
            <a:rect l="l" t="t" r="r" b="b"/>
            <a:pathLst>
              <a:path w="513714" h="670560">
                <a:moveTo>
                  <a:pt x="0" y="670559"/>
                </a:moveTo>
                <a:lnTo>
                  <a:pt x="513587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05793" y="3981673"/>
            <a:ext cx="467014" cy="657785"/>
          </a:xfrm>
          <a:custGeom>
            <a:avLst/>
            <a:gdLst/>
            <a:ahLst/>
            <a:cxnLst/>
            <a:rect l="l" t="t" r="r" b="b"/>
            <a:pathLst>
              <a:path w="513714" h="745489">
                <a:moveTo>
                  <a:pt x="0" y="0"/>
                </a:moveTo>
                <a:lnTo>
                  <a:pt x="513587" y="745235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06883" y="1878553"/>
            <a:ext cx="802409" cy="853888"/>
          </a:xfrm>
          <a:custGeom>
            <a:avLst/>
            <a:gdLst/>
            <a:ahLst/>
            <a:cxnLst/>
            <a:rect l="l" t="t" r="r" b="b"/>
            <a:pathLst>
              <a:path w="882650" h="967739">
                <a:moveTo>
                  <a:pt x="0" y="967739"/>
                </a:moveTo>
                <a:lnTo>
                  <a:pt x="882395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06883" y="2468879"/>
            <a:ext cx="802409" cy="263899"/>
          </a:xfrm>
          <a:custGeom>
            <a:avLst/>
            <a:gdLst/>
            <a:ahLst/>
            <a:cxnLst/>
            <a:rect l="l" t="t" r="r" b="b"/>
            <a:pathLst>
              <a:path w="882650" h="299085">
                <a:moveTo>
                  <a:pt x="0" y="298703"/>
                </a:moveTo>
                <a:lnTo>
                  <a:pt x="882395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94413" y="2747233"/>
            <a:ext cx="801255" cy="327212"/>
          </a:xfrm>
          <a:custGeom>
            <a:avLst/>
            <a:gdLst/>
            <a:ahLst/>
            <a:cxnLst/>
            <a:rect l="l" t="t" r="r" b="b"/>
            <a:pathLst>
              <a:path w="881379" h="370839">
                <a:moveTo>
                  <a:pt x="0" y="0"/>
                </a:moveTo>
                <a:lnTo>
                  <a:pt x="880871" y="370331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06883" y="4243892"/>
            <a:ext cx="802409" cy="593351"/>
          </a:xfrm>
          <a:custGeom>
            <a:avLst/>
            <a:gdLst/>
            <a:ahLst/>
            <a:cxnLst/>
            <a:rect l="l" t="t" r="r" b="b"/>
            <a:pathLst>
              <a:path w="882650" h="672464">
                <a:moveTo>
                  <a:pt x="0" y="672083"/>
                </a:moveTo>
                <a:lnTo>
                  <a:pt x="882395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6883" y="4836907"/>
            <a:ext cx="802409" cy="196663"/>
          </a:xfrm>
          <a:custGeom>
            <a:avLst/>
            <a:gdLst/>
            <a:ahLst/>
            <a:cxnLst/>
            <a:rect l="l" t="t" r="r" b="b"/>
            <a:pathLst>
              <a:path w="882650" h="222885">
                <a:moveTo>
                  <a:pt x="0" y="0"/>
                </a:moveTo>
                <a:lnTo>
                  <a:pt x="882395" y="222503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06883" y="4836906"/>
            <a:ext cx="802409" cy="788333"/>
          </a:xfrm>
          <a:custGeom>
            <a:avLst/>
            <a:gdLst/>
            <a:ahLst/>
            <a:cxnLst/>
            <a:rect l="l" t="t" r="r" b="b"/>
            <a:pathLst>
              <a:path w="882650" h="893445">
                <a:moveTo>
                  <a:pt x="0" y="0"/>
                </a:moveTo>
                <a:lnTo>
                  <a:pt x="882395" y="893063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5031" y="1377875"/>
            <a:ext cx="3920259" cy="3956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500" b="1" dirty="0">
                <a:latin typeface="Times New Roman"/>
                <a:cs typeface="Times New Roman"/>
              </a:rPr>
              <a:t>Risk </a:t>
            </a:r>
            <a:r>
              <a:rPr sz="2500" b="1" spc="-4" dirty="0">
                <a:latin typeface="Times New Roman"/>
                <a:cs typeface="Times New Roman"/>
              </a:rPr>
              <a:t>Management</a:t>
            </a:r>
            <a:r>
              <a:rPr sz="2500" b="1" spc="-54" dirty="0">
                <a:latin typeface="Times New Roman"/>
                <a:cs typeface="Times New Roman"/>
              </a:rPr>
              <a:t> </a:t>
            </a:r>
            <a:r>
              <a:rPr sz="2500" b="1" spc="-4" dirty="0">
                <a:latin typeface="Times New Roman"/>
                <a:cs typeface="Times New Roman"/>
              </a:rPr>
              <a:t>Activities</a:t>
            </a:r>
            <a:endParaRPr sz="2500" b="1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19400" y="6196184"/>
            <a:ext cx="4648200" cy="357016"/>
          </a:xfrm>
          <a:prstGeom prst="rect">
            <a:avLst/>
          </a:prstGeom>
        </p:spPr>
        <p:txBody>
          <a:bodyPr vert="horz" wrap="square" lIns="0" tIns="23363" rIns="0" bIns="0" rtlCol="0">
            <a:spAutoFit/>
          </a:bodyPr>
          <a:lstStyle/>
          <a:p>
            <a:pPr marL="868450" marR="4559" indent="-857623">
              <a:lnSpc>
                <a:spcPts val="2576"/>
              </a:lnSpc>
              <a:spcBef>
                <a:spcPts val="183"/>
              </a:spcBef>
            </a:pPr>
            <a:r>
              <a:rPr sz="2200" spc="-4" dirty="0">
                <a:latin typeface="Times New Roman"/>
                <a:cs typeface="Times New Roman"/>
              </a:rPr>
              <a:t>Fig. 9: Risk Management  Activities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spc="-4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Software </a:t>
            </a:r>
            <a:r>
              <a:rPr lang="en-US" sz="4000" b="0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Risk</a:t>
            </a:r>
            <a:r>
              <a:rPr lang="en-US" sz="4000" b="0" spc="-22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US" sz="4000" b="0" spc="-4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Management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95030" y="1430300"/>
            <a:ext cx="7616536" cy="3854465"/>
          </a:xfrm>
          <a:prstGeom prst="rect">
            <a:avLst/>
          </a:prstGeom>
        </p:spPr>
        <p:txBody>
          <a:bodyPr vert="horz" wrap="square" lIns="0" tIns="192608" rIns="0" bIns="0" rtlCol="0">
            <a:spAutoFit/>
          </a:bodyPr>
          <a:lstStyle/>
          <a:p>
            <a:pPr marL="11397">
              <a:spcBef>
                <a:spcPts val="1516"/>
              </a:spcBef>
            </a:pPr>
            <a:r>
              <a:rPr sz="2500" b="1" dirty="0">
                <a:latin typeface="Times New Roman"/>
                <a:cs typeface="Times New Roman"/>
              </a:rPr>
              <a:t>Risk</a:t>
            </a:r>
            <a:r>
              <a:rPr sz="2500" b="1" spc="-18" dirty="0">
                <a:latin typeface="Times New Roman"/>
                <a:cs typeface="Times New Roman"/>
              </a:rPr>
              <a:t> </a:t>
            </a:r>
            <a:r>
              <a:rPr sz="2500" b="1" spc="-4" dirty="0">
                <a:latin typeface="Times New Roman"/>
                <a:cs typeface="Times New Roman"/>
              </a:rPr>
              <a:t>Assessment</a:t>
            </a:r>
            <a:endParaRPr sz="2500">
              <a:latin typeface="Times New Roman"/>
              <a:cs typeface="Times New Roman"/>
            </a:endParaRPr>
          </a:p>
          <a:p>
            <a:pPr marL="79209">
              <a:spcBef>
                <a:spcPts val="1342"/>
              </a:spcBef>
            </a:pPr>
            <a:r>
              <a:rPr sz="2300" spc="-4" dirty="0">
                <a:latin typeface="Times New Roman"/>
                <a:cs typeface="Times New Roman"/>
              </a:rPr>
              <a:t>Identification </a:t>
            </a:r>
            <a:r>
              <a:rPr sz="2300" dirty="0">
                <a:latin typeface="Times New Roman"/>
                <a:cs typeface="Times New Roman"/>
              </a:rPr>
              <a:t>of</a:t>
            </a:r>
            <a:r>
              <a:rPr sz="2300" spc="-18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risks</a:t>
            </a:r>
            <a:endParaRPr sz="2300">
              <a:latin typeface="Times New Roman"/>
              <a:cs typeface="Times New Roman"/>
            </a:endParaRPr>
          </a:p>
          <a:p>
            <a:pPr>
              <a:spcBef>
                <a:spcPts val="9"/>
              </a:spcBef>
            </a:pPr>
            <a:endParaRPr sz="2100">
              <a:latin typeface="Times New Roman"/>
              <a:cs typeface="Times New Roman"/>
            </a:endParaRPr>
          </a:p>
          <a:p>
            <a:pPr marL="79779" marR="4559">
              <a:tabLst>
                <a:tab pos="824571" algn="l"/>
                <a:tab pos="1979086" algn="l"/>
                <a:tab pos="3185456" algn="l"/>
                <a:tab pos="4638001" algn="l"/>
                <a:tab pos="5349173" algn="l"/>
                <a:tab pos="6370342" algn="l"/>
              </a:tabLst>
            </a:pPr>
            <a:r>
              <a:rPr sz="2300" u="heavy" spc="4" dirty="0">
                <a:uFill>
                  <a:solidFill>
                    <a:srgbClr val="6532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300" u="heavy" spc="-4" dirty="0">
                <a:uFill>
                  <a:solidFill>
                    <a:srgbClr val="6532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300" u="heavy" spc="-9" dirty="0">
                <a:uFill>
                  <a:solidFill>
                    <a:srgbClr val="6532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300" u="heavy" dirty="0">
                <a:uFill>
                  <a:solidFill>
                    <a:srgbClr val="653200"/>
                  </a:solidFill>
                </a:uFill>
                <a:latin typeface="Times New Roman"/>
                <a:cs typeface="Times New Roman"/>
              </a:rPr>
              <a:t>k	</a:t>
            </a:r>
            <a:r>
              <a:rPr sz="2300" u="heavy" spc="-9" dirty="0">
                <a:uFill>
                  <a:solidFill>
                    <a:srgbClr val="6532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300" u="heavy" dirty="0">
                <a:uFill>
                  <a:solidFill>
                    <a:srgbClr val="6532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300" u="heavy" spc="-9" dirty="0">
                <a:uFill>
                  <a:solidFill>
                    <a:srgbClr val="6532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300" u="heavy" spc="-4" dirty="0">
                <a:uFill>
                  <a:solidFill>
                    <a:srgbClr val="6532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300" u="heavy" spc="-9" dirty="0">
                <a:uFill>
                  <a:solidFill>
                    <a:srgbClr val="653200"/>
                  </a:solidFill>
                </a:uFill>
                <a:latin typeface="Times New Roman"/>
                <a:cs typeface="Times New Roman"/>
              </a:rPr>
              <a:t>ys</a:t>
            </a:r>
            <a:r>
              <a:rPr sz="2300" u="heavy" spc="-4" dirty="0">
                <a:uFill>
                  <a:solidFill>
                    <a:srgbClr val="6532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300" u="heavy" dirty="0">
                <a:uFill>
                  <a:solidFill>
                    <a:srgbClr val="653200"/>
                  </a:solidFill>
                </a:uFill>
                <a:latin typeface="Times New Roman"/>
                <a:cs typeface="Times New Roman"/>
              </a:rPr>
              <a:t>s	</a:t>
            </a:r>
            <a:r>
              <a:rPr sz="2300" spc="-4" dirty="0">
                <a:latin typeface="Times New Roman"/>
                <a:cs typeface="Times New Roman"/>
              </a:rPr>
              <a:t>i</a:t>
            </a:r>
            <a:r>
              <a:rPr sz="2300" dirty="0">
                <a:latin typeface="Times New Roman"/>
                <a:cs typeface="Times New Roman"/>
              </a:rPr>
              <a:t>nvo</a:t>
            </a:r>
            <a:r>
              <a:rPr sz="2300" spc="-4" dirty="0">
                <a:latin typeface="Times New Roman"/>
                <a:cs typeface="Times New Roman"/>
              </a:rPr>
              <a:t>l</a:t>
            </a:r>
            <a:r>
              <a:rPr sz="2300" spc="-9" dirty="0">
                <a:latin typeface="Times New Roman"/>
                <a:cs typeface="Times New Roman"/>
              </a:rPr>
              <a:t>ve</a:t>
            </a:r>
            <a:r>
              <a:rPr sz="2300" dirty="0">
                <a:latin typeface="Times New Roman"/>
                <a:cs typeface="Times New Roman"/>
              </a:rPr>
              <a:t>s	</a:t>
            </a:r>
            <a:r>
              <a:rPr sz="2300" spc="-9" dirty="0">
                <a:latin typeface="Times New Roman"/>
                <a:cs typeface="Times New Roman"/>
              </a:rPr>
              <a:t>e</a:t>
            </a:r>
            <a:r>
              <a:rPr sz="2300" dirty="0">
                <a:latin typeface="Times New Roman"/>
                <a:cs typeface="Times New Roman"/>
              </a:rPr>
              <a:t>x</a:t>
            </a:r>
            <a:r>
              <a:rPr sz="2300" spc="-9" dirty="0">
                <a:latin typeface="Times New Roman"/>
                <a:cs typeface="Times New Roman"/>
              </a:rPr>
              <a:t>am</a:t>
            </a:r>
            <a:r>
              <a:rPr sz="2300" spc="-4" dirty="0">
                <a:latin typeface="Times New Roman"/>
                <a:cs typeface="Times New Roman"/>
              </a:rPr>
              <a:t>i</a:t>
            </a:r>
            <a:r>
              <a:rPr sz="2300" dirty="0">
                <a:latin typeface="Times New Roman"/>
                <a:cs typeface="Times New Roman"/>
              </a:rPr>
              <a:t>n</a:t>
            </a:r>
            <a:r>
              <a:rPr sz="2300" spc="-4" dirty="0">
                <a:latin typeface="Times New Roman"/>
                <a:cs typeface="Times New Roman"/>
              </a:rPr>
              <a:t>i</a:t>
            </a:r>
            <a:r>
              <a:rPr sz="2300" dirty="0">
                <a:latin typeface="Times New Roman"/>
                <a:cs typeface="Times New Roman"/>
              </a:rPr>
              <a:t>ng	h</a:t>
            </a:r>
            <a:r>
              <a:rPr sz="2300" spc="-9" dirty="0">
                <a:latin typeface="Times New Roman"/>
                <a:cs typeface="Times New Roman"/>
              </a:rPr>
              <a:t>o</a:t>
            </a:r>
            <a:r>
              <a:rPr sz="2300" spc="4" dirty="0">
                <a:latin typeface="Times New Roman"/>
                <a:cs typeface="Times New Roman"/>
              </a:rPr>
              <a:t>w</a:t>
            </a:r>
            <a:r>
              <a:rPr sz="2300" dirty="0">
                <a:latin typeface="Times New Roman"/>
                <a:cs typeface="Times New Roman"/>
              </a:rPr>
              <a:t>	p</a:t>
            </a:r>
            <a:r>
              <a:rPr sz="2300" spc="-4" dirty="0">
                <a:latin typeface="Times New Roman"/>
                <a:cs typeface="Times New Roman"/>
              </a:rPr>
              <a:t>r</a:t>
            </a:r>
            <a:r>
              <a:rPr sz="2300" dirty="0">
                <a:latin typeface="Times New Roman"/>
                <a:cs typeface="Times New Roman"/>
              </a:rPr>
              <a:t>o</a:t>
            </a:r>
            <a:r>
              <a:rPr sz="2300" spc="-4" dirty="0">
                <a:latin typeface="Times New Roman"/>
                <a:cs typeface="Times New Roman"/>
              </a:rPr>
              <a:t>j</a:t>
            </a:r>
            <a:r>
              <a:rPr sz="2300" spc="-9" dirty="0">
                <a:latin typeface="Times New Roman"/>
                <a:cs typeface="Times New Roman"/>
              </a:rPr>
              <a:t>ec</a:t>
            </a:r>
            <a:r>
              <a:rPr sz="2300" dirty="0">
                <a:latin typeface="Times New Roman"/>
                <a:cs typeface="Times New Roman"/>
              </a:rPr>
              <a:t>t	o</a:t>
            </a:r>
            <a:r>
              <a:rPr sz="2300" spc="-9" dirty="0">
                <a:latin typeface="Times New Roman"/>
                <a:cs typeface="Times New Roman"/>
              </a:rPr>
              <a:t>u</a:t>
            </a:r>
            <a:r>
              <a:rPr sz="2300" spc="-4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c</a:t>
            </a:r>
            <a:r>
              <a:rPr sz="2300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me</a:t>
            </a:r>
            <a:r>
              <a:rPr sz="2300" dirty="0">
                <a:latin typeface="Times New Roman"/>
                <a:cs typeface="Times New Roman"/>
              </a:rPr>
              <a:t>s  might </a:t>
            </a:r>
            <a:r>
              <a:rPr sz="2300" spc="-4" dirty="0">
                <a:latin typeface="Times New Roman"/>
                <a:cs typeface="Times New Roman"/>
              </a:rPr>
              <a:t>change </a:t>
            </a:r>
            <a:r>
              <a:rPr sz="2300" dirty="0">
                <a:latin typeface="Times New Roman"/>
                <a:cs typeface="Times New Roman"/>
              </a:rPr>
              <a:t>with </a:t>
            </a:r>
            <a:r>
              <a:rPr sz="2300" spc="-4" dirty="0">
                <a:latin typeface="Times New Roman"/>
                <a:cs typeface="Times New Roman"/>
              </a:rPr>
              <a:t>modification of risk </a:t>
            </a:r>
            <a:r>
              <a:rPr sz="2300" dirty="0">
                <a:latin typeface="Times New Roman"/>
                <a:cs typeface="Times New Roman"/>
              </a:rPr>
              <a:t>input</a:t>
            </a:r>
            <a:r>
              <a:rPr sz="2300" spc="-22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variables.</a:t>
            </a:r>
            <a:endParaRPr sz="2300">
              <a:latin typeface="Times New Roman"/>
              <a:cs typeface="Times New Roman"/>
            </a:endParaRPr>
          </a:p>
          <a:p>
            <a:pPr>
              <a:spcBef>
                <a:spcPts val="13"/>
              </a:spcBef>
            </a:pPr>
            <a:endParaRPr sz="2200">
              <a:latin typeface="Times New Roman"/>
              <a:cs typeface="Times New Roman"/>
            </a:endParaRPr>
          </a:p>
          <a:p>
            <a:pPr marL="79209"/>
            <a:r>
              <a:rPr sz="2300" u="heavy" spc="-4" dirty="0"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Risk prioritization</a:t>
            </a:r>
            <a:r>
              <a:rPr sz="2300" spc="-4" dirty="0">
                <a:latin typeface="Times New Roman"/>
                <a:cs typeface="Times New Roman"/>
              </a:rPr>
              <a:t> focus </a:t>
            </a:r>
            <a:r>
              <a:rPr sz="2300" dirty="0">
                <a:latin typeface="Times New Roman"/>
                <a:cs typeface="Times New Roman"/>
              </a:rPr>
              <a:t>for </a:t>
            </a:r>
            <a:r>
              <a:rPr sz="2300" spc="-9" dirty="0">
                <a:latin typeface="Times New Roman"/>
                <a:cs typeface="Times New Roman"/>
              </a:rPr>
              <a:t>severe</a:t>
            </a:r>
            <a:r>
              <a:rPr sz="2300" spc="-13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risks.</a:t>
            </a:r>
            <a:endParaRPr sz="230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79779" marR="5698">
              <a:lnSpc>
                <a:spcPct val="100400"/>
              </a:lnSpc>
              <a:tabLst>
                <a:tab pos="2002449" algn="l"/>
              </a:tabLst>
            </a:pPr>
            <a:r>
              <a:rPr sz="2300" u="heavy" spc="-4" dirty="0">
                <a:uFill>
                  <a:solidFill>
                    <a:srgbClr val="CC6500"/>
                  </a:solidFill>
                </a:uFill>
                <a:latin typeface="Times New Roman"/>
                <a:cs typeface="Times New Roman"/>
              </a:rPr>
              <a:t>Risk</a:t>
            </a:r>
            <a:r>
              <a:rPr sz="2300" u="heavy" spc="18" dirty="0">
                <a:uFill>
                  <a:solidFill>
                    <a:srgbClr val="CC65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4" dirty="0">
                <a:uFill>
                  <a:solidFill>
                    <a:srgbClr val="CC6500"/>
                  </a:solidFill>
                </a:uFill>
                <a:latin typeface="Times New Roman"/>
                <a:cs typeface="Times New Roman"/>
              </a:rPr>
              <a:t>exposure:</a:t>
            </a:r>
            <a:r>
              <a:rPr sz="2300" spc="-4" dirty="0">
                <a:latin typeface="Times New Roman"/>
                <a:cs typeface="Times New Roman"/>
              </a:rPr>
              <a:t>	</a:t>
            </a:r>
            <a:r>
              <a:rPr sz="2300" dirty="0">
                <a:latin typeface="Times New Roman"/>
                <a:cs typeface="Times New Roman"/>
              </a:rPr>
              <a:t>It is the </a:t>
            </a:r>
            <a:r>
              <a:rPr sz="2300" spc="-4" dirty="0">
                <a:latin typeface="Times New Roman"/>
                <a:cs typeface="Times New Roman"/>
              </a:rPr>
              <a:t>product of </a:t>
            </a:r>
            <a:r>
              <a:rPr sz="2300" dirty="0">
                <a:latin typeface="Times New Roman"/>
                <a:cs typeface="Times New Roman"/>
              </a:rPr>
              <a:t>the </a:t>
            </a:r>
            <a:r>
              <a:rPr sz="2300" spc="-4" dirty="0">
                <a:latin typeface="Times New Roman"/>
                <a:cs typeface="Times New Roman"/>
              </a:rPr>
              <a:t>probability </a:t>
            </a:r>
            <a:r>
              <a:rPr sz="2300" dirty="0">
                <a:latin typeface="Times New Roman"/>
                <a:cs typeface="Times New Roman"/>
              </a:rPr>
              <a:t>of </a:t>
            </a:r>
            <a:r>
              <a:rPr sz="2300" spc="-4" dirty="0">
                <a:latin typeface="Times New Roman"/>
                <a:cs typeface="Times New Roman"/>
              </a:rPr>
              <a:t>incurring  </a:t>
            </a:r>
            <a:r>
              <a:rPr sz="2300" dirty="0">
                <a:latin typeface="Times New Roman"/>
                <a:cs typeface="Times New Roman"/>
              </a:rPr>
              <a:t>a </a:t>
            </a:r>
            <a:r>
              <a:rPr sz="2300" spc="-4" dirty="0">
                <a:latin typeface="Times New Roman"/>
                <a:cs typeface="Times New Roman"/>
              </a:rPr>
              <a:t>loss </a:t>
            </a:r>
            <a:r>
              <a:rPr sz="2300" dirty="0">
                <a:latin typeface="Times New Roman"/>
                <a:cs typeface="Times New Roman"/>
              </a:rPr>
              <a:t>due to the </a:t>
            </a:r>
            <a:r>
              <a:rPr sz="2300" spc="-4" dirty="0">
                <a:latin typeface="Times New Roman"/>
                <a:cs typeface="Times New Roman"/>
              </a:rPr>
              <a:t>risk and the potential </a:t>
            </a:r>
            <a:r>
              <a:rPr sz="2300" dirty="0">
                <a:latin typeface="Times New Roman"/>
                <a:cs typeface="Times New Roman"/>
              </a:rPr>
              <a:t>magnitude of </a:t>
            </a:r>
            <a:r>
              <a:rPr sz="2300" spc="-4" dirty="0">
                <a:latin typeface="Times New Roman"/>
                <a:cs typeface="Times New Roman"/>
              </a:rPr>
              <a:t>that</a:t>
            </a:r>
            <a:r>
              <a:rPr sz="2300" spc="-58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loss.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spc="-4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Software </a:t>
            </a:r>
            <a:r>
              <a:rPr lang="en-US" sz="4000" b="0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Risk</a:t>
            </a:r>
            <a:r>
              <a:rPr lang="en-US" sz="4000" b="0" spc="-22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US" sz="4000" b="0" spc="-4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Management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303" y="1901864"/>
            <a:ext cx="7546109" cy="1427856"/>
          </a:xfrm>
          <a:prstGeom prst="rect">
            <a:avLst/>
          </a:prstGeom>
        </p:spPr>
        <p:txBody>
          <a:bodyPr vert="horz" wrap="square" lIns="0" tIns="11967" rIns="0" bIns="0" rtlCol="0">
            <a:spAutoFit/>
          </a:bodyPr>
          <a:lstStyle/>
          <a:p>
            <a:pPr marL="11397" marR="4559" algn="just">
              <a:lnSpc>
                <a:spcPct val="100099"/>
              </a:lnSpc>
              <a:spcBef>
                <a:spcPts val="94"/>
              </a:spcBef>
            </a:pPr>
            <a:r>
              <a:rPr sz="2300" spc="-4" dirty="0">
                <a:latin typeface="Times New Roman"/>
                <a:cs typeface="Times New Roman"/>
              </a:rPr>
              <a:t>Another way </a:t>
            </a:r>
            <a:r>
              <a:rPr sz="2300" dirty="0">
                <a:latin typeface="Times New Roman"/>
                <a:cs typeface="Times New Roman"/>
              </a:rPr>
              <a:t>of </a:t>
            </a:r>
            <a:r>
              <a:rPr sz="2300" spc="-4" dirty="0">
                <a:latin typeface="Times New Roman"/>
                <a:cs typeface="Times New Roman"/>
              </a:rPr>
              <a:t>handling risk </a:t>
            </a:r>
            <a:r>
              <a:rPr sz="2300" dirty="0">
                <a:latin typeface="Times New Roman"/>
                <a:cs typeface="Times New Roman"/>
              </a:rPr>
              <a:t>is </a:t>
            </a:r>
            <a:r>
              <a:rPr sz="2300" spc="4" dirty="0">
                <a:latin typeface="Times New Roman"/>
                <a:cs typeface="Times New Roman"/>
              </a:rPr>
              <a:t>the </a:t>
            </a:r>
            <a:r>
              <a:rPr sz="2300" spc="-4" dirty="0">
                <a:latin typeface="Times New Roman"/>
                <a:cs typeface="Times New Roman"/>
              </a:rPr>
              <a:t>risk avoidance. </a:t>
            </a:r>
            <a:r>
              <a:rPr sz="2300" dirty="0">
                <a:latin typeface="Times New Roman"/>
                <a:cs typeface="Times New Roman"/>
              </a:rPr>
              <a:t>Do not </a:t>
            </a:r>
            <a:r>
              <a:rPr sz="2300" spc="-4" dirty="0">
                <a:latin typeface="Times New Roman"/>
                <a:cs typeface="Times New Roman"/>
              </a:rPr>
              <a:t>do  </a:t>
            </a:r>
            <a:r>
              <a:rPr sz="2300" dirty="0">
                <a:latin typeface="Times New Roman"/>
                <a:cs typeface="Times New Roman"/>
              </a:rPr>
              <a:t>the </a:t>
            </a:r>
            <a:r>
              <a:rPr sz="2300" spc="-4" dirty="0">
                <a:latin typeface="Times New Roman"/>
                <a:cs typeface="Times New Roman"/>
              </a:rPr>
              <a:t>risky </a:t>
            </a:r>
            <a:r>
              <a:rPr sz="2300" dirty="0">
                <a:latin typeface="Times New Roman"/>
                <a:cs typeface="Times New Roman"/>
              </a:rPr>
              <a:t>things! We </a:t>
            </a:r>
            <a:r>
              <a:rPr sz="2300" spc="-4" dirty="0">
                <a:latin typeface="Times New Roman"/>
                <a:cs typeface="Times New Roman"/>
              </a:rPr>
              <a:t>may </a:t>
            </a:r>
            <a:r>
              <a:rPr sz="2300" dirty="0">
                <a:latin typeface="Times New Roman"/>
                <a:cs typeface="Times New Roman"/>
              </a:rPr>
              <a:t>avoid </a:t>
            </a:r>
            <a:r>
              <a:rPr sz="2300" spc="-4" dirty="0">
                <a:latin typeface="Times New Roman"/>
                <a:cs typeface="Times New Roman"/>
              </a:rPr>
              <a:t>risks </a:t>
            </a:r>
            <a:r>
              <a:rPr sz="2300" dirty="0">
                <a:latin typeface="Times New Roman"/>
                <a:cs typeface="Times New Roman"/>
              </a:rPr>
              <a:t>by not </a:t>
            </a:r>
            <a:r>
              <a:rPr sz="2300" spc="-4" dirty="0">
                <a:latin typeface="Times New Roman"/>
                <a:cs typeface="Times New Roman"/>
              </a:rPr>
              <a:t>undertaking  certain projects, </a:t>
            </a:r>
            <a:r>
              <a:rPr sz="2300" dirty="0">
                <a:latin typeface="Times New Roman"/>
                <a:cs typeface="Times New Roman"/>
              </a:rPr>
              <a:t>or by </a:t>
            </a:r>
            <a:r>
              <a:rPr sz="2300" spc="-4" dirty="0">
                <a:latin typeface="Times New Roman"/>
                <a:cs typeface="Times New Roman"/>
              </a:rPr>
              <a:t>relying on proven rather than cutting  edge</a:t>
            </a:r>
            <a:r>
              <a:rPr sz="2300" spc="-13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technologies.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spc="-4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Software </a:t>
            </a:r>
            <a:r>
              <a:rPr lang="en-US" sz="4000" b="0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Risk</a:t>
            </a:r>
            <a:r>
              <a:rPr lang="en-US" sz="4000" b="0" spc="-22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US" sz="4000" b="0" spc="-4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Management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5030" y="1579580"/>
            <a:ext cx="7615382" cy="2909162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500" b="1" dirty="0">
                <a:latin typeface="Times New Roman"/>
                <a:cs typeface="Times New Roman"/>
              </a:rPr>
              <a:t>Risk</a:t>
            </a:r>
            <a:r>
              <a:rPr sz="2500" b="1" spc="-18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Control</a:t>
            </a:r>
            <a:endParaRPr sz="2500">
              <a:latin typeface="Times New Roman"/>
              <a:cs typeface="Times New Roman"/>
            </a:endParaRPr>
          </a:p>
          <a:p>
            <a:pPr marL="744223" indent="-563011">
              <a:spcBef>
                <a:spcPts val="1938"/>
              </a:spcBef>
              <a:buFont typeface="Wingdings"/>
              <a:buChar char=""/>
              <a:tabLst>
                <a:tab pos="744223" algn="l"/>
                <a:tab pos="744792" algn="l"/>
              </a:tabLst>
            </a:pPr>
            <a:r>
              <a:rPr lang="en-US" sz="2300" spc="-4" dirty="0" smtClean="0">
                <a:latin typeface="Times New Roman"/>
                <a:cs typeface="Times New Roman"/>
              </a:rPr>
              <a:t>Risk Management Planning produces </a:t>
            </a:r>
            <a:r>
              <a:rPr lang="en-US" sz="2300" dirty="0" smtClean="0">
                <a:latin typeface="Times New Roman"/>
                <a:cs typeface="Times New Roman"/>
              </a:rPr>
              <a:t>a </a:t>
            </a:r>
            <a:r>
              <a:rPr lang="en-US" sz="2300" spc="-4" dirty="0" smtClean="0">
                <a:latin typeface="Times New Roman"/>
                <a:cs typeface="Times New Roman"/>
              </a:rPr>
              <a:t>plan </a:t>
            </a:r>
            <a:r>
              <a:rPr lang="en-US" sz="2300" dirty="0" smtClean="0">
                <a:latin typeface="Times New Roman"/>
                <a:cs typeface="Times New Roman"/>
              </a:rPr>
              <a:t>for </a:t>
            </a:r>
            <a:r>
              <a:rPr lang="en-US" sz="2300" spc="-4" dirty="0" smtClean="0">
                <a:latin typeface="Times New Roman"/>
                <a:cs typeface="Times New Roman"/>
              </a:rPr>
              <a:t>dealing with  each significant</a:t>
            </a:r>
            <a:r>
              <a:rPr lang="en-US" sz="2300" spc="-9" dirty="0" smtClean="0">
                <a:latin typeface="Times New Roman"/>
                <a:cs typeface="Times New Roman"/>
              </a:rPr>
              <a:t> </a:t>
            </a:r>
            <a:r>
              <a:rPr lang="en-US" sz="2300" spc="-4" dirty="0" smtClean="0">
                <a:latin typeface="Times New Roman"/>
                <a:cs typeface="Times New Roman"/>
              </a:rPr>
              <a:t>risks.</a:t>
            </a:r>
            <a:endParaRPr lang="en-US" sz="2300" dirty="0" smtClean="0">
              <a:latin typeface="Times New Roman"/>
              <a:cs typeface="Times New Roman"/>
            </a:endParaRPr>
          </a:p>
          <a:p>
            <a:pPr marL="744223" indent="-563011">
              <a:spcBef>
                <a:spcPts val="1938"/>
              </a:spcBef>
              <a:buFont typeface="Wingdings"/>
              <a:buChar char=""/>
              <a:tabLst>
                <a:tab pos="744223" algn="l"/>
                <a:tab pos="744792" algn="l"/>
              </a:tabLst>
            </a:pPr>
            <a:r>
              <a:rPr sz="2300" spc="-4" smtClean="0">
                <a:latin typeface="Times New Roman"/>
                <a:cs typeface="Times New Roman"/>
              </a:rPr>
              <a:t>Record </a:t>
            </a:r>
            <a:r>
              <a:rPr sz="2300" spc="-4" dirty="0">
                <a:latin typeface="Times New Roman"/>
                <a:cs typeface="Times New Roman"/>
              </a:rPr>
              <a:t>decision </a:t>
            </a:r>
            <a:r>
              <a:rPr sz="2300" dirty="0">
                <a:latin typeface="Times New Roman"/>
                <a:cs typeface="Times New Roman"/>
              </a:rPr>
              <a:t>in </a:t>
            </a:r>
            <a:r>
              <a:rPr sz="2300">
                <a:latin typeface="Times New Roman"/>
                <a:cs typeface="Times New Roman"/>
              </a:rPr>
              <a:t>the</a:t>
            </a:r>
            <a:r>
              <a:rPr sz="2300" spc="-13">
                <a:latin typeface="Times New Roman"/>
                <a:cs typeface="Times New Roman"/>
              </a:rPr>
              <a:t> </a:t>
            </a:r>
            <a:r>
              <a:rPr sz="2300" smtClean="0">
                <a:latin typeface="Times New Roman"/>
                <a:cs typeface="Times New Roman"/>
              </a:rPr>
              <a:t>plan.</a:t>
            </a:r>
            <a:endParaRPr lang="en-IN" sz="2300" dirty="0" smtClean="0">
              <a:latin typeface="Times New Roman"/>
              <a:cs typeface="Times New Roman"/>
            </a:endParaRPr>
          </a:p>
          <a:p>
            <a:pPr marL="744223" indent="-563011">
              <a:spcBef>
                <a:spcPts val="1938"/>
              </a:spcBef>
              <a:buFont typeface="Wingdings"/>
              <a:buChar char=""/>
              <a:tabLst>
                <a:tab pos="744223" algn="l"/>
                <a:tab pos="744792" algn="l"/>
              </a:tabLst>
            </a:pPr>
            <a:r>
              <a:rPr sz="2300" spc="4" smtClean="0">
                <a:latin typeface="Times New Roman"/>
                <a:cs typeface="Times New Roman"/>
              </a:rPr>
              <a:t>R</a:t>
            </a:r>
            <a:r>
              <a:rPr sz="2300" spc="-4" smtClean="0">
                <a:latin typeface="Times New Roman"/>
                <a:cs typeface="Times New Roman"/>
              </a:rPr>
              <a:t>i</a:t>
            </a:r>
            <a:r>
              <a:rPr sz="2300" spc="-9" smtClean="0">
                <a:latin typeface="Times New Roman"/>
                <a:cs typeface="Times New Roman"/>
              </a:rPr>
              <a:t>s</a:t>
            </a:r>
            <a:r>
              <a:rPr sz="2300" smtClean="0">
                <a:latin typeface="Times New Roman"/>
                <a:cs typeface="Times New Roman"/>
              </a:rPr>
              <a:t>k</a:t>
            </a:r>
            <a:r>
              <a:rPr sz="2300" spc="130" smtClean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r</a:t>
            </a:r>
            <a:r>
              <a:rPr sz="2300" spc="-9" dirty="0">
                <a:latin typeface="Times New Roman"/>
                <a:cs typeface="Times New Roman"/>
              </a:rPr>
              <a:t>es</a:t>
            </a:r>
            <a:r>
              <a:rPr sz="2300" dirty="0">
                <a:latin typeface="Times New Roman"/>
                <a:cs typeface="Times New Roman"/>
              </a:rPr>
              <a:t>o</a:t>
            </a:r>
            <a:r>
              <a:rPr sz="2300" spc="-4" dirty="0">
                <a:latin typeface="Times New Roman"/>
                <a:cs typeface="Times New Roman"/>
              </a:rPr>
              <a:t>l</a:t>
            </a:r>
            <a:r>
              <a:rPr sz="2300" dirty="0">
                <a:latin typeface="Times New Roman"/>
                <a:cs typeface="Times New Roman"/>
              </a:rPr>
              <a:t>u</a:t>
            </a:r>
            <a:r>
              <a:rPr sz="2300" spc="-4" dirty="0">
                <a:latin typeface="Times New Roman"/>
                <a:cs typeface="Times New Roman"/>
              </a:rPr>
              <a:t>ti</a:t>
            </a:r>
            <a:r>
              <a:rPr sz="2300" dirty="0">
                <a:latin typeface="Times New Roman"/>
                <a:cs typeface="Times New Roman"/>
              </a:rPr>
              <a:t>on</a:t>
            </a:r>
            <a:r>
              <a:rPr sz="2300" spc="130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i</a:t>
            </a:r>
            <a:r>
              <a:rPr sz="2300" dirty="0">
                <a:latin typeface="Times New Roman"/>
                <a:cs typeface="Times New Roman"/>
              </a:rPr>
              <a:t>s</a:t>
            </a:r>
            <a:r>
              <a:rPr sz="2300" spc="130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t</a:t>
            </a:r>
            <a:r>
              <a:rPr sz="2300" dirty="0">
                <a:latin typeface="Times New Roman"/>
                <a:cs typeface="Times New Roman"/>
              </a:rPr>
              <a:t>he</a:t>
            </a:r>
            <a:r>
              <a:rPr sz="2300" spc="130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e</a:t>
            </a:r>
            <a:r>
              <a:rPr sz="2300" dirty="0">
                <a:latin typeface="Times New Roman"/>
                <a:cs typeface="Times New Roman"/>
              </a:rPr>
              <a:t>x</a:t>
            </a:r>
            <a:r>
              <a:rPr sz="2300" spc="-9" dirty="0">
                <a:latin typeface="Times New Roman"/>
                <a:cs typeface="Times New Roman"/>
              </a:rPr>
              <a:t>e</a:t>
            </a:r>
            <a:r>
              <a:rPr sz="2300" spc="-18" dirty="0">
                <a:latin typeface="Times New Roman"/>
                <a:cs typeface="Times New Roman"/>
              </a:rPr>
              <a:t>c</a:t>
            </a:r>
            <a:r>
              <a:rPr sz="2300" dirty="0">
                <a:latin typeface="Times New Roman"/>
                <a:cs typeface="Times New Roman"/>
              </a:rPr>
              <a:t>u</a:t>
            </a:r>
            <a:r>
              <a:rPr sz="2300" spc="-4" dirty="0">
                <a:latin typeface="Times New Roman"/>
                <a:cs typeface="Times New Roman"/>
              </a:rPr>
              <a:t>ti</a:t>
            </a:r>
            <a:r>
              <a:rPr sz="2300" dirty="0">
                <a:latin typeface="Times New Roman"/>
                <a:cs typeface="Times New Roman"/>
              </a:rPr>
              <a:t>on</a:t>
            </a:r>
            <a:r>
              <a:rPr sz="2300" spc="139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o</a:t>
            </a:r>
            <a:r>
              <a:rPr sz="2300" dirty="0">
                <a:latin typeface="Times New Roman"/>
                <a:cs typeface="Times New Roman"/>
              </a:rPr>
              <a:t>f</a:t>
            </a:r>
            <a:r>
              <a:rPr sz="2300" spc="14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t</a:t>
            </a:r>
            <a:r>
              <a:rPr sz="2300" dirty="0">
                <a:latin typeface="Times New Roman"/>
                <a:cs typeface="Times New Roman"/>
              </a:rPr>
              <a:t>he</a:t>
            </a:r>
            <a:r>
              <a:rPr sz="2300" spc="1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</a:t>
            </a:r>
            <a:r>
              <a:rPr sz="2300" spc="-4" dirty="0">
                <a:latin typeface="Times New Roman"/>
                <a:cs typeface="Times New Roman"/>
              </a:rPr>
              <a:t>l</a:t>
            </a:r>
            <a:r>
              <a:rPr sz="2300" spc="-9" dirty="0">
                <a:latin typeface="Times New Roman"/>
                <a:cs typeface="Times New Roman"/>
              </a:rPr>
              <a:t>a</a:t>
            </a:r>
            <a:r>
              <a:rPr sz="2300" dirty="0">
                <a:latin typeface="Times New Roman"/>
                <a:cs typeface="Times New Roman"/>
              </a:rPr>
              <a:t>ns</a:t>
            </a:r>
            <a:r>
              <a:rPr sz="2300" spc="1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of</a:t>
            </a:r>
            <a:r>
              <a:rPr sz="2300" spc="1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</a:t>
            </a:r>
            <a:r>
              <a:rPr sz="2300" spc="-9" dirty="0">
                <a:latin typeface="Times New Roman"/>
                <a:cs typeface="Times New Roman"/>
              </a:rPr>
              <a:t>ea</a:t>
            </a:r>
            <a:r>
              <a:rPr sz="2300" spc="-4" dirty="0">
                <a:latin typeface="Times New Roman"/>
                <a:cs typeface="Times New Roman"/>
              </a:rPr>
              <a:t>li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dirty="0">
                <a:latin typeface="Times New Roman"/>
                <a:cs typeface="Times New Roman"/>
              </a:rPr>
              <a:t>g	</a:t>
            </a:r>
            <a:r>
              <a:rPr sz="2300" spc="4" dirty="0">
                <a:latin typeface="Times New Roman"/>
                <a:cs typeface="Times New Roman"/>
              </a:rPr>
              <a:t>w</a:t>
            </a:r>
            <a:r>
              <a:rPr sz="2300" spc="-4" dirty="0">
                <a:latin typeface="Times New Roman"/>
                <a:cs typeface="Times New Roman"/>
              </a:rPr>
              <a:t>i</a:t>
            </a:r>
            <a:r>
              <a:rPr sz="2300" spc="-18" dirty="0">
                <a:latin typeface="Times New Roman"/>
                <a:cs typeface="Times New Roman"/>
              </a:rPr>
              <a:t>t</a:t>
            </a:r>
            <a:r>
              <a:rPr sz="2300" dirty="0">
                <a:latin typeface="Times New Roman"/>
                <a:cs typeface="Times New Roman"/>
              </a:rPr>
              <a:t>h  </a:t>
            </a:r>
            <a:r>
              <a:rPr sz="2300" spc="-4" dirty="0">
                <a:latin typeface="Times New Roman"/>
                <a:cs typeface="Times New Roman"/>
              </a:rPr>
              <a:t>each risk.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spc="-4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Software </a:t>
            </a:r>
            <a:r>
              <a:rPr lang="en-US" sz="4000" b="0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Risk</a:t>
            </a:r>
            <a:r>
              <a:rPr lang="en-US" sz="4000" b="0" spc="-22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US" sz="4000" b="0" spc="-4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Management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7374" y="3958813"/>
            <a:ext cx="155286" cy="277346"/>
          </a:xfrm>
          <a:custGeom>
            <a:avLst/>
            <a:gdLst/>
            <a:ahLst/>
            <a:cxnLst/>
            <a:rect l="l" t="t" r="r" b="b"/>
            <a:pathLst>
              <a:path w="170814" h="314325">
                <a:moveTo>
                  <a:pt x="137160" y="288798"/>
                </a:moveTo>
                <a:lnTo>
                  <a:pt x="137160" y="202692"/>
                </a:lnTo>
                <a:lnTo>
                  <a:pt x="119110" y="211324"/>
                </a:lnTo>
                <a:lnTo>
                  <a:pt x="118872" y="211836"/>
                </a:lnTo>
                <a:lnTo>
                  <a:pt x="118300" y="211711"/>
                </a:lnTo>
                <a:lnTo>
                  <a:pt x="102108" y="219456"/>
                </a:lnTo>
                <a:lnTo>
                  <a:pt x="95781" y="206803"/>
                </a:lnTo>
                <a:lnTo>
                  <a:pt x="0" y="185928"/>
                </a:lnTo>
                <a:lnTo>
                  <a:pt x="137160" y="288798"/>
                </a:lnTo>
                <a:close/>
              </a:path>
              <a:path w="170814" h="314325">
                <a:moveTo>
                  <a:pt x="129870" y="188221"/>
                </a:moveTo>
                <a:lnTo>
                  <a:pt x="35052" y="0"/>
                </a:lnTo>
                <a:lnTo>
                  <a:pt x="1524" y="18288"/>
                </a:lnTo>
                <a:lnTo>
                  <a:pt x="95781" y="206803"/>
                </a:lnTo>
                <a:lnTo>
                  <a:pt x="118300" y="211711"/>
                </a:lnTo>
                <a:lnTo>
                  <a:pt x="119110" y="211324"/>
                </a:lnTo>
                <a:lnTo>
                  <a:pt x="129870" y="188221"/>
                </a:lnTo>
                <a:close/>
              </a:path>
              <a:path w="170814" h="314325">
                <a:moveTo>
                  <a:pt x="118300" y="211711"/>
                </a:moveTo>
                <a:lnTo>
                  <a:pt x="95781" y="206803"/>
                </a:lnTo>
                <a:lnTo>
                  <a:pt x="102108" y="219456"/>
                </a:lnTo>
                <a:lnTo>
                  <a:pt x="118300" y="211711"/>
                </a:lnTo>
                <a:close/>
              </a:path>
              <a:path w="170814" h="314325">
                <a:moveTo>
                  <a:pt x="137160" y="202692"/>
                </a:moveTo>
                <a:lnTo>
                  <a:pt x="129870" y="188221"/>
                </a:lnTo>
                <a:lnTo>
                  <a:pt x="119110" y="211324"/>
                </a:lnTo>
                <a:lnTo>
                  <a:pt x="137160" y="202692"/>
                </a:lnTo>
                <a:close/>
              </a:path>
              <a:path w="170814" h="314325">
                <a:moveTo>
                  <a:pt x="170688" y="313944"/>
                </a:moveTo>
                <a:lnTo>
                  <a:pt x="170688" y="100584"/>
                </a:lnTo>
                <a:lnTo>
                  <a:pt x="129870" y="188221"/>
                </a:lnTo>
                <a:lnTo>
                  <a:pt x="137160" y="202692"/>
                </a:lnTo>
                <a:lnTo>
                  <a:pt x="137160" y="288798"/>
                </a:lnTo>
                <a:lnTo>
                  <a:pt x="170688" y="313944"/>
                </a:lnTo>
                <a:close/>
              </a:path>
            </a:pathLst>
          </a:custGeom>
          <a:solidFill>
            <a:srgbClr val="32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7374" y="5101814"/>
            <a:ext cx="155286" cy="277346"/>
          </a:xfrm>
          <a:custGeom>
            <a:avLst/>
            <a:gdLst/>
            <a:ahLst/>
            <a:cxnLst/>
            <a:rect l="l" t="t" r="r" b="b"/>
            <a:pathLst>
              <a:path w="170814" h="314325">
                <a:moveTo>
                  <a:pt x="137160" y="288798"/>
                </a:moveTo>
                <a:lnTo>
                  <a:pt x="137160" y="202692"/>
                </a:lnTo>
                <a:lnTo>
                  <a:pt x="119110" y="211324"/>
                </a:lnTo>
                <a:lnTo>
                  <a:pt x="118872" y="211836"/>
                </a:lnTo>
                <a:lnTo>
                  <a:pt x="118300" y="211711"/>
                </a:lnTo>
                <a:lnTo>
                  <a:pt x="102108" y="219456"/>
                </a:lnTo>
                <a:lnTo>
                  <a:pt x="95781" y="206803"/>
                </a:lnTo>
                <a:lnTo>
                  <a:pt x="0" y="185928"/>
                </a:lnTo>
                <a:lnTo>
                  <a:pt x="137160" y="288798"/>
                </a:lnTo>
                <a:close/>
              </a:path>
              <a:path w="170814" h="314325">
                <a:moveTo>
                  <a:pt x="129870" y="188221"/>
                </a:moveTo>
                <a:lnTo>
                  <a:pt x="35052" y="0"/>
                </a:lnTo>
                <a:lnTo>
                  <a:pt x="1524" y="18288"/>
                </a:lnTo>
                <a:lnTo>
                  <a:pt x="95781" y="206803"/>
                </a:lnTo>
                <a:lnTo>
                  <a:pt x="118300" y="211711"/>
                </a:lnTo>
                <a:lnTo>
                  <a:pt x="119110" y="211324"/>
                </a:lnTo>
                <a:lnTo>
                  <a:pt x="129870" y="188221"/>
                </a:lnTo>
                <a:close/>
              </a:path>
              <a:path w="170814" h="314325">
                <a:moveTo>
                  <a:pt x="118300" y="211711"/>
                </a:moveTo>
                <a:lnTo>
                  <a:pt x="95781" y="206803"/>
                </a:lnTo>
                <a:lnTo>
                  <a:pt x="102108" y="219456"/>
                </a:lnTo>
                <a:lnTo>
                  <a:pt x="118300" y="211711"/>
                </a:lnTo>
                <a:close/>
              </a:path>
              <a:path w="170814" h="314325">
                <a:moveTo>
                  <a:pt x="137160" y="202692"/>
                </a:moveTo>
                <a:lnTo>
                  <a:pt x="129870" y="188221"/>
                </a:lnTo>
                <a:lnTo>
                  <a:pt x="119110" y="211324"/>
                </a:lnTo>
                <a:lnTo>
                  <a:pt x="137160" y="202692"/>
                </a:lnTo>
                <a:close/>
              </a:path>
              <a:path w="170814" h="314325">
                <a:moveTo>
                  <a:pt x="170688" y="313944"/>
                </a:moveTo>
                <a:lnTo>
                  <a:pt x="170688" y="100584"/>
                </a:lnTo>
                <a:lnTo>
                  <a:pt x="129870" y="188221"/>
                </a:lnTo>
                <a:lnTo>
                  <a:pt x="137160" y="202692"/>
                </a:lnTo>
                <a:lnTo>
                  <a:pt x="137160" y="288798"/>
                </a:lnTo>
                <a:lnTo>
                  <a:pt x="170688" y="313944"/>
                </a:lnTo>
                <a:close/>
              </a:path>
            </a:pathLst>
          </a:custGeom>
          <a:solidFill>
            <a:srgbClr val="32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5757" y="1781286"/>
            <a:ext cx="7314622" cy="400946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500" b="1" spc="-4" dirty="0">
                <a:latin typeface="Times New Roman"/>
                <a:cs typeface="Times New Roman"/>
              </a:rPr>
              <a:t>Software </a:t>
            </a:r>
            <a:r>
              <a:rPr sz="2500" b="1" dirty="0">
                <a:latin typeface="Times New Roman"/>
                <a:cs typeface="Times New Roman"/>
              </a:rPr>
              <a:t>Risk</a:t>
            </a:r>
            <a:r>
              <a:rPr sz="2500" b="1" spc="-22" dirty="0">
                <a:latin typeface="Times New Roman"/>
                <a:cs typeface="Times New Roman"/>
              </a:rPr>
              <a:t> </a:t>
            </a:r>
            <a:r>
              <a:rPr sz="2500" b="1" spc="-4" dirty="0">
                <a:latin typeface="Times New Roman"/>
                <a:cs typeface="Times New Roman"/>
              </a:rPr>
              <a:t>Management</a:t>
            </a:r>
            <a:endParaRPr sz="250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1900">
              <a:latin typeface="Times New Roman"/>
              <a:cs typeface="Times New Roman"/>
            </a:endParaRPr>
          </a:p>
          <a:p>
            <a:pPr marL="683819" indent="-468416">
              <a:buFont typeface="Wingdings"/>
              <a:buChar char=""/>
              <a:tabLst>
                <a:tab pos="683819" algn="l"/>
                <a:tab pos="684389" algn="l"/>
              </a:tabLst>
            </a:pPr>
            <a:r>
              <a:rPr sz="2500" spc="-4" dirty="0">
                <a:latin typeface="Times New Roman"/>
                <a:cs typeface="Times New Roman"/>
              </a:rPr>
              <a:t>We Software developers are </a:t>
            </a:r>
            <a:r>
              <a:rPr sz="2500" spc="-9" dirty="0">
                <a:latin typeface="Times New Roman"/>
                <a:cs typeface="Times New Roman"/>
              </a:rPr>
              <a:t>extremely</a:t>
            </a:r>
            <a:r>
              <a:rPr sz="2500" spc="-22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optimists.</a:t>
            </a:r>
            <a:endParaRPr sz="2500">
              <a:latin typeface="Times New Roman"/>
              <a:cs typeface="Times New Roman"/>
            </a:endParaRPr>
          </a:p>
          <a:p>
            <a:pPr marL="683819" indent="-468416">
              <a:spcBef>
                <a:spcPts val="1521"/>
              </a:spcBef>
              <a:buFont typeface="Wingdings"/>
              <a:buChar char=""/>
              <a:tabLst>
                <a:tab pos="683819" algn="l"/>
                <a:tab pos="684389" algn="l"/>
              </a:tabLst>
            </a:pPr>
            <a:r>
              <a:rPr sz="2500" spc="-4" dirty="0">
                <a:latin typeface="Times New Roman"/>
                <a:cs typeface="Times New Roman"/>
              </a:rPr>
              <a:t>We assume, everything will go exactly </a:t>
            </a:r>
            <a:r>
              <a:rPr sz="2500" spc="-9" dirty="0">
                <a:latin typeface="Times New Roman"/>
                <a:cs typeface="Times New Roman"/>
              </a:rPr>
              <a:t>as</a:t>
            </a:r>
            <a:r>
              <a:rPr sz="2500" spc="-58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planned.</a:t>
            </a:r>
            <a:endParaRPr sz="2500">
              <a:latin typeface="Times New Roman"/>
              <a:cs typeface="Times New Roman"/>
            </a:endParaRPr>
          </a:p>
          <a:p>
            <a:pPr marL="683819" indent="-468416">
              <a:spcBef>
                <a:spcPts val="1516"/>
              </a:spcBef>
              <a:buFont typeface="Wingdings"/>
              <a:buChar char=""/>
              <a:tabLst>
                <a:tab pos="683819" algn="l"/>
                <a:tab pos="684389" algn="l"/>
              </a:tabLst>
            </a:pPr>
            <a:r>
              <a:rPr sz="2500" spc="-4" dirty="0">
                <a:latin typeface="Times New Roman"/>
                <a:cs typeface="Times New Roman"/>
              </a:rPr>
              <a:t>Other view</a:t>
            </a:r>
            <a:endParaRPr sz="2500">
              <a:latin typeface="Times New Roman"/>
              <a:cs typeface="Times New Roman"/>
            </a:endParaRPr>
          </a:p>
          <a:p>
            <a:pPr marL="1037125">
              <a:spcBef>
                <a:spcPts val="1521"/>
              </a:spcBef>
            </a:pPr>
            <a:r>
              <a:rPr sz="2500" spc="-4" dirty="0">
                <a:latin typeface="Times New Roman"/>
                <a:cs typeface="Times New Roman"/>
              </a:rPr>
              <a:t>not possible to predict what is going to </a:t>
            </a:r>
            <a:r>
              <a:rPr sz="2500" spc="-9" dirty="0">
                <a:latin typeface="Times New Roman"/>
                <a:cs typeface="Times New Roman"/>
              </a:rPr>
              <a:t>happen </a:t>
            </a:r>
            <a:r>
              <a:rPr sz="2500" spc="-4" dirty="0">
                <a:latin typeface="Times New Roman"/>
                <a:cs typeface="Times New Roman"/>
              </a:rPr>
              <a:t>?</a:t>
            </a:r>
            <a:endParaRPr sz="2500">
              <a:latin typeface="Times New Roman"/>
              <a:cs typeface="Times New Roman"/>
            </a:endParaRPr>
          </a:p>
          <a:p>
            <a:pPr marL="1037125" marR="3943925" indent="-353306">
              <a:lnSpc>
                <a:spcPts val="4532"/>
              </a:lnSpc>
              <a:spcBef>
                <a:spcPts val="404"/>
              </a:spcBef>
            </a:pPr>
            <a:r>
              <a:rPr sz="2500" spc="-4" dirty="0">
                <a:latin typeface="Times New Roman"/>
                <a:cs typeface="Times New Roman"/>
              </a:rPr>
              <a:t>Software surprises  </a:t>
            </a:r>
            <a:r>
              <a:rPr sz="2500" spc="-9" dirty="0">
                <a:latin typeface="Times New Roman"/>
                <a:cs typeface="Times New Roman"/>
              </a:rPr>
              <a:t>Never </a:t>
            </a:r>
            <a:r>
              <a:rPr sz="2500" spc="-4" dirty="0">
                <a:latin typeface="Times New Roman"/>
                <a:cs typeface="Times New Roman"/>
              </a:rPr>
              <a:t>good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news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spc="-4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Software </a:t>
            </a:r>
            <a:r>
              <a:rPr lang="en-US" sz="4400" b="0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Risk</a:t>
            </a:r>
            <a:r>
              <a:rPr lang="en-US" sz="4400" b="0" spc="-22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US" sz="4400" b="0" spc="-4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Management</a:t>
            </a:r>
            <a:endParaRPr lang="en-US" b="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4671" y="1942398"/>
            <a:ext cx="6754667" cy="3956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  <a:tabLst>
                <a:tab pos="1832634" algn="l"/>
                <a:tab pos="2242926" algn="l"/>
                <a:tab pos="3501152" algn="l"/>
                <a:tab pos="3944495" algn="l"/>
                <a:tab pos="4987888" algn="l"/>
                <a:tab pos="5644354" algn="l"/>
              </a:tabLst>
            </a:pPr>
            <a:r>
              <a:rPr sz="2500" spc="-9" dirty="0">
                <a:latin typeface="Times New Roman"/>
                <a:cs typeface="Times New Roman"/>
              </a:rPr>
              <a:t>management	</a:t>
            </a:r>
            <a:r>
              <a:rPr sz="2500" dirty="0">
                <a:latin typeface="Times New Roman"/>
                <a:cs typeface="Times New Roman"/>
              </a:rPr>
              <a:t>is	</a:t>
            </a:r>
            <a:r>
              <a:rPr sz="2500" spc="-4" dirty="0">
                <a:latin typeface="Times New Roman"/>
                <a:cs typeface="Times New Roman"/>
              </a:rPr>
              <a:t>required	to	reduce	this	surprise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3576" y="1942398"/>
            <a:ext cx="776432" cy="780374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 marR="4559">
              <a:spcBef>
                <a:spcPts val="85"/>
              </a:spcBef>
            </a:pPr>
            <a:r>
              <a:rPr sz="2500" spc="-4" dirty="0">
                <a:latin typeface="Times New Roman"/>
                <a:cs typeface="Times New Roman"/>
              </a:rPr>
              <a:t>Risk  f</a:t>
            </a:r>
            <a:r>
              <a:rPr sz="2500" spc="-13" dirty="0">
                <a:latin typeface="Times New Roman"/>
                <a:cs typeface="Times New Roman"/>
              </a:rPr>
              <a:t>ac</a:t>
            </a:r>
            <a:r>
              <a:rPr sz="2500" dirty="0">
                <a:latin typeface="Times New Roman"/>
                <a:cs typeface="Times New Roman"/>
              </a:rPr>
              <a:t>t</a:t>
            </a:r>
            <a:r>
              <a:rPr sz="2500" spc="-4" dirty="0">
                <a:latin typeface="Times New Roman"/>
                <a:cs typeface="Times New Roman"/>
              </a:rPr>
              <a:t>or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576" y="2989923"/>
            <a:ext cx="7487227" cy="114970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500" spc="-4" dirty="0">
                <a:latin typeface="Times New Roman"/>
                <a:cs typeface="Times New Roman"/>
              </a:rPr>
              <a:t>Dealing </a:t>
            </a:r>
            <a:r>
              <a:rPr sz="2500" dirty="0">
                <a:latin typeface="Times New Roman"/>
                <a:cs typeface="Times New Roman"/>
              </a:rPr>
              <a:t>with </a:t>
            </a:r>
            <a:r>
              <a:rPr sz="2500" spc="-9" dirty="0">
                <a:latin typeface="Times New Roman"/>
                <a:cs typeface="Times New Roman"/>
              </a:rPr>
              <a:t>concern </a:t>
            </a:r>
            <a:r>
              <a:rPr sz="2500" spc="-4" dirty="0">
                <a:latin typeface="Times New Roman"/>
                <a:cs typeface="Times New Roman"/>
              </a:rPr>
              <a:t>before </a:t>
            </a:r>
            <a:r>
              <a:rPr sz="2500" dirty="0">
                <a:latin typeface="Times New Roman"/>
                <a:cs typeface="Times New Roman"/>
              </a:rPr>
              <a:t>it </a:t>
            </a:r>
            <a:r>
              <a:rPr sz="2500" spc="-9" dirty="0">
                <a:latin typeface="Times New Roman"/>
                <a:cs typeface="Times New Roman"/>
              </a:rPr>
              <a:t>becomes </a:t>
            </a:r>
            <a:r>
              <a:rPr sz="2500" spc="-4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crisis.</a:t>
            </a:r>
            <a:endParaRPr sz="2500">
              <a:latin typeface="Times New Roman"/>
              <a:cs typeface="Times New Roman"/>
            </a:endParaRPr>
          </a:p>
          <a:p>
            <a:pPr>
              <a:spcBef>
                <a:spcPts val="27"/>
              </a:spcBef>
            </a:pPr>
            <a:endParaRPr sz="2400">
              <a:latin typeface="Times New Roman"/>
              <a:cs typeface="Times New Roman"/>
            </a:endParaRPr>
          </a:p>
          <a:p>
            <a:pPr marL="11397"/>
            <a:r>
              <a:rPr sz="2500" spc="-4" dirty="0">
                <a:latin typeface="Times New Roman"/>
                <a:cs typeface="Times New Roman"/>
              </a:rPr>
              <a:t>Quantify probability of failure &amp; </a:t>
            </a:r>
            <a:r>
              <a:rPr sz="2500" spc="-9" dirty="0">
                <a:latin typeface="Times New Roman"/>
                <a:cs typeface="Times New Roman"/>
              </a:rPr>
              <a:t>consequences </a:t>
            </a:r>
            <a:r>
              <a:rPr sz="2500" spc="-4" dirty="0">
                <a:latin typeface="Times New Roman"/>
                <a:cs typeface="Times New Roman"/>
              </a:rPr>
              <a:t>of</a:t>
            </a:r>
            <a:r>
              <a:rPr sz="2500" spc="36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failure.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spc="-4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Software </a:t>
            </a:r>
            <a:r>
              <a:rPr lang="en-US" sz="4000" b="0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Risk</a:t>
            </a:r>
            <a:r>
              <a:rPr lang="en-US" sz="4000" b="0" spc="-22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US" sz="4000" b="0" spc="-4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Management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3576" y="1832385"/>
            <a:ext cx="7546109" cy="290460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algn="just">
              <a:spcBef>
                <a:spcPts val="90"/>
              </a:spcBef>
            </a:pPr>
            <a:r>
              <a:rPr sz="3200" b="1" spc="-4" dirty="0">
                <a:latin typeface="Times New Roman"/>
                <a:cs typeface="Times New Roman"/>
              </a:rPr>
              <a:t>What is risk</a:t>
            </a:r>
            <a:r>
              <a:rPr sz="3200" b="1" spc="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  <a:p>
            <a:pPr marL="11397" algn="just">
              <a:spcBef>
                <a:spcPts val="2172"/>
              </a:spcBef>
            </a:pPr>
            <a:r>
              <a:rPr sz="2500" spc="-4" dirty="0">
                <a:latin typeface="Times New Roman"/>
                <a:cs typeface="Times New Roman"/>
              </a:rPr>
              <a:t>Tomorrow’s problems are today’s</a:t>
            </a:r>
            <a:r>
              <a:rPr sz="2500" spc="-18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risks.</a:t>
            </a:r>
            <a:endParaRPr sz="2500">
              <a:latin typeface="Times New Roman"/>
              <a:cs typeface="Times New Roman"/>
            </a:endParaRPr>
          </a:p>
          <a:p>
            <a:pPr>
              <a:spcBef>
                <a:spcPts val="27"/>
              </a:spcBef>
            </a:pPr>
            <a:endParaRPr sz="2400">
              <a:latin typeface="Times New Roman"/>
              <a:cs typeface="Times New Roman"/>
            </a:endParaRPr>
          </a:p>
          <a:p>
            <a:pPr marL="11397" marR="4559" algn="just"/>
            <a:r>
              <a:rPr sz="2900" i="1" spc="-4" dirty="0">
                <a:latin typeface="Times New Roman"/>
                <a:cs typeface="Times New Roman"/>
              </a:rPr>
              <a:t>“Risk is </a:t>
            </a:r>
            <a:r>
              <a:rPr sz="2900" i="1" dirty="0">
                <a:latin typeface="Times New Roman"/>
                <a:cs typeface="Times New Roman"/>
              </a:rPr>
              <a:t>a </a:t>
            </a:r>
            <a:r>
              <a:rPr sz="2900" i="1" spc="-4" dirty="0">
                <a:latin typeface="Times New Roman"/>
                <a:cs typeface="Times New Roman"/>
              </a:rPr>
              <a:t>problem that </a:t>
            </a:r>
            <a:r>
              <a:rPr sz="2900" i="1" dirty="0">
                <a:latin typeface="Times New Roman"/>
                <a:cs typeface="Times New Roman"/>
              </a:rPr>
              <a:t>may cause </a:t>
            </a:r>
            <a:r>
              <a:rPr sz="2900" i="1" spc="-4" dirty="0">
                <a:latin typeface="Times New Roman"/>
                <a:cs typeface="Times New Roman"/>
              </a:rPr>
              <a:t>some loss </a:t>
            </a:r>
            <a:r>
              <a:rPr sz="2900" i="1" dirty="0">
                <a:latin typeface="Times New Roman"/>
                <a:cs typeface="Times New Roman"/>
              </a:rPr>
              <a:t>or  threaten the </a:t>
            </a:r>
            <a:r>
              <a:rPr sz="2900" i="1" spc="-4" dirty="0">
                <a:latin typeface="Times New Roman"/>
                <a:cs typeface="Times New Roman"/>
              </a:rPr>
              <a:t>success </a:t>
            </a:r>
            <a:r>
              <a:rPr sz="2900" i="1" dirty="0">
                <a:latin typeface="Times New Roman"/>
                <a:cs typeface="Times New Roman"/>
              </a:rPr>
              <a:t>of </a:t>
            </a:r>
            <a:r>
              <a:rPr sz="2900" i="1" spc="-4" dirty="0">
                <a:latin typeface="Times New Roman"/>
                <a:cs typeface="Times New Roman"/>
              </a:rPr>
              <a:t>the </a:t>
            </a:r>
            <a:r>
              <a:rPr sz="2900" i="1" dirty="0">
                <a:latin typeface="Times New Roman"/>
                <a:cs typeface="Times New Roman"/>
              </a:rPr>
              <a:t>project, </a:t>
            </a:r>
            <a:r>
              <a:rPr sz="2900" i="1" spc="4" dirty="0">
                <a:latin typeface="Times New Roman"/>
                <a:cs typeface="Times New Roman"/>
              </a:rPr>
              <a:t>but </a:t>
            </a:r>
            <a:r>
              <a:rPr sz="2900" i="1" spc="-4" dirty="0">
                <a:latin typeface="Times New Roman"/>
                <a:cs typeface="Times New Roman"/>
              </a:rPr>
              <a:t>which </a:t>
            </a:r>
            <a:r>
              <a:rPr sz="2900" i="1" spc="4" dirty="0">
                <a:latin typeface="Times New Roman"/>
                <a:cs typeface="Times New Roman"/>
              </a:rPr>
              <a:t>has  not </a:t>
            </a:r>
            <a:r>
              <a:rPr sz="2900" i="1" spc="-4" dirty="0">
                <a:latin typeface="Times New Roman"/>
                <a:cs typeface="Times New Roman"/>
              </a:rPr>
              <a:t>happened</a:t>
            </a:r>
            <a:r>
              <a:rPr sz="2900" i="1" spc="-13" dirty="0">
                <a:latin typeface="Times New Roman"/>
                <a:cs typeface="Times New Roman"/>
              </a:rPr>
              <a:t> </a:t>
            </a:r>
            <a:r>
              <a:rPr sz="2900" i="1" spc="-4" dirty="0">
                <a:latin typeface="Times New Roman"/>
                <a:cs typeface="Times New Roman"/>
              </a:rPr>
              <a:t>yet”</a:t>
            </a:r>
            <a:r>
              <a:rPr sz="2500" spc="-4" dirty="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spc="-4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Software </a:t>
            </a:r>
            <a:r>
              <a:rPr lang="en-US" sz="4000" b="0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Risk</a:t>
            </a:r>
            <a:r>
              <a:rPr lang="en-US" sz="4000" b="0" spc="-22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US" sz="4000" b="0" spc="-4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Management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64303" y="1834820"/>
            <a:ext cx="7546109" cy="3242011"/>
          </a:xfrm>
          <a:prstGeom prst="rect">
            <a:avLst/>
          </a:prstGeom>
        </p:spPr>
        <p:txBody>
          <a:bodyPr vert="horz" wrap="square" lIns="0" tIns="10257" rIns="0" bIns="0" rtlCol="0">
            <a:spAutoFit/>
          </a:bodyPr>
          <a:lstStyle/>
          <a:p>
            <a:pPr marL="11397" marR="4559" algn="just">
              <a:lnSpc>
                <a:spcPct val="100200"/>
              </a:lnSpc>
              <a:spcBef>
                <a:spcPts val="81"/>
              </a:spcBef>
            </a:pPr>
            <a:r>
              <a:rPr sz="2500" spc="-4" dirty="0">
                <a:latin typeface="Times New Roman"/>
                <a:cs typeface="Times New Roman"/>
              </a:rPr>
              <a:t>Risk </a:t>
            </a:r>
            <a:r>
              <a:rPr sz="2500" spc="-9" dirty="0">
                <a:latin typeface="Times New Roman"/>
                <a:cs typeface="Times New Roman"/>
              </a:rPr>
              <a:t>management </a:t>
            </a:r>
            <a:r>
              <a:rPr sz="2500" spc="-4" dirty="0">
                <a:latin typeface="Times New Roman"/>
                <a:cs typeface="Times New Roman"/>
              </a:rPr>
              <a:t>is the process </a:t>
            </a:r>
            <a:r>
              <a:rPr sz="2500" spc="-4">
                <a:latin typeface="Times New Roman"/>
                <a:cs typeface="Times New Roman"/>
              </a:rPr>
              <a:t>of </a:t>
            </a:r>
            <a:r>
              <a:rPr sz="2500" spc="-4" smtClean="0">
                <a:latin typeface="Times New Roman"/>
                <a:cs typeface="Times New Roman"/>
              </a:rPr>
              <a:t>identifying</a:t>
            </a:r>
            <a:r>
              <a:rPr lang="en-IN" sz="2500" spc="-4" dirty="0" smtClean="0">
                <a:latin typeface="Times New Roman"/>
                <a:cs typeface="Times New Roman"/>
              </a:rPr>
              <a:t>,</a:t>
            </a:r>
            <a:r>
              <a:rPr sz="2500" spc="-4" smtClean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addressing  and eliminating </a:t>
            </a:r>
            <a:r>
              <a:rPr sz="2500" spc="-9" dirty="0">
                <a:latin typeface="Times New Roman"/>
                <a:cs typeface="Times New Roman"/>
              </a:rPr>
              <a:t>these </a:t>
            </a:r>
            <a:r>
              <a:rPr sz="2500" spc="-4" dirty="0">
                <a:latin typeface="Times New Roman"/>
                <a:cs typeface="Times New Roman"/>
              </a:rPr>
              <a:t>problems before they </a:t>
            </a:r>
            <a:r>
              <a:rPr sz="2500" spc="-9" dirty="0">
                <a:latin typeface="Times New Roman"/>
                <a:cs typeface="Times New Roman"/>
              </a:rPr>
              <a:t>can damage  </a:t>
            </a:r>
            <a:r>
              <a:rPr sz="2500" spc="-4" dirty="0">
                <a:latin typeface="Times New Roman"/>
                <a:cs typeface="Times New Roman"/>
              </a:rPr>
              <a:t>the</a:t>
            </a:r>
            <a:r>
              <a:rPr sz="2500" spc="-18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project.</a:t>
            </a:r>
            <a:endParaRPr sz="250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600">
              <a:latin typeface="Times New Roman"/>
              <a:cs typeface="Times New Roman"/>
            </a:endParaRPr>
          </a:p>
          <a:p>
            <a:pPr marL="11397" algn="just"/>
            <a:r>
              <a:rPr sz="2500" spc="-4" dirty="0">
                <a:latin typeface="Times New Roman"/>
                <a:cs typeface="Times New Roman"/>
              </a:rPr>
              <a:t>Current problems</a:t>
            </a:r>
            <a:r>
              <a:rPr sz="2500" spc="-9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&amp;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spcBef>
                <a:spcPts val="36"/>
              </a:spcBef>
            </a:pPr>
            <a:endParaRPr sz="3100">
              <a:latin typeface="Times New Roman"/>
              <a:cs typeface="Times New Roman"/>
            </a:endParaRPr>
          </a:p>
          <a:p>
            <a:pPr marL="1652562"/>
            <a:r>
              <a:rPr sz="2500" spc="-4" dirty="0">
                <a:latin typeface="Times New Roman"/>
                <a:cs typeface="Times New Roman"/>
              </a:rPr>
              <a:t>Potential</a:t>
            </a:r>
            <a:r>
              <a:rPr sz="2500" spc="-9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Problems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93273" y="3832412"/>
            <a:ext cx="0" cy="941294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7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93273" y="4688990"/>
            <a:ext cx="692727" cy="168088"/>
          </a:xfrm>
          <a:custGeom>
            <a:avLst/>
            <a:gdLst/>
            <a:ahLst/>
            <a:cxnLst/>
            <a:rect l="l" t="t" r="r" b="b"/>
            <a:pathLst>
              <a:path w="762000" h="190500">
                <a:moveTo>
                  <a:pt x="647700" y="96012"/>
                </a:moveTo>
                <a:lnTo>
                  <a:pt x="631976" y="76200"/>
                </a:lnTo>
                <a:lnTo>
                  <a:pt x="0" y="76200"/>
                </a:lnTo>
                <a:lnTo>
                  <a:pt x="0" y="114300"/>
                </a:lnTo>
                <a:lnTo>
                  <a:pt x="632951" y="114300"/>
                </a:lnTo>
                <a:lnTo>
                  <a:pt x="647700" y="96012"/>
                </a:lnTo>
                <a:close/>
              </a:path>
              <a:path w="762000" h="190500">
                <a:moveTo>
                  <a:pt x="762000" y="96012"/>
                </a:moveTo>
                <a:lnTo>
                  <a:pt x="571500" y="0"/>
                </a:lnTo>
                <a:lnTo>
                  <a:pt x="631976" y="76200"/>
                </a:lnTo>
                <a:lnTo>
                  <a:pt x="647700" y="76200"/>
                </a:lnTo>
                <a:lnTo>
                  <a:pt x="647700" y="152704"/>
                </a:lnTo>
                <a:lnTo>
                  <a:pt x="762000" y="96012"/>
                </a:lnTo>
                <a:close/>
              </a:path>
              <a:path w="762000" h="190500">
                <a:moveTo>
                  <a:pt x="647700" y="152704"/>
                </a:moveTo>
                <a:lnTo>
                  <a:pt x="647700" y="114300"/>
                </a:lnTo>
                <a:lnTo>
                  <a:pt x="632951" y="114300"/>
                </a:lnTo>
                <a:lnTo>
                  <a:pt x="571500" y="190500"/>
                </a:lnTo>
                <a:lnTo>
                  <a:pt x="647700" y="152704"/>
                </a:lnTo>
                <a:close/>
              </a:path>
              <a:path w="762000" h="190500">
                <a:moveTo>
                  <a:pt x="647700" y="96012"/>
                </a:moveTo>
                <a:lnTo>
                  <a:pt x="647700" y="76200"/>
                </a:lnTo>
                <a:lnTo>
                  <a:pt x="631976" y="76200"/>
                </a:lnTo>
                <a:lnTo>
                  <a:pt x="647700" y="96012"/>
                </a:lnTo>
                <a:close/>
              </a:path>
              <a:path w="762000" h="190500">
                <a:moveTo>
                  <a:pt x="647700" y="114300"/>
                </a:moveTo>
                <a:lnTo>
                  <a:pt x="647700" y="96012"/>
                </a:lnTo>
                <a:lnTo>
                  <a:pt x="632951" y="114300"/>
                </a:lnTo>
                <a:lnTo>
                  <a:pt x="6477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spc="-4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Software </a:t>
            </a:r>
            <a:r>
              <a:rPr lang="en-US" sz="4000" b="0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Risk</a:t>
            </a:r>
            <a:r>
              <a:rPr lang="en-US" sz="4000" b="0" spc="-22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US" sz="4000" b="0" spc="-4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Management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xfrm>
            <a:off x="457200" y="1066800"/>
            <a:ext cx="8229600" cy="4805605"/>
          </a:xfrm>
          <a:prstGeom prst="rect">
            <a:avLst/>
          </a:prstGeom>
        </p:spPr>
        <p:txBody>
          <a:bodyPr vert="horz" wrap="square" lIns="0" tIns="453829" rIns="0" bIns="0" rtlCol="0">
            <a:spAutoFit/>
          </a:bodyPr>
          <a:lstStyle/>
          <a:p>
            <a:pPr marL="11397">
              <a:spcBef>
                <a:spcPts val="1807"/>
              </a:spcBef>
            </a:pPr>
            <a:r>
              <a:rPr sz="2500" spc="-4" dirty="0"/>
              <a:t>Typical Software Risk</a:t>
            </a:r>
            <a:endParaRPr sz="2500"/>
          </a:p>
          <a:p>
            <a:pPr marL="11397" marR="4559">
              <a:spcBef>
                <a:spcPts val="1723"/>
              </a:spcBef>
              <a:tabLst>
                <a:tab pos="1036555" algn="l"/>
                <a:tab pos="1886200" algn="l"/>
                <a:tab pos="2452060" algn="l"/>
                <a:tab pos="3812860" algn="l"/>
                <a:tab pos="4343959" algn="l"/>
                <a:tab pos="4895003" algn="l"/>
                <a:tab pos="5532094" algn="l"/>
                <a:tab pos="6154369" algn="l"/>
                <a:tab pos="7163571" algn="l"/>
              </a:tabLst>
            </a:pPr>
            <a:r>
              <a:rPr sz="2500" spc="-13" smtClean="0">
                <a:latin typeface="Times New Roman"/>
                <a:cs typeface="Times New Roman"/>
              </a:rPr>
              <a:t>Ca</a:t>
            </a:r>
            <a:r>
              <a:rPr sz="2500" spc="-4" smtClean="0">
                <a:latin typeface="Times New Roman"/>
                <a:cs typeface="Times New Roman"/>
              </a:rPr>
              <a:t>p</a:t>
            </a:r>
            <a:r>
              <a:rPr sz="2500" spc="-13" smtClean="0">
                <a:latin typeface="Times New Roman"/>
                <a:cs typeface="Times New Roman"/>
              </a:rPr>
              <a:t>e</a:t>
            </a:r>
            <a:r>
              <a:rPr sz="2500" spc="-4" smtClean="0">
                <a:latin typeface="Times New Roman"/>
                <a:cs typeface="Times New Roman"/>
              </a:rPr>
              <a:t>rs</a:t>
            </a:r>
            <a:r>
              <a:rPr lang="en-IN" sz="2500" spc="-4" dirty="0" smtClean="0">
                <a:latin typeface="Times New Roman"/>
                <a:cs typeface="Times New Roman"/>
              </a:rPr>
              <a:t> </a:t>
            </a:r>
            <a:r>
              <a:rPr sz="2500" spc="-4" smtClean="0">
                <a:latin typeface="Times New Roman"/>
                <a:cs typeface="Times New Roman"/>
              </a:rPr>
              <a:t>J</a:t>
            </a:r>
            <a:r>
              <a:rPr sz="2500" spc="-13" smtClean="0">
                <a:latin typeface="Times New Roman"/>
                <a:cs typeface="Times New Roman"/>
              </a:rPr>
              <a:t>o</a:t>
            </a:r>
            <a:r>
              <a:rPr sz="2500" spc="-4" smtClean="0">
                <a:latin typeface="Times New Roman"/>
                <a:cs typeface="Times New Roman"/>
              </a:rPr>
              <a:t>n</a:t>
            </a:r>
            <a:r>
              <a:rPr sz="2500" spc="-13" smtClean="0">
                <a:latin typeface="Times New Roman"/>
                <a:cs typeface="Times New Roman"/>
              </a:rPr>
              <a:t>e</a:t>
            </a:r>
            <a:r>
              <a:rPr sz="2500" spc="-4" smtClean="0">
                <a:latin typeface="Times New Roman"/>
                <a:cs typeface="Times New Roman"/>
              </a:rPr>
              <a:t>s</a:t>
            </a:r>
            <a:r>
              <a:rPr lang="en-IN" sz="2500" spc="-4" dirty="0" smtClean="0">
                <a:latin typeface="Times New Roman"/>
                <a:cs typeface="Times New Roman"/>
              </a:rPr>
              <a:t> </a:t>
            </a:r>
            <a:r>
              <a:rPr sz="2500" spc="-4" smtClean="0">
                <a:latin typeface="Times New Roman"/>
                <a:cs typeface="Times New Roman"/>
              </a:rPr>
              <a:t>h</a:t>
            </a:r>
            <a:r>
              <a:rPr sz="2500" spc="-13" smtClean="0">
                <a:latin typeface="Times New Roman"/>
                <a:cs typeface="Times New Roman"/>
              </a:rPr>
              <a:t>a</a:t>
            </a:r>
            <a:r>
              <a:rPr sz="2500" spc="-4" smtClean="0">
                <a:latin typeface="Times New Roman"/>
                <a:cs typeface="Times New Roman"/>
              </a:rPr>
              <a:t>s</a:t>
            </a:r>
            <a:r>
              <a:rPr lang="en-IN" sz="2500" spc="-4" dirty="0" smtClean="0">
                <a:latin typeface="Times New Roman"/>
                <a:cs typeface="Times New Roman"/>
              </a:rPr>
              <a:t> </a:t>
            </a:r>
            <a:r>
              <a:rPr sz="2500" spc="-9" smtClean="0">
                <a:latin typeface="Times New Roman"/>
                <a:cs typeface="Times New Roman"/>
              </a:rPr>
              <a:t>i</a:t>
            </a:r>
            <a:r>
              <a:rPr sz="2500" spc="-13" smtClean="0">
                <a:latin typeface="Times New Roman"/>
                <a:cs typeface="Times New Roman"/>
              </a:rPr>
              <a:t>de</a:t>
            </a:r>
            <a:r>
              <a:rPr sz="2500" spc="-4" smtClean="0">
                <a:latin typeface="Times New Roman"/>
                <a:cs typeface="Times New Roman"/>
              </a:rPr>
              <a:t>n</a:t>
            </a:r>
            <a:r>
              <a:rPr sz="2500" smtClean="0">
                <a:latin typeface="Times New Roman"/>
                <a:cs typeface="Times New Roman"/>
              </a:rPr>
              <a:t>ti</a:t>
            </a:r>
            <a:r>
              <a:rPr sz="2500" spc="-4" smtClean="0">
                <a:latin typeface="Times New Roman"/>
                <a:cs typeface="Times New Roman"/>
              </a:rPr>
              <a:t>f</a:t>
            </a:r>
            <a:r>
              <a:rPr sz="2500" smtClean="0">
                <a:latin typeface="Times New Roman"/>
                <a:cs typeface="Times New Roman"/>
              </a:rPr>
              <a:t>i</a:t>
            </a:r>
            <a:r>
              <a:rPr sz="2500" spc="-22" smtClean="0">
                <a:latin typeface="Times New Roman"/>
                <a:cs typeface="Times New Roman"/>
              </a:rPr>
              <a:t>e</a:t>
            </a:r>
            <a:r>
              <a:rPr sz="2500" spc="-4" smtClean="0">
                <a:latin typeface="Times New Roman"/>
                <a:cs typeface="Times New Roman"/>
              </a:rPr>
              <a:t>d</a:t>
            </a:r>
            <a:r>
              <a:rPr lang="en-IN" sz="2500" spc="-4" dirty="0" smtClean="0">
                <a:latin typeface="Times New Roman"/>
                <a:cs typeface="Times New Roman"/>
              </a:rPr>
              <a:t> </a:t>
            </a:r>
            <a:r>
              <a:rPr sz="2500" smtClean="0">
                <a:latin typeface="Times New Roman"/>
                <a:cs typeface="Times New Roman"/>
              </a:rPr>
              <a:t>t</a:t>
            </a:r>
            <a:r>
              <a:rPr sz="2500" spc="-13" smtClean="0">
                <a:latin typeface="Times New Roman"/>
                <a:cs typeface="Times New Roman"/>
              </a:rPr>
              <a:t>h</a:t>
            </a:r>
            <a:r>
              <a:rPr sz="2500" spc="-4" smtClean="0">
                <a:latin typeface="Times New Roman"/>
                <a:cs typeface="Times New Roman"/>
              </a:rPr>
              <a:t>e</a:t>
            </a:r>
            <a:r>
              <a:rPr lang="en-IN" sz="2500" spc="-4" dirty="0" smtClean="0">
                <a:latin typeface="Times New Roman"/>
                <a:cs typeface="Times New Roman"/>
              </a:rPr>
              <a:t> </a:t>
            </a:r>
            <a:r>
              <a:rPr sz="2500" smtClean="0">
                <a:latin typeface="Times New Roman"/>
                <a:cs typeface="Times New Roman"/>
              </a:rPr>
              <a:t>t</a:t>
            </a:r>
            <a:r>
              <a:rPr sz="2500" spc="-4" smtClean="0">
                <a:latin typeface="Times New Roman"/>
                <a:cs typeface="Times New Roman"/>
              </a:rPr>
              <a:t>op</a:t>
            </a:r>
            <a:r>
              <a:rPr lang="en-IN" sz="2500" spc="-4" dirty="0" smtClean="0">
                <a:latin typeface="Times New Roman"/>
                <a:cs typeface="Times New Roman"/>
              </a:rPr>
              <a:t> </a:t>
            </a:r>
            <a:r>
              <a:rPr sz="2500" spc="-4" smtClean="0">
                <a:latin typeface="Times New Roman"/>
                <a:cs typeface="Times New Roman"/>
              </a:rPr>
              <a:t>f</a:t>
            </a:r>
            <a:r>
              <a:rPr sz="2500" smtClean="0">
                <a:latin typeface="Times New Roman"/>
                <a:cs typeface="Times New Roman"/>
              </a:rPr>
              <a:t>i</a:t>
            </a:r>
            <a:r>
              <a:rPr sz="2500" spc="-4" smtClean="0">
                <a:latin typeface="Times New Roman"/>
                <a:cs typeface="Times New Roman"/>
              </a:rPr>
              <a:t>ve</a:t>
            </a:r>
            <a:r>
              <a:rPr lang="en-IN" sz="2500" spc="-4" dirty="0" smtClean="0">
                <a:latin typeface="Times New Roman"/>
                <a:cs typeface="Times New Roman"/>
              </a:rPr>
              <a:t> </a:t>
            </a:r>
            <a:r>
              <a:rPr sz="2500" spc="-4" smtClean="0">
                <a:latin typeface="Times New Roman"/>
                <a:cs typeface="Times New Roman"/>
              </a:rPr>
              <a:t>r</a:t>
            </a:r>
            <a:r>
              <a:rPr sz="2500" smtClean="0">
                <a:latin typeface="Times New Roman"/>
                <a:cs typeface="Times New Roman"/>
              </a:rPr>
              <a:t>i</a:t>
            </a:r>
            <a:r>
              <a:rPr sz="2500" spc="-4" smtClean="0">
                <a:latin typeface="Times New Roman"/>
                <a:cs typeface="Times New Roman"/>
              </a:rPr>
              <a:t>sk</a:t>
            </a:r>
            <a:r>
              <a:rPr lang="en-IN" sz="2500" spc="-4" dirty="0" smtClean="0">
                <a:latin typeface="Times New Roman"/>
                <a:cs typeface="Times New Roman"/>
              </a:rPr>
              <a:t> </a:t>
            </a:r>
            <a:r>
              <a:rPr sz="2500" spc="-4" smtClean="0">
                <a:latin typeface="Times New Roman"/>
                <a:cs typeface="Times New Roman"/>
              </a:rPr>
              <a:t>f</a:t>
            </a:r>
            <a:r>
              <a:rPr sz="2500" spc="-13" smtClean="0">
                <a:latin typeface="Times New Roman"/>
                <a:cs typeface="Times New Roman"/>
              </a:rPr>
              <a:t>ac</a:t>
            </a:r>
            <a:r>
              <a:rPr sz="2500" spc="-9" smtClean="0">
                <a:latin typeface="Times New Roman"/>
                <a:cs typeface="Times New Roman"/>
              </a:rPr>
              <a:t>t</a:t>
            </a:r>
            <a:r>
              <a:rPr sz="2500" spc="-4" smtClean="0">
                <a:latin typeface="Times New Roman"/>
                <a:cs typeface="Times New Roman"/>
              </a:rPr>
              <a:t>ors</a:t>
            </a:r>
            <a:r>
              <a:rPr lang="en-IN" sz="2500" spc="-4" dirty="0" smtClean="0">
                <a:latin typeface="Times New Roman"/>
                <a:cs typeface="Times New Roman"/>
              </a:rPr>
              <a:t> </a:t>
            </a:r>
            <a:r>
              <a:rPr sz="2500" smtClean="0">
                <a:latin typeface="Times New Roman"/>
                <a:cs typeface="Times New Roman"/>
              </a:rPr>
              <a:t>t</a:t>
            </a:r>
            <a:r>
              <a:rPr sz="2500" spc="-4" smtClean="0">
                <a:latin typeface="Times New Roman"/>
                <a:cs typeface="Times New Roman"/>
              </a:rPr>
              <a:t>h</a:t>
            </a:r>
            <a:r>
              <a:rPr sz="2500" spc="-13" smtClean="0">
                <a:latin typeface="Times New Roman"/>
                <a:cs typeface="Times New Roman"/>
              </a:rPr>
              <a:t>a</a:t>
            </a:r>
            <a:r>
              <a:rPr sz="2500" smtClean="0">
                <a:latin typeface="Times New Roman"/>
                <a:cs typeface="Times New Roman"/>
              </a:rPr>
              <a:t>t</a:t>
            </a:r>
            <a:r>
              <a:rPr lang="en-IN" sz="2500" dirty="0" smtClean="0">
                <a:latin typeface="Times New Roman"/>
                <a:cs typeface="Times New Roman"/>
              </a:rPr>
              <a:t> </a:t>
            </a:r>
            <a:r>
              <a:rPr sz="2500" spc="-4" smtClean="0">
                <a:latin typeface="Times New Roman"/>
                <a:cs typeface="Times New Roman"/>
              </a:rPr>
              <a:t>threaten </a:t>
            </a:r>
            <a:r>
              <a:rPr sz="2500" spc="-4" dirty="0">
                <a:latin typeface="Times New Roman"/>
                <a:cs typeface="Times New Roman"/>
              </a:rPr>
              <a:t>projects </a:t>
            </a:r>
            <a:r>
              <a:rPr sz="2500" spc="-9" dirty="0">
                <a:latin typeface="Times New Roman"/>
                <a:cs typeface="Times New Roman"/>
              </a:rPr>
              <a:t>in </a:t>
            </a:r>
            <a:r>
              <a:rPr sz="2500" spc="-4" dirty="0">
                <a:latin typeface="Times New Roman"/>
                <a:cs typeface="Times New Roman"/>
              </a:rPr>
              <a:t>different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applications.</a:t>
            </a:r>
            <a:endParaRPr sz="2500">
              <a:latin typeface="Times New Roman"/>
              <a:cs typeface="Times New Roman"/>
            </a:endParaRPr>
          </a:p>
          <a:p>
            <a:pPr marL="831980" indent="-820583">
              <a:spcBef>
                <a:spcPts val="1678"/>
              </a:spcBef>
              <a:buClr>
                <a:srgbClr val="000000"/>
              </a:buClr>
              <a:buAutoNum type="arabicPeriod"/>
              <a:tabLst>
                <a:tab pos="831410" algn="l"/>
                <a:tab pos="831980" algn="l"/>
              </a:tabLst>
            </a:pPr>
            <a:r>
              <a:rPr sz="2500" spc="-9" dirty="0">
                <a:latin typeface="Times New Roman"/>
                <a:cs typeface="Times New Roman"/>
              </a:rPr>
              <a:t>Dependencies </a:t>
            </a:r>
            <a:r>
              <a:rPr sz="2500" spc="-4" dirty="0">
                <a:latin typeface="Times New Roman"/>
                <a:cs typeface="Times New Roman"/>
              </a:rPr>
              <a:t>on outside </a:t>
            </a:r>
            <a:r>
              <a:rPr sz="2500" spc="-9" dirty="0">
                <a:latin typeface="Times New Roman"/>
                <a:cs typeface="Times New Roman"/>
              </a:rPr>
              <a:t>agencies </a:t>
            </a:r>
            <a:r>
              <a:rPr sz="2500" spc="-4" dirty="0">
                <a:latin typeface="Times New Roman"/>
                <a:cs typeface="Times New Roman"/>
              </a:rPr>
              <a:t>or</a:t>
            </a:r>
            <a:r>
              <a:rPr sz="2500" spc="9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factors.</a:t>
            </a:r>
            <a:endParaRPr sz="2500">
              <a:latin typeface="Times New Roman"/>
              <a:cs typeface="Times New Roman"/>
            </a:endParaRPr>
          </a:p>
          <a:p>
            <a:pPr marL="1299256" lvl="1" indent="-467845">
              <a:spcBef>
                <a:spcPts val="1830"/>
              </a:spcBef>
              <a:buChar char="•"/>
              <a:tabLst>
                <a:tab pos="1299256" algn="l"/>
                <a:tab pos="1299826" algn="l"/>
              </a:tabLst>
            </a:pPr>
            <a:r>
              <a:rPr sz="2500" spc="-4" dirty="0">
                <a:latin typeface="Times New Roman"/>
                <a:cs typeface="Times New Roman"/>
              </a:rPr>
              <a:t>Availability of trained, </a:t>
            </a:r>
            <a:r>
              <a:rPr sz="2500" spc="-9" dirty="0">
                <a:latin typeface="Times New Roman"/>
                <a:cs typeface="Times New Roman"/>
              </a:rPr>
              <a:t>experienced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persons</a:t>
            </a:r>
            <a:endParaRPr sz="2500">
              <a:latin typeface="Times New Roman"/>
              <a:cs typeface="Times New Roman"/>
            </a:endParaRPr>
          </a:p>
          <a:p>
            <a:pPr marL="1299256" lvl="1" indent="-467845">
              <a:spcBef>
                <a:spcPts val="1553"/>
              </a:spcBef>
              <a:buChar char="•"/>
              <a:tabLst>
                <a:tab pos="1299256" algn="l"/>
                <a:tab pos="1299826" algn="l"/>
              </a:tabLst>
            </a:pPr>
            <a:r>
              <a:rPr sz="2500" spc="-4" dirty="0">
                <a:latin typeface="Times New Roman"/>
                <a:cs typeface="Times New Roman"/>
              </a:rPr>
              <a:t>Inter group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9" dirty="0">
                <a:latin typeface="Times New Roman"/>
                <a:cs typeface="Times New Roman"/>
              </a:rPr>
              <a:t>dependencies</a:t>
            </a:r>
            <a:endParaRPr sz="2500">
              <a:latin typeface="Times New Roman"/>
              <a:cs typeface="Times New Roman"/>
            </a:endParaRPr>
          </a:p>
          <a:p>
            <a:pPr marL="1299256" lvl="1" indent="-467845">
              <a:spcBef>
                <a:spcPts val="1732"/>
              </a:spcBef>
              <a:buChar char="•"/>
              <a:tabLst>
                <a:tab pos="1299256" algn="l"/>
                <a:tab pos="1299826" algn="l"/>
              </a:tabLst>
            </a:pPr>
            <a:r>
              <a:rPr sz="2500" spc="-4" dirty="0">
                <a:latin typeface="Times New Roman"/>
                <a:cs typeface="Times New Roman"/>
              </a:rPr>
              <a:t>Customer-Furnished </a:t>
            </a:r>
            <a:r>
              <a:rPr sz="2500" spc="-9" dirty="0">
                <a:latin typeface="Times New Roman"/>
                <a:cs typeface="Times New Roman"/>
              </a:rPr>
              <a:t>items </a:t>
            </a:r>
            <a:r>
              <a:rPr sz="2500" spc="-4" dirty="0">
                <a:latin typeface="Times New Roman"/>
                <a:cs typeface="Times New Roman"/>
              </a:rPr>
              <a:t>or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information</a:t>
            </a:r>
            <a:endParaRPr sz="2500">
              <a:latin typeface="Times New Roman"/>
              <a:cs typeface="Times New Roman"/>
            </a:endParaRPr>
          </a:p>
          <a:p>
            <a:pPr marL="1299256" lvl="1" indent="-467845">
              <a:spcBef>
                <a:spcPts val="1391"/>
              </a:spcBef>
              <a:buChar char="•"/>
              <a:tabLst>
                <a:tab pos="1299256" algn="l"/>
                <a:tab pos="1299826" algn="l"/>
              </a:tabLst>
            </a:pPr>
            <a:r>
              <a:rPr sz="2500" spc="-4" dirty="0">
                <a:latin typeface="Times New Roman"/>
                <a:cs typeface="Times New Roman"/>
              </a:rPr>
              <a:t>Internal &amp; external </a:t>
            </a:r>
            <a:r>
              <a:rPr sz="2500" spc="-9" dirty="0">
                <a:latin typeface="Times New Roman"/>
                <a:cs typeface="Times New Roman"/>
              </a:rPr>
              <a:t>subcontractor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relationships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spc="-4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Software </a:t>
            </a:r>
            <a:r>
              <a:rPr lang="en-US" sz="4000" b="0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Risk</a:t>
            </a:r>
            <a:r>
              <a:rPr lang="en-US" sz="4000" b="0" spc="-22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US" sz="4000" b="0" spc="-4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Management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5030" y="1646563"/>
            <a:ext cx="266123" cy="39892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500" spc="-4" dirty="0">
                <a:latin typeface="Times New Roman"/>
                <a:cs typeface="Times New Roman"/>
              </a:rPr>
              <a:t>2.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6304" y="1646563"/>
            <a:ext cx="2542886" cy="3956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500" spc="-4" dirty="0">
                <a:latin typeface="Times New Roman"/>
                <a:cs typeface="Times New Roman"/>
              </a:rPr>
              <a:t>Requirement</a:t>
            </a:r>
            <a:r>
              <a:rPr sz="2500" spc="-72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issues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47010" y="2751268"/>
            <a:ext cx="316345" cy="745191"/>
          </a:xfrm>
          <a:custGeom>
            <a:avLst/>
            <a:gdLst/>
            <a:ahLst/>
            <a:cxnLst/>
            <a:rect l="l" t="t" r="r" b="b"/>
            <a:pathLst>
              <a:path w="347979" h="844550">
                <a:moveTo>
                  <a:pt x="296373" y="715190"/>
                </a:moveTo>
                <a:lnTo>
                  <a:pt x="36576" y="0"/>
                </a:lnTo>
                <a:lnTo>
                  <a:pt x="0" y="12192"/>
                </a:lnTo>
                <a:lnTo>
                  <a:pt x="261218" y="728676"/>
                </a:lnTo>
                <a:lnTo>
                  <a:pt x="283464" y="736092"/>
                </a:lnTo>
                <a:lnTo>
                  <a:pt x="296373" y="715190"/>
                </a:lnTo>
                <a:close/>
              </a:path>
              <a:path w="347979" h="844550">
                <a:moveTo>
                  <a:pt x="301752" y="824016"/>
                </a:moveTo>
                <a:lnTo>
                  <a:pt x="301752" y="729996"/>
                </a:lnTo>
                <a:lnTo>
                  <a:pt x="266700" y="743712"/>
                </a:lnTo>
                <a:lnTo>
                  <a:pt x="261218" y="728676"/>
                </a:lnTo>
                <a:lnTo>
                  <a:pt x="169164" y="697992"/>
                </a:lnTo>
                <a:lnTo>
                  <a:pt x="301752" y="824016"/>
                </a:lnTo>
                <a:close/>
              </a:path>
              <a:path w="347979" h="844550">
                <a:moveTo>
                  <a:pt x="301752" y="729996"/>
                </a:moveTo>
                <a:lnTo>
                  <a:pt x="296373" y="715190"/>
                </a:lnTo>
                <a:lnTo>
                  <a:pt x="283464" y="736092"/>
                </a:lnTo>
                <a:lnTo>
                  <a:pt x="261218" y="728676"/>
                </a:lnTo>
                <a:lnTo>
                  <a:pt x="266700" y="743712"/>
                </a:lnTo>
                <a:lnTo>
                  <a:pt x="301752" y="729996"/>
                </a:lnTo>
                <a:close/>
              </a:path>
              <a:path w="347979" h="844550">
                <a:moveTo>
                  <a:pt x="347472" y="632460"/>
                </a:moveTo>
                <a:lnTo>
                  <a:pt x="296373" y="715190"/>
                </a:lnTo>
                <a:lnTo>
                  <a:pt x="301752" y="729996"/>
                </a:lnTo>
                <a:lnTo>
                  <a:pt x="301752" y="824016"/>
                </a:lnTo>
                <a:lnTo>
                  <a:pt x="323088" y="844296"/>
                </a:lnTo>
                <a:lnTo>
                  <a:pt x="347472" y="63246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49762" y="2238232"/>
            <a:ext cx="3064163" cy="3956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500" spc="-4" dirty="0">
                <a:latin typeface="Times New Roman"/>
                <a:cs typeface="Times New Roman"/>
              </a:rPr>
              <a:t>Uncertain</a:t>
            </a:r>
            <a:r>
              <a:rPr sz="2500" spc="-58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requirements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0" y="3313763"/>
            <a:ext cx="8000999" cy="1574060"/>
          </a:xfrm>
          <a:prstGeom prst="rect">
            <a:avLst/>
          </a:prstGeom>
        </p:spPr>
        <p:txBody>
          <a:bodyPr vert="horz" wrap="square" lIns="0" tIns="161837" rIns="0" bIns="0" rtlCol="0">
            <a:spAutoFit/>
          </a:bodyPr>
          <a:lstStyle/>
          <a:p>
            <a:pPr marL="898082" algn="ctr">
              <a:spcBef>
                <a:spcPts val="1274"/>
              </a:spcBef>
            </a:pPr>
            <a:r>
              <a:rPr sz="2500" spc="-4" dirty="0">
                <a:latin typeface="Times New Roman"/>
                <a:cs typeface="Times New Roman"/>
              </a:rPr>
              <a:t>Wrong product</a:t>
            </a:r>
            <a:endParaRPr sz="2500">
              <a:latin typeface="Times New Roman"/>
              <a:cs typeface="Times New Roman"/>
            </a:endParaRPr>
          </a:p>
          <a:p>
            <a:pPr marL="727127" algn="ctr">
              <a:spcBef>
                <a:spcPts val="1185"/>
              </a:spcBef>
            </a:pPr>
            <a:r>
              <a:rPr sz="2500" spc="-4" dirty="0">
                <a:latin typeface="Times New Roman"/>
                <a:cs typeface="Times New Roman"/>
              </a:rPr>
              <a:t>or</a:t>
            </a:r>
            <a:endParaRPr sz="2500">
              <a:latin typeface="Times New Roman"/>
              <a:cs typeface="Times New Roman"/>
            </a:endParaRPr>
          </a:p>
          <a:p>
            <a:pPr marL="822862" algn="ctr">
              <a:spcBef>
                <a:spcPts val="754"/>
              </a:spcBef>
            </a:pPr>
            <a:r>
              <a:rPr sz="2500" spc="-4" dirty="0">
                <a:latin typeface="Times New Roman"/>
                <a:cs typeface="Times New Roman"/>
              </a:rPr>
              <a:t>Right </a:t>
            </a:r>
            <a:r>
              <a:rPr sz="2500" spc="-4">
                <a:latin typeface="Times New Roman"/>
                <a:cs typeface="Times New Roman"/>
              </a:rPr>
              <a:t>product</a:t>
            </a:r>
            <a:r>
              <a:rPr sz="2500" spc="-18">
                <a:latin typeface="Times New Roman"/>
                <a:cs typeface="Times New Roman"/>
              </a:rPr>
              <a:t> </a:t>
            </a:r>
            <a:r>
              <a:rPr sz="2500" spc="-4" smtClean="0">
                <a:latin typeface="Times New Roman"/>
                <a:cs typeface="Times New Roman"/>
              </a:rPr>
              <a:t>badly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spc="-4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Software </a:t>
            </a:r>
            <a:r>
              <a:rPr lang="en-US" sz="4000" b="0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Risk</a:t>
            </a:r>
            <a:r>
              <a:rPr lang="en-US" sz="4000" b="0" spc="-22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US" sz="4000" b="0" spc="-4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Management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5181600"/>
            <a:ext cx="845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397" marR="4559">
              <a:spcBef>
                <a:spcPts val="2154"/>
              </a:spcBef>
              <a:tabLst>
                <a:tab pos="1065618" algn="l"/>
                <a:tab pos="2438384" algn="l"/>
                <a:tab pos="3546169" algn="l"/>
                <a:tab pos="4067582" algn="l"/>
              </a:tabLst>
            </a:pPr>
            <a:r>
              <a:rPr lang="en-US" sz="2800" spc="-13" dirty="0" smtClean="0">
                <a:latin typeface="Times New Roman"/>
                <a:cs typeface="Times New Roman"/>
              </a:rPr>
              <a:t>E</a:t>
            </a:r>
            <a:r>
              <a:rPr lang="en-US" sz="2800" dirty="0" smtClean="0">
                <a:latin typeface="Times New Roman"/>
                <a:cs typeface="Times New Roman"/>
              </a:rPr>
              <a:t>it</a:t>
            </a:r>
            <a:r>
              <a:rPr lang="en-US" sz="2800" spc="-4" dirty="0" smtClean="0">
                <a:latin typeface="Times New Roman"/>
                <a:cs typeface="Times New Roman"/>
              </a:rPr>
              <a:t>h</a:t>
            </a:r>
            <a:r>
              <a:rPr lang="en-US" sz="2800" spc="-13" dirty="0" smtClean="0">
                <a:latin typeface="Times New Roman"/>
                <a:cs typeface="Times New Roman"/>
              </a:rPr>
              <a:t>e</a:t>
            </a:r>
            <a:r>
              <a:rPr lang="en-US" sz="2800" spc="-4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latin typeface="Times New Roman"/>
                <a:cs typeface="Times New Roman"/>
              </a:rPr>
              <a:t>	</a:t>
            </a:r>
            <a:r>
              <a:rPr lang="en-US" sz="2800" spc="-4" dirty="0" smtClean="0">
                <a:latin typeface="Times New Roman"/>
                <a:cs typeface="Times New Roman"/>
              </a:rPr>
              <a:t>s</a:t>
            </a:r>
            <a:r>
              <a:rPr lang="en-US" sz="2800" dirty="0" smtClean="0">
                <a:latin typeface="Times New Roman"/>
                <a:cs typeface="Times New Roman"/>
              </a:rPr>
              <a:t>i</a:t>
            </a:r>
            <a:r>
              <a:rPr lang="en-US" sz="2800" spc="-9" dirty="0" smtClean="0">
                <a:latin typeface="Times New Roman"/>
                <a:cs typeface="Times New Roman"/>
              </a:rPr>
              <a:t>t</a:t>
            </a:r>
            <a:r>
              <a:rPr lang="en-US" sz="2800" spc="-4" dirty="0" smtClean="0">
                <a:latin typeface="Times New Roman"/>
                <a:cs typeface="Times New Roman"/>
              </a:rPr>
              <a:t>u</a:t>
            </a:r>
            <a:r>
              <a:rPr lang="en-US" sz="2800" spc="-13" dirty="0" smtClean="0">
                <a:latin typeface="Times New Roman"/>
                <a:cs typeface="Times New Roman"/>
              </a:rPr>
              <a:t>a</a:t>
            </a:r>
            <a:r>
              <a:rPr lang="en-US" sz="2800" dirty="0" smtClean="0">
                <a:latin typeface="Times New Roman"/>
                <a:cs typeface="Times New Roman"/>
              </a:rPr>
              <a:t>ti</a:t>
            </a:r>
            <a:r>
              <a:rPr lang="en-US" sz="2800" spc="-13" dirty="0" smtClean="0">
                <a:latin typeface="Times New Roman"/>
                <a:cs typeface="Times New Roman"/>
              </a:rPr>
              <a:t>o</a:t>
            </a:r>
            <a:r>
              <a:rPr lang="en-US" sz="2800" spc="-4" dirty="0" smtClean="0">
                <a:latin typeface="Times New Roman"/>
                <a:cs typeface="Times New Roman"/>
              </a:rPr>
              <a:t>n</a:t>
            </a:r>
            <a:r>
              <a:rPr lang="en-US" sz="2800" dirty="0" smtClean="0">
                <a:latin typeface="Times New Roman"/>
                <a:cs typeface="Times New Roman"/>
              </a:rPr>
              <a:t>	</a:t>
            </a:r>
            <a:r>
              <a:rPr lang="en-US" sz="2800" spc="-4" dirty="0" smtClean="0">
                <a:latin typeface="Times New Roman"/>
                <a:cs typeface="Times New Roman"/>
              </a:rPr>
              <a:t>r</a:t>
            </a:r>
            <a:r>
              <a:rPr lang="en-US" sz="2800" spc="-13" dirty="0" smtClean="0">
                <a:latin typeface="Times New Roman"/>
                <a:cs typeface="Times New Roman"/>
              </a:rPr>
              <a:t>e</a:t>
            </a:r>
            <a:r>
              <a:rPr lang="en-US" sz="2800" spc="-4" dirty="0" smtClean="0">
                <a:latin typeface="Times New Roman"/>
                <a:cs typeface="Times New Roman"/>
              </a:rPr>
              <a:t>su</a:t>
            </a:r>
            <a:r>
              <a:rPr lang="en-US" sz="2800" spc="-9" dirty="0" smtClean="0">
                <a:latin typeface="Times New Roman"/>
                <a:cs typeface="Times New Roman"/>
              </a:rPr>
              <a:t>l</a:t>
            </a:r>
            <a:r>
              <a:rPr lang="en-US" sz="2800" dirty="0" smtClean="0">
                <a:latin typeface="Times New Roman"/>
                <a:cs typeface="Times New Roman"/>
              </a:rPr>
              <a:t>t</a:t>
            </a:r>
            <a:r>
              <a:rPr lang="en-US" sz="2800" spc="-4" dirty="0" smtClean="0">
                <a:latin typeface="Times New Roman"/>
                <a:cs typeface="Times New Roman"/>
              </a:rPr>
              <a:t>s</a:t>
            </a:r>
            <a:r>
              <a:rPr lang="en-US" sz="2800" dirty="0" smtClean="0">
                <a:latin typeface="Times New Roman"/>
                <a:cs typeface="Times New Roman"/>
              </a:rPr>
              <a:t>	</a:t>
            </a:r>
            <a:r>
              <a:rPr lang="en-US" sz="2800" spc="-9" dirty="0" smtClean="0">
                <a:latin typeface="Times New Roman"/>
                <a:cs typeface="Times New Roman"/>
              </a:rPr>
              <a:t>i</a:t>
            </a:r>
            <a:r>
              <a:rPr lang="en-US" sz="2800" spc="-4" dirty="0" smtClean="0">
                <a:latin typeface="Times New Roman"/>
                <a:cs typeface="Times New Roman"/>
              </a:rPr>
              <a:t>n</a:t>
            </a:r>
            <a:r>
              <a:rPr lang="en-US" sz="2800" dirty="0" smtClean="0">
                <a:latin typeface="Times New Roman"/>
                <a:cs typeface="Times New Roman"/>
              </a:rPr>
              <a:t>	</a:t>
            </a:r>
            <a:r>
              <a:rPr lang="en-US" sz="2800" spc="-4" dirty="0" smtClean="0">
                <a:latin typeface="Times New Roman"/>
                <a:cs typeface="Times New Roman"/>
              </a:rPr>
              <a:t>unp</a:t>
            </a:r>
            <a:r>
              <a:rPr lang="en-US" sz="2800" dirty="0" smtClean="0">
                <a:latin typeface="Times New Roman"/>
                <a:cs typeface="Times New Roman"/>
              </a:rPr>
              <a:t>l</a:t>
            </a:r>
            <a:r>
              <a:rPr lang="en-US" sz="2800" spc="-13" dirty="0" smtClean="0">
                <a:latin typeface="Times New Roman"/>
                <a:cs typeface="Times New Roman"/>
              </a:rPr>
              <a:t>e</a:t>
            </a:r>
            <a:r>
              <a:rPr lang="en-US" sz="2800" spc="-22" dirty="0" smtClean="0">
                <a:latin typeface="Times New Roman"/>
                <a:cs typeface="Times New Roman"/>
              </a:rPr>
              <a:t>a</a:t>
            </a:r>
            <a:r>
              <a:rPr lang="en-US" sz="2800" spc="-4" dirty="0" smtClean="0">
                <a:latin typeface="Times New Roman"/>
                <a:cs typeface="Times New Roman"/>
              </a:rPr>
              <a:t>s</a:t>
            </a:r>
            <a:r>
              <a:rPr lang="en-US" sz="2800" spc="-13" dirty="0" smtClean="0">
                <a:latin typeface="Times New Roman"/>
                <a:cs typeface="Times New Roman"/>
              </a:rPr>
              <a:t>a</a:t>
            </a:r>
            <a:r>
              <a:rPr lang="en-US" sz="2800" spc="-4" dirty="0" smtClean="0">
                <a:latin typeface="Times New Roman"/>
                <a:cs typeface="Times New Roman"/>
              </a:rPr>
              <a:t>n</a:t>
            </a:r>
            <a:r>
              <a:rPr lang="en-US" sz="2800" dirty="0" smtClean="0">
                <a:latin typeface="Times New Roman"/>
                <a:cs typeface="Times New Roman"/>
              </a:rPr>
              <a:t>t </a:t>
            </a:r>
            <a:r>
              <a:rPr lang="en-US" sz="2800" spc="-4" dirty="0" smtClean="0">
                <a:latin typeface="Times New Roman"/>
                <a:cs typeface="Times New Roman"/>
              </a:rPr>
              <a:t>surpr</a:t>
            </a:r>
            <a:r>
              <a:rPr lang="en-US" sz="2800" spc="-9" dirty="0" smtClean="0">
                <a:latin typeface="Times New Roman"/>
                <a:cs typeface="Times New Roman"/>
              </a:rPr>
              <a:t>i</a:t>
            </a:r>
            <a:r>
              <a:rPr lang="en-US" sz="2800" spc="-4" dirty="0" smtClean="0">
                <a:latin typeface="Times New Roman"/>
                <a:cs typeface="Times New Roman"/>
              </a:rPr>
              <a:t>s</a:t>
            </a:r>
            <a:r>
              <a:rPr lang="en-US" sz="2800" spc="-13" dirty="0" smtClean="0">
                <a:latin typeface="Times New Roman"/>
                <a:cs typeface="Times New Roman"/>
              </a:rPr>
              <a:t>e</a:t>
            </a:r>
            <a:r>
              <a:rPr lang="en-US" sz="2800" spc="-4" dirty="0" smtClean="0">
                <a:latin typeface="Times New Roman"/>
                <a:cs typeface="Times New Roman"/>
              </a:rPr>
              <a:t>s </a:t>
            </a:r>
            <a:r>
              <a:rPr lang="en-US" sz="2800" spc="-13" dirty="0" smtClean="0">
                <a:latin typeface="Times New Roman"/>
                <a:cs typeface="Times New Roman"/>
              </a:rPr>
              <a:t>an</a:t>
            </a:r>
            <a:r>
              <a:rPr lang="en-US" sz="2800" spc="-4" dirty="0" smtClean="0">
                <a:latin typeface="Times New Roman"/>
                <a:cs typeface="Times New Roman"/>
              </a:rPr>
              <a:t>d </a:t>
            </a:r>
            <a:r>
              <a:rPr lang="en-US" sz="2800" dirty="0" smtClean="0">
                <a:latin typeface="Times New Roman"/>
                <a:cs typeface="Times New Roman"/>
              </a:rPr>
              <a:t>  </a:t>
            </a:r>
            <a:r>
              <a:rPr lang="en-US" sz="2800" spc="-4" dirty="0" smtClean="0">
                <a:latin typeface="Times New Roman"/>
                <a:cs typeface="Times New Roman"/>
              </a:rPr>
              <a:t>unhappy customers.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1" y="1809271"/>
            <a:ext cx="7131627" cy="348624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364134" indent="-353306">
              <a:spcBef>
                <a:spcPts val="85"/>
              </a:spcBef>
              <a:buChar char="•"/>
              <a:tabLst>
                <a:tab pos="364134" algn="l"/>
                <a:tab pos="364703" algn="l"/>
              </a:tabLst>
            </a:pPr>
            <a:r>
              <a:rPr sz="2500" spc="-9" dirty="0">
                <a:latin typeface="Times New Roman"/>
                <a:cs typeface="Times New Roman"/>
              </a:rPr>
              <a:t>Lack </a:t>
            </a:r>
            <a:r>
              <a:rPr sz="2500" spc="-4" dirty="0">
                <a:latin typeface="Times New Roman"/>
                <a:cs typeface="Times New Roman"/>
              </a:rPr>
              <a:t>of clear product</a:t>
            </a:r>
            <a:r>
              <a:rPr sz="2500" spc="9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vision</a:t>
            </a:r>
            <a:endParaRPr sz="2500">
              <a:latin typeface="Times New Roman"/>
              <a:cs typeface="Times New Roman"/>
            </a:endParaRPr>
          </a:p>
          <a:p>
            <a:pPr marL="364134" indent="-353306">
              <a:spcBef>
                <a:spcPts val="1830"/>
              </a:spcBef>
              <a:buChar char="•"/>
              <a:tabLst>
                <a:tab pos="364134" algn="l"/>
                <a:tab pos="364703" algn="l"/>
              </a:tabLst>
            </a:pPr>
            <a:r>
              <a:rPr sz="2500" spc="-9" dirty="0">
                <a:latin typeface="Times New Roman"/>
                <a:cs typeface="Times New Roman"/>
              </a:rPr>
              <a:t>Lack </a:t>
            </a:r>
            <a:r>
              <a:rPr sz="2500" spc="-4" dirty="0">
                <a:latin typeface="Times New Roman"/>
                <a:cs typeface="Times New Roman"/>
              </a:rPr>
              <a:t>of agreement on product</a:t>
            </a:r>
            <a:r>
              <a:rPr sz="2500" spc="4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requirements</a:t>
            </a:r>
            <a:endParaRPr sz="2500">
              <a:latin typeface="Times New Roman"/>
              <a:cs typeface="Times New Roman"/>
            </a:endParaRPr>
          </a:p>
          <a:p>
            <a:pPr marL="364134" indent="-353306">
              <a:spcBef>
                <a:spcPts val="1830"/>
              </a:spcBef>
              <a:buChar char="•"/>
              <a:tabLst>
                <a:tab pos="364134" algn="l"/>
                <a:tab pos="364703" algn="l"/>
              </a:tabLst>
            </a:pPr>
            <a:r>
              <a:rPr sz="2500" spc="-4" dirty="0">
                <a:latin typeface="Times New Roman"/>
                <a:cs typeface="Times New Roman"/>
              </a:rPr>
              <a:t>Unprioritized requirements</a:t>
            </a:r>
            <a:endParaRPr sz="2500">
              <a:latin typeface="Times New Roman"/>
              <a:cs typeface="Times New Roman"/>
            </a:endParaRPr>
          </a:p>
          <a:p>
            <a:pPr marL="364134" indent="-353306">
              <a:spcBef>
                <a:spcPts val="1830"/>
              </a:spcBef>
              <a:buChar char="•"/>
              <a:tabLst>
                <a:tab pos="364134" algn="l"/>
                <a:tab pos="364703" algn="l"/>
              </a:tabLst>
            </a:pPr>
            <a:r>
              <a:rPr sz="2500" spc="-4" dirty="0">
                <a:latin typeface="Times New Roman"/>
                <a:cs typeface="Times New Roman"/>
              </a:rPr>
              <a:t>New market with uncertain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needs</a:t>
            </a:r>
            <a:endParaRPr sz="2500">
              <a:latin typeface="Times New Roman"/>
              <a:cs typeface="Times New Roman"/>
            </a:endParaRPr>
          </a:p>
          <a:p>
            <a:pPr marL="364134" indent="-353306">
              <a:spcBef>
                <a:spcPts val="1830"/>
              </a:spcBef>
              <a:buChar char="•"/>
              <a:tabLst>
                <a:tab pos="364134" algn="l"/>
                <a:tab pos="364703" algn="l"/>
              </a:tabLst>
            </a:pPr>
            <a:r>
              <a:rPr sz="2500" spc="-4" dirty="0">
                <a:latin typeface="Times New Roman"/>
                <a:cs typeface="Times New Roman"/>
              </a:rPr>
              <a:t>Rapidly changing requirements</a:t>
            </a:r>
            <a:endParaRPr sz="2500">
              <a:latin typeface="Times New Roman"/>
              <a:cs typeface="Times New Roman"/>
            </a:endParaRPr>
          </a:p>
          <a:p>
            <a:pPr marL="364134" indent="-353306">
              <a:spcBef>
                <a:spcPts val="1929"/>
              </a:spcBef>
              <a:buChar char="•"/>
              <a:tabLst>
                <a:tab pos="364134" algn="l"/>
                <a:tab pos="364703" algn="l"/>
              </a:tabLst>
            </a:pPr>
            <a:r>
              <a:rPr sz="2500" spc="-4" dirty="0">
                <a:latin typeface="Times New Roman"/>
                <a:cs typeface="Times New Roman"/>
              </a:rPr>
              <a:t>Inadequate Impact analysis of requirements</a:t>
            </a:r>
            <a:r>
              <a:rPr sz="2500" spc="-76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changes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spc="-4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Software </a:t>
            </a:r>
            <a:r>
              <a:rPr lang="en-US" sz="4000" b="0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Risk</a:t>
            </a:r>
            <a:r>
              <a:rPr lang="en-US" sz="4000" b="0" spc="-22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US" sz="4000" b="0" spc="-4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Management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309" y="1564536"/>
            <a:ext cx="3408795" cy="3956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  <a:tabLst>
                <a:tab pos="831410" algn="l"/>
              </a:tabLst>
            </a:pPr>
            <a:r>
              <a:rPr sz="2500" spc="-4" dirty="0">
                <a:latin typeface="Times New Roman"/>
                <a:cs typeface="Times New Roman"/>
              </a:rPr>
              <a:t>3.	</a:t>
            </a:r>
            <a:r>
              <a:rPr sz="2500" spc="-9" dirty="0">
                <a:latin typeface="Times New Roman"/>
                <a:cs typeface="Times New Roman"/>
              </a:rPr>
              <a:t>Management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Issues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303" y="2102417"/>
            <a:ext cx="2386445" cy="779223"/>
          </a:xfrm>
          <a:prstGeom prst="rect">
            <a:avLst/>
          </a:prstGeom>
        </p:spPr>
        <p:txBody>
          <a:bodyPr vert="horz" wrap="square" lIns="0" tIns="9687" rIns="0" bIns="0" rtlCol="0">
            <a:spAutoFit/>
          </a:bodyPr>
          <a:lstStyle/>
          <a:p>
            <a:pPr marL="11397" marR="4559">
              <a:lnSpc>
                <a:spcPct val="100400"/>
              </a:lnSpc>
              <a:spcBef>
                <a:spcPts val="76"/>
              </a:spcBef>
              <a:tabLst>
                <a:tab pos="1014901" algn="l"/>
                <a:tab pos="1120323" algn="l"/>
                <a:tab pos="1724933" algn="l"/>
              </a:tabLst>
            </a:pPr>
            <a:r>
              <a:rPr sz="2500" spc="-4" dirty="0">
                <a:latin typeface="Times New Roman"/>
                <a:cs typeface="Times New Roman"/>
              </a:rPr>
              <a:t>Pro</a:t>
            </a:r>
            <a:r>
              <a:rPr sz="2500" dirty="0">
                <a:latin typeface="Times New Roman"/>
                <a:cs typeface="Times New Roman"/>
              </a:rPr>
              <a:t>j</a:t>
            </a:r>
            <a:r>
              <a:rPr sz="2500" spc="-13" dirty="0">
                <a:latin typeface="Times New Roman"/>
                <a:cs typeface="Times New Roman"/>
              </a:rPr>
              <a:t>ec</a:t>
            </a:r>
            <a:r>
              <a:rPr sz="2500" dirty="0">
                <a:latin typeface="Times New Roman"/>
                <a:cs typeface="Times New Roman"/>
              </a:rPr>
              <a:t>t		</a:t>
            </a:r>
            <a:r>
              <a:rPr sz="2500" spc="-9" dirty="0">
                <a:latin typeface="Times New Roman"/>
                <a:cs typeface="Times New Roman"/>
              </a:rPr>
              <a:t>m</a:t>
            </a:r>
            <a:r>
              <a:rPr sz="2500" spc="-13" dirty="0">
                <a:latin typeface="Times New Roman"/>
                <a:cs typeface="Times New Roman"/>
              </a:rPr>
              <a:t>a</a:t>
            </a:r>
            <a:r>
              <a:rPr sz="2500" spc="-4" dirty="0">
                <a:latin typeface="Times New Roman"/>
                <a:cs typeface="Times New Roman"/>
              </a:rPr>
              <a:t>n</a:t>
            </a:r>
            <a:r>
              <a:rPr sz="2500" spc="-13" dirty="0">
                <a:latin typeface="Times New Roman"/>
                <a:cs typeface="Times New Roman"/>
              </a:rPr>
              <a:t>a</a:t>
            </a:r>
            <a:r>
              <a:rPr sz="2500" spc="-4" dirty="0">
                <a:latin typeface="Times New Roman"/>
                <a:cs typeface="Times New Roman"/>
              </a:rPr>
              <a:t>g</a:t>
            </a:r>
            <a:r>
              <a:rPr sz="2500" spc="-13" dirty="0">
                <a:latin typeface="Times New Roman"/>
                <a:cs typeface="Times New Roman"/>
              </a:rPr>
              <a:t>e</a:t>
            </a:r>
            <a:r>
              <a:rPr sz="2500" spc="-4" dirty="0">
                <a:latin typeface="Times New Roman"/>
                <a:cs typeface="Times New Roman"/>
              </a:rPr>
              <a:t>rs  p</a:t>
            </a:r>
            <a:r>
              <a:rPr sz="2500" dirty="0">
                <a:latin typeface="Times New Roman"/>
                <a:cs typeface="Times New Roman"/>
              </a:rPr>
              <a:t>l</a:t>
            </a:r>
            <a:r>
              <a:rPr sz="2500" spc="-13" dirty="0">
                <a:latin typeface="Times New Roman"/>
                <a:cs typeface="Times New Roman"/>
              </a:rPr>
              <a:t>a</a:t>
            </a:r>
            <a:r>
              <a:rPr sz="2500" spc="-4" dirty="0">
                <a:latin typeface="Times New Roman"/>
                <a:cs typeface="Times New Roman"/>
              </a:rPr>
              <a:t>ns,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3" dirty="0">
                <a:latin typeface="Times New Roman"/>
                <a:cs typeface="Times New Roman"/>
              </a:rPr>
              <a:t>an</a:t>
            </a:r>
            <a:r>
              <a:rPr sz="2500" spc="-4" dirty="0">
                <a:latin typeface="Times New Roman"/>
                <a:cs typeface="Times New Roman"/>
              </a:rPr>
              <a:t>d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22" dirty="0">
                <a:latin typeface="Times New Roman"/>
                <a:cs typeface="Times New Roman"/>
              </a:rPr>
              <a:t>m</a:t>
            </a:r>
            <a:r>
              <a:rPr sz="2500" spc="-4" dirty="0">
                <a:latin typeface="Times New Roman"/>
                <a:cs typeface="Times New Roman"/>
              </a:rPr>
              <a:t>os</a:t>
            </a:r>
            <a:r>
              <a:rPr sz="2500" dirty="0">
                <a:latin typeface="Times New Roman"/>
                <a:cs typeface="Times New Roman"/>
              </a:rPr>
              <a:t>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2937" y="2102417"/>
            <a:ext cx="4976091" cy="779223"/>
          </a:xfrm>
          <a:prstGeom prst="rect">
            <a:avLst/>
          </a:prstGeom>
        </p:spPr>
        <p:txBody>
          <a:bodyPr vert="horz" wrap="square" lIns="0" tIns="9687" rIns="0" bIns="0" rtlCol="0">
            <a:spAutoFit/>
          </a:bodyPr>
          <a:lstStyle/>
          <a:p>
            <a:pPr marL="57555" marR="4559" indent="-46727">
              <a:lnSpc>
                <a:spcPct val="100400"/>
              </a:lnSpc>
              <a:spcBef>
                <a:spcPts val="76"/>
              </a:spcBef>
              <a:tabLst>
                <a:tab pos="1136849" algn="l"/>
                <a:tab pos="1157363" algn="l"/>
                <a:tab pos="1724933" algn="l"/>
                <a:tab pos="1996751" algn="l"/>
                <a:tab pos="2382539" algn="l"/>
                <a:tab pos="2591673" algn="l"/>
                <a:tab pos="3233323" algn="l"/>
                <a:tab pos="3274352" algn="l"/>
                <a:tab pos="3730801" algn="l"/>
                <a:tab pos="4314897" algn="l"/>
              </a:tabLst>
            </a:pPr>
            <a:r>
              <a:rPr sz="2500" spc="-13" dirty="0">
                <a:latin typeface="Times New Roman"/>
                <a:cs typeface="Times New Roman"/>
              </a:rPr>
              <a:t>u</a:t>
            </a:r>
            <a:r>
              <a:rPr sz="2500" spc="-4" dirty="0">
                <a:latin typeface="Times New Roman"/>
                <a:cs typeface="Times New Roman"/>
              </a:rPr>
              <a:t>su</a:t>
            </a:r>
            <a:r>
              <a:rPr sz="2500" spc="-13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l</a:t>
            </a:r>
            <a:r>
              <a:rPr sz="2500" spc="-9" dirty="0">
                <a:latin typeface="Times New Roman"/>
                <a:cs typeface="Times New Roman"/>
              </a:rPr>
              <a:t>l</a:t>
            </a:r>
            <a:r>
              <a:rPr sz="2500" spc="-4" dirty="0">
                <a:latin typeface="Times New Roman"/>
                <a:cs typeface="Times New Roman"/>
              </a:rPr>
              <a:t>y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9" dirty="0">
                <a:latin typeface="Times New Roman"/>
                <a:cs typeface="Times New Roman"/>
              </a:rPr>
              <a:t>w</a:t>
            </a:r>
            <a:r>
              <a:rPr sz="2500" spc="-4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it</a:t>
            </a:r>
            <a:r>
              <a:rPr sz="2500" spc="-4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t</a:t>
            </a:r>
            <a:r>
              <a:rPr sz="2500" spc="-4" dirty="0">
                <a:latin typeface="Times New Roman"/>
                <a:cs typeface="Times New Roman"/>
              </a:rPr>
              <a:t>he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4" dirty="0">
                <a:latin typeface="Times New Roman"/>
                <a:cs typeface="Times New Roman"/>
              </a:rPr>
              <a:t>r</a:t>
            </a:r>
            <a:r>
              <a:rPr sz="2500" spc="-9" dirty="0">
                <a:latin typeface="Times New Roman"/>
                <a:cs typeface="Times New Roman"/>
              </a:rPr>
              <a:t>i</a:t>
            </a:r>
            <a:r>
              <a:rPr sz="2500" spc="-13" dirty="0">
                <a:latin typeface="Times New Roman"/>
                <a:cs typeface="Times New Roman"/>
              </a:rPr>
              <a:t>s</a:t>
            </a:r>
            <a:r>
              <a:rPr sz="2500" spc="-4" dirty="0">
                <a:latin typeface="Times New Roman"/>
                <a:cs typeface="Times New Roman"/>
              </a:rPr>
              <a:t>k</a:t>
            </a:r>
            <a:r>
              <a:rPr sz="2500" dirty="0">
                <a:latin typeface="Times New Roman"/>
                <a:cs typeface="Times New Roman"/>
              </a:rPr>
              <a:t>		</a:t>
            </a:r>
            <a:r>
              <a:rPr sz="2500" spc="-22" dirty="0">
                <a:latin typeface="Times New Roman"/>
                <a:cs typeface="Times New Roman"/>
              </a:rPr>
              <a:t>m</a:t>
            </a:r>
            <a:r>
              <a:rPr sz="2500" spc="-13" dirty="0">
                <a:latin typeface="Times New Roman"/>
                <a:cs typeface="Times New Roman"/>
              </a:rPr>
              <a:t>a</a:t>
            </a:r>
            <a:r>
              <a:rPr sz="2500" spc="-4" dirty="0">
                <a:latin typeface="Times New Roman"/>
                <a:cs typeface="Times New Roman"/>
              </a:rPr>
              <a:t>n</a:t>
            </a:r>
            <a:r>
              <a:rPr sz="2500" spc="-13" dirty="0">
                <a:latin typeface="Times New Roman"/>
                <a:cs typeface="Times New Roman"/>
              </a:rPr>
              <a:t>a</a:t>
            </a:r>
            <a:r>
              <a:rPr sz="2500" spc="-4" dirty="0">
                <a:latin typeface="Times New Roman"/>
                <a:cs typeface="Times New Roman"/>
              </a:rPr>
              <a:t>g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22" dirty="0">
                <a:latin typeface="Times New Roman"/>
                <a:cs typeface="Times New Roman"/>
              </a:rPr>
              <a:t>m</a:t>
            </a:r>
            <a:r>
              <a:rPr sz="2500" spc="-13" dirty="0">
                <a:latin typeface="Times New Roman"/>
                <a:cs typeface="Times New Roman"/>
              </a:rPr>
              <a:t>e</a:t>
            </a:r>
            <a:r>
              <a:rPr sz="2500" spc="-4" dirty="0">
                <a:latin typeface="Times New Roman"/>
                <a:cs typeface="Times New Roman"/>
              </a:rPr>
              <a:t>n</a:t>
            </a:r>
            <a:r>
              <a:rPr sz="2500" dirty="0">
                <a:latin typeface="Times New Roman"/>
                <a:cs typeface="Times New Roman"/>
              </a:rPr>
              <a:t>t  </a:t>
            </a:r>
            <a:r>
              <a:rPr sz="2500" spc="-4" dirty="0">
                <a:latin typeface="Times New Roman"/>
                <a:cs typeface="Times New Roman"/>
              </a:rPr>
              <a:t>p</a:t>
            </a:r>
            <a:r>
              <a:rPr sz="2500" spc="-13" dirty="0">
                <a:latin typeface="Times New Roman"/>
                <a:cs typeface="Times New Roman"/>
              </a:rPr>
              <a:t>e</a:t>
            </a:r>
            <a:r>
              <a:rPr sz="2500" spc="-4" dirty="0">
                <a:latin typeface="Times New Roman"/>
                <a:cs typeface="Times New Roman"/>
              </a:rPr>
              <a:t>op</a:t>
            </a:r>
            <a:r>
              <a:rPr sz="2500" dirty="0">
                <a:latin typeface="Times New Roman"/>
                <a:cs typeface="Times New Roman"/>
              </a:rPr>
              <a:t>l</a:t>
            </a:r>
            <a:r>
              <a:rPr sz="2500" spc="-4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	</a:t>
            </a:r>
            <a:r>
              <a:rPr sz="2500" spc="-13" dirty="0">
                <a:latin typeface="Times New Roman"/>
                <a:cs typeface="Times New Roman"/>
              </a:rPr>
              <a:t>d</a:t>
            </a:r>
            <a:r>
              <a:rPr sz="2500" spc="-4" dirty="0">
                <a:latin typeface="Times New Roman"/>
                <a:cs typeface="Times New Roman"/>
              </a:rPr>
              <a:t>o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4" dirty="0">
                <a:latin typeface="Times New Roman"/>
                <a:cs typeface="Times New Roman"/>
              </a:rPr>
              <a:t>no</a:t>
            </a:r>
            <a:r>
              <a:rPr sz="2500" dirty="0">
                <a:latin typeface="Times New Roman"/>
                <a:cs typeface="Times New Roman"/>
              </a:rPr>
              <a:t>t	</a:t>
            </a:r>
            <a:r>
              <a:rPr sz="2500" spc="-9" dirty="0">
                <a:latin typeface="Times New Roman"/>
                <a:cs typeface="Times New Roman"/>
              </a:rPr>
              <a:t>wi</a:t>
            </a:r>
            <a:r>
              <a:rPr sz="2500" spc="-4" dirty="0">
                <a:latin typeface="Times New Roman"/>
                <a:cs typeface="Times New Roman"/>
              </a:rPr>
              <a:t>sh</a:t>
            </a:r>
            <a:r>
              <a:rPr sz="2500" dirty="0">
                <a:latin typeface="Times New Roman"/>
                <a:cs typeface="Times New Roman"/>
              </a:rPr>
              <a:t>	t</a:t>
            </a:r>
            <a:r>
              <a:rPr sz="2500" spc="-4" dirty="0">
                <a:latin typeface="Times New Roman"/>
                <a:cs typeface="Times New Roman"/>
              </a:rPr>
              <a:t>o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3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i</a:t>
            </a:r>
            <a:r>
              <a:rPr sz="2500" spc="-4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	t</a:t>
            </a:r>
            <a:r>
              <a:rPr sz="2500" spc="-4" dirty="0">
                <a:latin typeface="Times New Roman"/>
                <a:cs typeface="Times New Roman"/>
              </a:rPr>
              <a:t>h</a:t>
            </a:r>
            <a:r>
              <a:rPr sz="2500" spc="-13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i</a:t>
            </a:r>
            <a:r>
              <a:rPr sz="2500" spc="-4" dirty="0">
                <a:latin typeface="Times New Roman"/>
                <a:cs typeface="Times New Roman"/>
              </a:rPr>
              <a:t>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303" y="2732850"/>
            <a:ext cx="7299036" cy="3472921"/>
          </a:xfrm>
          <a:prstGeom prst="rect">
            <a:avLst/>
          </a:prstGeom>
        </p:spPr>
        <p:txBody>
          <a:bodyPr vert="horz" wrap="square" lIns="0" tIns="137334" rIns="0" bIns="0" rtlCol="0">
            <a:spAutoFit/>
          </a:bodyPr>
          <a:lstStyle/>
          <a:p>
            <a:pPr marL="11397">
              <a:spcBef>
                <a:spcPts val="1081"/>
              </a:spcBef>
            </a:pPr>
            <a:r>
              <a:rPr sz="2500" spc="-9" dirty="0">
                <a:latin typeface="Times New Roman"/>
                <a:cs typeface="Times New Roman"/>
              </a:rPr>
              <a:t>weaknesses </a:t>
            </a:r>
            <a:r>
              <a:rPr sz="2500" spc="-4" dirty="0">
                <a:latin typeface="Times New Roman"/>
                <a:cs typeface="Times New Roman"/>
              </a:rPr>
              <a:t>in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public.</a:t>
            </a:r>
            <a:endParaRPr sz="2500">
              <a:latin typeface="Times New Roman"/>
              <a:cs typeface="Times New Roman"/>
            </a:endParaRPr>
          </a:p>
          <a:p>
            <a:pPr marL="1091831" indent="-468416">
              <a:spcBef>
                <a:spcPts val="987"/>
              </a:spcBef>
              <a:buChar char="•"/>
              <a:tabLst>
                <a:tab pos="1091261" algn="l"/>
                <a:tab pos="1092401" algn="l"/>
              </a:tabLst>
            </a:pPr>
            <a:r>
              <a:rPr sz="2500" spc="-4" dirty="0">
                <a:latin typeface="Times New Roman"/>
                <a:cs typeface="Times New Roman"/>
              </a:rPr>
              <a:t>Inadequate</a:t>
            </a:r>
            <a:r>
              <a:rPr sz="2500" spc="-27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planning</a:t>
            </a:r>
            <a:endParaRPr sz="2500">
              <a:latin typeface="Times New Roman"/>
              <a:cs typeface="Times New Roman"/>
            </a:endParaRPr>
          </a:p>
          <a:p>
            <a:pPr marL="1091831" indent="-468416">
              <a:spcBef>
                <a:spcPts val="615"/>
              </a:spcBef>
              <a:buChar char="•"/>
              <a:tabLst>
                <a:tab pos="1091261" algn="l"/>
                <a:tab pos="1092401" algn="l"/>
              </a:tabLst>
            </a:pPr>
            <a:r>
              <a:rPr sz="2500" spc="-4" dirty="0">
                <a:latin typeface="Times New Roman"/>
                <a:cs typeface="Times New Roman"/>
              </a:rPr>
              <a:t>Inadequate visibility into </a:t>
            </a:r>
            <a:r>
              <a:rPr sz="2500" spc="-9" dirty="0">
                <a:latin typeface="Times New Roman"/>
                <a:cs typeface="Times New Roman"/>
              </a:rPr>
              <a:t>actual </a:t>
            </a:r>
            <a:r>
              <a:rPr sz="2500" spc="-4" dirty="0">
                <a:latin typeface="Times New Roman"/>
                <a:cs typeface="Times New Roman"/>
              </a:rPr>
              <a:t>project</a:t>
            </a:r>
            <a:r>
              <a:rPr sz="2500" spc="-22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status</a:t>
            </a:r>
            <a:endParaRPr sz="2500">
              <a:latin typeface="Times New Roman"/>
              <a:cs typeface="Times New Roman"/>
            </a:endParaRPr>
          </a:p>
          <a:p>
            <a:pPr marL="1091831" indent="-468416">
              <a:spcBef>
                <a:spcPts val="776"/>
              </a:spcBef>
              <a:buChar char="•"/>
              <a:tabLst>
                <a:tab pos="1091261" algn="l"/>
                <a:tab pos="1092401" algn="l"/>
              </a:tabLst>
            </a:pPr>
            <a:r>
              <a:rPr sz="2500" spc="-9" dirty="0">
                <a:latin typeface="Times New Roman"/>
                <a:cs typeface="Times New Roman"/>
              </a:rPr>
              <a:t>Unclear </a:t>
            </a:r>
            <a:r>
              <a:rPr sz="2500" spc="-4" dirty="0">
                <a:latin typeface="Times New Roman"/>
                <a:cs typeface="Times New Roman"/>
              </a:rPr>
              <a:t>project ownership </a:t>
            </a:r>
            <a:r>
              <a:rPr sz="2500" spc="-9" dirty="0">
                <a:latin typeface="Times New Roman"/>
                <a:cs typeface="Times New Roman"/>
              </a:rPr>
              <a:t>and </a:t>
            </a:r>
            <a:r>
              <a:rPr sz="2500" spc="-4" dirty="0">
                <a:latin typeface="Times New Roman"/>
                <a:cs typeface="Times New Roman"/>
              </a:rPr>
              <a:t>decision</a:t>
            </a:r>
            <a:r>
              <a:rPr sz="2500" spc="22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making</a:t>
            </a:r>
            <a:endParaRPr sz="2500">
              <a:latin typeface="Times New Roman"/>
              <a:cs typeface="Times New Roman"/>
            </a:endParaRPr>
          </a:p>
          <a:p>
            <a:pPr marL="1091831" indent="-468416">
              <a:spcBef>
                <a:spcPts val="754"/>
              </a:spcBef>
              <a:buChar char="•"/>
              <a:tabLst>
                <a:tab pos="1091261" algn="l"/>
                <a:tab pos="1092401" algn="l"/>
              </a:tabLst>
            </a:pPr>
            <a:r>
              <a:rPr sz="2500" spc="-4" dirty="0">
                <a:latin typeface="Times New Roman"/>
                <a:cs typeface="Times New Roman"/>
              </a:rPr>
              <a:t>Staff personality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conflicts</a:t>
            </a:r>
            <a:endParaRPr sz="2500">
              <a:latin typeface="Times New Roman"/>
              <a:cs typeface="Times New Roman"/>
            </a:endParaRPr>
          </a:p>
          <a:p>
            <a:pPr marL="1091831" indent="-468416">
              <a:spcBef>
                <a:spcPts val="754"/>
              </a:spcBef>
              <a:buChar char="•"/>
              <a:tabLst>
                <a:tab pos="1091261" algn="l"/>
                <a:tab pos="1092401" algn="l"/>
              </a:tabLst>
            </a:pPr>
            <a:r>
              <a:rPr sz="2500" spc="-4" dirty="0">
                <a:latin typeface="Times New Roman"/>
                <a:cs typeface="Times New Roman"/>
              </a:rPr>
              <a:t>Unrealistic</a:t>
            </a:r>
            <a:r>
              <a:rPr sz="2500" spc="-27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expectation</a:t>
            </a:r>
            <a:endParaRPr sz="2500">
              <a:latin typeface="Times New Roman"/>
              <a:cs typeface="Times New Roman"/>
            </a:endParaRPr>
          </a:p>
          <a:p>
            <a:pPr marL="1091831" indent="-468416">
              <a:spcBef>
                <a:spcPts val="754"/>
              </a:spcBef>
              <a:buChar char="•"/>
              <a:tabLst>
                <a:tab pos="1091261" algn="l"/>
                <a:tab pos="1092401" algn="l"/>
              </a:tabLst>
            </a:pPr>
            <a:r>
              <a:rPr sz="2500" spc="-4" dirty="0">
                <a:latin typeface="Times New Roman"/>
                <a:cs typeface="Times New Roman"/>
              </a:rPr>
              <a:t>Poor </a:t>
            </a:r>
            <a:r>
              <a:rPr sz="2500" spc="-9" dirty="0">
                <a:latin typeface="Times New Roman"/>
                <a:cs typeface="Times New Roman"/>
              </a:rPr>
              <a:t>communication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spc="-4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Software </a:t>
            </a:r>
            <a:r>
              <a:rPr lang="en-US" sz="4000" b="0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Risk</a:t>
            </a:r>
            <a:r>
              <a:rPr lang="en-US" sz="4000" b="0" spc="-22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US" sz="4000" b="0" spc="-4" dirty="0" smtClea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Management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</TotalTime>
  <Words>416</Words>
  <Application>Microsoft Office PowerPoint</Application>
  <PresentationFormat>On-screen Show (4:3)</PresentationFormat>
  <Paragraphs>105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Software Risk Management</vt:lpstr>
      <vt:lpstr>Software Risk Management</vt:lpstr>
      <vt:lpstr>Software Risk Management</vt:lpstr>
      <vt:lpstr>Software Risk Management</vt:lpstr>
      <vt:lpstr>Software Risk Management</vt:lpstr>
      <vt:lpstr>Software Risk Management</vt:lpstr>
      <vt:lpstr>Software Risk Management</vt:lpstr>
      <vt:lpstr>Software Risk Management</vt:lpstr>
      <vt:lpstr>Software Risk Management</vt:lpstr>
      <vt:lpstr>Software Risk Management</vt:lpstr>
      <vt:lpstr>Software Risk Management</vt:lpstr>
      <vt:lpstr>Software Risk Management</vt:lpstr>
      <vt:lpstr>Software Risk Management</vt:lpstr>
      <vt:lpstr>Software Risk Management</vt:lpstr>
      <vt:lpstr>Software Risk Management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Risk Management</dc:title>
  <dc:creator>Jitendra</dc:creator>
  <cp:lastModifiedBy>Windows User</cp:lastModifiedBy>
  <cp:revision>1</cp:revision>
  <dcterms:created xsi:type="dcterms:W3CDTF">2006-08-16T00:00:00Z</dcterms:created>
  <dcterms:modified xsi:type="dcterms:W3CDTF">2020-04-13T20:40:51Z</dcterms:modified>
</cp:coreProperties>
</file>