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Selection and its methods; Understanding Project Scope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scope is the part of project planning that involves determining and documenting a list of specific project goals, deliverables, tasks, costs and deadlines</a:t>
            </a:r>
          </a:p>
          <a:p>
            <a:r>
              <a:rPr lang="en-US" dirty="0" smtClean="0"/>
              <a:t>The documentation of a project's scope, which is called a </a:t>
            </a:r>
            <a:r>
              <a:rPr lang="en-US" i="1" dirty="0" smtClean="0"/>
              <a:t>scope statement, </a:t>
            </a:r>
            <a:r>
              <a:rPr lang="en-US" dirty="0" smtClean="0"/>
              <a:t>explains the boundaries of the project</a:t>
            </a:r>
          </a:p>
          <a:p>
            <a:r>
              <a:rPr lang="en-US" dirty="0" smtClean="0"/>
              <a:t>During the project, this documentation helps the project team remain focused and on task</a:t>
            </a:r>
          </a:p>
          <a:p>
            <a:r>
              <a:rPr lang="en-US" dirty="0" smtClean="0"/>
              <a:t>A large project  may change along the way, so the better the project has been "scoped" at the beginning, the better the project team will be able to manage change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a Project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Importance of defining a project's scope</a:t>
            </a:r>
          </a:p>
          <a:p>
            <a:pPr lvl="1"/>
            <a:r>
              <a:rPr lang="en-US" dirty="0" smtClean="0"/>
              <a:t>articulates what the project entails so that all stakeholders can understand what's involved</a:t>
            </a:r>
          </a:p>
          <a:p>
            <a:pPr lvl="1"/>
            <a:r>
              <a:rPr lang="en-US" dirty="0" smtClean="0"/>
              <a:t>provides a roadmap that managers can use to assign tasks, schedule work and budget appropriately</a:t>
            </a:r>
          </a:p>
          <a:p>
            <a:pPr lvl="1"/>
            <a:r>
              <a:rPr lang="en-US" dirty="0" smtClean="0"/>
              <a:t>helps focus team members on common objectives</a:t>
            </a:r>
          </a:p>
          <a:p>
            <a:pPr lvl="1"/>
            <a:r>
              <a:rPr lang="en-US" dirty="0" smtClean="0"/>
              <a:t>prevents projects, particularly complex ones, from expanding beyond the established vision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a Project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Defining the scope of a project</a:t>
            </a:r>
          </a:p>
          <a:p>
            <a:pPr lvl="1"/>
            <a:r>
              <a:rPr lang="en-US" dirty="0" smtClean="0"/>
              <a:t>Requires input from the project stakeholders, who together with project managers establish the key elements of budget, objectives, quality and timeline</a:t>
            </a:r>
          </a:p>
          <a:p>
            <a:pPr lvl="1"/>
            <a:r>
              <a:rPr lang="en-US" dirty="0" smtClean="0"/>
              <a:t>project managers must collect requirements for what the stakeholders need from the project</a:t>
            </a:r>
          </a:p>
          <a:p>
            <a:pPr lvl="1"/>
            <a:r>
              <a:rPr lang="en-US" dirty="0" smtClean="0"/>
              <a:t>The goal is to gather and record precise and accurate information during this process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a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essential that from the available choices, a selected project</a:t>
            </a:r>
          </a:p>
          <a:p>
            <a:pPr lvl="1"/>
            <a:r>
              <a:rPr lang="en-US" dirty="0" smtClean="0"/>
              <a:t>Should match the team’s skill set</a:t>
            </a:r>
          </a:p>
          <a:p>
            <a:pPr lvl="1"/>
            <a:r>
              <a:rPr lang="en-US" dirty="0" smtClean="0"/>
              <a:t>Has the level of competence</a:t>
            </a:r>
          </a:p>
          <a:p>
            <a:pPr lvl="1"/>
            <a:r>
              <a:rPr lang="en-US" dirty="0" smtClean="0"/>
              <a:t>Has the best chance of success</a:t>
            </a:r>
          </a:p>
          <a:p>
            <a:r>
              <a:rPr lang="en-US" dirty="0" smtClean="0"/>
              <a:t>Project Selection Methods offer a set of time-tested techniques based on sound logical reasoning to choose a project and filter out undesirable projects with a very low likelihood of success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93827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Project selection methods come into play when a company has many projects on offer but due to resource constraints, is not able to accept all of them. There are two most popular project selection methods</a:t>
            </a:r>
          </a:p>
          <a:p>
            <a:r>
              <a:rPr lang="en-US" dirty="0" smtClean="0"/>
              <a:t>For small projects that are not very complex, the Benefit Measurement Model is useful</a:t>
            </a:r>
          </a:p>
          <a:p>
            <a:r>
              <a:rPr lang="en-US" dirty="0" smtClean="0"/>
              <a:t>For large, complex projects, the Constrained Optimization Method is better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6385" y="4535269"/>
            <a:ext cx="6698015" cy="1789331"/>
            <a:chOff x="1219200" y="3810000"/>
            <a:chExt cx="6698015" cy="1789331"/>
          </a:xfrm>
        </p:grpSpPr>
        <p:sp>
          <p:nvSpPr>
            <p:cNvPr id="4" name="TextBox 3"/>
            <p:cNvSpPr txBox="1"/>
            <p:nvPr/>
          </p:nvSpPr>
          <p:spPr>
            <a:xfrm>
              <a:off x="2667000" y="3810000"/>
              <a:ext cx="3733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Project Selection Methods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4953000"/>
              <a:ext cx="26670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Benefit Measurement Methods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5400" y="4953000"/>
              <a:ext cx="281181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Constrained Optimization Methods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5400000">
              <a:off x="3156466" y="3575566"/>
              <a:ext cx="773668" cy="1981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4" idx="2"/>
              <a:endCxn id="6" idx="0"/>
            </p:cNvCxnSpPr>
            <p:nvPr/>
          </p:nvCxnSpPr>
          <p:spPr>
            <a:xfrm rot="16200000" flipH="1">
              <a:off x="5135770" y="3577462"/>
              <a:ext cx="773668" cy="19774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 Measurement Methods</a:t>
            </a:r>
          </a:p>
          <a:p>
            <a:pPr lvl="1"/>
            <a:r>
              <a:rPr lang="en-IN" dirty="0" smtClean="0"/>
              <a:t>Project is selected based upon projected benefit.</a:t>
            </a:r>
          </a:p>
          <a:p>
            <a:pPr lvl="1"/>
            <a:r>
              <a:rPr lang="en-IN" dirty="0" smtClean="0"/>
              <a:t>Present values of expected cash inflow and outflow are compared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 Measurement Methods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Major techniques used are:</a:t>
            </a:r>
          </a:p>
          <a:p>
            <a:pPr lvl="1"/>
            <a:r>
              <a:rPr lang="en-IN" dirty="0" smtClean="0"/>
              <a:t>Benefit Cost Ratio</a:t>
            </a:r>
          </a:p>
          <a:p>
            <a:pPr lvl="1"/>
            <a:r>
              <a:rPr lang="en-IN" dirty="0" smtClean="0"/>
              <a:t>Economic Model</a:t>
            </a:r>
          </a:p>
          <a:p>
            <a:pPr lvl="1"/>
            <a:r>
              <a:rPr lang="en-IN" dirty="0" smtClean="0"/>
              <a:t>Scoring Model</a:t>
            </a:r>
          </a:p>
          <a:p>
            <a:pPr lvl="1"/>
            <a:r>
              <a:rPr lang="en-IN" dirty="0" smtClean="0"/>
              <a:t>Payback Period</a:t>
            </a:r>
          </a:p>
          <a:p>
            <a:pPr lvl="1"/>
            <a:r>
              <a:rPr lang="en-IN" dirty="0" smtClean="0"/>
              <a:t>Net Present Value</a:t>
            </a:r>
          </a:p>
          <a:p>
            <a:pPr lvl="1"/>
            <a:r>
              <a:rPr lang="en-IN" dirty="0" smtClean="0"/>
              <a:t>Return on Investment</a:t>
            </a:r>
          </a:p>
          <a:p>
            <a:pPr lvl="1"/>
            <a:r>
              <a:rPr lang="en-IN" dirty="0" smtClean="0"/>
              <a:t>Opportunity Cost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 Measurement Methods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Benefit Cost Ratio</a:t>
            </a:r>
          </a:p>
          <a:p>
            <a:pPr lvl="1"/>
            <a:r>
              <a:rPr lang="en-IN" dirty="0" smtClean="0"/>
              <a:t>It is the ratio of the present value of benefit to the present value of cost</a:t>
            </a:r>
          </a:p>
          <a:p>
            <a:pPr lvl="1"/>
            <a:r>
              <a:rPr lang="en-IN" dirty="0" smtClean="0"/>
              <a:t>Project with higher benefit cost ratio is preferred</a:t>
            </a:r>
          </a:p>
          <a:p>
            <a:r>
              <a:rPr lang="en-IN" dirty="0" smtClean="0"/>
              <a:t>Economic Model</a:t>
            </a:r>
          </a:p>
          <a:p>
            <a:pPr lvl="1"/>
            <a:r>
              <a:rPr lang="en-IN" dirty="0" smtClean="0"/>
              <a:t>Economic Value Added (EVA) to the organization is the considered metric. Also defined as the net addition to the wealth of the organization after deduction of taxes and capital expenditure</a:t>
            </a:r>
          </a:p>
          <a:p>
            <a:r>
              <a:rPr lang="en-IN" dirty="0" smtClean="0"/>
              <a:t>Scoring Model</a:t>
            </a:r>
          </a:p>
          <a:p>
            <a:pPr lvl="1"/>
            <a:r>
              <a:rPr lang="en-IN" dirty="0" smtClean="0"/>
              <a:t>Few relevant criteria are listed and each of them is assigned a weight. The total score for each project is calculated by adding weighted values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Measurement Methods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dirty="0" smtClean="0"/>
              <a:t>Payback Period</a:t>
            </a:r>
          </a:p>
          <a:p>
            <a:pPr lvl="1"/>
            <a:r>
              <a:rPr lang="en-IN" dirty="0" smtClean="0"/>
              <a:t>Projected time for recovering the project cost is considered as the selection criterion. Project with the minimum payback period is selected</a:t>
            </a:r>
          </a:p>
          <a:p>
            <a:r>
              <a:rPr lang="en-US" dirty="0" smtClean="0"/>
              <a:t>Net Present Value</a:t>
            </a:r>
          </a:p>
          <a:p>
            <a:pPr lvl="1"/>
            <a:r>
              <a:rPr lang="en-IN" dirty="0" smtClean="0"/>
              <a:t>A present value for every inflow and outflow is calculated based upon a discount rate.</a:t>
            </a:r>
          </a:p>
          <a:p>
            <a:pPr lvl="1"/>
            <a:r>
              <a:rPr lang="en-IN" dirty="0" smtClean="0"/>
              <a:t>These present values are compared to find out the net present value of the project.</a:t>
            </a:r>
          </a:p>
          <a:p>
            <a:r>
              <a:rPr lang="en-US" dirty="0" smtClean="0"/>
              <a:t>Return on Investment</a:t>
            </a:r>
          </a:p>
          <a:p>
            <a:pPr lvl="1"/>
            <a:r>
              <a:rPr lang="en-US" dirty="0" smtClean="0"/>
              <a:t>It is the percentage profit on the capital invested. If there is no capital constraint than a project with higher NPV should be preferred.</a:t>
            </a:r>
            <a:br>
              <a:rPr lang="en-US" dirty="0" smtClean="0"/>
            </a:b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Measurement Methods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Opportunity Cost</a:t>
            </a:r>
          </a:p>
          <a:p>
            <a:pPr lvl="1"/>
            <a:r>
              <a:rPr lang="en-US" dirty="0" smtClean="0"/>
              <a:t>The cost that is given up when selecting another project. During project selection, the project that has the lower opportunity cost is chosen.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Measurement Methods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known as the Mathematical Model of Project Selection</a:t>
            </a:r>
          </a:p>
          <a:p>
            <a:r>
              <a:rPr lang="en-US" dirty="0" smtClean="0"/>
              <a:t>Used for larger projects that require complex and comprehensive mathematical calculations</a:t>
            </a:r>
          </a:p>
          <a:p>
            <a:r>
              <a:rPr lang="en-IN" dirty="0" smtClean="0"/>
              <a:t>Techniques used are</a:t>
            </a:r>
          </a:p>
          <a:p>
            <a:pPr lvl="1"/>
            <a:r>
              <a:rPr lang="en-IN" dirty="0" smtClean="0"/>
              <a:t>Linear programming</a:t>
            </a:r>
          </a:p>
          <a:p>
            <a:pPr lvl="1"/>
            <a:r>
              <a:rPr lang="en-IN" dirty="0" smtClean="0"/>
              <a:t>Non linear programming</a:t>
            </a:r>
          </a:p>
          <a:p>
            <a:pPr lvl="1"/>
            <a:r>
              <a:rPr lang="en-IN" dirty="0" smtClean="0"/>
              <a:t>Integer programming</a:t>
            </a:r>
          </a:p>
          <a:p>
            <a:pPr lvl="1"/>
            <a:r>
              <a:rPr lang="en-IN" dirty="0" smtClean="0"/>
              <a:t>Dynamic programming</a:t>
            </a:r>
          </a:p>
          <a:p>
            <a:pPr lvl="1"/>
            <a:r>
              <a:rPr lang="en-IN" dirty="0" smtClean="0"/>
              <a:t>Multi-objective programming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Optimization Methods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</TotalTime>
  <Words>590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Project Selection and its methods; Understanding Project Scope</vt:lpstr>
      <vt:lpstr>Project Selection </vt:lpstr>
      <vt:lpstr>Project Selection </vt:lpstr>
      <vt:lpstr>Benefit Measurement Methods</vt:lpstr>
      <vt:lpstr>Benefit Measurement Methods</vt:lpstr>
      <vt:lpstr>Benefit Measurement Methods</vt:lpstr>
      <vt:lpstr>Benefit Measurement Methods</vt:lpstr>
      <vt:lpstr>Benefit Measurement Methods</vt:lpstr>
      <vt:lpstr>Constrained Optimization Methods</vt:lpstr>
      <vt:lpstr>Scope of a Project</vt:lpstr>
      <vt:lpstr>Scope of a Project</vt:lpstr>
      <vt:lpstr>Scope of a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Selection and its methods; Understanding Project Scope</dc:title>
  <dc:creator>Jitendra</dc:creator>
  <cp:lastModifiedBy>Windows User</cp:lastModifiedBy>
  <cp:revision>14</cp:revision>
  <dcterms:created xsi:type="dcterms:W3CDTF">2006-08-16T00:00:00Z</dcterms:created>
  <dcterms:modified xsi:type="dcterms:W3CDTF">2020-04-13T04:53:43Z</dcterms:modified>
</cp:coreProperties>
</file>