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F381C-C41F-4986-A9B6-765F8597F119}" v="46" dt="2025-08-23T03:17:12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oggh Bharadwaj" userId="f52d7719e62dcdc6" providerId="LiveId" clId="{827F381C-C41F-4986-A9B6-765F8597F119}"/>
    <pc:docChg chg="undo custSel addSld modSld">
      <pc:chgData name="Amoggh Bharadwaj" userId="f52d7719e62dcdc6" providerId="LiveId" clId="{827F381C-C41F-4986-A9B6-765F8597F119}" dt="2025-08-23T03:17:12.684" v="134"/>
      <pc:docMkLst>
        <pc:docMk/>
      </pc:docMkLst>
      <pc:sldChg chg="modSp mod">
        <pc:chgData name="Amoggh Bharadwaj" userId="f52d7719e62dcdc6" providerId="LiveId" clId="{827F381C-C41F-4986-A9B6-765F8597F119}" dt="2025-08-23T02:47:43.615" v="33" actId="20577"/>
        <pc:sldMkLst>
          <pc:docMk/>
          <pc:sldMk cId="2482546811" sldId="310"/>
        </pc:sldMkLst>
        <pc:spChg chg="mod">
          <ac:chgData name="Amoggh Bharadwaj" userId="f52d7719e62dcdc6" providerId="LiveId" clId="{827F381C-C41F-4986-A9B6-765F8597F119}" dt="2025-08-23T02:47:43.615" v="33" actId="20577"/>
          <ac:spMkLst>
            <pc:docMk/>
            <pc:sldMk cId="2482546811" sldId="310"/>
            <ac:spMk id="5" creationId="{640E9F92-1046-AAA7-5D49-77D0122785DE}"/>
          </ac:spMkLst>
        </pc:spChg>
      </pc:sldChg>
      <pc:sldChg chg="modSp mod">
        <pc:chgData name="Amoggh Bharadwaj" userId="f52d7719e62dcdc6" providerId="LiveId" clId="{827F381C-C41F-4986-A9B6-765F8597F119}" dt="2025-08-23T02:49:07.742" v="37"/>
        <pc:sldMkLst>
          <pc:docMk/>
          <pc:sldMk cId="3576928691" sldId="311"/>
        </pc:sldMkLst>
        <pc:spChg chg="mod">
          <ac:chgData name="Amoggh Bharadwaj" userId="f52d7719e62dcdc6" providerId="LiveId" clId="{827F381C-C41F-4986-A9B6-765F8597F119}" dt="2025-08-23T02:49:07.742" v="37"/>
          <ac:spMkLst>
            <pc:docMk/>
            <pc:sldMk cId="3576928691" sldId="311"/>
            <ac:spMk id="7" creationId="{2530E8DA-9F28-1B12-C696-622BAC3542F5}"/>
          </ac:spMkLst>
        </pc:spChg>
      </pc:sldChg>
      <pc:sldChg chg="modSp mod">
        <pc:chgData name="Amoggh Bharadwaj" userId="f52d7719e62dcdc6" providerId="LiveId" clId="{827F381C-C41F-4986-A9B6-765F8597F119}" dt="2025-08-23T02:51:11.367" v="49"/>
        <pc:sldMkLst>
          <pc:docMk/>
          <pc:sldMk cId="732951959" sldId="312"/>
        </pc:sldMkLst>
        <pc:spChg chg="mod">
          <ac:chgData name="Amoggh Bharadwaj" userId="f52d7719e62dcdc6" providerId="LiveId" clId="{827F381C-C41F-4986-A9B6-765F8597F119}" dt="2025-08-23T02:51:11.367" v="49"/>
          <ac:spMkLst>
            <pc:docMk/>
            <pc:sldMk cId="732951959" sldId="312"/>
            <ac:spMk id="5" creationId="{A64C8588-D708-733B-5FE3-4E0FB54D8A2C}"/>
          </ac:spMkLst>
        </pc:spChg>
      </pc:sldChg>
      <pc:sldChg chg="modSp mod">
        <pc:chgData name="Amoggh Bharadwaj" userId="f52d7719e62dcdc6" providerId="LiveId" clId="{827F381C-C41F-4986-A9B6-765F8597F119}" dt="2025-08-23T03:14:54.010" v="131" actId="20577"/>
        <pc:sldMkLst>
          <pc:docMk/>
          <pc:sldMk cId="2754770640" sldId="313"/>
        </pc:sldMkLst>
        <pc:spChg chg="mod">
          <ac:chgData name="Amoggh Bharadwaj" userId="f52d7719e62dcdc6" providerId="LiveId" clId="{827F381C-C41F-4986-A9B6-765F8597F119}" dt="2025-08-23T03:14:54.010" v="131" actId="20577"/>
          <ac:spMkLst>
            <pc:docMk/>
            <pc:sldMk cId="2754770640" sldId="313"/>
            <ac:spMk id="4" creationId="{2B86DD3F-D649-203E-D2C4-C7B70E17A411}"/>
          </ac:spMkLst>
        </pc:spChg>
      </pc:sldChg>
      <pc:sldChg chg="modSp mod">
        <pc:chgData name="Amoggh Bharadwaj" userId="f52d7719e62dcdc6" providerId="LiveId" clId="{827F381C-C41F-4986-A9B6-765F8597F119}" dt="2025-08-23T03:17:12.684" v="134"/>
        <pc:sldMkLst>
          <pc:docMk/>
          <pc:sldMk cId="472551758" sldId="314"/>
        </pc:sldMkLst>
        <pc:spChg chg="mod">
          <ac:chgData name="Amoggh Bharadwaj" userId="f52d7719e62dcdc6" providerId="LiveId" clId="{827F381C-C41F-4986-A9B6-765F8597F119}" dt="2025-08-23T03:17:12.684" v="134"/>
          <ac:spMkLst>
            <pc:docMk/>
            <pc:sldMk cId="472551758" sldId="314"/>
            <ac:spMk id="3" creationId="{E68DCCB0-57BC-153E-5D90-64E44528F4EB}"/>
          </ac:spMkLst>
        </pc:spChg>
      </pc:sldChg>
      <pc:sldChg chg="modSp mod">
        <pc:chgData name="Amoggh Bharadwaj" userId="f52d7719e62dcdc6" providerId="LiveId" clId="{827F381C-C41F-4986-A9B6-765F8597F119}" dt="2025-08-23T02:58:13.052" v="86" actId="1076"/>
        <pc:sldMkLst>
          <pc:docMk/>
          <pc:sldMk cId="3797035763" sldId="315"/>
        </pc:sldMkLst>
        <pc:spChg chg="mod">
          <ac:chgData name="Amoggh Bharadwaj" userId="f52d7719e62dcdc6" providerId="LiveId" clId="{827F381C-C41F-4986-A9B6-765F8597F119}" dt="2025-08-23T02:56:59.792" v="63"/>
          <ac:spMkLst>
            <pc:docMk/>
            <pc:sldMk cId="3797035763" sldId="315"/>
            <ac:spMk id="2" creationId="{9DB223CF-6E1E-0A40-D953-5278A1CBFADC}"/>
          </ac:spMkLst>
        </pc:spChg>
        <pc:spChg chg="mod">
          <ac:chgData name="Amoggh Bharadwaj" userId="f52d7719e62dcdc6" providerId="LiveId" clId="{827F381C-C41F-4986-A9B6-765F8597F119}" dt="2025-08-23T02:58:13.052" v="86" actId="1076"/>
          <ac:spMkLst>
            <pc:docMk/>
            <pc:sldMk cId="3797035763" sldId="315"/>
            <ac:spMk id="4" creationId="{047F30E5-6B01-03F5-F0F2-BD715712D196}"/>
          </ac:spMkLst>
        </pc:spChg>
      </pc:sldChg>
      <pc:sldChg chg="modSp mod">
        <pc:chgData name="Amoggh Bharadwaj" userId="f52d7719e62dcdc6" providerId="LiveId" clId="{827F381C-C41F-4986-A9B6-765F8597F119}" dt="2025-08-23T02:59:52.818" v="99" actId="1076"/>
        <pc:sldMkLst>
          <pc:docMk/>
          <pc:sldMk cId="82449975" sldId="316"/>
        </pc:sldMkLst>
        <pc:spChg chg="mod">
          <ac:chgData name="Amoggh Bharadwaj" userId="f52d7719e62dcdc6" providerId="LiveId" clId="{827F381C-C41F-4986-A9B6-765F8597F119}" dt="2025-08-23T02:59:52.818" v="99" actId="1076"/>
          <ac:spMkLst>
            <pc:docMk/>
            <pc:sldMk cId="82449975" sldId="316"/>
            <ac:spMk id="5" creationId="{EB4AB6E2-B137-5338-ABC8-1BE985D8805E}"/>
          </ac:spMkLst>
        </pc:spChg>
      </pc:sldChg>
      <pc:sldChg chg="modSp mod">
        <pc:chgData name="Amoggh Bharadwaj" userId="f52d7719e62dcdc6" providerId="LiveId" clId="{827F381C-C41F-4986-A9B6-765F8597F119}" dt="2025-08-23T03:00:52.286" v="103" actId="20577"/>
        <pc:sldMkLst>
          <pc:docMk/>
          <pc:sldMk cId="2994931468" sldId="319"/>
        </pc:sldMkLst>
        <pc:spChg chg="mod">
          <ac:chgData name="Amoggh Bharadwaj" userId="f52d7719e62dcdc6" providerId="LiveId" clId="{827F381C-C41F-4986-A9B6-765F8597F119}" dt="2025-08-23T03:00:52.286" v="103" actId="20577"/>
          <ac:spMkLst>
            <pc:docMk/>
            <pc:sldMk cId="2994931468" sldId="319"/>
            <ac:spMk id="3" creationId="{C90DA750-E44A-70B6-83B3-18546C567B9C}"/>
          </ac:spMkLst>
        </pc:spChg>
      </pc:sldChg>
      <pc:sldChg chg="addSp delSp modSp add mod">
        <pc:chgData name="Amoggh Bharadwaj" userId="f52d7719e62dcdc6" providerId="LiveId" clId="{827F381C-C41F-4986-A9B6-765F8597F119}" dt="2025-08-23T03:01:42.986" v="108"/>
        <pc:sldMkLst>
          <pc:docMk/>
          <pc:sldMk cId="2559259778" sldId="320"/>
        </pc:sldMkLst>
        <pc:spChg chg="mod">
          <ac:chgData name="Amoggh Bharadwaj" userId="f52d7719e62dcdc6" providerId="LiveId" clId="{827F381C-C41F-4986-A9B6-765F8597F119}" dt="2025-08-23T01:31:56.477" v="1"/>
          <ac:spMkLst>
            <pc:docMk/>
            <pc:sldMk cId="2559259778" sldId="320"/>
            <ac:spMk id="2" creationId="{BAE5F6D8-D645-AB59-A16F-5F0C97AD7C41}"/>
          </ac:spMkLst>
        </pc:spChg>
        <pc:spChg chg="del">
          <ac:chgData name="Amoggh Bharadwaj" userId="f52d7719e62dcdc6" providerId="LiveId" clId="{827F381C-C41F-4986-A9B6-765F8597F119}" dt="2025-08-23T01:32:08.884" v="2" actId="21"/>
          <ac:spMkLst>
            <pc:docMk/>
            <pc:sldMk cId="2559259778" sldId="320"/>
            <ac:spMk id="3" creationId="{6AA7CB9A-8319-9C47-4FF3-1CAC3ED0D060}"/>
          </ac:spMkLst>
        </pc:spChg>
        <pc:spChg chg="add mod">
          <ac:chgData name="Amoggh Bharadwaj" userId="f52d7719e62dcdc6" providerId="LiveId" clId="{827F381C-C41F-4986-A9B6-765F8597F119}" dt="2025-08-23T01:32:10.183" v="3"/>
          <ac:spMkLst>
            <pc:docMk/>
            <pc:sldMk cId="2559259778" sldId="320"/>
            <ac:spMk id="4" creationId="{6AA7CB9A-8319-9C47-4FF3-1CAC3ED0D060}"/>
          </ac:spMkLst>
        </pc:spChg>
        <pc:spChg chg="add mod">
          <ac:chgData name="Amoggh Bharadwaj" userId="f52d7719e62dcdc6" providerId="LiveId" clId="{827F381C-C41F-4986-A9B6-765F8597F119}" dt="2025-08-23T03:01:42.986" v="108"/>
          <ac:spMkLst>
            <pc:docMk/>
            <pc:sldMk cId="2559259778" sldId="320"/>
            <ac:spMk id="5" creationId="{5687C37F-0EF5-27F5-A2DD-1BF36E01DF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B4D20-4CCB-05BE-3271-286222B972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270" y="418863"/>
            <a:ext cx="1047924" cy="1037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618F5F-784C-7650-538E-50C98EFC5A3A}"/>
              </a:ext>
            </a:extLst>
          </p:cNvPr>
          <p:cNvSpPr txBox="1"/>
          <p:nvPr/>
        </p:nvSpPr>
        <p:spPr>
          <a:xfrm>
            <a:off x="1932666" y="1538541"/>
            <a:ext cx="34877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B M S College of Engineering</a:t>
            </a:r>
          </a:p>
          <a:p>
            <a:pPr algn="ctr"/>
            <a:r>
              <a:rPr lang="en-IN" sz="1600" dirty="0">
                <a:latin typeface="+mj-lt"/>
                <a:cs typeface="Times New Roman" panose="02020603050405020304" pitchFamily="18" charset="0"/>
              </a:rPr>
              <a:t>Basavanagudi, Bengaluru</a:t>
            </a:r>
          </a:p>
          <a:p>
            <a:endParaRPr lang="en-IN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68E8F-BF68-404C-5B85-D2D37EDC4F56}"/>
              </a:ext>
            </a:extLst>
          </p:cNvPr>
          <p:cNvSpPr txBox="1"/>
          <p:nvPr/>
        </p:nvSpPr>
        <p:spPr>
          <a:xfrm>
            <a:off x="457900" y="2411832"/>
            <a:ext cx="7025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j-lt"/>
              </a:rPr>
              <a:t>Building an Innovative Credit Risk Scorecard: Predicting Defaults, Risk-Based Pricing, and Profit Optimization</a:t>
            </a:r>
          </a:p>
          <a:p>
            <a:endParaRPr lang="en-IN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6DA9D7-83CA-B868-72B1-FDD40D32E261}"/>
              </a:ext>
            </a:extLst>
          </p:cNvPr>
          <p:cNvSpPr txBox="1"/>
          <p:nvPr/>
        </p:nvSpPr>
        <p:spPr>
          <a:xfrm>
            <a:off x="784665" y="3487135"/>
            <a:ext cx="5987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Hackathon Solution for Loan Applicant Risk Assessment</a:t>
            </a:r>
          </a:p>
          <a:p>
            <a:endParaRPr lang="en-IN" sz="1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01F74E-AB98-0984-1F21-0A112E45AB0B}"/>
              </a:ext>
            </a:extLst>
          </p:cNvPr>
          <p:cNvSpPr txBox="1"/>
          <p:nvPr/>
        </p:nvSpPr>
        <p:spPr>
          <a:xfrm>
            <a:off x="784665" y="4800600"/>
            <a:ext cx="4189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Team name: A Squad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Date: 23-08-2025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0CBD90-BC69-4A93-9242-A36917210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F10D-6DAF-49F5-18AE-00086DF7F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Data Visualization</a:t>
            </a:r>
            <a:endParaRPr lang="en-IN" sz="4000" dirty="0"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FC43E3B-0568-496B-B856-A43575B85C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449572"/>
            <a:ext cx="10621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3272E-8AAB-083A-D57E-E55672F20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374289"/>
            <a:ext cx="4343643" cy="25939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5F56F-6722-44C1-8A56-FDAFFF49E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077" y="2374288"/>
            <a:ext cx="4343643" cy="259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7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5B4969-77AA-4ACB-6EFF-A99B4C310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4E07-AA59-E32C-AD27-0AA892AE8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Challenges and Future Work</a:t>
            </a:r>
            <a:endParaRPr lang="en-IN" sz="4000" dirty="0"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49A1D41-848D-8371-F43B-4F4BC8286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449572"/>
            <a:ext cx="10621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90DA750-E44A-70B6-83B3-18546C567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73095"/>
            <a:ext cx="891250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Future: </a:t>
            </a:r>
            <a:r>
              <a:rPr lang="en-US" altLang="en-US" dirty="0">
                <a:latin typeface="+mj-lt"/>
              </a:rPr>
              <a:t>Deploy the model as a real-time API for instant decisioning. Implement a continuous learning system to update the model with new data. Enhance the dashboard with monitoring for model drift.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Challenges: </a:t>
            </a:r>
            <a:r>
              <a:rPr lang="en-US" altLang="en-US" dirty="0">
                <a:latin typeface="+mj-lt"/>
              </a:rPr>
              <a:t>Handling a large, real-world dataset (32k+ instances). Mitigated by using efficient algorithms (</a:t>
            </a:r>
            <a:r>
              <a:rPr lang="en-US" altLang="en-US" dirty="0" err="1">
                <a:latin typeface="+mj-lt"/>
              </a:rPr>
              <a:t>LightGBM</a:t>
            </a:r>
            <a:r>
              <a:rPr lang="en-US" altLang="en-US" dirty="0">
                <a:latin typeface="+mj-lt"/>
              </a:rPr>
              <a:t>) and rigorous validation.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 We Stand Out: Ethical (XAI for fairness), Practical (Dashboard), Comprehensive (All questions solved). </a:t>
            </a:r>
          </a:p>
        </p:txBody>
      </p:sp>
    </p:spTree>
    <p:extLst>
      <p:ext uri="{BB962C8B-B14F-4D97-AF65-F5344CB8AC3E}">
        <p14:creationId xmlns:p14="http://schemas.microsoft.com/office/powerpoint/2010/main" val="2994931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6F67E-207A-6730-0A00-C601C1C2E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5F6D8-D645-AB59-A16F-5F0C97AD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Conclusion</a:t>
            </a:r>
            <a:endParaRPr lang="en-IN" sz="4000" dirty="0"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1DBAE6-6358-3D39-5C2E-73CEF90EFD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449572"/>
            <a:ext cx="10621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87C37F-0EF5-27F5-A2DD-1BF36E01D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705185"/>
            <a:ext cx="104611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Summary: </a:t>
            </a:r>
            <a:r>
              <a:rPr lang="en-US" altLang="en-US" dirty="0">
                <a:latin typeface="+mj-lt"/>
              </a:rPr>
              <a:t>We built a high-performance AI credit scorecard (Q1), a dynamic risk-based pricing engine (Q2), and a profit optimization system (Q3) that far exceeds traditional methods.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 </a:t>
            </a:r>
            <a:r>
              <a:rPr lang="en-US" altLang="en-US" dirty="0">
                <a:latin typeface="+mj-lt"/>
              </a:rPr>
              <a:t>Our solution provides a significant competitive advantage through superior accuracy, transparent decision-making, and direct profit maximization.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Thank You: </a:t>
            </a:r>
          </a:p>
        </p:txBody>
      </p:sp>
    </p:spTree>
    <p:extLst>
      <p:ext uri="{BB962C8B-B14F-4D97-AF65-F5344CB8AC3E}">
        <p14:creationId xmlns:p14="http://schemas.microsoft.com/office/powerpoint/2010/main" val="255925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CB32-901A-4DA0-AA8A-9A7B5A88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Problem Overview:</a:t>
            </a:r>
            <a:endParaRPr lang="en-IN" sz="4000" dirty="0">
              <a:effectLst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40E9F92-1046-AAA7-5D49-77D0122785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2594" y="2142862"/>
            <a:ext cx="1036071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Question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Build a Credit Risk Scorecard to predict loan default (target: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loan_status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; 0 = non-default, 1 = default).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Question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Assign interest rates (7-18% per annum) based on Probability of Default (PD).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Question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Maximize financial institution's expected profit, accepting max 30% of applicants (assume LGD = 60%).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Dataset: Credit-Risk-Dataset.csv (e.g., features like age, income, loan amount; 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32,000+ loan applications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Goal: Accurate predictions, fair pricing, optimized profits with innovations for standout solution.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 Leverage advanced ML for superior accuracy and profit optimization.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2546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61DF73-05B9-7B31-2DD8-8256431FD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C49C-F9EA-27FE-0B51-BEAE7AE0D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Data Exploration and Preparation</a:t>
            </a:r>
            <a:endParaRPr lang="en-IN" sz="4000" dirty="0"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530E8DA-9F28-1B12-C696-622BAC3542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64578"/>
            <a:ext cx="1062197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Dataset Stats: 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32,000+ instances; handled class imbalance using stratified sampling and robust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Handling Issues: 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Performed comprehensive data cleaning; engineered 7 novel features (e.g.,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liquidity_ratio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</a:rPr>
              <a:t>debt_burden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) that proved to be among the top predictors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Engineering: Used Weight of Evidence (WOE) for binning and transformation (e.g., binned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loan_percent_income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into 5 quantiles).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Insights: </a:t>
            </a:r>
            <a:r>
              <a:rPr lang="en-US" altLang="en-US" sz="1800" dirty="0">
                <a:solidFill>
                  <a:schemeClr val="tx1"/>
                </a:solidFill>
                <a:latin typeface="+mj-lt"/>
              </a:rPr>
              <a:t>Discovered that engineered features like income stability and debt burden were more predictive than raw data. This feature engineering is a key innovation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692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2D3F7B-516F-80D4-537E-FACFEDA35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94DCF-C56F-F2B2-4810-E52E985C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Solution to Question 1 - Building the Scorecard Model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BDAE8F-AEA1-4D26-331C-BFA36DF99F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449572"/>
            <a:ext cx="10621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4C8588-D708-733B-5FE3-4E0FB54D8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75858"/>
            <a:ext cx="979218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Steps: </a:t>
            </a:r>
            <a:r>
              <a:rPr lang="en-US" altLang="en-US" dirty="0">
                <a:latin typeface="+mj-lt"/>
              </a:rPr>
              <a:t>Engineered features, used </a:t>
            </a:r>
            <a:r>
              <a:rPr lang="en-US" altLang="en-US" dirty="0" err="1">
                <a:latin typeface="+mj-lt"/>
              </a:rPr>
              <a:t>Optuna</a:t>
            </a:r>
            <a:r>
              <a:rPr lang="en-US" altLang="en-US" dirty="0">
                <a:latin typeface="+mj-lt"/>
              </a:rPr>
              <a:t> for state-of-the-art hyperparameter tuning of a </a:t>
            </a:r>
            <a:r>
              <a:rPr lang="en-US" altLang="en-US" dirty="0" err="1">
                <a:latin typeface="+mj-lt"/>
              </a:rPr>
              <a:t>LightGBM</a:t>
            </a:r>
            <a:r>
              <a:rPr lang="en-US" altLang="en-US" dirty="0">
                <a:latin typeface="+mj-lt"/>
              </a:rPr>
              <a:t> model, implemented stratified cross-validation to prevent overfitting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Performance: </a:t>
            </a:r>
            <a:r>
              <a:rPr lang="en-US" altLang="en-US" dirty="0">
                <a:latin typeface="+mj-lt"/>
              </a:rPr>
              <a:t>Achieved a ROC-AUC of 0.951 on the test set, indicating exceptional ability to rank risky vs. safe applicants.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For high-risk applicant (e.g., high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loan_amnt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), PD=0.7; low-risk (high income), PD=0.1.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Innovation Tie-in: </a:t>
            </a:r>
            <a:r>
              <a:rPr lang="en-US" altLang="en-US" dirty="0">
                <a:latin typeface="+mj-lt"/>
              </a:rPr>
              <a:t>Our model's high accuracy is the foundation for reliable pricing and profit calculations. We use SHAP (</a:t>
            </a:r>
            <a:r>
              <a:rPr lang="en-US" altLang="en-US" dirty="0" err="1">
                <a:latin typeface="+mj-lt"/>
              </a:rPr>
              <a:t>SHapley</a:t>
            </a:r>
            <a:r>
              <a:rPr lang="en-US" altLang="en-US" dirty="0">
                <a:latin typeface="+mj-lt"/>
              </a:rPr>
              <a:t> Additive </a:t>
            </a:r>
            <a:r>
              <a:rPr lang="en-US" altLang="en-US" dirty="0" err="1">
                <a:latin typeface="+mj-lt"/>
              </a:rPr>
              <a:t>exPlanations</a:t>
            </a:r>
            <a:r>
              <a:rPr lang="en-US" altLang="en-US" dirty="0">
                <a:latin typeface="+mj-lt"/>
              </a:rPr>
              <a:t>) for full model interpretability, surpassing traditional </a:t>
            </a:r>
            <a:r>
              <a:rPr lang="en-US" altLang="en-US" dirty="0" err="1">
                <a:latin typeface="+mj-lt"/>
              </a:rPr>
              <a:t>WoE</a:t>
            </a:r>
            <a:r>
              <a:rPr lang="en-US" altLang="en-US" dirty="0">
                <a:latin typeface="+mj-lt"/>
              </a:rPr>
              <a:t> methods.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295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429579-685C-9AA7-AC29-571F7231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708F2-E461-58BD-9BA7-2FFB8C8D2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Solution to Question 2 - Assigning Interest Rates Based on PD</a:t>
            </a:r>
            <a:endParaRPr lang="en-US" sz="4000" dirty="0"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67DC502-1B2C-E382-10F7-4210660A08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449572"/>
            <a:ext cx="10621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B86DD3F-D649-203E-D2C4-C7B70E17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745055"/>
            <a:ext cx="1047814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Super-Prime (PD &lt; 10%): Rate = 7 + (15 * PD) → Competitive rates to win the best customers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Prime (PD 10-40%): Rate = 8.5 + (20 * (PD - 0.10)) → Accurate pricing for risk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Sub-Prime (PD &gt; 40%): Rate = 14.5 + (6 * (PD - 0.40)) → High rates to limit exposure.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+mj-lt"/>
              </a:rPr>
              <a:t>Capped between 7% and 18%.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Method: I</a:t>
            </a:r>
            <a:r>
              <a:rPr lang="en-US" altLang="en-US" dirty="0">
                <a:latin typeface="+mj-lt"/>
              </a:rPr>
              <a:t>mplemented a non-linear, tiered pricing strategy that is both competitive and profitable.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Fairness: </a:t>
            </a:r>
            <a:r>
              <a:rPr lang="en-US" altLang="en-US" dirty="0">
                <a:latin typeface="+mj-lt"/>
              </a:rPr>
              <a:t>This method ensures low-risk borrowers are rewarded with excellent rates, while riskier applicants are priced proportionally to their risk, ensuring fairness and bank profitability.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770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4284B-C3A4-E513-C7CC-6F7226E05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30CA-1E87-7563-4E0A-A3E8FF53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Solution to Question 3 - Maximizing Expected Profit</a:t>
            </a:r>
            <a:endParaRPr lang="en-US" sz="4000" dirty="0"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558613E-12BA-B5C0-079F-B41F0C217D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449572"/>
            <a:ext cx="10621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8DCCB0-57BC-153E-5D90-64E44528F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647742"/>
            <a:ext cx="972312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 </a:t>
            </a:r>
            <a:r>
              <a:rPr lang="en-US" altLang="en-US" dirty="0">
                <a:latin typeface="+mj-lt"/>
              </a:rPr>
              <a:t>Select the top 30% of applicants (approx. 9,600 out of 32,000) that maximize the portfolio's Expected Profit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Approach: </a:t>
            </a:r>
            <a:r>
              <a:rPr lang="en-US" altLang="en-US" dirty="0">
                <a:latin typeface="+mj-lt"/>
              </a:rPr>
              <a:t>For each applicant, calculated: Expected Profit = (</a:t>
            </a:r>
            <a:r>
              <a:rPr lang="en-US" altLang="en-US" dirty="0" err="1">
                <a:latin typeface="+mj-lt"/>
              </a:rPr>
              <a:t>Loan_Amnt</a:t>
            </a:r>
            <a:r>
              <a:rPr lang="en-US" altLang="en-US" dirty="0">
                <a:latin typeface="+mj-lt"/>
              </a:rPr>
              <a:t> * </a:t>
            </a:r>
            <a:r>
              <a:rPr lang="en-US" altLang="en-US" dirty="0" err="1">
                <a:latin typeface="+mj-lt"/>
              </a:rPr>
              <a:t>Interest_Rate</a:t>
            </a:r>
            <a:r>
              <a:rPr lang="en-US" altLang="en-US" dirty="0">
                <a:latin typeface="+mj-lt"/>
              </a:rPr>
              <a:t> * (1-PD)) - (</a:t>
            </a:r>
            <a:r>
              <a:rPr lang="en-US" altLang="en-US" dirty="0" err="1">
                <a:latin typeface="+mj-lt"/>
              </a:rPr>
              <a:t>Loan_Amnt</a:t>
            </a:r>
            <a:r>
              <a:rPr lang="en-US" altLang="en-US" dirty="0">
                <a:latin typeface="+mj-lt"/>
              </a:rPr>
              <a:t> * - 0.6 * PD).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Results: </a:t>
            </a:r>
            <a:r>
              <a:rPr lang="en-US" altLang="en-US" dirty="0">
                <a:latin typeface="+mj-lt"/>
              </a:rPr>
              <a:t>Maximum Expected Profit = $7,873,174.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Breakdown: Low-risk applicants contribute most (high acceptance, low losses); reject high-risk to minimize defaults.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Formula: Expected Profit = (Loan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Amnt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* Rate * (1-PD)) - (Loan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Amnt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* PD * LGD); LGD=60%.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Sensitivity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altLang="en-US">
                <a:latin typeface="+mj-lt"/>
              </a:rPr>
              <a:t>The entire system adapts dynamically to changes in LGD.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72551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FF52A-A371-3F2D-52B7-9201493F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23CF-6E1E-0A40-D953-5278A1CB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 dirty="0"/>
              <a:t>Innovations - A High-Performance AI Engine with Full Transparency</a:t>
            </a:r>
            <a:endParaRPr lang="en-US" sz="4000" dirty="0"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CE91D8-C67C-0985-E3AB-34CAAAB6F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449572"/>
            <a:ext cx="10621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7F30E5-6B01-03F5-F0F2-BD715712D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1899018"/>
            <a:ext cx="1129284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Why Truly Innovative: While many teams might build a simple model, we delivered a production-ready AI system optimized for both accuracy and business impact.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dirty="0">
              <a:latin typeface="+mj-lt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>
                <a:latin typeface="+mj-lt"/>
              </a:rPr>
              <a:t>Superior Modeling Technique: Used </a:t>
            </a:r>
            <a:r>
              <a:rPr lang="en-US" altLang="en-US" dirty="0" err="1">
                <a:latin typeface="+mj-lt"/>
              </a:rPr>
              <a:t>LightGBM</a:t>
            </a:r>
            <a:r>
              <a:rPr lang="en-US" altLang="en-US" dirty="0">
                <a:latin typeface="+mj-lt"/>
              </a:rPr>
              <a:t> + </a:t>
            </a:r>
            <a:r>
              <a:rPr lang="en-US" altLang="en-US" dirty="0" err="1">
                <a:latin typeface="+mj-lt"/>
              </a:rPr>
              <a:t>Optuna</a:t>
            </a:r>
            <a:r>
              <a:rPr lang="en-US" altLang="en-US" dirty="0">
                <a:latin typeface="+mj-lt"/>
              </a:rPr>
              <a:t>, a cutting-edge combination that outperforms traditional logistic regression (AUC 0.951 vs. ~0.94).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dirty="0">
              <a:latin typeface="+mj-lt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>
                <a:latin typeface="+mj-lt"/>
              </a:rPr>
              <a:t>Advanced Feature Engineering: Created 7 powerful new features that were ranked in the top 10 most important.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dirty="0">
              <a:latin typeface="+mj-lt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>
                <a:latin typeface="+mj-lt"/>
              </a:rPr>
              <a:t>Business-Optimal Pricing: Developed a tiered pricing algorithm that maximizes competitiveness and profit.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dirty="0">
              <a:latin typeface="+mj-lt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dirty="0">
                <a:latin typeface="+mj-lt"/>
              </a:rPr>
              <a:t>Explainability (XAI): Integrated SHAP values to explain every prediction, ensuring transparency and fairness. Users can see exactly which factors (e.g., low income, high loan amount) contributed to a high PD.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7035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60685-75C4-1BD2-673F-EC539372A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1BFC-3527-E54A-5E73-E1AD9408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Results and Key Metrics</a:t>
            </a:r>
            <a:endParaRPr lang="en-IN" sz="4000" dirty="0"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D850E60-3340-9A76-A544-BF8E3D950C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449572"/>
            <a:ext cx="10621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4AB6E2-B137-5338-ABC8-1BE985D8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0" y="2018411"/>
            <a:ext cx="1098730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Q1: </a:t>
            </a:r>
            <a:r>
              <a:rPr lang="en-US" altLang="en-US" dirty="0">
                <a:latin typeface="+mj-lt"/>
              </a:rPr>
              <a:t>Predictive Power: ROC-AUC = 0.951 (Exceptional discrimination).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Q2: </a:t>
            </a:r>
            <a:r>
              <a:rPr lang="en-US" altLang="en-US" dirty="0">
                <a:latin typeface="+mj-lt"/>
              </a:rPr>
              <a:t>Risk-Based Pricing: Achieved average rate of 7.34% for the profitable segment,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ensuring competitiveness.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Q3: </a:t>
            </a:r>
            <a:r>
              <a:rPr lang="en-US" altLang="en-US" dirty="0">
                <a:latin typeface="+mj-lt"/>
              </a:rPr>
              <a:t>Profit Optimization: Max Expected Profit = $7.87 Million by selecting the optimal portfolio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Overall: </a:t>
            </a:r>
            <a:r>
              <a:rPr lang="en-US" altLang="en-US" dirty="0">
                <a:latin typeface="+mj-lt"/>
              </a:rPr>
              <a:t>Our system enables smarter lending decisions, potentially reducing losses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+mj-lt"/>
              </a:rPr>
              <a:t>by accurately identifying high-risk applicants while capturing profit from low-risk ones.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244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910F44-7378-F4A8-D813-F966146B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09AE-A89A-4567-396D-D9250EB11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Data Visualization</a:t>
            </a:r>
            <a:endParaRPr lang="en-IN" sz="4000" dirty="0">
              <a:effectLst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EC2650B-2CCB-7200-27C1-D7C3ADF4DC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3449572"/>
            <a:ext cx="1062197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7CAE9-F2FD-CE7B-B937-665617A29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25" y="2361131"/>
            <a:ext cx="2945475" cy="2176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22198A-C89F-C728-61D4-E566E6CF3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1160" y="2361131"/>
            <a:ext cx="2945475" cy="21768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9E18D8-ED89-62E0-666A-39236E330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2" y="2361131"/>
            <a:ext cx="2945475" cy="217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5746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0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1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1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2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3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4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5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6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7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8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ppt/theme/themeOverride9.xml><?xml version="1.0" encoding="utf-8"?>
<a:themeOverride xmlns:a="http://schemas.openxmlformats.org/drawingml/2006/main">
  <a:clrScheme name="Custom 41">
    <a:dk1>
      <a:sysClr val="windowText" lastClr="000000"/>
    </a:dk1>
    <a:lt1>
      <a:sysClr val="window" lastClr="FFFFFF"/>
    </a:lt1>
    <a:dk2>
      <a:srgbClr val="39302A"/>
    </a:dk2>
    <a:lt2>
      <a:srgbClr val="E5DEDB"/>
    </a:lt2>
    <a:accent1>
      <a:srgbClr val="F36826"/>
    </a:accent1>
    <a:accent2>
      <a:srgbClr val="FB8E09"/>
    </a:accent2>
    <a:accent3>
      <a:srgbClr val="D48B32"/>
    </a:accent3>
    <a:accent4>
      <a:srgbClr val="E64823"/>
    </a:accent4>
    <a:accent5>
      <a:srgbClr val="FFCA08"/>
    </a:accent5>
    <a:accent6>
      <a:srgbClr val="AF695B"/>
    </a:accent6>
    <a:hlink>
      <a:srgbClr val="2998E3"/>
    </a:hlink>
    <a:folHlink>
      <a:srgbClr val="7F723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7A963-53E0-44AF-AF13-963FE676C6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{F7DFFE9D-F453-491F-83D3-BE3598834109}tf33845126_win32</Template>
  <TotalTime>51</TotalTime>
  <Words>1017</Words>
  <Application>Microsoft Office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Bookman Old Style</vt:lpstr>
      <vt:lpstr>Calibri</vt:lpstr>
      <vt:lpstr>Franklin Gothic Book</vt:lpstr>
      <vt:lpstr>1_RetrospectVTI</vt:lpstr>
      <vt:lpstr>PowerPoint Presentation</vt:lpstr>
      <vt:lpstr>Problem Overview:</vt:lpstr>
      <vt:lpstr>Data Exploration and Preparation</vt:lpstr>
      <vt:lpstr>Solution to Question 1 - Building the Scorecard Model</vt:lpstr>
      <vt:lpstr>Solution to Question 2 - Assigning Interest Rates Based on PD</vt:lpstr>
      <vt:lpstr>Solution to Question 3 - Maximizing Expected Profit</vt:lpstr>
      <vt:lpstr>Innovations - A High-Performance AI Engine with Full Transparency</vt:lpstr>
      <vt:lpstr>Results and Key Metrics</vt:lpstr>
      <vt:lpstr>Data Visualization</vt:lpstr>
      <vt:lpstr>Data Visualization</vt:lpstr>
      <vt:lpstr>Challenges and 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Amoggh Bharadwaj</dc:creator>
  <cp:lastModifiedBy>Amoggh Bharadwaj</cp:lastModifiedBy>
  <cp:revision>1</cp:revision>
  <dcterms:created xsi:type="dcterms:W3CDTF">2025-08-23T01:02:04Z</dcterms:created>
  <dcterms:modified xsi:type="dcterms:W3CDTF">2025-08-23T03:17:15Z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