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Lato Light"/>
      <p:regular r:id="rId26"/>
      <p:bold r:id="rId27"/>
      <p:italic r:id="rId28"/>
      <p:boldItalic r:id="rId29"/>
    </p:embeddedFont>
    <p:embeddedFont>
      <p:font typeface="Averag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87997393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7997393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4b753397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4b753397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8799739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799739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4b753397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4b753397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4b753397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4b753397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4b753397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4b753397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Job Recommender System</a:t>
            </a:r>
            <a:endParaRPr/>
          </a:p>
        </p:txBody>
      </p:sp>
      <p:sp>
        <p:nvSpPr>
          <p:cNvPr id="195" name="Google Shape;195;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By </a:t>
            </a:r>
            <a:r>
              <a:rPr b="1" lang="en-GB"/>
              <a:t>Abraham Audu</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Frontend built with Python Streamlit package.</a:t>
            </a:r>
            <a:endParaRPr/>
          </a:p>
        </p:txBody>
      </p:sp>
      <p:sp>
        <p:nvSpPr>
          <p:cNvPr id="263" name="Google Shape;263;p26"/>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Server built with Python FastAPI package.</a:t>
            </a:r>
            <a:endParaRPr/>
          </a:p>
        </p:txBody>
      </p:sp>
      <p:grpSp>
        <p:nvGrpSpPr>
          <p:cNvPr id="264" name="Google Shape;264;p26"/>
          <p:cNvGrpSpPr/>
          <p:nvPr/>
        </p:nvGrpSpPr>
        <p:grpSpPr>
          <a:xfrm>
            <a:off x="2481123" y="1272124"/>
            <a:ext cx="3966421" cy="3208242"/>
            <a:chOff x="3553042" y="1657806"/>
            <a:chExt cx="3461100" cy="2671532"/>
          </a:xfrm>
        </p:grpSpPr>
        <p:sp>
          <p:nvSpPr>
            <p:cNvPr id="265" name="Google Shape;265;p26"/>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6"/>
          <p:cNvSpPr txBox="1"/>
          <p:nvPr>
            <p:ph idx="2"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Deployment</a:t>
            </a:r>
            <a:endParaRPr sz="2400">
              <a:solidFill>
                <a:schemeClr val="dk1"/>
              </a:solidFill>
            </a:endParaRPr>
          </a:p>
        </p:txBody>
      </p:sp>
      <p:pic>
        <p:nvPicPr>
          <p:cNvPr id="274" name="Google Shape;274;p26"/>
          <p:cNvPicPr preferRelativeResize="0"/>
          <p:nvPr/>
        </p:nvPicPr>
        <p:blipFill rotWithShape="1">
          <a:blip r:embed="rId3">
            <a:alphaModFix/>
          </a:blip>
          <a:srcRect b="11779" l="0" r="0" t="11779"/>
          <a:stretch/>
        </p:blipFill>
        <p:spPr>
          <a:xfrm>
            <a:off x="2517825" y="1307850"/>
            <a:ext cx="3890777" cy="2354501"/>
          </a:xfrm>
          <a:prstGeom prst="rect">
            <a:avLst/>
          </a:prstGeom>
          <a:noFill/>
          <a:ln>
            <a:noFill/>
          </a:ln>
        </p:spPr>
      </p:pic>
      <p:pic>
        <p:nvPicPr>
          <p:cNvPr id="275" name="Google Shape;275;p26"/>
          <p:cNvPicPr preferRelativeResize="0"/>
          <p:nvPr/>
        </p:nvPicPr>
        <p:blipFill>
          <a:blip r:embed="rId4">
            <a:alphaModFix/>
          </a:blip>
          <a:stretch>
            <a:fillRect/>
          </a:stretch>
        </p:blipFill>
        <p:spPr>
          <a:xfrm>
            <a:off x="6657225" y="2510750"/>
            <a:ext cx="1893000" cy="1060075"/>
          </a:xfrm>
          <a:prstGeom prst="rect">
            <a:avLst/>
          </a:prstGeom>
          <a:noFill/>
          <a:ln>
            <a:noFill/>
          </a:ln>
        </p:spPr>
      </p:pic>
      <p:pic>
        <p:nvPicPr>
          <p:cNvPr id="276" name="Google Shape;276;p26"/>
          <p:cNvPicPr preferRelativeResize="0"/>
          <p:nvPr/>
        </p:nvPicPr>
        <p:blipFill>
          <a:blip r:embed="rId5">
            <a:alphaModFix/>
          </a:blip>
          <a:stretch>
            <a:fillRect/>
          </a:stretch>
        </p:blipFill>
        <p:spPr>
          <a:xfrm>
            <a:off x="361075" y="3505100"/>
            <a:ext cx="1828746" cy="1060075"/>
          </a:xfrm>
          <a:prstGeom prst="rect">
            <a:avLst/>
          </a:prstGeom>
          <a:noFill/>
          <a:ln>
            <a:noFill/>
          </a:ln>
        </p:spPr>
      </p:pic>
      <p:pic>
        <p:nvPicPr>
          <p:cNvPr id="277" name="Google Shape;277;p26"/>
          <p:cNvPicPr preferRelativeResize="0"/>
          <p:nvPr/>
        </p:nvPicPr>
        <p:blipFill>
          <a:blip r:embed="rId6">
            <a:alphaModFix/>
          </a:blip>
          <a:stretch>
            <a:fillRect/>
          </a:stretch>
        </p:blipFill>
        <p:spPr>
          <a:xfrm>
            <a:off x="5807250" y="3978300"/>
            <a:ext cx="1060076" cy="1060076"/>
          </a:xfrm>
          <a:prstGeom prst="rect">
            <a:avLst/>
          </a:prstGeom>
          <a:noFill/>
          <a:ln>
            <a:noFill/>
          </a:ln>
        </p:spPr>
      </p:pic>
      <p:sp>
        <p:nvSpPr>
          <p:cNvPr id="278" name="Google Shape;278;p26"/>
          <p:cNvSpPr txBox="1"/>
          <p:nvPr/>
        </p:nvSpPr>
        <p:spPr>
          <a:xfrm>
            <a:off x="6927375" y="4331338"/>
            <a:ext cx="1828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100">
                <a:solidFill>
                  <a:schemeClr val="dk1"/>
                </a:solidFill>
                <a:latin typeface="Lato"/>
                <a:ea typeface="Lato"/>
                <a:cs typeface="Lato"/>
                <a:sym typeface="Lato"/>
              </a:rPr>
              <a:t>Containerized with Docker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 &amp; A</a:t>
            </a:r>
            <a:endParaRPr/>
          </a:p>
        </p:txBody>
      </p:sp>
      <p:sp>
        <p:nvSpPr>
          <p:cNvPr id="284" name="Google Shape;28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GB"/>
              <a:t>Q1: </a:t>
            </a:r>
            <a:r>
              <a:rPr b="1" lang="en-GB"/>
              <a:t>What’s the source of data?</a:t>
            </a:r>
            <a:endParaRPr b="1"/>
          </a:p>
          <a:p>
            <a:pPr indent="0" lvl="0" marL="0" rtl="0" algn="just">
              <a:lnSpc>
                <a:spcPct val="150000"/>
              </a:lnSpc>
              <a:spcBef>
                <a:spcPts val="800"/>
              </a:spcBef>
              <a:spcAft>
                <a:spcPts val="0"/>
              </a:spcAft>
              <a:buNone/>
            </a:pPr>
            <a:r>
              <a:rPr lang="en-GB"/>
              <a:t>	Jobs data </a:t>
            </a:r>
            <a:r>
              <a:rPr lang="en-GB"/>
              <a:t>scraped</a:t>
            </a:r>
            <a:r>
              <a:rPr lang="en-GB"/>
              <a:t> from LinkedIn, Indeed, Jobberman</a:t>
            </a:r>
            <a:endParaRPr/>
          </a:p>
          <a:p>
            <a:pPr indent="0" lvl="0" marL="0" rtl="0" algn="just">
              <a:lnSpc>
                <a:spcPct val="150000"/>
              </a:lnSpc>
              <a:spcBef>
                <a:spcPts val="800"/>
              </a:spcBef>
              <a:spcAft>
                <a:spcPts val="0"/>
              </a:spcAft>
              <a:buNone/>
            </a:pPr>
            <a:r>
              <a:rPr lang="en-GB"/>
              <a:t>Q2:  </a:t>
            </a:r>
            <a:r>
              <a:rPr b="1" lang="en-GB"/>
              <a:t>What’s the type/nature of the data?</a:t>
            </a:r>
            <a:endParaRPr b="1"/>
          </a:p>
          <a:p>
            <a:pPr indent="0" lvl="0" marL="0" rtl="0" algn="just">
              <a:lnSpc>
                <a:spcPct val="150000"/>
              </a:lnSpc>
              <a:spcBef>
                <a:spcPts val="800"/>
              </a:spcBef>
              <a:spcAft>
                <a:spcPts val="0"/>
              </a:spcAft>
              <a:buNone/>
            </a:pPr>
            <a:r>
              <a:rPr lang="en-GB"/>
              <a:t>	Unstructured text data</a:t>
            </a:r>
            <a:endParaRPr/>
          </a:p>
          <a:p>
            <a:pPr indent="0" lvl="0" marL="0" rtl="0" algn="just">
              <a:lnSpc>
                <a:spcPct val="150000"/>
              </a:lnSpc>
              <a:spcBef>
                <a:spcPts val="800"/>
              </a:spcBef>
              <a:spcAft>
                <a:spcPts val="0"/>
              </a:spcAft>
              <a:buNone/>
            </a:pPr>
            <a:r>
              <a:rPr lang="en-GB"/>
              <a:t>Q3: </a:t>
            </a:r>
            <a:r>
              <a:rPr b="1" lang="en-GB"/>
              <a:t>How are exceptions handled?</a:t>
            </a:r>
            <a:endParaRPr b="1"/>
          </a:p>
          <a:p>
            <a:pPr indent="0" lvl="0" marL="0" rtl="0" algn="just">
              <a:lnSpc>
                <a:spcPct val="150000"/>
              </a:lnSpc>
              <a:spcBef>
                <a:spcPts val="800"/>
              </a:spcBef>
              <a:spcAft>
                <a:spcPts val="0"/>
              </a:spcAft>
              <a:buNone/>
            </a:pPr>
            <a:r>
              <a:rPr lang="en-GB"/>
              <a:t>	Sections of code with expected dynamic behaviour are enclosed in try-except blocks</a:t>
            </a:r>
            <a:endParaRPr/>
          </a:p>
          <a:p>
            <a:pPr indent="0" lvl="0" marL="0" rtl="0" algn="just">
              <a:lnSpc>
                <a:spcPct val="150000"/>
              </a:lnSpc>
              <a:spcBef>
                <a:spcPts val="800"/>
              </a:spcBef>
              <a:spcAft>
                <a:spcPts val="0"/>
              </a:spcAft>
              <a:buNone/>
            </a:pPr>
            <a:r>
              <a:rPr lang="en-GB"/>
              <a:t>Q4: </a:t>
            </a:r>
            <a:r>
              <a:rPr b="1" lang="en-GB"/>
              <a:t>How are logs managed?</a:t>
            </a:r>
            <a:endParaRPr b="1"/>
          </a:p>
          <a:p>
            <a:pPr indent="457200" lvl="0" marL="0" rtl="0" algn="just">
              <a:lnSpc>
                <a:spcPct val="150000"/>
              </a:lnSpc>
              <a:spcBef>
                <a:spcPts val="800"/>
              </a:spcBef>
              <a:spcAft>
                <a:spcPts val="800"/>
              </a:spcAft>
              <a:buNone/>
            </a:pPr>
            <a:r>
              <a:rPr lang="en-GB"/>
              <a:t>Logs for the different layers of the software are stored in separate log files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645300" y="1833775"/>
            <a:ext cx="30633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
        <p:nvSpPr>
          <p:cNvPr id="290" name="Google Shape;290;p28"/>
          <p:cNvSpPr txBox="1"/>
          <p:nvPr>
            <p:ph idx="1" type="body"/>
          </p:nvPr>
        </p:nvSpPr>
        <p:spPr>
          <a:xfrm>
            <a:off x="645300" y="2644025"/>
            <a:ext cx="3063300" cy="9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Lato Light"/>
                <a:ea typeface="Lato Light"/>
                <a:cs typeface="Lato Light"/>
                <a:sym typeface="Lato Light"/>
              </a:rPr>
              <a:t>Project developed as part of iNeuron Internship Program.</a:t>
            </a:r>
            <a:endParaRPr>
              <a:latin typeface="Lato Light"/>
              <a:ea typeface="Lato Light"/>
              <a:cs typeface="Lato Light"/>
              <a:sym typeface="Lato Light"/>
            </a:endParaRPr>
          </a:p>
        </p:txBody>
      </p:sp>
      <p:grpSp>
        <p:nvGrpSpPr>
          <p:cNvPr id="291" name="Google Shape;291;p28"/>
          <p:cNvGrpSpPr/>
          <p:nvPr/>
        </p:nvGrpSpPr>
        <p:grpSpPr>
          <a:xfrm>
            <a:off x="3928923" y="1272124"/>
            <a:ext cx="3966421" cy="3208242"/>
            <a:chOff x="3553042" y="1657806"/>
            <a:chExt cx="3461100" cy="2671532"/>
          </a:xfrm>
        </p:grpSpPr>
        <p:sp>
          <p:nvSpPr>
            <p:cNvPr id="292" name="Google Shape;292;p28"/>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0" name="Google Shape;300;p28"/>
          <p:cNvPicPr preferRelativeResize="0"/>
          <p:nvPr/>
        </p:nvPicPr>
        <p:blipFill rotWithShape="1">
          <a:blip r:embed="rId3">
            <a:alphaModFix/>
          </a:blip>
          <a:srcRect b="11779" l="0" r="0" t="11779"/>
          <a:stretch/>
        </p:blipFill>
        <p:spPr>
          <a:xfrm>
            <a:off x="3965625" y="1307850"/>
            <a:ext cx="3890777" cy="2354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297500" y="1132625"/>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TOC</a:t>
            </a:r>
            <a:endParaRPr b="1"/>
          </a:p>
        </p:txBody>
      </p:sp>
      <p:sp>
        <p:nvSpPr>
          <p:cNvPr id="201" name="Google Shape;201;p18"/>
          <p:cNvSpPr txBox="1"/>
          <p:nvPr/>
        </p:nvSpPr>
        <p:spPr>
          <a:xfrm>
            <a:off x="1294301" y="1716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202" name="Google Shape;202;p18"/>
          <p:cNvSpPr txBox="1"/>
          <p:nvPr/>
        </p:nvSpPr>
        <p:spPr>
          <a:xfrm>
            <a:off x="1294301" y="2042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Project objective</a:t>
            </a:r>
            <a:endParaRPr>
              <a:solidFill>
                <a:schemeClr val="lt1"/>
              </a:solidFill>
              <a:latin typeface="Montserrat"/>
              <a:ea typeface="Montserrat"/>
              <a:cs typeface="Montserrat"/>
              <a:sym typeface="Montserrat"/>
            </a:endParaRPr>
          </a:p>
        </p:txBody>
      </p:sp>
      <p:sp>
        <p:nvSpPr>
          <p:cNvPr id="203" name="Google Shape;203;p18"/>
          <p:cNvSpPr txBox="1"/>
          <p:nvPr/>
        </p:nvSpPr>
        <p:spPr>
          <a:xfrm>
            <a:off x="1294301" y="2367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Benefits</a:t>
            </a:r>
            <a:endParaRPr>
              <a:solidFill>
                <a:schemeClr val="lt1"/>
              </a:solidFill>
              <a:latin typeface="Montserrat"/>
              <a:ea typeface="Montserrat"/>
              <a:cs typeface="Montserrat"/>
              <a:sym typeface="Montserrat"/>
            </a:endParaRPr>
          </a:p>
        </p:txBody>
      </p:sp>
      <p:sp>
        <p:nvSpPr>
          <p:cNvPr id="204" name="Google Shape;204;p18"/>
          <p:cNvSpPr txBox="1"/>
          <p:nvPr/>
        </p:nvSpPr>
        <p:spPr>
          <a:xfrm>
            <a:off x="1294301" y="2693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Architecture</a:t>
            </a:r>
            <a:endParaRPr sz="1800">
              <a:solidFill>
                <a:schemeClr val="lt1"/>
              </a:solidFill>
              <a:latin typeface="Average"/>
              <a:ea typeface="Average"/>
              <a:cs typeface="Average"/>
              <a:sym typeface="Average"/>
            </a:endParaRPr>
          </a:p>
        </p:txBody>
      </p:sp>
      <p:sp>
        <p:nvSpPr>
          <p:cNvPr id="205" name="Google Shape;205;p18"/>
          <p:cNvSpPr txBox="1"/>
          <p:nvPr/>
        </p:nvSpPr>
        <p:spPr>
          <a:xfrm>
            <a:off x="1294301" y="3018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Data Pre-Processing</a:t>
            </a:r>
            <a:endParaRPr sz="1800">
              <a:solidFill>
                <a:schemeClr val="lt1"/>
              </a:solidFill>
              <a:latin typeface="Average"/>
              <a:ea typeface="Average"/>
              <a:cs typeface="Average"/>
              <a:sym typeface="Average"/>
            </a:endParaRPr>
          </a:p>
        </p:txBody>
      </p:sp>
      <p:sp>
        <p:nvSpPr>
          <p:cNvPr id="206" name="Google Shape;206;p18"/>
          <p:cNvSpPr txBox="1"/>
          <p:nvPr/>
        </p:nvSpPr>
        <p:spPr>
          <a:xfrm>
            <a:off x="1294298" y="3344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Model Training and Evaluation</a:t>
            </a:r>
            <a:endParaRPr sz="1800">
              <a:solidFill>
                <a:schemeClr val="lt1"/>
              </a:solidFill>
              <a:latin typeface="Average"/>
              <a:ea typeface="Average"/>
              <a:cs typeface="Average"/>
              <a:sym typeface="Average"/>
            </a:endParaRPr>
          </a:p>
        </p:txBody>
      </p:sp>
      <p:sp>
        <p:nvSpPr>
          <p:cNvPr id="207" name="Google Shape;207;p18"/>
          <p:cNvSpPr txBox="1"/>
          <p:nvPr/>
        </p:nvSpPr>
        <p:spPr>
          <a:xfrm>
            <a:off x="1294298" y="36810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Data Validation</a:t>
            </a:r>
            <a:endParaRPr sz="1800">
              <a:solidFill>
                <a:schemeClr val="lt1"/>
              </a:solidFill>
              <a:latin typeface="Average"/>
              <a:ea typeface="Average"/>
              <a:cs typeface="Average"/>
              <a:sym typeface="Average"/>
            </a:endParaRPr>
          </a:p>
        </p:txBody>
      </p:sp>
      <p:sp>
        <p:nvSpPr>
          <p:cNvPr id="208" name="Google Shape;208;p18"/>
          <p:cNvSpPr txBox="1"/>
          <p:nvPr/>
        </p:nvSpPr>
        <p:spPr>
          <a:xfrm>
            <a:off x="1294298" y="399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Deployment</a:t>
            </a:r>
            <a:endParaRPr sz="1800">
              <a:solidFill>
                <a:schemeClr val="lt1"/>
              </a:solidFill>
              <a:latin typeface="Average"/>
              <a:ea typeface="Average"/>
              <a:cs typeface="Average"/>
              <a:sym typeface="Average"/>
            </a:endParaRPr>
          </a:p>
        </p:txBody>
      </p:sp>
      <p:sp>
        <p:nvSpPr>
          <p:cNvPr id="209" name="Google Shape;209;p18"/>
          <p:cNvSpPr txBox="1"/>
          <p:nvPr/>
        </p:nvSpPr>
        <p:spPr>
          <a:xfrm>
            <a:off x="1294298" y="434342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Q &amp; A</a:t>
            </a:r>
            <a:endParaRPr sz="18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215" name="Google Shape;21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1200"/>
              </a:spcAft>
              <a:buNone/>
            </a:pPr>
            <a:r>
              <a:rPr lang="en-GB"/>
              <a:t>In the ever-expanding online job market, opportunities flood various platforms, necessitating user-friendly navigation amidst the multitude. This project targets this by crafting a web application that consolidates listings from diverse job websites. This innovative tool employs user profiles, activity patterns, and search inputs to suggest tailored job recommendations, aiming to streamline the overwhelming job search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objective</a:t>
            </a:r>
            <a:endParaRPr/>
          </a:p>
        </p:txBody>
      </p:sp>
      <p:sp>
        <p:nvSpPr>
          <p:cNvPr id="221" name="Google Shape;221;p20"/>
          <p:cNvSpPr txBox="1"/>
          <p:nvPr>
            <p:ph idx="1" type="body"/>
          </p:nvPr>
        </p:nvSpPr>
        <p:spPr>
          <a:xfrm>
            <a:off x="4017900" y="2228250"/>
            <a:ext cx="4318500" cy="2632800"/>
          </a:xfrm>
          <a:prstGeom prst="rect">
            <a:avLst/>
          </a:prstGeom>
          <a:ln>
            <a:noFill/>
          </a:ln>
        </p:spPr>
        <p:txBody>
          <a:bodyPr anchorCtr="0" anchor="t" bIns="91425" lIns="91425" spcFirstLastPara="1" rIns="91425" wrap="square" tIns="91425">
            <a:noAutofit/>
          </a:bodyPr>
          <a:lstStyle/>
          <a:p>
            <a:pPr indent="0" lvl="0" marL="0" rtl="0" algn="just">
              <a:lnSpc>
                <a:spcPct val="150000"/>
              </a:lnSpc>
              <a:spcBef>
                <a:spcPts val="0"/>
              </a:spcBef>
              <a:spcAft>
                <a:spcPts val="800"/>
              </a:spcAft>
              <a:buNone/>
            </a:pPr>
            <a:r>
              <a:rPr lang="en-GB">
                <a:solidFill>
                  <a:schemeClr val="lt1"/>
                </a:solidFill>
              </a:rPr>
              <a:t>A web app which enables users to create accounts, set preferences, and search. It will scrape jobs from various platforms, store them in a database, and use vectors for contextual search — basically a document-based recommender system.</a:t>
            </a:r>
            <a:endParaRPr>
              <a:solidFill>
                <a:schemeClr val="lt1"/>
              </a:solidFill>
            </a:endParaRPr>
          </a:p>
        </p:txBody>
      </p:sp>
      <p:sp>
        <p:nvSpPr>
          <p:cNvPr id="222" name="Google Shape;222;p20"/>
          <p:cNvSpPr txBox="1"/>
          <p:nvPr>
            <p:ph idx="1" type="body"/>
          </p:nvPr>
        </p:nvSpPr>
        <p:spPr>
          <a:xfrm>
            <a:off x="2657700" y="1307850"/>
            <a:ext cx="4318500" cy="2632800"/>
          </a:xfrm>
          <a:prstGeom prst="rect">
            <a:avLst/>
          </a:prstGeom>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lt1"/>
                </a:solidFill>
              </a:rPr>
              <a:t>To create a deep learning solution which is able to use user profile information and usage metadata to recommend jobs when searches are made.</a:t>
            </a:r>
            <a:endParaRPr>
              <a:solidFill>
                <a:schemeClr val="lt1"/>
              </a:solidFill>
            </a:endParaRPr>
          </a:p>
          <a:p>
            <a:pPr indent="0" lvl="0" marL="0" rtl="0" algn="just">
              <a:lnSpc>
                <a:spcPct val="150000"/>
              </a:lnSpc>
              <a:spcBef>
                <a:spcPts val="800"/>
              </a:spcBef>
              <a:spcAft>
                <a:spcPts val="8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a:t>
            </a:r>
            <a:endParaRPr/>
          </a:p>
        </p:txBody>
      </p:sp>
      <p:sp>
        <p:nvSpPr>
          <p:cNvPr id="228" name="Google Shape;228;p21"/>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29" name="Google Shape;229;p21"/>
          <p:cNvSpPr txBox="1"/>
          <p:nvPr>
            <p:ph idx="1" type="body"/>
          </p:nvPr>
        </p:nvSpPr>
        <p:spPr>
          <a:xfrm>
            <a:off x="2030400" y="1743675"/>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Automated scraping of jobs from multiple websites</a:t>
            </a:r>
            <a:endParaRPr>
              <a:solidFill>
                <a:srgbClr val="FFFFFF"/>
              </a:solidFill>
            </a:endParaRPr>
          </a:p>
        </p:txBody>
      </p:sp>
      <p:sp>
        <p:nvSpPr>
          <p:cNvPr id="230" name="Google Shape;230;p21"/>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31" name="Google Shape;231;p21"/>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Contextually relevant job results for user</a:t>
            </a:r>
            <a:endParaRPr>
              <a:solidFill>
                <a:srgbClr val="FFFFFF"/>
              </a:solidFill>
            </a:endParaRPr>
          </a:p>
        </p:txBody>
      </p:sp>
      <p:sp>
        <p:nvSpPr>
          <p:cNvPr id="232" name="Google Shape;232;p21"/>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33" name="Google Shape;233;p21"/>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Save time used to search multiple platforms individually</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Architecture</a:t>
            </a:r>
            <a:endParaRPr>
              <a:solidFill>
                <a:schemeClr val="dk1"/>
              </a:solidFill>
            </a:endParaRPr>
          </a:p>
        </p:txBody>
      </p:sp>
      <p:pic>
        <p:nvPicPr>
          <p:cNvPr id="239" name="Google Shape;239;p22"/>
          <p:cNvPicPr preferRelativeResize="0"/>
          <p:nvPr/>
        </p:nvPicPr>
        <p:blipFill rotWithShape="1">
          <a:blip r:embed="rId3">
            <a:alphaModFix/>
          </a:blip>
          <a:srcRect b="7979" l="5237" r="5237" t="8021"/>
          <a:stretch/>
        </p:blipFill>
        <p:spPr>
          <a:xfrm>
            <a:off x="1411850" y="1142250"/>
            <a:ext cx="6320302" cy="3460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a:t>
            </a:r>
            <a:endParaRPr/>
          </a:p>
        </p:txBody>
      </p:sp>
      <p:sp>
        <p:nvSpPr>
          <p:cNvPr id="245" name="Google Shape;24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The pre-processing stage involved parsing the HTML data to retrieve the relevant fields to form the data for each job listing.</a:t>
            </a:r>
            <a:endParaRPr/>
          </a:p>
          <a:p>
            <a:pPr indent="0" lvl="0" marL="0" rtl="0" algn="just">
              <a:lnSpc>
                <a:spcPct val="150000"/>
              </a:lnSpc>
              <a:spcBef>
                <a:spcPts val="800"/>
              </a:spcBef>
              <a:spcAft>
                <a:spcPts val="800"/>
              </a:spcAft>
              <a:buNone/>
            </a:pPr>
            <a:r>
              <a:rPr lang="en-GB"/>
              <a:t>In addition, the text data representing each job listing was embedded into vector representations and saved to a vector database in order to minimize inference time during search.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Training and Evaluation</a:t>
            </a:r>
            <a:endParaRPr/>
          </a:p>
        </p:txBody>
      </p:sp>
      <p:sp>
        <p:nvSpPr>
          <p:cNvPr id="251" name="Google Shape;25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800"/>
              </a:spcAft>
              <a:buNone/>
            </a:pPr>
            <a:r>
              <a:rPr lang="en-GB"/>
              <a:t>A pre-trained Sentence Transformer Model (all-mpnet-base-v2) from Hugging Face was used as the language model for embedding texts to vectors.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Data Validation</a:t>
            </a:r>
            <a:endParaRPr>
              <a:solidFill>
                <a:schemeClr val="dk1"/>
              </a:solidFill>
            </a:endParaRPr>
          </a:p>
        </p:txBody>
      </p:sp>
      <p:sp>
        <p:nvSpPr>
          <p:cNvPr id="257" name="Google Shape;25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800"/>
              </a:spcAft>
              <a:buNone/>
            </a:pPr>
            <a:r>
              <a:rPr lang="en-GB">
                <a:solidFill>
                  <a:schemeClr val="dk1"/>
                </a:solidFill>
              </a:rPr>
              <a:t>All the data input and output from the databases were carried out using predetermined data models with defined types for each field to ensure that all data transactions are validated.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