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
      <p:font typeface="Lato Light"/>
      <p:regular r:id="rId27"/>
      <p:bold r:id="rId28"/>
      <p:italic r:id="rId29"/>
      <p:boldItalic r:id="rId30"/>
    </p:embeddedFont>
    <p:embeddedFont>
      <p:font typeface="Averag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LatoLight-bold.fntdata"/><Relationship Id="rId27" Type="http://schemas.openxmlformats.org/officeDocument/2006/relationships/font" Target="fonts/Lat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Lato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4b753397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84b753397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87997393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f87997393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4b753397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84b753397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87997393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87997393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84b753397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84b753397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4b753397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84b753397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4b753397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4b753397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Credit Card Default Prediction</a:t>
            </a:r>
            <a:endParaRPr/>
          </a:p>
        </p:txBody>
      </p:sp>
      <p:sp>
        <p:nvSpPr>
          <p:cNvPr id="195" name="Google Shape;195;p17"/>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By </a:t>
            </a:r>
            <a:r>
              <a:rPr b="1" lang="en-GB"/>
              <a:t>Abraham Audu</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Data Validation</a:t>
            </a:r>
            <a:endParaRPr>
              <a:solidFill>
                <a:schemeClr val="dk1"/>
              </a:solidFill>
            </a:endParaRPr>
          </a:p>
        </p:txBody>
      </p:sp>
      <p:sp>
        <p:nvSpPr>
          <p:cNvPr id="263" name="Google Shape;26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solidFill>
                  <a:schemeClr val="dk1"/>
                </a:solidFill>
              </a:rPr>
              <a:t>The user is expected to upload a CSV file containing the records of the credit card owner being evaluated via the user interface of the Credit Card Default Prediction app.</a:t>
            </a:r>
            <a:endParaRPr>
              <a:solidFill>
                <a:schemeClr val="dk1"/>
              </a:solidFill>
            </a:endParaRPr>
          </a:p>
          <a:p>
            <a:pPr indent="0" lvl="0" marL="0" rtl="0" algn="just">
              <a:lnSpc>
                <a:spcPct val="150000"/>
              </a:lnSpc>
              <a:spcBef>
                <a:spcPts val="800"/>
              </a:spcBef>
              <a:spcAft>
                <a:spcPts val="800"/>
              </a:spcAft>
              <a:buNone/>
            </a:pPr>
            <a:r>
              <a:rPr lang="en-GB">
                <a:solidFill>
                  <a:schemeClr val="dk1"/>
                </a:solidFill>
              </a:rPr>
              <a:t>The data supplied by the user is validated for completeness and data types for the individual features required by the model.</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Frontend built with Python Streamlit package.</a:t>
            </a:r>
            <a:endParaRPr/>
          </a:p>
        </p:txBody>
      </p:sp>
      <p:sp>
        <p:nvSpPr>
          <p:cNvPr id="269" name="Google Shape;269;p27"/>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Backend built with Python FastAPI package.</a:t>
            </a:r>
            <a:endParaRPr/>
          </a:p>
        </p:txBody>
      </p:sp>
      <p:grpSp>
        <p:nvGrpSpPr>
          <p:cNvPr id="270" name="Google Shape;270;p27"/>
          <p:cNvGrpSpPr/>
          <p:nvPr/>
        </p:nvGrpSpPr>
        <p:grpSpPr>
          <a:xfrm>
            <a:off x="2481123" y="1272124"/>
            <a:ext cx="3966421" cy="3208242"/>
            <a:chOff x="3553042" y="1657806"/>
            <a:chExt cx="3461100" cy="2671532"/>
          </a:xfrm>
        </p:grpSpPr>
        <p:sp>
          <p:nvSpPr>
            <p:cNvPr id="271" name="Google Shape;271;p27"/>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7"/>
          <p:cNvSpPr txBox="1"/>
          <p:nvPr>
            <p:ph idx="2"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Deployment – Local  </a:t>
            </a:r>
            <a:r>
              <a:rPr lang="en-GB" sz="2400">
                <a:solidFill>
                  <a:schemeClr val="dk1"/>
                </a:solidFill>
              </a:rPr>
              <a:t>Machine</a:t>
            </a:r>
            <a:endParaRPr sz="2400">
              <a:solidFill>
                <a:schemeClr val="dk1"/>
              </a:solidFill>
            </a:endParaRPr>
          </a:p>
        </p:txBody>
      </p:sp>
      <p:pic>
        <p:nvPicPr>
          <p:cNvPr id="280" name="Google Shape;280;p27"/>
          <p:cNvPicPr preferRelativeResize="0"/>
          <p:nvPr/>
        </p:nvPicPr>
        <p:blipFill rotWithShape="1">
          <a:blip r:embed="rId3">
            <a:alphaModFix/>
          </a:blip>
          <a:srcRect b="0" l="21599" r="0" t="0"/>
          <a:stretch/>
        </p:blipFill>
        <p:spPr>
          <a:xfrm>
            <a:off x="2517825" y="1307850"/>
            <a:ext cx="3890777" cy="2354500"/>
          </a:xfrm>
          <a:prstGeom prst="rect">
            <a:avLst/>
          </a:prstGeom>
          <a:noFill/>
          <a:ln>
            <a:noFill/>
          </a:ln>
        </p:spPr>
      </p:pic>
      <p:pic>
        <p:nvPicPr>
          <p:cNvPr id="281" name="Google Shape;281;p27"/>
          <p:cNvPicPr preferRelativeResize="0"/>
          <p:nvPr/>
        </p:nvPicPr>
        <p:blipFill>
          <a:blip r:embed="rId4">
            <a:alphaModFix/>
          </a:blip>
          <a:stretch>
            <a:fillRect/>
          </a:stretch>
        </p:blipFill>
        <p:spPr>
          <a:xfrm>
            <a:off x="6657225" y="2510750"/>
            <a:ext cx="1893000" cy="1060075"/>
          </a:xfrm>
          <a:prstGeom prst="rect">
            <a:avLst/>
          </a:prstGeom>
          <a:noFill/>
          <a:ln>
            <a:noFill/>
          </a:ln>
        </p:spPr>
      </p:pic>
      <p:pic>
        <p:nvPicPr>
          <p:cNvPr id="282" name="Google Shape;282;p27"/>
          <p:cNvPicPr preferRelativeResize="0"/>
          <p:nvPr/>
        </p:nvPicPr>
        <p:blipFill>
          <a:blip r:embed="rId5">
            <a:alphaModFix/>
          </a:blip>
          <a:stretch>
            <a:fillRect/>
          </a:stretch>
        </p:blipFill>
        <p:spPr>
          <a:xfrm>
            <a:off x="361075" y="3505100"/>
            <a:ext cx="1828746" cy="106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 &amp; A</a:t>
            </a:r>
            <a:endParaRPr/>
          </a:p>
        </p:txBody>
      </p:sp>
      <p:sp>
        <p:nvSpPr>
          <p:cNvPr id="288" name="Google Shape;288;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GB"/>
              <a:t>Q1: </a:t>
            </a:r>
            <a:r>
              <a:rPr b="1" lang="en-GB"/>
              <a:t>What’s the source of data?</a:t>
            </a:r>
            <a:endParaRPr b="1"/>
          </a:p>
          <a:p>
            <a:pPr indent="457200" lvl="0" marL="0" rtl="0" algn="just">
              <a:lnSpc>
                <a:spcPct val="150000"/>
              </a:lnSpc>
              <a:spcBef>
                <a:spcPts val="800"/>
              </a:spcBef>
              <a:spcAft>
                <a:spcPts val="0"/>
              </a:spcAft>
              <a:buNone/>
            </a:pPr>
            <a:r>
              <a:rPr lang="en-GB"/>
              <a:t>UCI credit card default dataset</a:t>
            </a:r>
            <a:endParaRPr/>
          </a:p>
          <a:p>
            <a:pPr indent="0" lvl="0" marL="0" rtl="0" algn="just">
              <a:lnSpc>
                <a:spcPct val="150000"/>
              </a:lnSpc>
              <a:spcBef>
                <a:spcPts val="800"/>
              </a:spcBef>
              <a:spcAft>
                <a:spcPts val="0"/>
              </a:spcAft>
              <a:buNone/>
            </a:pPr>
            <a:r>
              <a:rPr lang="en-GB"/>
              <a:t>Q2:  </a:t>
            </a:r>
            <a:r>
              <a:rPr b="1" lang="en-GB"/>
              <a:t>What’s the type/nature of the data?</a:t>
            </a:r>
            <a:endParaRPr b="1"/>
          </a:p>
          <a:p>
            <a:pPr indent="0" lvl="0" marL="0" rtl="0" algn="just">
              <a:lnSpc>
                <a:spcPct val="150000"/>
              </a:lnSpc>
              <a:spcBef>
                <a:spcPts val="800"/>
              </a:spcBef>
              <a:spcAft>
                <a:spcPts val="0"/>
              </a:spcAft>
              <a:buNone/>
            </a:pPr>
            <a:r>
              <a:rPr lang="en-GB"/>
              <a:t>	Tabular data with numerical and categorical features</a:t>
            </a:r>
            <a:endParaRPr/>
          </a:p>
          <a:p>
            <a:pPr indent="0" lvl="0" marL="0" rtl="0" algn="just">
              <a:lnSpc>
                <a:spcPct val="150000"/>
              </a:lnSpc>
              <a:spcBef>
                <a:spcPts val="800"/>
              </a:spcBef>
              <a:spcAft>
                <a:spcPts val="0"/>
              </a:spcAft>
              <a:buNone/>
            </a:pPr>
            <a:r>
              <a:rPr lang="en-GB"/>
              <a:t>Q3: </a:t>
            </a:r>
            <a:r>
              <a:rPr b="1" lang="en-GB"/>
              <a:t>How are exceptions handled?</a:t>
            </a:r>
            <a:endParaRPr b="1"/>
          </a:p>
          <a:p>
            <a:pPr indent="0" lvl="0" marL="0" rtl="0" algn="just">
              <a:lnSpc>
                <a:spcPct val="150000"/>
              </a:lnSpc>
              <a:spcBef>
                <a:spcPts val="800"/>
              </a:spcBef>
              <a:spcAft>
                <a:spcPts val="0"/>
              </a:spcAft>
              <a:buNone/>
            </a:pPr>
            <a:r>
              <a:rPr lang="en-GB"/>
              <a:t>	Sections of code with expected dynamic behaviour are enclosed in try-except blocks</a:t>
            </a:r>
            <a:endParaRPr/>
          </a:p>
          <a:p>
            <a:pPr indent="0" lvl="0" marL="0" rtl="0" algn="just">
              <a:lnSpc>
                <a:spcPct val="150000"/>
              </a:lnSpc>
              <a:spcBef>
                <a:spcPts val="800"/>
              </a:spcBef>
              <a:spcAft>
                <a:spcPts val="0"/>
              </a:spcAft>
              <a:buNone/>
            </a:pPr>
            <a:r>
              <a:rPr lang="en-GB"/>
              <a:t>Q4: </a:t>
            </a:r>
            <a:r>
              <a:rPr b="1" lang="en-GB"/>
              <a:t>How are logs managed?</a:t>
            </a:r>
            <a:endParaRPr b="1"/>
          </a:p>
          <a:p>
            <a:pPr indent="457200" lvl="0" marL="0" rtl="0" algn="just">
              <a:lnSpc>
                <a:spcPct val="150000"/>
              </a:lnSpc>
              <a:spcBef>
                <a:spcPts val="800"/>
              </a:spcBef>
              <a:spcAft>
                <a:spcPts val="800"/>
              </a:spcAft>
              <a:buNone/>
            </a:pPr>
            <a:r>
              <a:rPr lang="en-GB"/>
              <a:t>Logs for the different layers of the software are stored in separate log files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645300" y="1833775"/>
            <a:ext cx="30633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
        <p:nvSpPr>
          <p:cNvPr id="294" name="Google Shape;294;p29"/>
          <p:cNvSpPr txBox="1"/>
          <p:nvPr>
            <p:ph idx="1" type="body"/>
          </p:nvPr>
        </p:nvSpPr>
        <p:spPr>
          <a:xfrm>
            <a:off x="645300" y="2644025"/>
            <a:ext cx="3063300" cy="97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Lato Light"/>
                <a:ea typeface="Lato Light"/>
                <a:cs typeface="Lato Light"/>
                <a:sym typeface="Lato Light"/>
              </a:rPr>
              <a:t>Project developed as part of iNeuron Internship Program.</a:t>
            </a:r>
            <a:endParaRPr>
              <a:latin typeface="Lato Light"/>
              <a:ea typeface="Lato Light"/>
              <a:cs typeface="Lato Light"/>
              <a:sym typeface="Lato Light"/>
            </a:endParaRPr>
          </a:p>
        </p:txBody>
      </p:sp>
      <p:grpSp>
        <p:nvGrpSpPr>
          <p:cNvPr id="295" name="Google Shape;295;p29"/>
          <p:cNvGrpSpPr/>
          <p:nvPr/>
        </p:nvGrpSpPr>
        <p:grpSpPr>
          <a:xfrm>
            <a:off x="3928923" y="1272124"/>
            <a:ext cx="3966421" cy="3208242"/>
            <a:chOff x="3553042" y="1657806"/>
            <a:chExt cx="3461100" cy="2671532"/>
          </a:xfrm>
        </p:grpSpPr>
        <p:sp>
          <p:nvSpPr>
            <p:cNvPr id="296" name="Google Shape;296;p29"/>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4" name="Google Shape;304;p29"/>
          <p:cNvPicPr preferRelativeResize="0"/>
          <p:nvPr/>
        </p:nvPicPr>
        <p:blipFill rotWithShape="1">
          <a:blip r:embed="rId3">
            <a:alphaModFix/>
          </a:blip>
          <a:srcRect b="0" l="21599" r="0" t="0"/>
          <a:stretch/>
        </p:blipFill>
        <p:spPr>
          <a:xfrm>
            <a:off x="3965625" y="1307850"/>
            <a:ext cx="3890777" cy="235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1297500" y="1132625"/>
            <a:ext cx="7038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TOC</a:t>
            </a:r>
            <a:endParaRPr b="1"/>
          </a:p>
        </p:txBody>
      </p:sp>
      <p:sp>
        <p:nvSpPr>
          <p:cNvPr id="201" name="Google Shape;201;p18"/>
          <p:cNvSpPr txBox="1"/>
          <p:nvPr/>
        </p:nvSpPr>
        <p:spPr>
          <a:xfrm>
            <a:off x="1294301" y="1716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3">
                  <a:extLst>
                    <a:ext uri="{A12FA001-AC4F-418D-AE19-62706E023703}">
                      <ahyp:hlinkClr val="tx"/>
                    </a:ext>
                  </a:extLst>
                </a:hlinkClick>
              </a:rPr>
              <a:t>Overview</a:t>
            </a:r>
            <a:endParaRPr sz="1800">
              <a:solidFill>
                <a:srgbClr val="CACACA"/>
              </a:solidFill>
              <a:latin typeface="Average"/>
              <a:ea typeface="Average"/>
              <a:cs typeface="Average"/>
              <a:sym typeface="Average"/>
            </a:endParaRPr>
          </a:p>
        </p:txBody>
      </p:sp>
      <p:sp>
        <p:nvSpPr>
          <p:cNvPr id="202" name="Google Shape;202;p18"/>
          <p:cNvSpPr txBox="1"/>
          <p:nvPr/>
        </p:nvSpPr>
        <p:spPr>
          <a:xfrm>
            <a:off x="1294301" y="2042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Project objective</a:t>
            </a:r>
            <a:endParaRPr>
              <a:solidFill>
                <a:schemeClr val="lt1"/>
              </a:solidFill>
              <a:latin typeface="Montserrat"/>
              <a:ea typeface="Montserrat"/>
              <a:cs typeface="Montserrat"/>
              <a:sym typeface="Montserrat"/>
            </a:endParaRPr>
          </a:p>
        </p:txBody>
      </p:sp>
      <p:sp>
        <p:nvSpPr>
          <p:cNvPr id="203" name="Google Shape;203;p18"/>
          <p:cNvSpPr txBox="1"/>
          <p:nvPr/>
        </p:nvSpPr>
        <p:spPr>
          <a:xfrm>
            <a:off x="1294301" y="23675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Benefits</a:t>
            </a:r>
            <a:endParaRPr>
              <a:solidFill>
                <a:schemeClr val="lt1"/>
              </a:solidFill>
              <a:latin typeface="Montserrat"/>
              <a:ea typeface="Montserrat"/>
              <a:cs typeface="Montserrat"/>
              <a:sym typeface="Montserrat"/>
            </a:endParaRPr>
          </a:p>
        </p:txBody>
      </p:sp>
      <p:sp>
        <p:nvSpPr>
          <p:cNvPr id="204" name="Google Shape;204;p18"/>
          <p:cNvSpPr txBox="1"/>
          <p:nvPr/>
        </p:nvSpPr>
        <p:spPr>
          <a:xfrm>
            <a:off x="1294301" y="2693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Architecture</a:t>
            </a:r>
            <a:endParaRPr sz="1800">
              <a:solidFill>
                <a:schemeClr val="lt1"/>
              </a:solidFill>
              <a:latin typeface="Average"/>
              <a:ea typeface="Average"/>
              <a:cs typeface="Average"/>
              <a:sym typeface="Average"/>
            </a:endParaRPr>
          </a:p>
        </p:txBody>
      </p:sp>
      <p:sp>
        <p:nvSpPr>
          <p:cNvPr id="205" name="Google Shape;205;p18"/>
          <p:cNvSpPr txBox="1"/>
          <p:nvPr/>
        </p:nvSpPr>
        <p:spPr>
          <a:xfrm>
            <a:off x="1294301" y="3018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Data Pre-Processing</a:t>
            </a:r>
            <a:endParaRPr sz="1800">
              <a:solidFill>
                <a:schemeClr val="lt1"/>
              </a:solidFill>
              <a:latin typeface="Average"/>
              <a:ea typeface="Average"/>
              <a:cs typeface="Average"/>
              <a:sym typeface="Average"/>
            </a:endParaRPr>
          </a:p>
        </p:txBody>
      </p:sp>
      <p:sp>
        <p:nvSpPr>
          <p:cNvPr id="206" name="Google Shape;206;p18"/>
          <p:cNvSpPr txBox="1"/>
          <p:nvPr/>
        </p:nvSpPr>
        <p:spPr>
          <a:xfrm>
            <a:off x="1294298" y="3344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Model Training and Evaluation</a:t>
            </a:r>
            <a:endParaRPr sz="1800">
              <a:solidFill>
                <a:schemeClr val="lt1"/>
              </a:solidFill>
              <a:latin typeface="Average"/>
              <a:ea typeface="Average"/>
              <a:cs typeface="Average"/>
              <a:sym typeface="Average"/>
            </a:endParaRPr>
          </a:p>
        </p:txBody>
      </p:sp>
      <p:sp>
        <p:nvSpPr>
          <p:cNvPr id="207" name="Google Shape;207;p18"/>
          <p:cNvSpPr txBox="1"/>
          <p:nvPr/>
        </p:nvSpPr>
        <p:spPr>
          <a:xfrm>
            <a:off x="1294298" y="368100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Data Validation</a:t>
            </a:r>
            <a:endParaRPr sz="1800">
              <a:solidFill>
                <a:schemeClr val="lt1"/>
              </a:solidFill>
              <a:latin typeface="Average"/>
              <a:ea typeface="Average"/>
              <a:cs typeface="Average"/>
              <a:sym typeface="Average"/>
            </a:endParaRPr>
          </a:p>
        </p:txBody>
      </p:sp>
      <p:sp>
        <p:nvSpPr>
          <p:cNvPr id="208" name="Google Shape;208;p18"/>
          <p:cNvSpPr txBox="1"/>
          <p:nvPr/>
        </p:nvSpPr>
        <p:spPr>
          <a:xfrm>
            <a:off x="1294298" y="399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Deployment</a:t>
            </a:r>
            <a:endParaRPr sz="1800">
              <a:solidFill>
                <a:schemeClr val="lt1"/>
              </a:solidFill>
              <a:latin typeface="Average"/>
              <a:ea typeface="Average"/>
              <a:cs typeface="Average"/>
              <a:sym typeface="Average"/>
            </a:endParaRPr>
          </a:p>
        </p:txBody>
      </p:sp>
      <p:sp>
        <p:nvSpPr>
          <p:cNvPr id="209" name="Google Shape;209;p18"/>
          <p:cNvSpPr txBox="1"/>
          <p:nvPr/>
        </p:nvSpPr>
        <p:spPr>
          <a:xfrm>
            <a:off x="1294298" y="434342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Q &amp; A</a:t>
            </a:r>
            <a:endParaRPr sz="1800">
              <a:solidFill>
                <a:schemeClr val="lt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Overview</a:t>
            </a:r>
            <a:endParaRPr/>
          </a:p>
        </p:txBody>
      </p:sp>
      <p:sp>
        <p:nvSpPr>
          <p:cNvPr id="215" name="Google Shape;21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800"/>
              </a:spcAft>
              <a:buNone/>
            </a:pPr>
            <a:r>
              <a:rPr lang="en-GB"/>
              <a:t>Banking institutions offer credit to customers as one of their major businesses and this comes with some associated credit risk. WIth millions of customers, it is important to have an automated system which can filter through customer information and financial history to determine the probability that a card owner will default in order to limit their access to current or future credit services and minimise risk to the issuing organisation.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objective</a:t>
            </a:r>
            <a:endParaRPr/>
          </a:p>
        </p:txBody>
      </p:sp>
      <p:sp>
        <p:nvSpPr>
          <p:cNvPr id="221" name="Google Shape;221;p20"/>
          <p:cNvSpPr txBox="1"/>
          <p:nvPr>
            <p:ph idx="1" type="body"/>
          </p:nvPr>
        </p:nvSpPr>
        <p:spPr>
          <a:xfrm>
            <a:off x="4017900" y="2228250"/>
            <a:ext cx="4318500" cy="2632800"/>
          </a:xfrm>
          <a:prstGeom prst="rect">
            <a:avLst/>
          </a:prstGeom>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800"/>
              </a:spcBef>
              <a:spcAft>
                <a:spcPts val="800"/>
              </a:spcAft>
              <a:buNone/>
            </a:pPr>
            <a:r>
              <a:rPr lang="en-GB">
                <a:solidFill>
                  <a:schemeClr val="lt1"/>
                </a:solidFill>
              </a:rPr>
              <a:t>The solution proposed here is a simple web app which allows the user to upload a credit card owner’s historical data and receive a probability score that the said credit card owner will default on future monthly payments.</a:t>
            </a:r>
            <a:endParaRPr>
              <a:solidFill>
                <a:schemeClr val="lt1"/>
              </a:solidFill>
            </a:endParaRPr>
          </a:p>
        </p:txBody>
      </p:sp>
      <p:sp>
        <p:nvSpPr>
          <p:cNvPr id="222" name="Google Shape;222;p20"/>
          <p:cNvSpPr txBox="1"/>
          <p:nvPr>
            <p:ph idx="1" type="body"/>
          </p:nvPr>
        </p:nvSpPr>
        <p:spPr>
          <a:xfrm>
            <a:off x="2657700" y="1307850"/>
            <a:ext cx="4318500" cy="2632800"/>
          </a:xfrm>
          <a:prstGeom prst="rect">
            <a:avLst/>
          </a:prstGeom>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chemeClr val="lt1"/>
                </a:solidFill>
              </a:rPr>
              <a:t>To create a machine learning solution which is able to use credit card user information and payment history to determine the probability that a card owner will be a defaulter in monthly payments.</a:t>
            </a:r>
            <a:endParaRPr>
              <a:solidFill>
                <a:schemeClr val="lt1"/>
              </a:solidFill>
            </a:endParaRPr>
          </a:p>
          <a:p>
            <a:pPr indent="0" lvl="0" marL="0" rtl="0" algn="just">
              <a:lnSpc>
                <a:spcPct val="150000"/>
              </a:lnSpc>
              <a:spcBef>
                <a:spcPts val="800"/>
              </a:spcBef>
              <a:spcAft>
                <a:spcPts val="8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Benefits</a:t>
            </a:r>
            <a:endParaRPr/>
          </a:p>
        </p:txBody>
      </p:sp>
      <p:sp>
        <p:nvSpPr>
          <p:cNvPr id="228" name="Google Shape;228;p21"/>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29" name="Google Shape;229;p21"/>
          <p:cNvSpPr txBox="1"/>
          <p:nvPr>
            <p:ph idx="1" type="body"/>
          </p:nvPr>
        </p:nvSpPr>
        <p:spPr>
          <a:xfrm>
            <a:off x="2030400" y="1743675"/>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Automated filtering to make card issuance decision</a:t>
            </a:r>
            <a:endParaRPr>
              <a:solidFill>
                <a:srgbClr val="FFFFFF"/>
              </a:solidFill>
            </a:endParaRPr>
          </a:p>
        </p:txBody>
      </p:sp>
      <p:sp>
        <p:nvSpPr>
          <p:cNvPr id="230" name="Google Shape;230;p21"/>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31" name="Google Shape;231;p21"/>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Reduced error in analysis due to human factor</a:t>
            </a:r>
            <a:endParaRPr>
              <a:solidFill>
                <a:srgbClr val="FFFFFF"/>
              </a:solidFill>
            </a:endParaRPr>
          </a:p>
        </p:txBody>
      </p:sp>
      <p:sp>
        <p:nvSpPr>
          <p:cNvPr id="232" name="Google Shape;232;p21"/>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33" name="Google Shape;233;p21"/>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Faster Credit Card application processing time</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Architecture - Development Workflow</a:t>
            </a:r>
            <a:endParaRPr>
              <a:solidFill>
                <a:schemeClr val="dk1"/>
              </a:solidFill>
            </a:endParaRPr>
          </a:p>
        </p:txBody>
      </p:sp>
      <p:pic>
        <p:nvPicPr>
          <p:cNvPr id="239" name="Google Shape;239;p22"/>
          <p:cNvPicPr preferRelativeResize="0"/>
          <p:nvPr/>
        </p:nvPicPr>
        <p:blipFill>
          <a:blip r:embed="rId3">
            <a:alphaModFix/>
          </a:blip>
          <a:stretch>
            <a:fillRect/>
          </a:stretch>
        </p:blipFill>
        <p:spPr>
          <a:xfrm>
            <a:off x="152400" y="1460250"/>
            <a:ext cx="8775706"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Architecture - Deployment Workflow</a:t>
            </a:r>
            <a:endParaRPr>
              <a:solidFill>
                <a:schemeClr val="dk1"/>
              </a:solidFill>
            </a:endParaRPr>
          </a:p>
        </p:txBody>
      </p:sp>
      <p:pic>
        <p:nvPicPr>
          <p:cNvPr id="245" name="Google Shape;245;p23"/>
          <p:cNvPicPr preferRelativeResize="0"/>
          <p:nvPr/>
        </p:nvPicPr>
        <p:blipFill>
          <a:blip r:embed="rId3">
            <a:alphaModFix/>
          </a:blip>
          <a:stretch>
            <a:fillRect/>
          </a:stretch>
        </p:blipFill>
        <p:spPr>
          <a:xfrm>
            <a:off x="1236588" y="1307850"/>
            <a:ext cx="6670833" cy="3530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Pre-processing</a:t>
            </a:r>
            <a:endParaRPr/>
          </a:p>
        </p:txBody>
      </p:sp>
      <p:sp>
        <p:nvSpPr>
          <p:cNvPr id="251" name="Google Shape;25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The pre-processing stage involved removing irrelevant columns such as the customer ID column. </a:t>
            </a:r>
            <a:endParaRPr/>
          </a:p>
          <a:p>
            <a:pPr indent="0" lvl="0" marL="0" rtl="0" algn="just">
              <a:lnSpc>
                <a:spcPct val="150000"/>
              </a:lnSpc>
              <a:spcBef>
                <a:spcPts val="800"/>
              </a:spcBef>
              <a:spcAft>
                <a:spcPts val="0"/>
              </a:spcAft>
              <a:buNone/>
            </a:pPr>
            <a:r>
              <a:rPr lang="en-GB"/>
              <a:t>Columns holding categorical information were encoded to have numerical representation.</a:t>
            </a:r>
            <a:endParaRPr/>
          </a:p>
          <a:p>
            <a:pPr indent="0" lvl="0" marL="0" rtl="0" algn="just">
              <a:lnSpc>
                <a:spcPct val="150000"/>
              </a:lnSpc>
              <a:spcBef>
                <a:spcPts val="800"/>
              </a:spcBef>
              <a:spcAft>
                <a:spcPts val="0"/>
              </a:spcAft>
              <a:buNone/>
            </a:pPr>
            <a:r>
              <a:rPr lang="en-GB"/>
              <a:t>Class imbalance, characteristic of financial data, was addressed by undersampling the over-represented class</a:t>
            </a:r>
            <a:endParaRPr/>
          </a:p>
          <a:p>
            <a:pPr indent="0" lvl="0" marL="0" rtl="0" algn="just">
              <a:lnSpc>
                <a:spcPct val="150000"/>
              </a:lnSpc>
              <a:spcBef>
                <a:spcPts val="800"/>
              </a:spcBef>
              <a:spcAft>
                <a:spcPts val="800"/>
              </a:spcAft>
              <a:buNone/>
            </a:pPr>
            <a:r>
              <a:rPr lang="en-GB"/>
              <a:t>After splitting the data into train and test sets, the data was scaled using a fit on the training 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Training and Evaluation</a:t>
            </a:r>
            <a:endParaRPr/>
          </a:p>
        </p:txBody>
      </p:sp>
      <p:sp>
        <p:nvSpPr>
          <p:cNvPr id="257" name="Google Shape;25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Logistic Regression, Support Vector Machine, Multi-Layer Perceptron Classifier and Random Forest models were trained with best parameters based on GridSearchCV from model experimentation phase. </a:t>
            </a:r>
            <a:endParaRPr/>
          </a:p>
          <a:p>
            <a:pPr indent="0" lvl="0" marL="0" rtl="0" algn="just">
              <a:lnSpc>
                <a:spcPct val="150000"/>
              </a:lnSpc>
              <a:spcBef>
                <a:spcPts val="800"/>
              </a:spcBef>
              <a:spcAft>
                <a:spcPts val="800"/>
              </a:spcAft>
              <a:buNone/>
            </a:pPr>
            <a:r>
              <a:rPr lang="en-GB"/>
              <a:t>The models were evaluated based on the weighted f1 score of both target classes.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