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accf1e77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accf1e77bf_0_2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accf1e77b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accf1e77bf_0_4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ccf1e77b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accf1e77bf_0_5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ccf1e77b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accf1e77bf_0_8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ccf1e77b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accf1e77bf_0_8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0" y="312420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4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3050" lvl="1" marL="914400" marR="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3050" lvl="3" marL="1828800" marR="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>
            <p:ph idx="2" type="pic"/>
          </p:nvPr>
        </p:nvSpPr>
        <p:spPr>
          <a:xfrm>
            <a:off x="0" y="0"/>
            <a:ext cx="9144000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2573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7145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2171700"/>
            <a:ext cx="9144000" cy="1371600"/>
          </a:xfrm>
          <a:prstGeom prst="rect">
            <a:avLst/>
          </a:prstGeom>
          <a:solidFill>
            <a:schemeClr val="lt1">
              <a:alpha val="6078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152400" y="5531069"/>
            <a:ext cx="28956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>
            <p:ph idx="2" type="pic"/>
          </p:nvPr>
        </p:nvSpPr>
        <p:spPr>
          <a:xfrm>
            <a:off x="0" y="0"/>
            <a:ext cx="9144000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2573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7145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9007" y="0"/>
            <a:ext cx="4572000" cy="5448300"/>
          </a:xfrm>
          <a:prstGeom prst="rect">
            <a:avLst/>
          </a:prstGeom>
          <a:solidFill>
            <a:schemeClr val="lt1">
              <a:alpha val="509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152400" y="5531069"/>
            <a:ext cx="28956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>
            <p:ph idx="2" type="pic"/>
          </p:nvPr>
        </p:nvSpPr>
        <p:spPr>
          <a:xfrm>
            <a:off x="0" y="0"/>
            <a:ext cx="9144000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2573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7145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0" y="1028700"/>
            <a:ext cx="9144000" cy="3505200"/>
          </a:xfrm>
          <a:prstGeom prst="rect">
            <a:avLst/>
          </a:prstGeom>
          <a:solidFill>
            <a:schemeClr val="lt1">
              <a:alpha val="509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152400" y="5531069"/>
            <a:ext cx="28956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28864"/>
            <a:ext cx="8229600" cy="1409436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790700"/>
            <a:ext cx="8229600" cy="3314436"/>
          </a:xfrm>
          <a:prstGeom prst="rect">
            <a:avLst/>
          </a:prstGeom>
          <a:solidFill>
            <a:schemeClr val="lt1">
              <a:alpha val="5098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5440680"/>
            <a:ext cx="9144000" cy="27432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52400" y="5531069"/>
            <a:ext cx="28956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github.com/simaki/fracdiff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www.investopedia.com/terms/a/absolute-value.asp" TargetMode="External"/><Relationship Id="rId11" Type="http://schemas.openxmlformats.org/officeDocument/2006/relationships/hyperlink" Target="https://pykalman.github.io/" TargetMode="External"/><Relationship Id="rId10" Type="http://schemas.openxmlformats.org/officeDocument/2006/relationships/hyperlink" Target="https://mrjbq7.github.io/ta-lib/func_groups/cycle_indicators.html" TargetMode="External"/><Relationship Id="rId9" Type="http://schemas.openxmlformats.org/officeDocument/2006/relationships/hyperlink" Target="https://en.wikipedia.org/wiki/Statistical_noise" TargetMode="External"/><Relationship Id="rId5" Type="http://schemas.openxmlformats.org/officeDocument/2006/relationships/hyperlink" Target="https://www.investopedia.com/terms/m/movingaverage.asp" TargetMode="External"/><Relationship Id="rId6" Type="http://schemas.openxmlformats.org/officeDocument/2006/relationships/hyperlink" Target="https://en.wikipedia.org/wiki/Statistics" TargetMode="External"/><Relationship Id="rId7" Type="http://schemas.openxmlformats.org/officeDocument/2006/relationships/hyperlink" Target="https://en.wikipedia.org/wiki/Control_theory" TargetMode="External"/><Relationship Id="rId8" Type="http://schemas.openxmlformats.org/officeDocument/2006/relationships/hyperlink" Target="https://en.wikipedia.org/wiki/Algorith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mlfin-370922.ue.r.appspot.co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/>
              <a:t>Machine Learning Project</a:t>
            </a:r>
            <a:endParaRPr sz="4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0" y="312420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Long Short / Weekly Buy Sell Signals for S&amp;P 500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Team 1: -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Achal Shah - ads925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Prajwal Pitlehra - pp2696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Tania Suresh - tns9572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descr="nyu_short_white.png"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8500" y="422425"/>
            <a:ext cx="1347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8600" y="5486400"/>
            <a:ext cx="8686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50">
                <a:solidFill>
                  <a:schemeClr val="lt1"/>
                </a:solidFill>
              </a:rPr>
              <a:t>Source - https://pypi.org/project/yfinance/</a:t>
            </a:r>
            <a:endParaRPr b="1" i="0" sz="5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0" y="4969575"/>
            <a:ext cx="2494726" cy="3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526775" y="457200"/>
            <a:ext cx="765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Data</a:t>
            </a:r>
            <a:endParaRPr sz="2500"/>
          </a:p>
        </p:txBody>
      </p:sp>
      <p:sp>
        <p:nvSpPr>
          <p:cNvPr id="43" name="Google Shape;43;p7"/>
          <p:cNvSpPr txBox="1"/>
          <p:nvPr/>
        </p:nvSpPr>
        <p:spPr>
          <a:xfrm>
            <a:off x="621150" y="1202650"/>
            <a:ext cx="7901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The S&amp;P 500, is a stock market index tracking the stock performance of 500 large companies listed on stock exchanges in the United States.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Source of Data - Yahoo Finance(yfinance) is a module in Python, which is used to collect online data, and with it, we can collect the financial data of Yahoo. </a:t>
            </a:r>
            <a:r>
              <a:rPr lang="en-US" sz="1600">
                <a:solidFill>
                  <a:schemeClr val="dk1"/>
                </a:solidFill>
                <a:highlight>
                  <a:srgbClr val="FBFBFB"/>
                </a:highlight>
              </a:rPr>
              <a:t>It's an open-source tool that uses Yahoo's publicly available APIs, and is intended for research and educational purposes.</a:t>
            </a:r>
            <a:endParaRPr sz="16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BFBFB"/>
                </a:highlight>
              </a:rPr>
              <a:t>Training Data Period - 1928 to 2008 with Weekly Frequency</a:t>
            </a:r>
            <a:endParaRPr sz="16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BFBFB"/>
                </a:highlight>
              </a:rPr>
              <a:t>Testing </a:t>
            </a:r>
            <a:r>
              <a:rPr lang="en-US" sz="1600">
                <a:solidFill>
                  <a:schemeClr val="dk1"/>
                </a:solidFill>
                <a:highlight>
                  <a:srgbClr val="FBFBFB"/>
                </a:highlight>
              </a:rPr>
              <a:t>Data Period - 2009 to 2021 with Weekly Frequency</a:t>
            </a:r>
            <a:endParaRPr sz="1600">
              <a:solidFill>
                <a:schemeClr val="dk1"/>
              </a:solidFill>
              <a:highlight>
                <a:srgbClr val="FBFBFB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228600" y="5486400"/>
            <a:ext cx="8686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50">
                <a:solidFill>
                  <a:schemeClr val="lt1"/>
                </a:solidFill>
              </a:rPr>
              <a:t>Source - </a:t>
            </a:r>
            <a:r>
              <a:rPr lang="en-US" sz="550">
                <a:solidFill>
                  <a:schemeClr val="lt1"/>
                </a:solidFill>
              </a:rPr>
              <a:t>5.6 STATIONARITY WITH MAXIMUM MEMORY PRESERVATION, Advances in Financial Machine Learning (Marcos Lopez de Prado)</a:t>
            </a:r>
            <a:endParaRPr b="1" i="0" sz="5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0" y="4969575"/>
            <a:ext cx="2494726" cy="3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/>
        </p:nvSpPr>
        <p:spPr>
          <a:xfrm>
            <a:off x="526775" y="457200"/>
            <a:ext cx="765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Feature Engineering</a:t>
            </a:r>
            <a:endParaRPr sz="2500"/>
          </a:p>
        </p:txBody>
      </p:sp>
      <p:sp>
        <p:nvSpPr>
          <p:cNvPr id="51" name="Google Shape;51;p8"/>
          <p:cNvSpPr txBox="1"/>
          <p:nvPr/>
        </p:nvSpPr>
        <p:spPr>
          <a:xfrm>
            <a:off x="621150" y="1133075"/>
            <a:ext cx="7901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Fractional Differentiation -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General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 Practice is to take returns/log prices for stationarity but that leads to memory loss on the other hand price has memory but is not stationary.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Therefore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, for trade-off used fractional differentiation instead of integer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differentiation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Library - </a:t>
            </a:r>
            <a:r>
              <a:rPr lang="en-US" sz="16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https://github.com/simaki/fracdiff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9108" y="2496139"/>
            <a:ext cx="2990142" cy="233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5850" y="2394431"/>
            <a:ext cx="2990151" cy="2512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28600" y="5486400"/>
            <a:ext cx="8686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50">
                <a:solidFill>
                  <a:schemeClr val="lt1"/>
                </a:solidFill>
              </a:rPr>
              <a:t>Source - </a:t>
            </a:r>
            <a:r>
              <a:rPr lang="en-US" sz="550">
                <a:solidFill>
                  <a:schemeClr val="lt1"/>
                </a:solidFill>
              </a:rPr>
              <a:t>https://www.investopedia.com/terms/t/technicalindicator.asp</a:t>
            </a:r>
            <a:endParaRPr b="1" i="0" sz="5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0" y="4969575"/>
            <a:ext cx="2494726" cy="3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/>
        </p:nvSpPr>
        <p:spPr>
          <a:xfrm>
            <a:off x="526775" y="457200"/>
            <a:ext cx="765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Feature</a:t>
            </a:r>
            <a:r>
              <a:rPr lang="en-US" sz="2500"/>
              <a:t> Engineering</a:t>
            </a:r>
            <a:endParaRPr sz="2500"/>
          </a:p>
        </p:txBody>
      </p:sp>
      <p:sp>
        <p:nvSpPr>
          <p:cNvPr id="61" name="Google Shape;61;p9"/>
          <p:cNvSpPr txBox="1"/>
          <p:nvPr/>
        </p:nvSpPr>
        <p:spPr>
          <a:xfrm>
            <a:off x="621150" y="989575"/>
            <a:ext cx="7901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2. Technical Indicators: -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Average True Range - The true range indicator is taken as the greatest of the following: current high less the current low; the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absolute value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of the current high less the previous close; and the absolute value of the current low less the previous close. The ATR is then a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moving average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. (Volatility)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Relative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Strength Index - The index compares a security's strength on days when prices go up to its strength on days when prices go down. (Momentum)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On-Balance Volume - It is a technical indicator of momentum, using volume changes to make price predictions. (Volume)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Weighted Close Price - Weighted Average Closing Price means the average of the closing bid and asked prices of the Common Stock quoted in the over-the-counter market summary or the last reported sale price. (Price)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Hilbert Transform - In mathematics and in signal processing, the Hilbert transform is a specific linear operator that takes a function, u(t) of a real variable and produces another function of a real variable H(u). (Trend vs Cycle)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Kalman Filter - For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statistics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control theory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, Kalman filtering, also known as linear quadratic estimation (LQE), is an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algorithm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that uses a series of measurements observed over time, including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statistical noise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and other inaccuracies, and produces estimates of unknown variables that tend to be more accurate than those based on a single measurement alone. (minimizes the state of error variance)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	Libraries - </a:t>
            </a:r>
            <a:r>
              <a:rPr lang="en-US" sz="1200" u="sng">
                <a:solidFill>
                  <a:schemeClr val="hlink"/>
                </a:solidFill>
                <a:highlight>
                  <a:srgbClr val="FFFFFF"/>
                </a:highlight>
                <a:hlinkClick r:id="rId10"/>
              </a:rPr>
              <a:t>https://mrjbq7.github.io/ta-lib/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		      </a:t>
            </a:r>
            <a:r>
              <a:rPr lang="en-US" sz="1200" u="sng">
                <a:solidFill>
                  <a:schemeClr val="hlink"/>
                </a:solidFill>
                <a:highlight>
                  <a:srgbClr val="FFFFFF"/>
                </a:highlight>
                <a:hlinkClick r:id="rId11"/>
              </a:rPr>
              <a:t>https://pykalman.github.io/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228600" y="5486400"/>
            <a:ext cx="8686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50">
                <a:solidFill>
                  <a:schemeClr val="lt1"/>
                </a:solidFill>
              </a:rPr>
              <a:t>Source - </a:t>
            </a:r>
            <a:r>
              <a:rPr lang="en-US" sz="550">
                <a:solidFill>
                  <a:schemeClr val="lt1"/>
                </a:solidFill>
              </a:rPr>
              <a:t>https://machinelearningmastery.com/tour-of-ensemble-learning-algorithms/</a:t>
            </a:r>
            <a:endParaRPr b="1" i="0" sz="5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0" y="4969575"/>
            <a:ext cx="2494726" cy="3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/>
        </p:nvSpPr>
        <p:spPr>
          <a:xfrm>
            <a:off x="526775" y="457200"/>
            <a:ext cx="765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Model Stacked Ensemble and Predictions</a:t>
            </a:r>
            <a:endParaRPr sz="2500"/>
          </a:p>
        </p:txBody>
      </p:sp>
      <p:sp>
        <p:nvSpPr>
          <p:cNvPr id="69" name="Google Shape;69;p10"/>
          <p:cNvSpPr txBox="1"/>
          <p:nvPr/>
        </p:nvSpPr>
        <p:spPr>
          <a:xfrm>
            <a:off x="621150" y="1133075"/>
            <a:ext cx="7901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Independent variables - Open, High, Low, Adjacent Close, Volume, Average True Range, Relative Strength Index, On-Balance Volume, Weighted Close Price, Hilbert Transform, Kalman Filter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Dependent variable - Shift Weekly Price and for positive change transform into 1 and for negative change transform into -1 for classification.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Models Used - Adaboost Classifier and Catboost Classifier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Signals -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2047475" y="3101025"/>
            <a:ext cx="1620000" cy="5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Adaboost</a:t>
            </a:r>
            <a:endParaRPr/>
          </a:p>
        </p:txBody>
      </p:sp>
      <p:sp>
        <p:nvSpPr>
          <p:cNvPr id="71" name="Google Shape;71;p10"/>
          <p:cNvSpPr/>
          <p:nvPr/>
        </p:nvSpPr>
        <p:spPr>
          <a:xfrm>
            <a:off x="2052425" y="4225638"/>
            <a:ext cx="1620000" cy="5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Catboost</a:t>
            </a:r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2580825" y="3690038"/>
            <a:ext cx="477000" cy="516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6583000" y="3251375"/>
            <a:ext cx="1209300" cy="3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= Buy</a:t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6582900" y="3767750"/>
            <a:ext cx="1209300" cy="4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r>
              <a:rPr lang="en-US"/>
              <a:t> = No Opportunity</a:t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6583000" y="4361825"/>
            <a:ext cx="1209300" cy="3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-2</a:t>
            </a:r>
            <a:r>
              <a:rPr lang="en-US"/>
              <a:t> = Sell</a:t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4108200" y="3663350"/>
            <a:ext cx="1620000" cy="5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Stacked Ensemble Signal</a:t>
            </a:r>
            <a:endParaRPr/>
          </a:p>
        </p:txBody>
      </p:sp>
      <p:cxnSp>
        <p:nvCxnSpPr>
          <p:cNvPr id="77" name="Google Shape;77;p10"/>
          <p:cNvCxnSpPr>
            <a:stCxn id="76" idx="3"/>
            <a:endCxn id="73" idx="1"/>
          </p:cNvCxnSpPr>
          <p:nvPr/>
        </p:nvCxnSpPr>
        <p:spPr>
          <a:xfrm flipH="1" rot="10800000">
            <a:off x="5728200" y="3431750"/>
            <a:ext cx="854700" cy="5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0"/>
          <p:cNvCxnSpPr>
            <a:stCxn id="76" idx="3"/>
            <a:endCxn id="74" idx="1"/>
          </p:cNvCxnSpPr>
          <p:nvPr/>
        </p:nvCxnSpPr>
        <p:spPr>
          <a:xfrm>
            <a:off x="5728200" y="3948050"/>
            <a:ext cx="854700" cy="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0"/>
          <p:cNvCxnSpPr>
            <a:stCxn id="76" idx="3"/>
            <a:endCxn id="75" idx="1"/>
          </p:cNvCxnSpPr>
          <p:nvPr/>
        </p:nvCxnSpPr>
        <p:spPr>
          <a:xfrm>
            <a:off x="5728200" y="3948050"/>
            <a:ext cx="854700" cy="5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0"/>
          <p:cNvCxnSpPr>
            <a:stCxn id="70" idx="3"/>
            <a:endCxn id="76" idx="1"/>
          </p:cNvCxnSpPr>
          <p:nvPr/>
        </p:nvCxnSpPr>
        <p:spPr>
          <a:xfrm>
            <a:off x="3667475" y="3385725"/>
            <a:ext cx="440700" cy="5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0"/>
          <p:cNvCxnSpPr>
            <a:stCxn id="71" idx="3"/>
            <a:endCxn id="76" idx="1"/>
          </p:cNvCxnSpPr>
          <p:nvPr/>
        </p:nvCxnSpPr>
        <p:spPr>
          <a:xfrm flipH="1" rot="10800000">
            <a:off x="3672425" y="3948138"/>
            <a:ext cx="435900" cy="5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228600" y="5486400"/>
            <a:ext cx="8686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50">
                <a:solidFill>
                  <a:schemeClr val="lt1"/>
                </a:solidFill>
              </a:rPr>
              <a:t>Source - </a:t>
            </a:r>
            <a:r>
              <a:rPr lang="en-US" sz="550">
                <a:solidFill>
                  <a:schemeClr val="lt1"/>
                </a:solidFill>
              </a:rPr>
              <a:t>https://www.youtube.com/watch?v=xcODUk0o6tU</a:t>
            </a:r>
            <a:r>
              <a:rPr lang="en-US" sz="550">
                <a:solidFill>
                  <a:schemeClr val="lt1"/>
                </a:solidFill>
              </a:rPr>
              <a:t>/</a:t>
            </a:r>
            <a:endParaRPr b="1" i="0" sz="5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0" y="4969575"/>
            <a:ext cx="2494726" cy="3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/>
        </p:nvSpPr>
        <p:spPr>
          <a:xfrm>
            <a:off x="526775" y="457200"/>
            <a:ext cx="765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Metaflow, Metrics and Webpage Link</a:t>
            </a:r>
            <a:endParaRPr sz="2500"/>
          </a:p>
        </p:txBody>
      </p:sp>
      <p:sp>
        <p:nvSpPr>
          <p:cNvPr id="89" name="Google Shape;89;p11"/>
          <p:cNvSpPr txBox="1"/>
          <p:nvPr/>
        </p:nvSpPr>
        <p:spPr>
          <a:xfrm>
            <a:off x="621150" y="1202650"/>
            <a:ext cx="79017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</a:rPr>
              <a:t>Google Cloud Platform Link - </a:t>
            </a:r>
            <a:r>
              <a:rPr lang="en-US" sz="16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https://mlfin-370922.ue.r.appspot.com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9725" y="1144950"/>
            <a:ext cx="4814951" cy="28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/>
        </p:nvSpPr>
        <p:spPr>
          <a:xfrm>
            <a:off x="3789650" y="4084975"/>
            <a:ext cx="405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score 1 - Adaboost Model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score 2 - Catboost Model</a:t>
            </a:r>
            <a:endParaRPr/>
          </a:p>
        </p:txBody>
      </p:sp>
      <p:pic>
        <p:nvPicPr>
          <p:cNvPr id="92" name="Google Shape;92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050" y="983975"/>
            <a:ext cx="1868500" cy="37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228600" y="5486400"/>
            <a:ext cx="8686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50">
                <a:solidFill>
                  <a:schemeClr val="lt1"/>
                </a:solidFill>
              </a:rPr>
              <a:t>Source - https://pypi.org/project/yfinance/</a:t>
            </a:r>
            <a:endParaRPr b="1" i="0" sz="5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0" y="4969575"/>
            <a:ext cx="2494726" cy="3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/>
          <p:nvPr/>
        </p:nvSpPr>
        <p:spPr>
          <a:xfrm>
            <a:off x="745500" y="2572800"/>
            <a:ext cx="765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Thank you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