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3daadbe8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3daadbe8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3daadbe8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3daadbe8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3daadbe8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3daadbe8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3daadbe8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3daadbe8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69fd7795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69fd7795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3daadbe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3daadbe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5d7882bc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5d7882bc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3daadbe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3daadbe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3daadbe8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3daadbe8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3daadbe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3daadbe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Mylan Laboratories’ Proposed Merger with King Pharmaceutical</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Audrey Tjahjono, Hitansha A V, Achal Shah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Mylan overpaying? </a:t>
            </a:r>
            <a:r>
              <a:rPr lang="en"/>
              <a:t>Could undervaluation of King make up the difference?</a:t>
            </a:r>
            <a:endParaRPr/>
          </a:p>
          <a:p>
            <a:pPr indent="0" lvl="0" marL="0" rtl="0" algn="l">
              <a:spcBef>
                <a:spcPts val="0"/>
              </a:spcBef>
              <a:spcAft>
                <a:spcPts val="0"/>
              </a:spcAft>
              <a:buNone/>
            </a:pPr>
            <a:r>
              <a:t/>
            </a:r>
            <a:endParaRPr/>
          </a:p>
        </p:txBody>
      </p:sp>
      <p:sp>
        <p:nvSpPr>
          <p:cNvPr id="162" name="Google Shape;162;p22"/>
          <p:cNvSpPr txBox="1"/>
          <p:nvPr/>
        </p:nvSpPr>
        <p:spPr>
          <a:xfrm>
            <a:off x="311700" y="1617450"/>
            <a:ext cx="8224200" cy="392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700">
                <a:latin typeface="Roboto"/>
                <a:ea typeface="Roboto"/>
                <a:cs typeface="Roboto"/>
                <a:sym typeface="Roboto"/>
              </a:rPr>
              <a:t>If Mylan offers to </a:t>
            </a:r>
            <a:r>
              <a:rPr b="1" lang="en" sz="1700">
                <a:latin typeface="Roboto"/>
                <a:ea typeface="Roboto"/>
                <a:cs typeface="Roboto"/>
                <a:sym typeface="Roboto"/>
              </a:rPr>
              <a:t>pay $16.659</a:t>
            </a:r>
            <a:r>
              <a:rPr lang="en" sz="1700">
                <a:latin typeface="Roboto"/>
                <a:ea typeface="Roboto"/>
                <a:cs typeface="Roboto"/>
                <a:sym typeface="Roboto"/>
              </a:rPr>
              <a:t> to acquire King then they are overpaying. </a:t>
            </a:r>
            <a:r>
              <a:rPr lang="en" sz="1700">
                <a:latin typeface="Roboto"/>
                <a:ea typeface="Roboto"/>
                <a:cs typeface="Roboto"/>
                <a:sym typeface="Roboto"/>
              </a:rPr>
              <a:t>Mylan would be paying a</a:t>
            </a:r>
            <a:r>
              <a:rPr b="1" lang="en" sz="1700">
                <a:latin typeface="Roboto"/>
                <a:ea typeface="Roboto"/>
                <a:cs typeface="Roboto"/>
                <a:sym typeface="Roboto"/>
              </a:rPr>
              <a:t> premium of about $6.52</a:t>
            </a:r>
            <a:r>
              <a:rPr lang="en" sz="1700">
                <a:latin typeface="Roboto"/>
                <a:ea typeface="Roboto"/>
                <a:cs typeface="Roboto"/>
                <a:sym typeface="Roboto"/>
              </a:rPr>
              <a:t>. This would also lead to</a:t>
            </a:r>
            <a:r>
              <a:rPr b="1" lang="en" sz="1700">
                <a:latin typeface="Roboto"/>
                <a:ea typeface="Roboto"/>
                <a:cs typeface="Roboto"/>
                <a:sym typeface="Roboto"/>
              </a:rPr>
              <a:t> loss of ~ $622 million in Synergies</a:t>
            </a:r>
            <a:r>
              <a:rPr lang="en" sz="1700">
                <a:latin typeface="Roboto"/>
                <a:ea typeface="Roboto"/>
                <a:cs typeface="Roboto"/>
                <a:sym typeface="Roboto"/>
              </a:rPr>
              <a:t>. </a:t>
            </a:r>
            <a:endParaRPr sz="1700">
              <a:latin typeface="Roboto"/>
              <a:ea typeface="Roboto"/>
              <a:cs typeface="Roboto"/>
              <a:sym typeface="Roboto"/>
            </a:endParaRPr>
          </a:p>
          <a:p>
            <a:pPr indent="0" lvl="0" marL="0" rtl="0" algn="just">
              <a:spcBef>
                <a:spcPts val="0"/>
              </a:spcBef>
              <a:spcAft>
                <a:spcPts val="0"/>
              </a:spcAft>
              <a:buNone/>
            </a:pPr>
            <a:r>
              <a:t/>
            </a:r>
            <a:endParaRPr sz="1700">
              <a:latin typeface="Roboto"/>
              <a:ea typeface="Roboto"/>
              <a:cs typeface="Roboto"/>
              <a:sym typeface="Roboto"/>
            </a:endParaRPr>
          </a:p>
          <a:p>
            <a:pPr indent="0" lvl="0" marL="0" rtl="0" algn="just">
              <a:spcBef>
                <a:spcPts val="0"/>
              </a:spcBef>
              <a:spcAft>
                <a:spcPts val="0"/>
              </a:spcAft>
              <a:buNone/>
            </a:pPr>
            <a:r>
              <a:rPr lang="en" sz="1700">
                <a:latin typeface="Roboto"/>
                <a:ea typeface="Roboto"/>
                <a:cs typeface="Roboto"/>
                <a:sym typeface="Roboto"/>
              </a:rPr>
              <a:t>According to DCF calculation the Equity value of King is</a:t>
            </a:r>
            <a:r>
              <a:rPr lang="en" sz="1700">
                <a:latin typeface="Roboto"/>
                <a:ea typeface="Roboto"/>
                <a:cs typeface="Roboto"/>
                <a:sym typeface="Roboto"/>
              </a:rPr>
              <a:t> $3398.98 million and number of outstanding shares are 271.8 million. Therefore the value of stock is $12.28. </a:t>
            </a:r>
            <a:endParaRPr sz="1700">
              <a:latin typeface="Roboto"/>
              <a:ea typeface="Roboto"/>
              <a:cs typeface="Roboto"/>
              <a:sym typeface="Roboto"/>
            </a:endParaRPr>
          </a:p>
          <a:p>
            <a:pPr indent="0" lvl="0" marL="0" rtl="0" algn="just">
              <a:spcBef>
                <a:spcPts val="0"/>
              </a:spcBef>
              <a:spcAft>
                <a:spcPts val="0"/>
              </a:spcAft>
              <a:buNone/>
            </a:pPr>
            <a:r>
              <a:t/>
            </a:r>
            <a:endParaRPr sz="1700">
              <a:latin typeface="Roboto"/>
              <a:ea typeface="Roboto"/>
              <a:cs typeface="Roboto"/>
              <a:sym typeface="Roboto"/>
            </a:endParaRPr>
          </a:p>
          <a:p>
            <a:pPr indent="0" lvl="0" marL="0" rtl="0" algn="just">
              <a:spcBef>
                <a:spcPts val="0"/>
              </a:spcBef>
              <a:spcAft>
                <a:spcPts val="0"/>
              </a:spcAft>
              <a:buNone/>
            </a:pPr>
            <a:r>
              <a:rPr lang="en" sz="1700">
                <a:latin typeface="Roboto"/>
                <a:ea typeface="Roboto"/>
                <a:cs typeface="Roboto"/>
                <a:sym typeface="Roboto"/>
              </a:rPr>
              <a:t>If Mylan and King agree to the deal on calculated </a:t>
            </a:r>
            <a:r>
              <a:rPr b="1" lang="en" sz="1700">
                <a:latin typeface="Roboto"/>
                <a:ea typeface="Roboto"/>
                <a:cs typeface="Roboto"/>
                <a:sym typeface="Roboto"/>
              </a:rPr>
              <a:t>fair value of $12.28 or lower</a:t>
            </a:r>
            <a:r>
              <a:rPr lang="en" sz="1700">
                <a:latin typeface="Roboto"/>
                <a:ea typeface="Roboto"/>
                <a:cs typeface="Roboto"/>
                <a:sym typeface="Roboto"/>
              </a:rPr>
              <a:t>, then undervaluation of King can make up the difference as this will </a:t>
            </a:r>
            <a:r>
              <a:rPr b="1" lang="en" sz="1700">
                <a:latin typeface="Roboto"/>
                <a:ea typeface="Roboto"/>
                <a:cs typeface="Roboto"/>
                <a:sym typeface="Roboto"/>
              </a:rPr>
              <a:t>result in positive synergies of about $565 million.</a:t>
            </a:r>
            <a:endParaRPr b="1" sz="1700">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ctrTitle"/>
          </p:nvPr>
        </p:nvSpPr>
        <p:spPr>
          <a:xfrm>
            <a:off x="670050" y="12024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What would the EBITDA multiple be if the acquisition was consummated at the offered price?</a:t>
            </a:r>
            <a:endParaRPr sz="2900"/>
          </a:p>
        </p:txBody>
      </p:sp>
      <p:pic>
        <p:nvPicPr>
          <p:cNvPr id="168" name="Google Shape;168;p23"/>
          <p:cNvPicPr preferRelativeResize="0"/>
          <p:nvPr/>
        </p:nvPicPr>
        <p:blipFill>
          <a:blip r:embed="rId3">
            <a:alphaModFix/>
          </a:blip>
          <a:stretch>
            <a:fillRect/>
          </a:stretch>
        </p:blipFill>
        <p:spPr>
          <a:xfrm>
            <a:off x="152400" y="2193697"/>
            <a:ext cx="8268629" cy="27974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463750" y="1888650"/>
            <a:ext cx="33897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100"/>
              <a:t>“Empty Voting”</a:t>
            </a:r>
            <a:endParaRPr sz="5100"/>
          </a:p>
        </p:txBody>
      </p:sp>
      <p:sp>
        <p:nvSpPr>
          <p:cNvPr id="174" name="Google Shape;174;p24"/>
          <p:cNvSpPr txBox="1"/>
          <p:nvPr/>
        </p:nvSpPr>
        <p:spPr>
          <a:xfrm>
            <a:off x="386650" y="1368650"/>
            <a:ext cx="382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Perry Capital is trying to achieve:</a:t>
            </a:r>
            <a:endParaRPr b="1" sz="1200">
              <a:solidFill>
                <a:schemeClr val="dk1"/>
              </a:solidFill>
              <a:latin typeface="Roboto"/>
              <a:ea typeface="Roboto"/>
              <a:cs typeface="Roboto"/>
              <a:sym typeface="Roboto"/>
            </a:endParaRPr>
          </a:p>
        </p:txBody>
      </p:sp>
      <p:sp>
        <p:nvSpPr>
          <p:cNvPr id="175" name="Google Shape;175;p24"/>
          <p:cNvSpPr txBox="1"/>
          <p:nvPr/>
        </p:nvSpPr>
        <p:spPr>
          <a:xfrm>
            <a:off x="4936975" y="825925"/>
            <a:ext cx="3755700" cy="360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Background</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sz="13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300">
                <a:solidFill>
                  <a:schemeClr val="lt1"/>
                </a:solidFill>
                <a:latin typeface="Roboto"/>
                <a:ea typeface="Roboto"/>
                <a:cs typeface="Roboto"/>
                <a:sym typeface="Roboto"/>
              </a:rPr>
              <a:t>Perry Capital had already established a large position in King’s stock. </a:t>
            </a:r>
            <a:endParaRPr sz="1300">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Char char="-"/>
            </a:pPr>
            <a:r>
              <a:rPr lang="en" sz="1300">
                <a:solidFill>
                  <a:schemeClr val="lt1"/>
                </a:solidFill>
                <a:latin typeface="Roboto"/>
                <a:ea typeface="Roboto"/>
                <a:cs typeface="Roboto"/>
                <a:sym typeface="Roboto"/>
              </a:rPr>
              <a:t>As a result, Perry has a large economic stake in the transaction if the transaction is completed and a significant economic exposure if the transaction failed. </a:t>
            </a:r>
            <a:endParaRPr sz="1300">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Char char="-"/>
            </a:pPr>
            <a:r>
              <a:rPr lang="en" sz="1300">
                <a:solidFill>
                  <a:schemeClr val="lt1"/>
                </a:solidFill>
                <a:latin typeface="Roboto"/>
                <a:ea typeface="Roboto"/>
                <a:cs typeface="Roboto"/>
                <a:sym typeface="Roboto"/>
              </a:rPr>
              <a:t>When Icahn acquired 9.8% of Mylan stock and publicly opposed the merger (Mylan is paying too much), Perry protects the investment by establishing 9.9% “empty voting” position, that insulated Perry from the economic risks of its ownership of Mylan stock. (ie; </a:t>
            </a:r>
            <a:r>
              <a:rPr b="1" lang="en" sz="1300">
                <a:solidFill>
                  <a:schemeClr val="lt1"/>
                </a:solidFill>
                <a:latin typeface="Roboto"/>
                <a:ea typeface="Roboto"/>
                <a:cs typeface="Roboto"/>
                <a:sym typeface="Roboto"/>
              </a:rPr>
              <a:t>Perry hedged out its economic exp to mylan’s share price  using derivatives</a:t>
            </a:r>
            <a:r>
              <a:rPr lang="en" sz="1300">
                <a:solidFill>
                  <a:schemeClr val="lt1"/>
                </a:solidFill>
                <a:latin typeface="Roboto"/>
                <a:ea typeface="Roboto"/>
                <a:cs typeface="Roboto"/>
                <a:sym typeface="Roboto"/>
              </a:rPr>
              <a:t>)</a:t>
            </a:r>
            <a:endParaRPr sz="13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p:nvPr/>
        </p:nvSpPr>
        <p:spPr>
          <a:xfrm>
            <a:off x="627800" y="870100"/>
            <a:ext cx="7610700" cy="11304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txBox="1"/>
          <p:nvPr>
            <p:ph type="title"/>
          </p:nvPr>
        </p:nvSpPr>
        <p:spPr>
          <a:xfrm>
            <a:off x="473600" y="29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What is “empty voting”?</a:t>
            </a:r>
            <a:endParaRPr sz="2300"/>
          </a:p>
        </p:txBody>
      </p:sp>
      <p:sp>
        <p:nvSpPr>
          <p:cNvPr id="182" name="Google Shape;182;p25"/>
          <p:cNvSpPr txBox="1"/>
          <p:nvPr/>
        </p:nvSpPr>
        <p:spPr>
          <a:xfrm>
            <a:off x="958125" y="973725"/>
            <a:ext cx="7148100" cy="1092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lt1"/>
                </a:solidFill>
                <a:latin typeface="Roboto"/>
                <a:ea typeface="Roboto"/>
                <a:cs typeface="Roboto"/>
                <a:sym typeface="Roboto"/>
              </a:rPr>
              <a:t>“Empty voting is a generic term embracing a variety of factual circumstances that result in a partial and often total separation of the right to vote at a shareholders' meeting from beneficial ownership of the shares on the meeting date”</a:t>
            </a:r>
            <a:endParaRPr sz="15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183" name="Google Shape;183;p25"/>
          <p:cNvSpPr txBox="1"/>
          <p:nvPr/>
        </p:nvSpPr>
        <p:spPr>
          <a:xfrm>
            <a:off x="550700" y="2046100"/>
            <a:ext cx="776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Basically, </a:t>
            </a:r>
            <a:r>
              <a:rPr lang="en">
                <a:latin typeface="Roboto"/>
                <a:ea typeface="Roboto"/>
                <a:cs typeface="Roboto"/>
                <a:sym typeface="Roboto"/>
              </a:rPr>
              <a:t>a shareholder with reduced risk exposure retains its voting power and its influence in the company, but it does not bear the risk of negative returns.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84" name="Google Shape;184;p25"/>
          <p:cNvSpPr txBox="1"/>
          <p:nvPr>
            <p:ph type="title"/>
          </p:nvPr>
        </p:nvSpPr>
        <p:spPr>
          <a:xfrm>
            <a:off x="473600" y="2615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When do investors “empty vote”?</a:t>
            </a:r>
            <a:endParaRPr sz="3900"/>
          </a:p>
        </p:txBody>
      </p:sp>
      <p:sp>
        <p:nvSpPr>
          <p:cNvPr id="185" name="Google Shape;185;p25"/>
          <p:cNvSpPr txBox="1"/>
          <p:nvPr/>
        </p:nvSpPr>
        <p:spPr>
          <a:xfrm>
            <a:off x="535350" y="3052400"/>
            <a:ext cx="807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When shareholders’ interests are no longer aligned with those of the corporations (in this case, Perry Capital to reduce the risk that was associated with an equity investment.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86" name="Google Shape;186;p25"/>
          <p:cNvSpPr txBox="1"/>
          <p:nvPr>
            <p:ph type="title"/>
          </p:nvPr>
        </p:nvSpPr>
        <p:spPr>
          <a:xfrm>
            <a:off x="473600" y="3623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Why is it bad?</a:t>
            </a:r>
            <a:endParaRPr sz="3900"/>
          </a:p>
        </p:txBody>
      </p:sp>
      <p:sp>
        <p:nvSpPr>
          <p:cNvPr id="187" name="Google Shape;187;p25"/>
          <p:cNvSpPr txBox="1"/>
          <p:nvPr/>
        </p:nvSpPr>
        <p:spPr>
          <a:xfrm>
            <a:off x="535350" y="3989800"/>
            <a:ext cx="767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It </a:t>
            </a:r>
            <a:r>
              <a:rPr b="1" lang="en">
                <a:latin typeface="Roboto"/>
                <a:ea typeface="Roboto"/>
                <a:cs typeface="Roboto"/>
                <a:sym typeface="Roboto"/>
              </a:rPr>
              <a:t>undermines shareholder democracy </a:t>
            </a:r>
            <a:r>
              <a:rPr lang="en">
                <a:latin typeface="Roboto"/>
                <a:ea typeface="Roboto"/>
                <a:cs typeface="Roboto"/>
                <a:sym typeface="Roboto"/>
              </a:rPr>
              <a:t>and </a:t>
            </a:r>
            <a:r>
              <a:rPr b="1" lang="en">
                <a:latin typeface="Roboto"/>
                <a:ea typeface="Roboto"/>
                <a:cs typeface="Roboto"/>
                <a:sym typeface="Roboto"/>
              </a:rPr>
              <a:t>decouples risk and economic exposure</a:t>
            </a:r>
            <a:r>
              <a:rPr lang="en">
                <a:latin typeface="Roboto"/>
                <a:ea typeface="Roboto"/>
                <a:cs typeface="Roboto"/>
                <a:sym typeface="Roboto"/>
              </a:rPr>
              <a:t>. </a:t>
            </a:r>
            <a:r>
              <a:rPr lang="en">
                <a:latin typeface="Roboto"/>
                <a:ea typeface="Roboto"/>
                <a:cs typeface="Roboto"/>
                <a:sym typeface="Roboto"/>
              </a:rPr>
              <a:t>Not only it is harmful to financial markets and corporations, but It may also reduce the company’s share price.</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485850" y="4430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Management that Perry capital takes</a:t>
            </a:r>
            <a:endParaRPr/>
          </a:p>
        </p:txBody>
      </p:sp>
      <p:sp>
        <p:nvSpPr>
          <p:cNvPr id="193" name="Google Shape;193;p26"/>
          <p:cNvSpPr txBox="1"/>
          <p:nvPr/>
        </p:nvSpPr>
        <p:spPr>
          <a:xfrm>
            <a:off x="485850" y="870125"/>
            <a:ext cx="81723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just">
              <a:spcBef>
                <a:spcPts val="0"/>
              </a:spcBef>
              <a:spcAft>
                <a:spcPts val="0"/>
              </a:spcAft>
              <a:buNone/>
            </a:pPr>
            <a:r>
              <a:rPr lang="en" sz="1800">
                <a:latin typeface="Roboto"/>
                <a:ea typeface="Roboto"/>
                <a:cs typeface="Roboto"/>
                <a:sym typeface="Roboto"/>
              </a:rPr>
              <a:t>Even though Perry throws costs to establish its “empty voting” position in Mylan, </a:t>
            </a:r>
            <a:r>
              <a:rPr b="1" lang="en" sz="1800">
                <a:latin typeface="Roboto"/>
                <a:ea typeface="Roboto"/>
                <a:cs typeface="Roboto"/>
                <a:sym typeface="Roboto"/>
              </a:rPr>
              <a:t>it would have benefited Mylan shareholders economically if they voted in favor of the merger and the transaction went through.</a:t>
            </a:r>
            <a:r>
              <a:rPr lang="en" sz="1800">
                <a:latin typeface="Roboto"/>
                <a:ea typeface="Roboto"/>
                <a:cs typeface="Roboto"/>
                <a:sym typeface="Roboto"/>
              </a:rPr>
              <a:t> Moreover, because Perry had no residual economic stake in Mylan, </a:t>
            </a:r>
            <a:r>
              <a:rPr b="1" lang="en" sz="1800">
                <a:latin typeface="Roboto"/>
                <a:ea typeface="Roboto"/>
                <a:cs typeface="Roboto"/>
                <a:sym typeface="Roboto"/>
              </a:rPr>
              <a:t>it did not have any economic exposure if Mylan was, in fact, over-paying for King. </a:t>
            </a:r>
            <a:endParaRPr b="1" sz="1800">
              <a:latin typeface="Roboto"/>
              <a:ea typeface="Roboto"/>
              <a:cs typeface="Roboto"/>
              <a:sym typeface="Roboto"/>
            </a:endParaRPr>
          </a:p>
          <a:p>
            <a:pPr indent="0" lvl="0" marL="0" rtl="0" algn="just">
              <a:spcBef>
                <a:spcPts val="0"/>
              </a:spcBef>
              <a:spcAft>
                <a:spcPts val="0"/>
              </a:spcAft>
              <a:buNone/>
            </a:pPr>
            <a:r>
              <a:t/>
            </a:r>
            <a:endParaRPr sz="1800">
              <a:latin typeface="Roboto"/>
              <a:ea typeface="Roboto"/>
              <a:cs typeface="Roboto"/>
              <a:sym typeface="Roboto"/>
            </a:endParaRPr>
          </a:p>
          <a:p>
            <a:pPr indent="0" lvl="0" marL="0" rtl="0" algn="just">
              <a:spcBef>
                <a:spcPts val="0"/>
              </a:spcBef>
              <a:spcAft>
                <a:spcPts val="0"/>
              </a:spcAft>
              <a:buNone/>
            </a:pPr>
            <a:r>
              <a:rPr lang="en" sz="1800">
                <a:latin typeface="Roboto"/>
                <a:ea typeface="Roboto"/>
                <a:cs typeface="Roboto"/>
                <a:sym typeface="Roboto"/>
              </a:rPr>
              <a:t>In sum, Perry acquired its ~10% “empty voting” position in Mylan </a:t>
            </a:r>
            <a:r>
              <a:rPr b="1" lang="en" sz="1800">
                <a:latin typeface="Roboto"/>
                <a:ea typeface="Roboto"/>
                <a:cs typeface="Roboto"/>
                <a:sym typeface="Roboto"/>
              </a:rPr>
              <a:t>to protect its economic stake in completing the merger, </a:t>
            </a:r>
            <a:r>
              <a:rPr lang="en" sz="1800">
                <a:latin typeface="Roboto"/>
                <a:ea typeface="Roboto"/>
                <a:cs typeface="Roboto"/>
                <a:sym typeface="Roboto"/>
              </a:rPr>
              <a:t>no matter if the transaction was value creating or value diminishing for Mylan’s shareholders.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504450" y="2178325"/>
            <a:ext cx="2135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the Case</a:t>
            </a:r>
            <a:endParaRPr/>
          </a:p>
        </p:txBody>
      </p:sp>
      <p:grpSp>
        <p:nvGrpSpPr>
          <p:cNvPr id="92" name="Google Shape;92;p14"/>
          <p:cNvGrpSpPr/>
          <p:nvPr/>
        </p:nvGrpSpPr>
        <p:grpSpPr>
          <a:xfrm>
            <a:off x="431925" y="1304873"/>
            <a:ext cx="2628925" cy="3597469"/>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Mylan Laboratories</a:t>
            </a:r>
            <a:endParaRPr>
              <a:solidFill>
                <a:schemeClr val="lt1"/>
              </a:solidFill>
            </a:endParaRPr>
          </a:p>
        </p:txBody>
      </p:sp>
      <p:sp>
        <p:nvSpPr>
          <p:cNvPr id="96" name="Google Shape;96;p14"/>
          <p:cNvSpPr txBox="1"/>
          <p:nvPr>
            <p:ph idx="4294967295" type="body"/>
          </p:nvPr>
        </p:nvSpPr>
        <p:spPr>
          <a:xfrm>
            <a:off x="508400" y="1766275"/>
            <a:ext cx="2478600" cy="279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Founded in 1961</a:t>
            </a:r>
            <a:endParaRPr sz="1200"/>
          </a:p>
          <a:p>
            <a:pPr indent="-304800" lvl="0" marL="457200" rtl="0" algn="l">
              <a:spcBef>
                <a:spcPts val="0"/>
              </a:spcBef>
              <a:spcAft>
                <a:spcPts val="0"/>
              </a:spcAft>
              <a:buSzPts val="1200"/>
              <a:buChar char="-"/>
            </a:pPr>
            <a:r>
              <a:rPr lang="en" sz="1200"/>
              <a:t>In late 1980’s, the company aimed to diversify and the success of this strategy led to $1 billion sales in 2002</a:t>
            </a:r>
            <a:endParaRPr sz="1200"/>
          </a:p>
          <a:p>
            <a:pPr indent="-304800" lvl="0" marL="457200" rtl="0" algn="l">
              <a:spcBef>
                <a:spcPts val="0"/>
              </a:spcBef>
              <a:spcAft>
                <a:spcPts val="0"/>
              </a:spcAft>
              <a:buSzPts val="1200"/>
              <a:buChar char="-"/>
            </a:pPr>
            <a:r>
              <a:rPr lang="en" sz="1200"/>
              <a:t>Net revenue was down 7% over the last 6 months, margins had fallen to 48.9%</a:t>
            </a:r>
            <a:endParaRPr sz="1200"/>
          </a:p>
          <a:p>
            <a:pPr indent="-304800" lvl="0" marL="457200" rtl="0" algn="l">
              <a:spcBef>
                <a:spcPts val="0"/>
              </a:spcBef>
              <a:spcAft>
                <a:spcPts val="0"/>
              </a:spcAft>
              <a:buSzPts val="1200"/>
              <a:buChar char="-"/>
            </a:pPr>
            <a:r>
              <a:rPr lang="en" sz="1200"/>
              <a:t>On July 26,2004, Mylan Management </a:t>
            </a:r>
            <a:r>
              <a:rPr lang="en" sz="1200"/>
              <a:t>announced</a:t>
            </a:r>
            <a:r>
              <a:rPr lang="en" sz="1200"/>
              <a:t> a proposal to merge with King Pharmaceuticals</a:t>
            </a:r>
            <a:endParaRPr sz="1200"/>
          </a:p>
        </p:txBody>
      </p:sp>
      <p:grpSp>
        <p:nvGrpSpPr>
          <p:cNvPr id="97" name="Google Shape;97;p14"/>
          <p:cNvGrpSpPr/>
          <p:nvPr/>
        </p:nvGrpSpPr>
        <p:grpSpPr>
          <a:xfrm>
            <a:off x="3320450" y="1304873"/>
            <a:ext cx="2632500" cy="3597469"/>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King Pharmaceuticals</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 contract manufacturer of prescription medicines founded in 1993</a:t>
            </a:r>
            <a:endParaRPr sz="1200"/>
          </a:p>
          <a:p>
            <a:pPr indent="-304800" lvl="0" marL="457200" rtl="0" algn="l">
              <a:spcBef>
                <a:spcPts val="0"/>
              </a:spcBef>
              <a:spcAft>
                <a:spcPts val="0"/>
              </a:spcAft>
              <a:buSzPts val="1200"/>
              <a:buChar char="-"/>
            </a:pPr>
            <a:r>
              <a:rPr lang="en" sz="1200"/>
              <a:t>Acquired more than 50 branded prescription product lines</a:t>
            </a:r>
            <a:endParaRPr sz="1200"/>
          </a:p>
          <a:p>
            <a:pPr indent="-304800" lvl="0" marL="457200" rtl="0" algn="l">
              <a:spcBef>
                <a:spcPts val="0"/>
              </a:spcBef>
              <a:spcAft>
                <a:spcPts val="0"/>
              </a:spcAft>
              <a:buSzPts val="1200"/>
              <a:buChar char="-"/>
            </a:pPr>
            <a:r>
              <a:rPr lang="en" sz="1200"/>
              <a:t>In early march 2003, king’s shares dropped 24%</a:t>
            </a:r>
            <a:endParaRPr sz="1200"/>
          </a:p>
          <a:p>
            <a:pPr indent="-304800" lvl="0" marL="457200" rtl="0" algn="l">
              <a:spcBef>
                <a:spcPts val="0"/>
              </a:spcBef>
              <a:spcAft>
                <a:spcPts val="0"/>
              </a:spcAft>
              <a:buSzPts val="1200"/>
              <a:buChar char="-"/>
            </a:pPr>
            <a:r>
              <a:rPr lang="en" sz="1200"/>
              <a:t>In july 2003, the firm’s share is down from 97 cents to 74 cents per share</a:t>
            </a:r>
            <a:endParaRPr sz="1200"/>
          </a:p>
        </p:txBody>
      </p:sp>
      <p:grpSp>
        <p:nvGrpSpPr>
          <p:cNvPr id="102" name="Google Shape;102;p14"/>
          <p:cNvGrpSpPr/>
          <p:nvPr/>
        </p:nvGrpSpPr>
        <p:grpSpPr>
          <a:xfrm>
            <a:off x="6212550" y="1304873"/>
            <a:ext cx="2632500" cy="3597469"/>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Shareholders</a:t>
            </a:r>
            <a:endParaRPr>
              <a:solidFill>
                <a:schemeClr val="lt1"/>
              </a:solidFill>
            </a:endParaRPr>
          </a:p>
        </p:txBody>
      </p:sp>
      <p:sp>
        <p:nvSpPr>
          <p:cNvPr id="106" name="Google Shape;106;p14"/>
          <p:cNvSpPr txBox="1"/>
          <p:nvPr>
            <p:ph idx="4294967295" type="body"/>
          </p:nvPr>
        </p:nvSpPr>
        <p:spPr>
          <a:xfrm>
            <a:off x="6212550" y="17662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Carl Icahn (High River)</a:t>
            </a:r>
            <a:endParaRPr b="1" sz="1200"/>
          </a:p>
          <a:p>
            <a:pPr indent="-304800" lvl="0" marL="457200" rtl="0" algn="l">
              <a:spcBef>
                <a:spcPts val="1600"/>
              </a:spcBef>
              <a:spcAft>
                <a:spcPts val="0"/>
              </a:spcAft>
              <a:buSzPts val="1200"/>
              <a:buChar char="-"/>
            </a:pPr>
            <a:r>
              <a:rPr lang="en" sz="1200"/>
              <a:t>He labeled the deal “stupid”</a:t>
            </a:r>
            <a:endParaRPr sz="1200"/>
          </a:p>
          <a:p>
            <a:pPr indent="-304800" lvl="0" marL="457200" rtl="0" algn="l">
              <a:spcBef>
                <a:spcPts val="0"/>
              </a:spcBef>
              <a:spcAft>
                <a:spcPts val="0"/>
              </a:spcAft>
              <a:buSzPts val="1200"/>
              <a:buChar char="-"/>
            </a:pPr>
            <a:r>
              <a:rPr lang="en" sz="1200"/>
              <a:t>Its hedge fund holds 9.8% of Mylan’s share</a:t>
            </a:r>
            <a:endParaRPr sz="1200"/>
          </a:p>
          <a:p>
            <a:pPr indent="0" lvl="0" marL="0" rtl="0" algn="l">
              <a:spcBef>
                <a:spcPts val="1600"/>
              </a:spcBef>
              <a:spcAft>
                <a:spcPts val="0"/>
              </a:spcAft>
              <a:buNone/>
            </a:pPr>
            <a:r>
              <a:rPr b="1" lang="en" sz="1200"/>
              <a:t>Richard Perry (Perry Capital)</a:t>
            </a:r>
            <a:endParaRPr b="1" sz="1200"/>
          </a:p>
          <a:p>
            <a:pPr indent="-304800" lvl="0" marL="457200" rtl="0" algn="l">
              <a:spcBef>
                <a:spcPts val="1600"/>
              </a:spcBef>
              <a:spcAft>
                <a:spcPts val="0"/>
              </a:spcAft>
              <a:buSzPts val="1200"/>
              <a:buChar char="-"/>
            </a:pPr>
            <a:r>
              <a:rPr lang="en" sz="1200"/>
              <a:t>Perry was in favor of the merger</a:t>
            </a:r>
            <a:endParaRPr sz="1200"/>
          </a:p>
          <a:p>
            <a:pPr indent="-304800" lvl="0" marL="457200" rtl="0" algn="l">
              <a:spcBef>
                <a:spcPts val="0"/>
              </a:spcBef>
              <a:spcAft>
                <a:spcPts val="0"/>
              </a:spcAft>
              <a:buSzPts val="1200"/>
              <a:buChar char="-"/>
            </a:pPr>
            <a:r>
              <a:rPr lang="en" sz="1200"/>
              <a:t>Holds</a:t>
            </a:r>
            <a:r>
              <a:rPr lang="en" sz="1200"/>
              <a:t> 9.9% of Mylan’s share and several million shares of King’s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Whether the Merger creates value for Mylan and King</a:t>
            </a:r>
            <a:endParaRPr sz="2700"/>
          </a:p>
        </p:txBody>
      </p:sp>
      <p:sp>
        <p:nvSpPr>
          <p:cNvPr id="112" name="Google Shape;112;p15"/>
          <p:cNvSpPr/>
          <p:nvPr/>
        </p:nvSpPr>
        <p:spPr>
          <a:xfrm>
            <a:off x="432350" y="1109975"/>
            <a:ext cx="7538400" cy="6426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688461" y="1265036"/>
            <a:ext cx="6824400" cy="332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500">
                <a:solidFill>
                  <a:schemeClr val="lt1"/>
                </a:solidFill>
              </a:rPr>
              <a:t>Whether it would be valuable for King</a:t>
            </a:r>
            <a:endParaRPr sz="2500">
              <a:solidFill>
                <a:schemeClr val="lt1"/>
              </a:solidFill>
            </a:endParaRPr>
          </a:p>
        </p:txBody>
      </p:sp>
      <p:sp>
        <p:nvSpPr>
          <p:cNvPr id="114" name="Google Shape;114;p15"/>
          <p:cNvSpPr txBox="1"/>
          <p:nvPr>
            <p:ph idx="4294967295" type="body"/>
          </p:nvPr>
        </p:nvSpPr>
        <p:spPr>
          <a:xfrm>
            <a:off x="432350" y="1952397"/>
            <a:ext cx="8064300" cy="28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Valuation Model</a:t>
            </a:r>
            <a:endParaRPr b="1" sz="1600"/>
          </a:p>
          <a:p>
            <a:pPr indent="0" lvl="0" marL="0" rtl="0" algn="l">
              <a:spcBef>
                <a:spcPts val="800"/>
              </a:spcBef>
              <a:spcAft>
                <a:spcPts val="800"/>
              </a:spcAft>
              <a:buNone/>
            </a:pPr>
            <a:r>
              <a:t/>
            </a:r>
            <a:endParaRPr sz="1600"/>
          </a:p>
        </p:txBody>
      </p:sp>
      <p:pic>
        <p:nvPicPr>
          <p:cNvPr id="115" name="Google Shape;115;p15"/>
          <p:cNvPicPr preferRelativeResize="0"/>
          <p:nvPr/>
        </p:nvPicPr>
        <p:blipFill rotWithShape="1">
          <a:blip r:embed="rId3">
            <a:alphaModFix/>
          </a:blip>
          <a:srcRect b="0" l="0" r="0" t="47627"/>
          <a:stretch/>
        </p:blipFill>
        <p:spPr>
          <a:xfrm>
            <a:off x="528100" y="2412075"/>
            <a:ext cx="4584600" cy="2401000"/>
          </a:xfrm>
          <a:prstGeom prst="rect">
            <a:avLst/>
          </a:prstGeom>
          <a:noFill/>
          <a:ln>
            <a:noFill/>
          </a:ln>
        </p:spPr>
      </p:pic>
      <p:sp>
        <p:nvSpPr>
          <p:cNvPr id="116" name="Google Shape;116;p15"/>
          <p:cNvSpPr txBox="1"/>
          <p:nvPr/>
        </p:nvSpPr>
        <p:spPr>
          <a:xfrm>
            <a:off x="5826400" y="2026550"/>
            <a:ext cx="267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King is under investigation by SEC for alleged Medicaid pricing valuation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King was suffering in cash and has more long term debt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Its value of a single stock is $12.3/share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Conclusion:</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The merger would benefit King</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King’s DCF</a:t>
            </a:r>
            <a:endParaRPr/>
          </a:p>
        </p:txBody>
      </p:sp>
      <p:pic>
        <p:nvPicPr>
          <p:cNvPr id="122" name="Google Shape;122;p16"/>
          <p:cNvPicPr preferRelativeResize="0"/>
          <p:nvPr/>
        </p:nvPicPr>
        <p:blipFill>
          <a:blip r:embed="rId3">
            <a:alphaModFix/>
          </a:blip>
          <a:stretch>
            <a:fillRect/>
          </a:stretch>
        </p:blipFill>
        <p:spPr>
          <a:xfrm>
            <a:off x="205263" y="1138950"/>
            <a:ext cx="8733486" cy="38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p:nvPr/>
        </p:nvSpPr>
        <p:spPr>
          <a:xfrm>
            <a:off x="432350" y="991250"/>
            <a:ext cx="7009200" cy="6645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7"/>
          <p:cNvSpPr txBox="1"/>
          <p:nvPr>
            <p:ph idx="4294967295" type="body"/>
          </p:nvPr>
        </p:nvSpPr>
        <p:spPr>
          <a:xfrm>
            <a:off x="670484" y="1151590"/>
            <a:ext cx="6345300" cy="343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500">
                <a:solidFill>
                  <a:schemeClr val="lt1"/>
                </a:solidFill>
              </a:rPr>
              <a:t>Whether it would be valuable for Mylan</a:t>
            </a:r>
            <a:endParaRPr sz="2500">
              <a:solidFill>
                <a:schemeClr val="lt1"/>
              </a:solidFill>
            </a:endParaRPr>
          </a:p>
        </p:txBody>
      </p:sp>
      <p:sp>
        <p:nvSpPr>
          <p:cNvPr id="129" name="Google Shape;129;p17"/>
          <p:cNvSpPr txBox="1"/>
          <p:nvPr>
            <p:ph idx="4294967295" type="body"/>
          </p:nvPr>
        </p:nvSpPr>
        <p:spPr>
          <a:xfrm>
            <a:off x="432350" y="1828180"/>
            <a:ext cx="7498200" cy="28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Valuation Model</a:t>
            </a:r>
            <a:endParaRPr b="1" sz="1600"/>
          </a:p>
          <a:p>
            <a:pPr indent="0" lvl="0" marL="0" rtl="0" algn="l">
              <a:spcBef>
                <a:spcPts val="800"/>
              </a:spcBef>
              <a:spcAft>
                <a:spcPts val="800"/>
              </a:spcAft>
              <a:buNone/>
            </a:pPr>
            <a:r>
              <a:t/>
            </a:r>
            <a:endParaRPr sz="1600"/>
          </a:p>
        </p:txBody>
      </p:sp>
      <p:pic>
        <p:nvPicPr>
          <p:cNvPr id="130" name="Google Shape;130;p17"/>
          <p:cNvPicPr preferRelativeResize="0"/>
          <p:nvPr/>
        </p:nvPicPr>
        <p:blipFill>
          <a:blip r:embed="rId3">
            <a:alphaModFix/>
          </a:blip>
          <a:stretch>
            <a:fillRect/>
          </a:stretch>
        </p:blipFill>
        <p:spPr>
          <a:xfrm>
            <a:off x="670484" y="2440767"/>
            <a:ext cx="4564473" cy="1766011"/>
          </a:xfrm>
          <a:prstGeom prst="rect">
            <a:avLst/>
          </a:prstGeom>
          <a:noFill/>
          <a:ln>
            <a:noFill/>
          </a:ln>
        </p:spPr>
      </p:pic>
      <p:sp>
        <p:nvSpPr>
          <p:cNvPr id="131" name="Google Shape;131;p17"/>
          <p:cNvSpPr txBox="1"/>
          <p:nvPr/>
        </p:nvSpPr>
        <p:spPr>
          <a:xfrm>
            <a:off x="5387400" y="1938525"/>
            <a:ext cx="33027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Mylan has approximately 101.7 million in cash, no debt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Its equity </a:t>
            </a:r>
            <a:r>
              <a:rPr lang="en">
                <a:latin typeface="Roboto"/>
                <a:ea typeface="Roboto"/>
                <a:cs typeface="Roboto"/>
                <a:sym typeface="Roboto"/>
              </a:rPr>
              <a:t>value</a:t>
            </a:r>
            <a:r>
              <a:rPr lang="en">
                <a:latin typeface="Roboto"/>
                <a:ea typeface="Roboto"/>
                <a:cs typeface="Roboto"/>
                <a:sym typeface="Roboto"/>
              </a:rPr>
              <a:t> is higher than King’s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King’s value of one single stock is $12.3. The price offered by Mylan is too high. Resulting in a premium of $4.4 of </a:t>
            </a:r>
            <a:r>
              <a:rPr lang="en">
                <a:latin typeface="Roboto"/>
                <a:ea typeface="Roboto"/>
                <a:cs typeface="Roboto"/>
                <a:sym typeface="Roboto"/>
              </a:rPr>
              <a:t>every</a:t>
            </a:r>
            <a:r>
              <a:rPr lang="en">
                <a:latin typeface="Roboto"/>
                <a:ea typeface="Roboto"/>
                <a:cs typeface="Roboto"/>
                <a:sym typeface="Roboto"/>
              </a:rPr>
              <a:t> share purchased by Mylan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Conclusion:</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The deal is not good for Mylan</a:t>
            </a:r>
            <a:endParaRPr b="1">
              <a:latin typeface="Roboto"/>
              <a:ea typeface="Roboto"/>
              <a:cs typeface="Roboto"/>
              <a:sym typeface="Roboto"/>
            </a:endParaRPr>
          </a:p>
        </p:txBody>
      </p:sp>
      <p:sp>
        <p:nvSpPr>
          <p:cNvPr id="132" name="Google Shape;13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Whether the Merger creates value for Mylan and King</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Mylan’s DCF</a:t>
            </a:r>
            <a:endParaRPr/>
          </a:p>
        </p:txBody>
      </p:sp>
      <p:pic>
        <p:nvPicPr>
          <p:cNvPr id="138" name="Google Shape;138;p18"/>
          <p:cNvPicPr preferRelativeResize="0"/>
          <p:nvPr/>
        </p:nvPicPr>
        <p:blipFill>
          <a:blip r:embed="rId3">
            <a:alphaModFix/>
          </a:blip>
          <a:stretch>
            <a:fillRect/>
          </a:stretch>
        </p:blipFill>
        <p:spPr>
          <a:xfrm>
            <a:off x="319175" y="1071075"/>
            <a:ext cx="8505656" cy="382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276525" y="23186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should both companies vote for the merger?</a:t>
            </a:r>
            <a:endParaRPr/>
          </a:p>
        </p:txBody>
      </p:sp>
      <p:sp>
        <p:nvSpPr>
          <p:cNvPr id="144" name="Google Shape;144;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Shareholders of Mylan: vote against</a:t>
            </a:r>
            <a:endParaRPr/>
          </a:p>
          <a:p>
            <a:pPr indent="-342900" lvl="0" marL="457200" rtl="0" algn="l">
              <a:spcBef>
                <a:spcPts val="0"/>
              </a:spcBef>
              <a:spcAft>
                <a:spcPts val="0"/>
              </a:spcAft>
              <a:buSzPts val="1800"/>
              <a:buChar char="-"/>
            </a:pPr>
            <a:r>
              <a:rPr lang="en"/>
              <a:t>Shareholders of King: vote for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434625"/>
            <a:ext cx="8520600" cy="149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What is the value of anticipated synergies?</a:t>
            </a:r>
            <a:endParaRPr sz="3300"/>
          </a:p>
        </p:txBody>
      </p:sp>
      <p:pic>
        <p:nvPicPr>
          <p:cNvPr id="150" name="Google Shape;150;p20"/>
          <p:cNvPicPr preferRelativeResize="0"/>
          <p:nvPr/>
        </p:nvPicPr>
        <p:blipFill>
          <a:blip r:embed="rId3">
            <a:alphaModFix/>
          </a:blip>
          <a:stretch>
            <a:fillRect/>
          </a:stretch>
        </p:blipFill>
        <p:spPr>
          <a:xfrm>
            <a:off x="152400" y="2084325"/>
            <a:ext cx="8839204" cy="22486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it make sense that beta of Mylan is lower than beta of King?</a:t>
            </a:r>
            <a:endParaRPr/>
          </a:p>
        </p:txBody>
      </p:sp>
      <p:sp>
        <p:nvSpPr>
          <p:cNvPr id="156" name="Google Shape;156;p21"/>
          <p:cNvSpPr txBox="1"/>
          <p:nvPr>
            <p:ph idx="1" type="body"/>
          </p:nvPr>
        </p:nvSpPr>
        <p:spPr>
          <a:xfrm>
            <a:off x="311700" y="1707150"/>
            <a:ext cx="8520600" cy="286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Because the King’s equity is more volatile than Mylan’s equity.</a:t>
            </a:r>
            <a:endParaRPr/>
          </a:p>
          <a:p>
            <a:pPr indent="-342900" lvl="0" marL="457200" rtl="0" algn="l">
              <a:spcBef>
                <a:spcPts val="0"/>
              </a:spcBef>
              <a:spcAft>
                <a:spcPts val="0"/>
              </a:spcAft>
              <a:buSzPts val="1800"/>
              <a:buChar char="-"/>
            </a:pPr>
            <a:r>
              <a:rPr lang="en"/>
              <a:t>“High risk-high return” principle : If the venture where investment is required has a high level of risk, the return required by the investor would also be very high to compensate the risk. In this case, we see that King has higher level of risk. </a:t>
            </a:r>
            <a:endParaRPr/>
          </a:p>
          <a:p>
            <a:pPr indent="-342900" lvl="0" marL="457200" rtl="0" algn="l">
              <a:spcBef>
                <a:spcPts val="0"/>
              </a:spcBef>
              <a:spcAft>
                <a:spcPts val="0"/>
              </a:spcAft>
              <a:buSzPts val="1800"/>
              <a:buChar char="-"/>
            </a:pPr>
            <a:r>
              <a:rPr lang="en"/>
              <a:t>Mylan has more stable cash flow → reduced risk of bankruptcy → lower cost of capital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