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0"/>
  </p:notesMasterIdLst>
  <p:handoutMasterIdLst>
    <p:handoutMasterId r:id="rId51"/>
  </p:handoutMasterIdLst>
  <p:sldIdLst>
    <p:sldId id="265" r:id="rId5"/>
    <p:sldId id="726" r:id="rId6"/>
    <p:sldId id="680" r:id="rId7"/>
    <p:sldId id="681" r:id="rId8"/>
    <p:sldId id="682" r:id="rId9"/>
    <p:sldId id="611" r:id="rId10"/>
    <p:sldId id="617" r:id="rId11"/>
    <p:sldId id="713" r:id="rId12"/>
    <p:sldId id="685" r:id="rId13"/>
    <p:sldId id="684" r:id="rId14"/>
    <p:sldId id="686" r:id="rId15"/>
    <p:sldId id="687" r:id="rId16"/>
    <p:sldId id="688" r:id="rId17"/>
    <p:sldId id="689" r:id="rId18"/>
    <p:sldId id="715" r:id="rId19"/>
    <p:sldId id="718" r:id="rId20"/>
    <p:sldId id="690" r:id="rId21"/>
    <p:sldId id="691" r:id="rId22"/>
    <p:sldId id="692" r:id="rId23"/>
    <p:sldId id="694" r:id="rId24"/>
    <p:sldId id="695" r:id="rId25"/>
    <p:sldId id="714" r:id="rId26"/>
    <p:sldId id="696" r:id="rId27"/>
    <p:sldId id="697" r:id="rId28"/>
    <p:sldId id="698" r:id="rId29"/>
    <p:sldId id="710" r:id="rId30"/>
    <p:sldId id="711" r:id="rId31"/>
    <p:sldId id="712" r:id="rId32"/>
    <p:sldId id="717" r:id="rId33"/>
    <p:sldId id="716" r:id="rId34"/>
    <p:sldId id="719" r:id="rId35"/>
    <p:sldId id="720" r:id="rId36"/>
    <p:sldId id="702" r:id="rId37"/>
    <p:sldId id="693" r:id="rId38"/>
    <p:sldId id="703" r:id="rId39"/>
    <p:sldId id="706" r:id="rId40"/>
    <p:sldId id="705" r:id="rId41"/>
    <p:sldId id="721" r:id="rId42"/>
    <p:sldId id="722" r:id="rId43"/>
    <p:sldId id="723" r:id="rId44"/>
    <p:sldId id="724" r:id="rId45"/>
    <p:sldId id="725" r:id="rId46"/>
    <p:sldId id="709" r:id="rId47"/>
    <p:sldId id="708" r:id="rId48"/>
    <p:sldId id="616"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84268" autoAdjust="0"/>
  </p:normalViewPr>
  <p:slideViewPr>
    <p:cSldViewPr>
      <p:cViewPr varScale="1">
        <p:scale>
          <a:sx n="73" d="100"/>
          <a:sy n="73" d="100"/>
        </p:scale>
        <p:origin x="1795" y="58"/>
      </p:cViewPr>
      <p:guideLst>
        <p:guide orient="horz" pos="2160"/>
        <p:guide pos="2880"/>
      </p:guideLst>
    </p:cSldViewPr>
  </p:slideViewPr>
  <p:outlineViewPr>
    <p:cViewPr>
      <p:scale>
        <a:sx n="33" d="100"/>
        <a:sy n="33" d="100"/>
      </p:scale>
      <p:origin x="0" y="0"/>
    </p:cViewPr>
  </p:outlineViewPr>
  <p:notesTextViewPr>
    <p:cViewPr>
      <p:scale>
        <a:sx n="130" d="100"/>
        <a:sy n="130" d="100"/>
      </p:scale>
      <p:origin x="0" y="0"/>
    </p:cViewPr>
  </p:notesTextViewPr>
  <p:sorterViewPr>
    <p:cViewPr>
      <p:scale>
        <a:sx n="100" d="100"/>
        <a:sy n="100" d="100"/>
      </p:scale>
      <p:origin x="0" y="0"/>
    </p:cViewPr>
  </p:sorterViewPr>
  <p:notesViewPr>
    <p:cSldViewPr>
      <p:cViewPr varScale="1">
        <p:scale>
          <a:sx n="91" d="100"/>
          <a:sy n="91" d="100"/>
        </p:scale>
        <p:origin x="368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8/5/2017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8/5/2017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5818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87294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169073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2544733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016977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308658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2401810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00589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41294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5624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30021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2155775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353204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00353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673998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023722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822892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318167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2050223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874201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259009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328574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3004431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61002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3542238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995084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21838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70470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56970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759718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8/5/2017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8/5/2017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8/5/2017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8/5/2017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Sit with someone you don’t know!</a:t>
            </a:r>
            <a:endParaRPr lang="en-US" i="1" dirty="0"/>
          </a:p>
        </p:txBody>
      </p:sp>
      <p:sp>
        <p:nvSpPr>
          <p:cNvPr id="3" name="Text Placeholder 2"/>
          <p:cNvSpPr>
            <a:spLocks noGrp="1"/>
          </p:cNvSpPr>
          <p:nvPr>
            <p:ph type="body" sz="quarter" idx="11"/>
          </p:nvPr>
        </p:nvSpPr>
        <p:spPr/>
        <p:txBody>
          <a:bodyPr/>
          <a:lstStyle/>
          <a:p>
            <a:r>
              <a:rPr lang="en-US" dirty="0"/>
              <a:t>5 August 2017</a:t>
            </a:r>
          </a:p>
        </p:txBody>
      </p:sp>
      <p:sp>
        <p:nvSpPr>
          <p:cNvPr id="4" name="Text Placeholder 3"/>
          <p:cNvSpPr>
            <a:spLocks noGrp="1"/>
          </p:cNvSpPr>
          <p:nvPr>
            <p:ph type="body" sz="quarter" idx="10"/>
          </p:nvPr>
        </p:nvSpPr>
        <p:spPr/>
        <p:txBody>
          <a:bodyPr/>
          <a:lstStyle/>
          <a:p>
            <a:r>
              <a:rPr lang="en-US" dirty="0"/>
              <a:t>Day 9</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Array Building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Run the program sent to you via slack. </a:t>
            </a:r>
            <a:br>
              <a:rPr lang="en-US" sz="2400" dirty="0">
                <a:latin typeface="Arial" panose="020B0604020202020204" pitchFamily="34" charset="0"/>
                <a:ea typeface="Roboto" pitchFamily="2" charset="0"/>
                <a:cs typeface="Arial" panose="020B0604020202020204" pitchFamily="34" charset="0"/>
              </a:rPr>
            </a:br>
            <a:r>
              <a:rPr lang="en-US" sz="2400" dirty="0">
                <a:solidFill>
                  <a:schemeClr val="bg1">
                    <a:lumMod val="75000"/>
                  </a:schemeClr>
                </a:solidFill>
                <a:latin typeface="Arial" panose="020B0604020202020204" pitchFamily="34" charset="0"/>
                <a:ea typeface="Roboto" pitchFamily="2" charset="0"/>
                <a:cs typeface="Arial" panose="020B0604020202020204" pitchFamily="34" charset="0"/>
              </a:rPr>
              <a:t>25-LoopTV/loop-tv-unsolved.html and readme.md</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with a partner, fill in the missing comments for each line of code.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both of you can fully explain what each line means.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with the class.</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25-LoopTV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46487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(SuperHeroLogging_NoFunctions.html | 2-SuperHeroLogging)</a:t>
            </a:r>
          </a:p>
          <a:p>
            <a:r>
              <a:rPr lang="en-US" sz="1600" i="1" dirty="0">
                <a:solidFill>
                  <a:schemeClr val="bg1">
                    <a:lumMod val="75000"/>
                  </a:schemeClr>
                </a:solidFill>
                <a:latin typeface="Arial" panose="020B0604020202020204" pitchFamily="34" charset="0"/>
                <a:ea typeface="Roboto" panose="02000000000000000000" pitchFamily="2" charset="0"/>
                <a:cs typeface="Arial" panose="020B0604020202020204" pitchFamily="34" charset="0"/>
              </a:rPr>
              <a:t>26-SuperHeroLogging</a:t>
            </a:r>
          </a:p>
        </p:txBody>
      </p:sp>
    </p:spTree>
    <p:extLst>
      <p:ext uri="{BB962C8B-B14F-4D97-AF65-F5344CB8AC3E}">
        <p14:creationId xmlns:p14="http://schemas.microsoft.com/office/powerpoint/2010/main" val="2181645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Mondo Repetitive…</a:t>
            </a:r>
          </a:p>
        </p:txBody>
      </p:sp>
      <p:sp>
        <p:nvSpPr>
          <p:cNvPr id="23" name="Title 1"/>
          <p:cNvSpPr txBox="1">
            <a:spLocks/>
          </p:cNvSpPr>
          <p:nvPr/>
        </p:nvSpPr>
        <p:spPr>
          <a:xfrm>
            <a:off x="4800600" y="1142999"/>
            <a:ext cx="4038600" cy="4695825"/>
          </a:xfrm>
          <a:prstGeom prst="rect">
            <a:avLst/>
          </a:prstGeom>
          <a:ln>
            <a:noFill/>
          </a:ln>
        </p:spPr>
        <p:txBody>
          <a:bodyPr vert="horz" lIns="91440" tIns="45720" rIns="91440" bIns="45720" rtlCol="0" anchor="ctr">
            <a:normAutofit fontScale="92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6000" b="1" dirty="0">
                <a:latin typeface="Arial" panose="020B0604020202020204" pitchFamily="34" charset="0"/>
                <a:ea typeface="Roboto" panose="02000000000000000000" pitchFamily="2" charset="0"/>
                <a:cs typeface="Arial" panose="020B0604020202020204" pitchFamily="34" charset="0"/>
              </a:rPr>
              <a:t>Who wants to maintain this??</a:t>
            </a:r>
          </a:p>
          <a:p>
            <a:pPr algn="l"/>
            <a:endParaRPr lang="en-US" sz="6000" b="1" dirty="0">
              <a:latin typeface="Arial" panose="020B0604020202020204" pitchFamily="34" charset="0"/>
              <a:ea typeface="Roboto" panose="02000000000000000000" pitchFamily="2" charset="0"/>
              <a:cs typeface="Arial" panose="020B0604020202020204" pitchFamily="34" charset="0"/>
            </a:endParaRPr>
          </a:p>
          <a:p>
            <a:pPr algn="l"/>
            <a:r>
              <a:rPr lang="en-US" sz="4200" b="1" dirty="0">
                <a:latin typeface="Arial" panose="020B0604020202020204" pitchFamily="34" charset="0"/>
                <a:ea typeface="Roboto" panose="02000000000000000000" pitchFamily="2" charset="0"/>
                <a:cs typeface="Arial" panose="020B0604020202020204" pitchFamily="34" charset="0"/>
              </a:rPr>
              <a:t>Hint</a:t>
            </a:r>
            <a:r>
              <a:rPr lang="en-US" sz="4200" dirty="0">
                <a:latin typeface="Arial" panose="020B0604020202020204" pitchFamily="34" charset="0"/>
                <a:ea typeface="Roboto" panose="02000000000000000000" pitchFamily="2" charset="0"/>
                <a:cs typeface="Arial" panose="020B0604020202020204" pitchFamily="34" charset="0"/>
              </a:rPr>
              <a:t>: No one.</a:t>
            </a:r>
          </a:p>
        </p:txBody>
      </p:sp>
      <p:pic>
        <p:nvPicPr>
          <p:cNvPr id="1026" name="Picture 2" descr="C:\Users\Kevin\Desktop\f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99" y="914400"/>
            <a:ext cx="447901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588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(SuperHeroLogging_WithFunctions.html | 2-SuperHeroLogging)</a:t>
            </a:r>
          </a:p>
        </p:txBody>
      </p:sp>
    </p:spTree>
    <p:extLst>
      <p:ext uri="{BB962C8B-B14F-4D97-AF65-F5344CB8AC3E}">
        <p14:creationId xmlns:p14="http://schemas.microsoft.com/office/powerpoint/2010/main" val="924573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Much Better with Functions!</a:t>
            </a:r>
          </a:p>
        </p:txBody>
      </p:sp>
      <p:sp>
        <p:nvSpPr>
          <p:cNvPr id="23" name="Title 1"/>
          <p:cNvSpPr txBox="1">
            <a:spLocks/>
          </p:cNvSpPr>
          <p:nvPr/>
        </p:nvSpPr>
        <p:spPr>
          <a:xfrm>
            <a:off x="228600" y="4038600"/>
            <a:ext cx="8534400" cy="1066800"/>
          </a:xfrm>
          <a:prstGeom prst="rect">
            <a:avLst/>
          </a:prstGeom>
          <a:ln>
            <a:noFill/>
          </a:ln>
        </p:spPr>
        <p:txBody>
          <a:bodyPr vert="horz" lIns="91440" tIns="45720" rIns="91440" bIns="45720" rtlCol="0" anchor="ctr">
            <a:normAutofit fontScale="85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dirty="0">
                <a:latin typeface="Arial" panose="020B0604020202020204" pitchFamily="34" charset="0"/>
                <a:ea typeface="Roboto" panose="02000000000000000000" pitchFamily="2" charset="0"/>
                <a:cs typeface="Arial" panose="020B0604020202020204" pitchFamily="34" charset="0"/>
              </a:rPr>
              <a:t>Squeaky Clean Code.</a:t>
            </a:r>
          </a:p>
          <a:p>
            <a:r>
              <a:rPr lang="en-US" sz="3000" dirty="0">
                <a:latin typeface="Arial" panose="020B0604020202020204" pitchFamily="34" charset="0"/>
                <a:ea typeface="Roboto" panose="02000000000000000000" pitchFamily="2" charset="0"/>
                <a:cs typeface="Arial" panose="020B0604020202020204" pitchFamily="34" charset="0"/>
              </a:rPr>
              <a:t>Minimal repetition</a:t>
            </a:r>
          </a:p>
        </p:txBody>
      </p:sp>
      <p:pic>
        <p:nvPicPr>
          <p:cNvPr id="2050" name="Picture 2" descr="C:\Users\Kevin\Desktop\f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86601"/>
            <a:ext cx="8770059" cy="25090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FADB69-3E20-40F5-84AE-58937D816447}"/>
              </a:ext>
            </a:extLst>
          </p:cNvPr>
          <p:cNvSpPr txBox="1"/>
          <p:nvPr/>
        </p:nvSpPr>
        <p:spPr>
          <a:xfrm>
            <a:off x="1981200" y="5257800"/>
            <a:ext cx="5029200" cy="923330"/>
          </a:xfrm>
          <a:prstGeom prst="rect">
            <a:avLst/>
          </a:prstGeom>
          <a:noFill/>
        </p:spPr>
        <p:txBody>
          <a:bodyPr wrap="square" rtlCol="0">
            <a:spAutoFit/>
          </a:bodyPr>
          <a:lstStyle/>
          <a:p>
            <a:pPr algn="ctr"/>
            <a:r>
              <a:rPr lang="en-US" dirty="0"/>
              <a:t>What do we call it when we make our code better / shorter / easier to read or maintain without adding new features?</a:t>
            </a:r>
          </a:p>
        </p:txBody>
      </p:sp>
    </p:spTree>
    <p:extLst>
      <p:ext uri="{BB962C8B-B14F-4D97-AF65-F5344CB8AC3E}">
        <p14:creationId xmlns:p14="http://schemas.microsoft.com/office/powerpoint/2010/main" val="4227142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8CCF-68AE-429C-B7AB-92887D500367}"/>
              </a:ext>
            </a:extLst>
          </p:cNvPr>
          <p:cNvSpPr>
            <a:spLocks noGrp="1"/>
          </p:cNvSpPr>
          <p:nvPr>
            <p:ph type="title"/>
          </p:nvPr>
        </p:nvSpPr>
        <p:spPr/>
        <p:txBody>
          <a:bodyPr/>
          <a:lstStyle/>
          <a:p>
            <a:r>
              <a:rPr lang="en-US" dirty="0"/>
              <a:t>Pr0grammer W0rds</a:t>
            </a:r>
          </a:p>
        </p:txBody>
      </p:sp>
      <p:sp>
        <p:nvSpPr>
          <p:cNvPr id="3" name="TextBox 2">
            <a:extLst>
              <a:ext uri="{FF2B5EF4-FFF2-40B4-BE49-F238E27FC236}">
                <a16:creationId xmlns:a16="http://schemas.microsoft.com/office/drawing/2014/main" id="{A865E828-AC93-44E6-AB48-A448AF0A578D}"/>
              </a:ext>
            </a:extLst>
          </p:cNvPr>
          <p:cNvSpPr txBox="1"/>
          <p:nvPr/>
        </p:nvSpPr>
        <p:spPr>
          <a:xfrm>
            <a:off x="685800" y="1295400"/>
            <a:ext cx="7772400" cy="4401205"/>
          </a:xfrm>
          <a:prstGeom prst="rect">
            <a:avLst/>
          </a:prstGeom>
          <a:noFill/>
        </p:spPr>
        <p:txBody>
          <a:bodyPr wrap="square" rtlCol="0">
            <a:spAutoFit/>
          </a:bodyPr>
          <a:lstStyle/>
          <a:p>
            <a:r>
              <a:rPr lang="en-US" sz="2800" dirty="0"/>
              <a:t>Refactoring:  Changing code in a way that makes it “cleaner”, easier to read, easier to maintain, easier to debug, or more concise (but never at the expense of the other objectives).</a:t>
            </a:r>
          </a:p>
          <a:p>
            <a:endParaRPr lang="en-US" sz="2800" dirty="0"/>
          </a:p>
          <a:p>
            <a:r>
              <a:rPr lang="en-US" sz="2800" dirty="0"/>
              <a:t>Obfuscation:  Purposefully making code harder to understand or maintain.</a:t>
            </a:r>
          </a:p>
          <a:p>
            <a:endParaRPr lang="en-US" sz="2800" dirty="0"/>
          </a:p>
          <a:p>
            <a:endParaRPr lang="en-US" sz="2800" dirty="0"/>
          </a:p>
          <a:p>
            <a:endParaRPr lang="en-US" sz="2800" dirty="0"/>
          </a:p>
        </p:txBody>
      </p:sp>
    </p:spTree>
    <p:extLst>
      <p:ext uri="{BB962C8B-B14F-4D97-AF65-F5344CB8AC3E}">
        <p14:creationId xmlns:p14="http://schemas.microsoft.com/office/powerpoint/2010/main" val="1196951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8CCF-68AE-429C-B7AB-92887D500367}"/>
              </a:ext>
            </a:extLst>
          </p:cNvPr>
          <p:cNvSpPr>
            <a:spLocks noGrp="1"/>
          </p:cNvSpPr>
          <p:nvPr>
            <p:ph type="title"/>
          </p:nvPr>
        </p:nvSpPr>
        <p:spPr/>
        <p:txBody>
          <a:bodyPr/>
          <a:lstStyle/>
          <a:p>
            <a:r>
              <a:rPr lang="en-US" dirty="0"/>
              <a:t>Pr0grammer W0rds</a:t>
            </a:r>
          </a:p>
        </p:txBody>
      </p:sp>
      <p:sp>
        <p:nvSpPr>
          <p:cNvPr id="3" name="TextBox 2">
            <a:extLst>
              <a:ext uri="{FF2B5EF4-FFF2-40B4-BE49-F238E27FC236}">
                <a16:creationId xmlns:a16="http://schemas.microsoft.com/office/drawing/2014/main" id="{A865E828-AC93-44E6-AB48-A448AF0A578D}"/>
              </a:ext>
            </a:extLst>
          </p:cNvPr>
          <p:cNvSpPr txBox="1"/>
          <p:nvPr/>
        </p:nvSpPr>
        <p:spPr>
          <a:xfrm>
            <a:off x="318516" y="762000"/>
            <a:ext cx="8077200" cy="6986528"/>
          </a:xfrm>
          <a:prstGeom prst="rect">
            <a:avLst/>
          </a:prstGeom>
          <a:noFill/>
        </p:spPr>
        <p:txBody>
          <a:bodyPr wrap="square" rtlCol="0">
            <a:spAutoFit/>
          </a:bodyPr>
          <a:lstStyle/>
          <a:p>
            <a:r>
              <a:rPr lang="en-US" sz="2800" dirty="0"/>
              <a:t>Pseudocode:  using short-hand “fake code” to express how real code might be written.  Popularly found on whiteboards, post-it notes, cocktail napkins, and sometimes the lead developers arm.</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This isn’t working </a:t>
            </a:r>
            <a:r>
              <a:rPr lang="en-US" sz="2800" dirty="0" err="1"/>
              <a:t>javascript</a:t>
            </a:r>
            <a:r>
              <a:rPr lang="en-US" sz="2800" dirty="0"/>
              <a:t>, but there’s enough there to give you an idea of what I want you do to.</a:t>
            </a:r>
          </a:p>
          <a:p>
            <a:endParaRPr lang="en-US" sz="2800" dirty="0"/>
          </a:p>
          <a:p>
            <a:endParaRPr lang="en-US" sz="2800" dirty="0"/>
          </a:p>
          <a:p>
            <a:endParaRPr lang="en-US" sz="2800" dirty="0"/>
          </a:p>
        </p:txBody>
      </p:sp>
      <p:sp>
        <p:nvSpPr>
          <p:cNvPr id="4" name="Rectangle 3">
            <a:extLst>
              <a:ext uri="{FF2B5EF4-FFF2-40B4-BE49-F238E27FC236}">
                <a16:creationId xmlns:a16="http://schemas.microsoft.com/office/drawing/2014/main" id="{2C8CB880-41DD-4489-833F-574D5F964B70}"/>
              </a:ext>
            </a:extLst>
          </p:cNvPr>
          <p:cNvSpPr/>
          <p:nvPr/>
        </p:nvSpPr>
        <p:spPr>
          <a:xfrm>
            <a:off x="1828800" y="2743200"/>
            <a:ext cx="4876800" cy="2514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solidFill>
                  <a:schemeClr val="tx1"/>
                </a:solidFill>
                <a:latin typeface="Lucida Handwriting" panose="03010101010101010101" pitchFamily="66" charset="0"/>
              </a:rPr>
              <a:t>X = 2</a:t>
            </a:r>
          </a:p>
          <a:p>
            <a:r>
              <a:rPr lang="en-US" dirty="0">
                <a:solidFill>
                  <a:schemeClr val="tx1"/>
                </a:solidFill>
                <a:latin typeface="Lucida Handwriting" panose="03010101010101010101" pitchFamily="66" charset="0"/>
              </a:rPr>
              <a:t>For </a:t>
            </a:r>
            <a:r>
              <a:rPr lang="en-US" dirty="0" err="1">
                <a:solidFill>
                  <a:schemeClr val="tx1"/>
                </a:solidFill>
                <a:latin typeface="Lucida Handwriting" panose="03010101010101010101" pitchFamily="66" charset="0"/>
              </a:rPr>
              <a:t>i</a:t>
            </a:r>
            <a:r>
              <a:rPr lang="en-US" dirty="0">
                <a:solidFill>
                  <a:schemeClr val="tx1"/>
                </a:solidFill>
                <a:latin typeface="Lucida Handwriting" panose="03010101010101010101" pitchFamily="66" charset="0"/>
              </a:rPr>
              <a:t> = 1 to 10</a:t>
            </a:r>
          </a:p>
          <a:p>
            <a:r>
              <a:rPr lang="en-US" dirty="0">
                <a:solidFill>
                  <a:schemeClr val="tx1"/>
                </a:solidFill>
                <a:latin typeface="Lucida Handwriting" panose="03010101010101010101" pitchFamily="66" charset="0"/>
              </a:rPr>
              <a:t>	if </a:t>
            </a:r>
            <a:r>
              <a:rPr lang="en-US" dirty="0" err="1">
                <a:solidFill>
                  <a:schemeClr val="tx1"/>
                </a:solidFill>
                <a:latin typeface="Lucida Handwriting" panose="03010101010101010101" pitchFamily="66" charset="0"/>
              </a:rPr>
              <a:t>i</a:t>
            </a:r>
            <a:r>
              <a:rPr lang="en-US" dirty="0">
                <a:solidFill>
                  <a:schemeClr val="tx1"/>
                </a:solidFill>
                <a:latin typeface="Lucida Handwriting" panose="03010101010101010101" pitchFamily="66" charset="0"/>
              </a:rPr>
              <a:t> is odd then</a:t>
            </a:r>
          </a:p>
          <a:p>
            <a:r>
              <a:rPr lang="en-US" dirty="0">
                <a:solidFill>
                  <a:schemeClr val="tx1"/>
                </a:solidFill>
                <a:latin typeface="Lucida Handwriting" panose="03010101010101010101" pitchFamily="66" charset="0"/>
              </a:rPr>
              <a:t>		write to log (</a:t>
            </a:r>
            <a:r>
              <a:rPr lang="en-US" dirty="0" err="1">
                <a:solidFill>
                  <a:schemeClr val="tx1"/>
                </a:solidFill>
                <a:latin typeface="Lucida Handwriting" panose="03010101010101010101" pitchFamily="66" charset="0"/>
              </a:rPr>
              <a:t>i</a:t>
            </a:r>
            <a:r>
              <a:rPr lang="en-US" dirty="0">
                <a:solidFill>
                  <a:schemeClr val="tx1"/>
                </a:solidFill>
                <a:latin typeface="Lucida Handwriting" panose="03010101010101010101" pitchFamily="66" charset="0"/>
              </a:rPr>
              <a:t> * x)</a:t>
            </a:r>
          </a:p>
          <a:p>
            <a:pPr algn="ctr"/>
            <a:endParaRPr lang="en-US" dirty="0"/>
          </a:p>
        </p:txBody>
      </p:sp>
      <p:sp>
        <p:nvSpPr>
          <p:cNvPr id="5" name="Rectangle 4">
            <a:extLst>
              <a:ext uri="{FF2B5EF4-FFF2-40B4-BE49-F238E27FC236}">
                <a16:creationId xmlns:a16="http://schemas.microsoft.com/office/drawing/2014/main" id="{CF25C129-1724-4AF2-946C-39ECD7251A99}"/>
              </a:ext>
            </a:extLst>
          </p:cNvPr>
          <p:cNvSpPr/>
          <p:nvPr/>
        </p:nvSpPr>
        <p:spPr>
          <a:xfrm>
            <a:off x="1828800" y="2743200"/>
            <a:ext cx="4876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06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Function Building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pairs and using the starter file sent to you via slack–fill in the missing </a:t>
            </a:r>
            <a:r>
              <a:rPr lang="en-US" sz="2400" b="1" dirty="0">
                <a:latin typeface="Arial" panose="020B0604020202020204" pitchFamily="34" charset="0"/>
                <a:ea typeface="Roboto" pitchFamily="2" charset="0"/>
                <a:cs typeface="Arial" panose="020B0604020202020204" pitchFamily="34" charset="0"/>
              </a:rPr>
              <a:t>functions</a:t>
            </a:r>
            <a:r>
              <a:rPr lang="en-US" sz="2400" dirty="0">
                <a:latin typeface="Arial" panose="020B0604020202020204" pitchFamily="34" charset="0"/>
                <a:ea typeface="Roboto" pitchFamily="2" charset="0"/>
                <a:cs typeface="Arial" panose="020B0604020202020204" pitchFamily="34" charset="0"/>
              </a:rPr>
              <a:t> and </a:t>
            </a:r>
            <a:r>
              <a:rPr lang="en-US" sz="2400" b="1" dirty="0">
                <a:latin typeface="Arial" panose="020B0604020202020204" pitchFamily="34" charset="0"/>
                <a:ea typeface="Roboto" pitchFamily="2" charset="0"/>
                <a:cs typeface="Arial" panose="020B0604020202020204" pitchFamily="34" charset="0"/>
              </a:rPr>
              <a:t>function calls.</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Try to finish all four functions if you can, but don’t be distressed if you only get 1 or 2. The important thing is that you get at least one function fully done.</a:t>
            </a:r>
          </a:p>
          <a:p>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HINT:</a:t>
            </a:r>
            <a:r>
              <a:rPr lang="en-US" sz="2400" dirty="0">
                <a:latin typeface="Arial" panose="020B0604020202020204" pitchFamily="34" charset="0"/>
                <a:ea typeface="Roboto" pitchFamily="2" charset="0"/>
                <a:cs typeface="Arial" panose="020B0604020202020204" pitchFamily="34" charset="0"/>
              </a:rPr>
              <a:t> Look back to the previous example if you need help.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r>
              <a:rPr lang="en-US" sz="1600" dirty="0">
                <a:solidFill>
                  <a:schemeClr val="bg1">
                    <a:lumMod val="75000"/>
                  </a:schemeClr>
                </a:solidFill>
                <a:latin typeface="Arial" panose="020B0604020202020204" pitchFamily="34" charset="0"/>
                <a:ea typeface="Roboto" pitchFamily="2" charset="0"/>
                <a:cs typeface="Arial" panose="020B0604020202020204" pitchFamily="34" charset="0"/>
              </a:rPr>
              <a:t>This is 27-MyFirstFunctions</a:t>
            </a:r>
            <a:r>
              <a:rPr lang="en-US" sz="2400" dirty="0">
                <a:latin typeface="Arial" panose="020B0604020202020204" pitchFamily="34" charset="0"/>
                <a:ea typeface="Roboto" pitchFamily="2" charset="0"/>
                <a:cs typeface="Arial" panose="020B0604020202020204" pitchFamily="34" charset="0"/>
              </a:rPr>
              <a:t>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27-MyFirstFunctions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863192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Tree>
    <p:extLst>
      <p:ext uri="{BB962C8B-B14F-4D97-AF65-F5344CB8AC3E}">
        <p14:creationId xmlns:p14="http://schemas.microsoft.com/office/powerpoint/2010/main" val="3522299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(GoodArray.html | 4-GoodArray)</a:t>
            </a:r>
          </a:p>
        </p:txBody>
      </p:sp>
    </p:spTree>
    <p:extLst>
      <p:ext uri="{BB962C8B-B14F-4D97-AF65-F5344CB8AC3E}">
        <p14:creationId xmlns:p14="http://schemas.microsoft.com/office/powerpoint/2010/main" val="3873173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Juggernauts</a:t>
            </a:r>
            <a:endParaRPr lang="en-US" i="1" dirty="0"/>
          </a:p>
        </p:txBody>
      </p:sp>
      <p:sp>
        <p:nvSpPr>
          <p:cNvPr id="3" name="Text Placeholder 2"/>
          <p:cNvSpPr>
            <a:spLocks noGrp="1"/>
          </p:cNvSpPr>
          <p:nvPr>
            <p:ph type="body" sz="quarter" idx="11"/>
          </p:nvPr>
        </p:nvSpPr>
        <p:spPr/>
        <p:txBody>
          <a:bodyPr/>
          <a:lstStyle/>
          <a:p>
            <a:r>
              <a:rPr lang="en-US" dirty="0"/>
              <a:t>5 August 2017</a:t>
            </a:r>
          </a:p>
        </p:txBody>
      </p:sp>
      <p:sp>
        <p:nvSpPr>
          <p:cNvPr id="4" name="Text Placeholder 3"/>
          <p:cNvSpPr>
            <a:spLocks noGrp="1"/>
          </p:cNvSpPr>
          <p:nvPr>
            <p:ph type="body" sz="quarter" idx="10"/>
          </p:nvPr>
        </p:nvSpPr>
        <p:spPr/>
        <p:txBody>
          <a:bodyPr/>
          <a:lstStyle/>
          <a:p>
            <a:r>
              <a:rPr lang="en-US" dirty="0"/>
              <a:t>Day 9</a:t>
            </a:r>
          </a:p>
        </p:txBody>
      </p:sp>
    </p:spTree>
    <p:extLst>
      <p:ext uri="{BB962C8B-B14F-4D97-AF65-F5344CB8AC3E}">
        <p14:creationId xmlns:p14="http://schemas.microsoft.com/office/powerpoint/2010/main" val="1843181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(JoanOfArcArrays.html | 5-JoanOfArcArrays)</a:t>
            </a:r>
          </a:p>
        </p:txBody>
      </p:sp>
    </p:spTree>
    <p:extLst>
      <p:ext uri="{BB962C8B-B14F-4D97-AF65-F5344CB8AC3E}">
        <p14:creationId xmlns:p14="http://schemas.microsoft.com/office/powerpoint/2010/main" val="961930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Associated Data ==/== Arrays</a:t>
            </a:r>
          </a:p>
        </p:txBody>
      </p:sp>
      <p:sp>
        <p:nvSpPr>
          <p:cNvPr id="5" name="Title 1"/>
          <p:cNvSpPr txBox="1">
            <a:spLocks/>
          </p:cNvSpPr>
          <p:nvPr/>
        </p:nvSpPr>
        <p:spPr>
          <a:xfrm>
            <a:off x="335280" y="3460946"/>
            <a:ext cx="8503920" cy="2377878"/>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6000" b="1" dirty="0">
                <a:latin typeface="Arial" panose="020B0604020202020204" pitchFamily="34" charset="0"/>
                <a:ea typeface="Roboto" panose="02000000000000000000" pitchFamily="2" charset="0"/>
                <a:cs typeface="Arial" panose="020B0604020202020204" pitchFamily="34" charset="0"/>
              </a:rPr>
              <a:t>Relating two separate arrays is </a:t>
            </a:r>
            <a:r>
              <a:rPr lang="en-US" sz="6000" b="1" u="sng" dirty="0">
                <a:latin typeface="Arial" panose="020B0604020202020204" pitchFamily="34" charset="0"/>
                <a:ea typeface="Roboto" panose="02000000000000000000" pitchFamily="2" charset="0"/>
                <a:cs typeface="Arial" panose="020B0604020202020204" pitchFamily="34" charset="0"/>
              </a:rPr>
              <a:t>not fun</a:t>
            </a:r>
            <a:r>
              <a:rPr lang="en-US" sz="6000" b="1" dirty="0">
                <a:latin typeface="Arial" panose="020B0604020202020204" pitchFamily="34" charset="0"/>
                <a:ea typeface="Roboto" panose="02000000000000000000" pitchFamily="2" charset="0"/>
                <a:cs typeface="Arial" panose="020B0604020202020204" pitchFamily="34" charset="0"/>
              </a:rPr>
              <a:t>.</a:t>
            </a:r>
            <a:endParaRPr lang="en-US" sz="4200" dirty="0">
              <a:latin typeface="Arial" panose="020B0604020202020204" pitchFamily="34" charset="0"/>
              <a:ea typeface="Roboto" panose="02000000000000000000" pitchFamily="2" charset="0"/>
              <a:cs typeface="Arial" panose="020B0604020202020204" pitchFamily="34" charset="0"/>
            </a:endParaRPr>
          </a:p>
        </p:txBody>
      </p:sp>
      <p:pic>
        <p:nvPicPr>
          <p:cNvPr id="3075" name="Picture 3" descr="C:\Users\Kevin\Desktop\f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 y="1676400"/>
            <a:ext cx="8915400" cy="147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64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419D-8BFB-4429-8B93-169BAF370D97}"/>
              </a:ext>
            </a:extLst>
          </p:cNvPr>
          <p:cNvSpPr>
            <a:spLocks noGrp="1"/>
          </p:cNvSpPr>
          <p:nvPr>
            <p:ph type="title"/>
          </p:nvPr>
        </p:nvSpPr>
        <p:spPr/>
        <p:txBody>
          <a:bodyPr/>
          <a:lstStyle/>
          <a:p>
            <a:r>
              <a:rPr lang="en-US" dirty="0"/>
              <a:t>Code That Proves It</a:t>
            </a:r>
          </a:p>
        </p:txBody>
      </p:sp>
      <p:sp>
        <p:nvSpPr>
          <p:cNvPr id="3" name="TextBox 2">
            <a:extLst>
              <a:ext uri="{FF2B5EF4-FFF2-40B4-BE49-F238E27FC236}">
                <a16:creationId xmlns:a16="http://schemas.microsoft.com/office/drawing/2014/main" id="{12377149-96D8-457B-A4CC-3080216C5F65}"/>
              </a:ext>
            </a:extLst>
          </p:cNvPr>
          <p:cNvSpPr txBox="1"/>
          <p:nvPr/>
        </p:nvSpPr>
        <p:spPr>
          <a:xfrm>
            <a:off x="76200" y="838200"/>
            <a:ext cx="9372600" cy="4770537"/>
          </a:xfrm>
          <a:prstGeom prst="rect">
            <a:avLst/>
          </a:prstGeom>
          <a:noFill/>
        </p:spPr>
        <p:txBody>
          <a:bodyPr wrap="square" rtlCol="0">
            <a:spAutoFit/>
          </a:bodyPr>
          <a:lstStyle/>
          <a:p>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stuffThatsMoreFunThanProgrammaticallyAssociatingArrays</a:t>
            </a:r>
            <a:r>
              <a:rPr lang="en-US" sz="1600" dirty="0">
                <a:latin typeface="Consolas" panose="020B0609020204030204" pitchFamily="49" charset="0"/>
              </a:rPr>
              <a:t> = [];</a:t>
            </a:r>
          </a:p>
          <a:p>
            <a:endParaRPr lang="en-US" sz="1600" dirty="0">
              <a:latin typeface="Consolas" panose="020B0609020204030204" pitchFamily="49" charset="0"/>
            </a:endParaRPr>
          </a:p>
          <a:p>
            <a:r>
              <a:rPr lang="en-US" sz="1600" dirty="0" err="1">
                <a:latin typeface="Consolas" panose="020B0609020204030204" pitchFamily="49" charset="0"/>
              </a:rPr>
              <a:t>stuffThatsMoreFunThanProgrammaticallyAssociatingArrays.push</a:t>
            </a:r>
            <a:r>
              <a:rPr lang="en-US" sz="1600" dirty="0">
                <a:latin typeface="Consolas" panose="020B0609020204030204" pitchFamily="49" charset="0"/>
              </a:rPr>
              <a:t>(“Root Canal”);</a:t>
            </a:r>
          </a:p>
          <a:p>
            <a:endParaRPr lang="en-US" sz="1600" dirty="0">
              <a:latin typeface="Consolas" panose="020B0609020204030204" pitchFamily="49" charset="0"/>
            </a:endParaRPr>
          </a:p>
          <a:p>
            <a:r>
              <a:rPr lang="en-US" sz="1600" dirty="0" err="1">
                <a:latin typeface="Consolas" panose="020B0609020204030204" pitchFamily="49" charset="0"/>
              </a:rPr>
              <a:t>stuffThatsMoreFunThanProgrammaticallyAssociatingArrays.push</a:t>
            </a:r>
            <a:r>
              <a:rPr lang="en-US" sz="1600" dirty="0">
                <a:latin typeface="Consolas" panose="020B0609020204030204" pitchFamily="49" charset="0"/>
              </a:rPr>
              <a:t>(“Paying Taxes”);</a:t>
            </a:r>
          </a:p>
          <a:p>
            <a:endParaRPr lang="en-US" sz="1600" dirty="0">
              <a:latin typeface="Consolas" panose="020B0609020204030204" pitchFamily="49" charset="0"/>
            </a:endParaRPr>
          </a:p>
          <a:p>
            <a:r>
              <a:rPr lang="en-US" sz="1600" dirty="0" err="1">
                <a:latin typeface="Consolas" panose="020B0609020204030204" pitchFamily="49" charset="0"/>
              </a:rPr>
              <a:t>stuffThatsMoreFunThanProgrammaticallyAssociatingArrays.push</a:t>
            </a:r>
            <a:r>
              <a:rPr lang="en-US" sz="1600" dirty="0">
                <a:latin typeface="Consolas" panose="020B0609020204030204" pitchFamily="49" charset="0"/>
              </a:rPr>
              <a:t>(“Working with CSS”);</a:t>
            </a:r>
          </a:p>
          <a:p>
            <a:endParaRPr lang="en-US" sz="1600" dirty="0">
              <a:latin typeface="Consolas" panose="020B0609020204030204" pitchFamily="49" charset="0"/>
            </a:endParaRPr>
          </a:p>
          <a:p>
            <a:r>
              <a:rPr lang="en-US" sz="1600" dirty="0" err="1">
                <a:latin typeface="Consolas" panose="020B0609020204030204" pitchFamily="49" charset="0"/>
              </a:rPr>
              <a:t>stuffThatsMoreFunThanProgrammaticallyAssociatingArrays.push</a:t>
            </a:r>
            <a:r>
              <a:rPr lang="en-US" sz="1600" dirty="0">
                <a:latin typeface="Consolas" panose="020B0609020204030204" pitchFamily="49" charset="0"/>
              </a:rPr>
              <a:t>(“Hawaiian Pizza”);</a:t>
            </a:r>
          </a:p>
          <a:p>
            <a:endParaRPr lang="en-US" sz="1600" dirty="0">
              <a:latin typeface="Consolas" panose="020B0609020204030204" pitchFamily="49" charset="0"/>
            </a:endParaRPr>
          </a:p>
          <a:p>
            <a:r>
              <a:rPr lang="en-US" sz="1600" dirty="0" err="1">
                <a:latin typeface="Consolas" panose="020B0609020204030204" pitchFamily="49" charset="0"/>
              </a:rPr>
              <a:t>stuffThatsMoreFunThanProgrammaticallyAssociatingArrays.push</a:t>
            </a:r>
            <a:r>
              <a:rPr lang="en-US" sz="1600" dirty="0">
                <a:latin typeface="Consolas" panose="020B0609020204030204" pitchFamily="49" charset="0"/>
              </a:rPr>
              <a:t>(“Watching C-SPAN”);</a:t>
            </a:r>
          </a:p>
          <a:p>
            <a:endParaRPr lang="en-US" sz="1600" dirty="0">
              <a:latin typeface="Consolas" panose="020B0609020204030204" pitchFamily="49" charset="0"/>
            </a:endParaRPr>
          </a:p>
          <a:p>
            <a:r>
              <a:rPr lang="en-US" sz="1600" dirty="0" err="1">
                <a:latin typeface="Consolas" panose="020B0609020204030204" pitchFamily="49" charset="0"/>
              </a:rPr>
              <a:t>stuffThatsMoreFunThanProgrammaticallyAssociatingArrays.push</a:t>
            </a:r>
            <a:r>
              <a:rPr lang="en-US" sz="1600" dirty="0">
                <a:latin typeface="Consolas" panose="020B0609020204030204" pitchFamily="49" charset="0"/>
              </a:rPr>
              <a:t>(“Cleaning the bathrooms at GCS with a toothbrush”);</a:t>
            </a:r>
          </a:p>
          <a:p>
            <a:endParaRPr lang="en-US" sz="1600" dirty="0">
              <a:latin typeface="Consolas" panose="020B0609020204030204" pitchFamily="49" charset="0"/>
            </a:endParaRPr>
          </a:p>
          <a:p>
            <a:r>
              <a:rPr lang="en-US" sz="1600" dirty="0">
                <a:latin typeface="Consolas" panose="020B0609020204030204" pitchFamily="49" charset="0"/>
              </a:rPr>
              <a:t>console.log(</a:t>
            </a:r>
            <a:r>
              <a:rPr lang="en-US" sz="1600" dirty="0" err="1">
                <a:latin typeface="Consolas" panose="020B0609020204030204" pitchFamily="49" charset="0"/>
              </a:rPr>
              <a:t>stuffThatsMoreFunThanProgramaticallyAssociatingArrays</a:t>
            </a:r>
            <a:r>
              <a:rPr lang="en-US" sz="1600" dirty="0">
                <a:latin typeface="Consolas" panose="020B0609020204030204" pitchFamily="49" charset="0"/>
              </a:rPr>
              <a:t>);</a:t>
            </a: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spTree>
    <p:extLst>
      <p:ext uri="{BB962C8B-B14F-4D97-AF65-F5344CB8AC3E}">
        <p14:creationId xmlns:p14="http://schemas.microsoft.com/office/powerpoint/2010/main" val="2319168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a:t>
            </a:r>
            <a:r>
              <a:rPr lang="en-US" sz="2000" i="1" dirty="0" err="1">
                <a:latin typeface="Arial" panose="020B0604020202020204" pitchFamily="34" charset="0"/>
                <a:ea typeface="Roboto" panose="02000000000000000000" pitchFamily="2" charset="0"/>
                <a:cs typeface="Arial" panose="020B0604020202020204" pitchFamily="34" charset="0"/>
              </a:rPr>
              <a:t>gandalf</a:t>
            </a:r>
            <a:r>
              <a:rPr lang="en-US" sz="2000" i="1" dirty="0">
                <a:latin typeface="Arial" panose="020B0604020202020204" pitchFamily="34" charset="0"/>
                <a:ea typeface="Roboto" panose="02000000000000000000" pitchFamily="2" charset="0"/>
                <a:cs typeface="Arial" panose="020B0604020202020204" pitchFamily="34" charset="0"/>
              </a:rPr>
              <a:t>-the-grey-</a:t>
            </a:r>
            <a:r>
              <a:rPr lang="en-US" sz="2000" i="1" dirty="0" err="1">
                <a:latin typeface="Arial" panose="020B0604020202020204" pitchFamily="34" charset="0"/>
                <a:ea typeface="Roboto" panose="02000000000000000000" pitchFamily="2" charset="0"/>
                <a:cs typeface="Arial" panose="020B0604020202020204" pitchFamily="34" charset="0"/>
              </a:rPr>
              <a:t>objects.html</a:t>
            </a:r>
            <a:r>
              <a:rPr lang="en-US" sz="2000" i="1" dirty="0">
                <a:latin typeface="Arial" panose="020B0604020202020204" pitchFamily="34" charset="0"/>
                <a:ea typeface="Roboto" panose="02000000000000000000" pitchFamily="2" charset="0"/>
                <a:cs typeface="Arial" panose="020B0604020202020204" pitchFamily="34" charset="0"/>
              </a:rPr>
              <a:t> | 30-GandalfTheGreyObjects)</a:t>
            </a:r>
          </a:p>
        </p:txBody>
      </p:sp>
    </p:spTree>
    <p:extLst>
      <p:ext uri="{BB962C8B-B14F-4D97-AF65-F5344CB8AC3E}">
        <p14:creationId xmlns:p14="http://schemas.microsoft.com/office/powerpoint/2010/main" val="2140954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78174" cy="653854"/>
          </a:xfrm>
        </p:spPr>
        <p:txBody>
          <a:bodyPr/>
          <a:lstStyle/>
          <a:p>
            <a:r>
              <a:rPr lang="en-US" dirty="0"/>
              <a:t>Gandalf – The Object</a:t>
            </a:r>
          </a:p>
        </p:txBody>
      </p:sp>
      <p:sp>
        <p:nvSpPr>
          <p:cNvPr id="6" name="Title 1"/>
          <p:cNvSpPr txBox="1">
            <a:spLocks/>
          </p:cNvSpPr>
          <p:nvPr/>
        </p:nvSpPr>
        <p:spPr>
          <a:xfrm>
            <a:off x="304800" y="5672245"/>
            <a:ext cx="8503920" cy="610445"/>
          </a:xfrm>
          <a:prstGeom prst="rect">
            <a:avLst/>
          </a:prstGeom>
          <a:ln>
            <a:noFill/>
          </a:ln>
        </p:spPr>
        <p:txBody>
          <a:bodyPr vert="horz" lIns="91440" tIns="45720" rIns="91440" bIns="45720" rtlCol="0" anchor="ctr">
            <a:normAutofit fontScale="85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Gandalf’s “</a:t>
            </a:r>
            <a:r>
              <a:rPr lang="en-US" sz="2400" b="1" dirty="0">
                <a:latin typeface="Arial" panose="020B0604020202020204" pitchFamily="34" charset="0"/>
                <a:ea typeface="Roboto" panose="02000000000000000000" pitchFamily="2" charset="0"/>
                <a:cs typeface="Arial" panose="020B0604020202020204" pitchFamily="34" charset="0"/>
              </a:rPr>
              <a:t>properties</a:t>
            </a:r>
            <a:r>
              <a:rPr lang="en-US" sz="2400" dirty="0">
                <a:latin typeface="Arial" panose="020B0604020202020204" pitchFamily="34" charset="0"/>
                <a:ea typeface="Roboto" panose="02000000000000000000" pitchFamily="2" charset="0"/>
                <a:cs typeface="Arial" panose="020B0604020202020204" pitchFamily="34" charset="0"/>
              </a:rPr>
              <a:t>” and “</a:t>
            </a:r>
            <a:r>
              <a:rPr lang="en-US" sz="2400" b="1" dirty="0">
                <a:latin typeface="Arial" panose="020B0604020202020204" pitchFamily="34" charset="0"/>
                <a:ea typeface="Roboto" panose="02000000000000000000" pitchFamily="2" charset="0"/>
                <a:cs typeface="Arial" panose="020B0604020202020204" pitchFamily="34" charset="0"/>
              </a:rPr>
              <a:t>values</a:t>
            </a:r>
            <a:r>
              <a:rPr lang="en-US" sz="2400" dirty="0">
                <a:latin typeface="Arial" panose="020B0604020202020204" pitchFamily="34" charset="0"/>
                <a:ea typeface="Roboto" panose="02000000000000000000" pitchFamily="2" charset="0"/>
                <a:cs typeface="Arial" panose="020B0604020202020204" pitchFamily="34" charset="0"/>
              </a:rPr>
              <a:t>” are associated in object form, making it easy to recall specific data.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60" y="878261"/>
            <a:ext cx="5943600" cy="4637032"/>
          </a:xfrm>
          <a:prstGeom prst="rect">
            <a:avLst/>
          </a:prstGeom>
        </p:spPr>
      </p:pic>
    </p:spTree>
    <p:extLst>
      <p:ext uri="{BB962C8B-B14F-4D97-AF65-F5344CB8AC3E}">
        <p14:creationId xmlns:p14="http://schemas.microsoft.com/office/powerpoint/2010/main" val="1018945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78174" cy="653854"/>
          </a:xfrm>
        </p:spPr>
        <p:txBody>
          <a:bodyPr/>
          <a:lstStyle/>
          <a:p>
            <a:r>
              <a:rPr lang="en-US" dirty="0"/>
              <a:t>Objects Visualized</a:t>
            </a:r>
          </a:p>
        </p:txBody>
      </p:sp>
      <p:sp>
        <p:nvSpPr>
          <p:cNvPr id="7" name="Title 1"/>
          <p:cNvSpPr txBox="1">
            <a:spLocks/>
          </p:cNvSpPr>
          <p:nvPr/>
        </p:nvSpPr>
        <p:spPr>
          <a:xfrm>
            <a:off x="457200" y="835075"/>
            <a:ext cx="1645920" cy="457200"/>
          </a:xfrm>
          <a:prstGeom prst="rect">
            <a:avLst/>
          </a:prstGeom>
          <a:ln>
            <a:solidFill>
              <a:schemeClr val="accent1">
                <a:shade val="50000"/>
              </a:schemeClr>
            </a:solidFill>
          </a:ln>
        </p:spPr>
        <p:txBody>
          <a:bodyPr vert="horz" lIns="91440" tIns="45720" rIns="91440" bIns="45720" rtlCol="0" anchor="ctr">
            <a:normAutofit fontScale="850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err="1">
                <a:latin typeface="Arial" panose="020B0604020202020204" pitchFamily="34" charset="0"/>
                <a:ea typeface="Roboto" panose="02000000000000000000" pitchFamily="2" charset="0"/>
                <a:cs typeface="Arial" panose="020B0604020202020204" pitchFamily="34" charset="0"/>
              </a:rPr>
              <a:t>var</a:t>
            </a:r>
            <a:r>
              <a:rPr lang="en-US" sz="2400" b="1" dirty="0">
                <a:latin typeface="Arial" panose="020B0604020202020204" pitchFamily="34" charset="0"/>
                <a:ea typeface="Roboto" panose="02000000000000000000" pitchFamily="2" charset="0"/>
                <a:cs typeface="Arial" panose="020B0604020202020204" pitchFamily="34" charset="0"/>
              </a:rPr>
              <a:t> </a:t>
            </a:r>
            <a:r>
              <a:rPr lang="en-US" sz="2400" b="1" dirty="0" err="1">
                <a:latin typeface="Arial" panose="020B0604020202020204" pitchFamily="34" charset="0"/>
                <a:ea typeface="Roboto" panose="02000000000000000000" pitchFamily="2" charset="0"/>
                <a:cs typeface="Arial" panose="020B0604020202020204" pitchFamily="34" charset="0"/>
              </a:rPr>
              <a:t>gandalf</a:t>
            </a:r>
            <a:r>
              <a:rPr lang="en-US" sz="2400" b="1" dirty="0">
                <a:latin typeface="Arial" panose="020B0604020202020204" pitchFamily="34" charset="0"/>
                <a:ea typeface="Roboto" panose="02000000000000000000" pitchFamily="2" charset="0"/>
                <a:cs typeface="Arial" panose="020B0604020202020204" pitchFamily="34" charset="0"/>
              </a:rPr>
              <a:t> </a:t>
            </a:r>
          </a:p>
        </p:txBody>
      </p:sp>
      <p:sp>
        <p:nvSpPr>
          <p:cNvPr id="8" name="Title 1"/>
          <p:cNvSpPr txBox="1">
            <a:spLocks/>
          </p:cNvSpPr>
          <p:nvPr/>
        </p:nvSpPr>
        <p:spPr>
          <a:xfrm>
            <a:off x="5380271" y="1676400"/>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9" name="Title 1"/>
          <p:cNvSpPr txBox="1">
            <a:spLocks/>
          </p:cNvSpPr>
          <p:nvPr/>
        </p:nvSpPr>
        <p:spPr>
          <a:xfrm>
            <a:off x="3581400" y="1676400"/>
            <a:ext cx="1645920"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“real name”</a:t>
            </a:r>
          </a:p>
        </p:txBody>
      </p:sp>
      <p:sp>
        <p:nvSpPr>
          <p:cNvPr id="10" name="Title 1"/>
          <p:cNvSpPr txBox="1">
            <a:spLocks/>
          </p:cNvSpPr>
          <p:nvPr/>
        </p:nvSpPr>
        <p:spPr>
          <a:xfrm>
            <a:off x="2240999"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1" name="Title 1"/>
          <p:cNvSpPr txBox="1">
            <a:spLocks/>
          </p:cNvSpPr>
          <p:nvPr/>
        </p:nvSpPr>
        <p:spPr>
          <a:xfrm>
            <a:off x="6324600" y="1676400"/>
            <a:ext cx="2177374"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“Gandalf”</a:t>
            </a:r>
          </a:p>
        </p:txBody>
      </p:sp>
      <p:sp>
        <p:nvSpPr>
          <p:cNvPr id="12" name="Title 1"/>
          <p:cNvSpPr txBox="1">
            <a:spLocks/>
          </p:cNvSpPr>
          <p:nvPr/>
        </p:nvSpPr>
        <p:spPr>
          <a:xfrm>
            <a:off x="3352800" y="3831336"/>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3" name="Title 1"/>
          <p:cNvSpPr txBox="1">
            <a:spLocks/>
          </p:cNvSpPr>
          <p:nvPr/>
        </p:nvSpPr>
        <p:spPr>
          <a:xfrm>
            <a:off x="3220127"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4" name="Title 1"/>
          <p:cNvSpPr txBox="1">
            <a:spLocks/>
          </p:cNvSpPr>
          <p:nvPr/>
        </p:nvSpPr>
        <p:spPr>
          <a:xfrm>
            <a:off x="5382200" y="2362200"/>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5" name="Title 1"/>
          <p:cNvSpPr txBox="1">
            <a:spLocks/>
          </p:cNvSpPr>
          <p:nvPr/>
        </p:nvSpPr>
        <p:spPr>
          <a:xfrm>
            <a:off x="3583329" y="2362200"/>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“age (</a:t>
            </a:r>
            <a:r>
              <a:rPr lang="en-US" sz="1800" b="1" dirty="0" err="1">
                <a:latin typeface="Arial" panose="020B0604020202020204" pitchFamily="34" charset="0"/>
                <a:ea typeface="Roboto" panose="02000000000000000000" pitchFamily="2" charset="0"/>
                <a:cs typeface="Arial" panose="020B0604020202020204" pitchFamily="34" charset="0"/>
              </a:rPr>
              <a:t>est</a:t>
            </a:r>
            <a:r>
              <a:rPr lang="en-US" sz="1800" b="1" dirty="0">
                <a:latin typeface="Arial" panose="020B0604020202020204" pitchFamily="34" charset="0"/>
                <a:ea typeface="Roboto" panose="02000000000000000000" pitchFamily="2" charset="0"/>
                <a:cs typeface="Arial" panose="020B0604020202020204" pitchFamily="34" charset="0"/>
              </a:rPr>
              <a:t>)”</a:t>
            </a:r>
          </a:p>
        </p:txBody>
      </p:sp>
      <p:sp>
        <p:nvSpPr>
          <p:cNvPr id="16" name="Title 1"/>
          <p:cNvSpPr txBox="1">
            <a:spLocks/>
          </p:cNvSpPr>
          <p:nvPr/>
        </p:nvSpPr>
        <p:spPr>
          <a:xfrm>
            <a:off x="6326529" y="2362200"/>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11000</a:t>
            </a:r>
          </a:p>
        </p:txBody>
      </p:sp>
      <p:sp>
        <p:nvSpPr>
          <p:cNvPr id="17" name="Title 1"/>
          <p:cNvSpPr txBox="1">
            <a:spLocks/>
          </p:cNvSpPr>
          <p:nvPr/>
        </p:nvSpPr>
        <p:spPr>
          <a:xfrm>
            <a:off x="8563554" y="16764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8" name="Title 1"/>
          <p:cNvSpPr txBox="1">
            <a:spLocks/>
          </p:cNvSpPr>
          <p:nvPr/>
        </p:nvSpPr>
        <p:spPr>
          <a:xfrm>
            <a:off x="8563553" y="23622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20" name="Title 1"/>
          <p:cNvSpPr txBox="1">
            <a:spLocks/>
          </p:cNvSpPr>
          <p:nvPr/>
        </p:nvSpPr>
        <p:spPr>
          <a:xfrm>
            <a:off x="3581400" y="3070127"/>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“race”</a:t>
            </a:r>
          </a:p>
        </p:txBody>
      </p:sp>
      <p:sp>
        <p:nvSpPr>
          <p:cNvPr id="21" name="Title 1"/>
          <p:cNvSpPr txBox="1">
            <a:spLocks/>
          </p:cNvSpPr>
          <p:nvPr/>
        </p:nvSpPr>
        <p:spPr>
          <a:xfrm>
            <a:off x="6359171" y="3070127"/>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“Maia”</a:t>
            </a:r>
          </a:p>
        </p:txBody>
      </p:sp>
      <p:sp>
        <p:nvSpPr>
          <p:cNvPr id="23" name="Title 1"/>
          <p:cNvSpPr txBox="1">
            <a:spLocks/>
          </p:cNvSpPr>
          <p:nvPr/>
        </p:nvSpPr>
        <p:spPr>
          <a:xfrm>
            <a:off x="310585" y="5486400"/>
            <a:ext cx="8252967" cy="4572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dirty="0">
                <a:latin typeface="Arial" panose="020B0604020202020204" pitchFamily="34" charset="0"/>
                <a:ea typeface="Roboto" panose="02000000000000000000" pitchFamily="2" charset="0"/>
                <a:cs typeface="Arial" panose="020B0604020202020204" pitchFamily="34" charset="0"/>
              </a:rPr>
              <a:t>This is Gandalf. According to code… Gandalf is an </a:t>
            </a:r>
            <a:r>
              <a:rPr lang="en-US" sz="2400" b="1" dirty="0">
                <a:latin typeface="Arial" panose="020B0604020202020204" pitchFamily="34" charset="0"/>
                <a:ea typeface="Roboto" panose="02000000000000000000" pitchFamily="2" charset="0"/>
                <a:cs typeface="Arial" panose="020B0604020202020204" pitchFamily="34" charset="0"/>
              </a:rPr>
              <a:t>Object.</a:t>
            </a:r>
          </a:p>
        </p:txBody>
      </p:sp>
      <p:sp>
        <p:nvSpPr>
          <p:cNvPr id="22" name="Title 1"/>
          <p:cNvSpPr txBox="1">
            <a:spLocks/>
          </p:cNvSpPr>
          <p:nvPr/>
        </p:nvSpPr>
        <p:spPr>
          <a:xfrm>
            <a:off x="5382200" y="3065712"/>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455023" y="1547718"/>
            <a:ext cx="2762054" cy="2762054"/>
          </a:xfrm>
          <a:prstGeom prst="rect">
            <a:avLst/>
          </a:prstGeom>
        </p:spPr>
      </p:pic>
    </p:spTree>
    <p:extLst>
      <p:ext uri="{BB962C8B-B14F-4D97-AF65-F5344CB8AC3E}">
        <p14:creationId xmlns:p14="http://schemas.microsoft.com/office/powerpoint/2010/main" val="230060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78174" cy="653854"/>
          </a:xfrm>
        </p:spPr>
        <p:txBody>
          <a:bodyPr/>
          <a:lstStyle/>
          <a:p>
            <a:r>
              <a:rPr lang="en-US" dirty="0"/>
              <a:t>Objects Visualized</a:t>
            </a:r>
          </a:p>
        </p:txBody>
      </p:sp>
      <p:sp>
        <p:nvSpPr>
          <p:cNvPr id="7" name="Title 1"/>
          <p:cNvSpPr txBox="1">
            <a:spLocks/>
          </p:cNvSpPr>
          <p:nvPr/>
        </p:nvSpPr>
        <p:spPr>
          <a:xfrm>
            <a:off x="457200" y="835075"/>
            <a:ext cx="1645920" cy="457200"/>
          </a:xfrm>
          <a:prstGeom prst="rect">
            <a:avLst/>
          </a:prstGeom>
          <a:ln>
            <a:solidFill>
              <a:schemeClr val="accent1">
                <a:shade val="50000"/>
              </a:schemeClr>
            </a:solidFill>
          </a:ln>
        </p:spPr>
        <p:txBody>
          <a:bodyPr vert="horz" lIns="91440" tIns="45720" rIns="91440" bIns="45720" rtlCol="0" anchor="ctr">
            <a:normAutofit fontScale="850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err="1">
                <a:latin typeface="Arial" panose="020B0604020202020204" pitchFamily="34" charset="0"/>
                <a:ea typeface="Roboto" panose="02000000000000000000" pitchFamily="2" charset="0"/>
                <a:cs typeface="Arial" panose="020B0604020202020204" pitchFamily="34" charset="0"/>
              </a:rPr>
              <a:t>var</a:t>
            </a:r>
            <a:r>
              <a:rPr lang="en-US" sz="2400" b="1" dirty="0">
                <a:latin typeface="Arial" panose="020B0604020202020204" pitchFamily="34" charset="0"/>
                <a:ea typeface="Roboto" panose="02000000000000000000" pitchFamily="2" charset="0"/>
                <a:cs typeface="Arial" panose="020B0604020202020204" pitchFamily="34" charset="0"/>
              </a:rPr>
              <a:t> </a:t>
            </a:r>
            <a:r>
              <a:rPr lang="en-US" sz="2400" b="1" dirty="0" err="1">
                <a:latin typeface="Arial" panose="020B0604020202020204" pitchFamily="34" charset="0"/>
                <a:ea typeface="Roboto" panose="02000000000000000000" pitchFamily="2" charset="0"/>
                <a:cs typeface="Arial" panose="020B0604020202020204" pitchFamily="34" charset="0"/>
              </a:rPr>
              <a:t>gandalf</a:t>
            </a:r>
            <a:r>
              <a:rPr lang="en-US" sz="2400" b="1" dirty="0">
                <a:latin typeface="Arial" panose="020B0604020202020204" pitchFamily="34" charset="0"/>
                <a:ea typeface="Roboto" panose="02000000000000000000" pitchFamily="2" charset="0"/>
                <a:cs typeface="Arial" panose="020B0604020202020204" pitchFamily="34" charset="0"/>
              </a:rPr>
              <a:t> </a:t>
            </a:r>
          </a:p>
        </p:txBody>
      </p:sp>
      <p:sp>
        <p:nvSpPr>
          <p:cNvPr id="8" name="Title 1"/>
          <p:cNvSpPr txBox="1">
            <a:spLocks/>
          </p:cNvSpPr>
          <p:nvPr/>
        </p:nvSpPr>
        <p:spPr>
          <a:xfrm>
            <a:off x="5380271" y="1676400"/>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9" name="Title 1"/>
          <p:cNvSpPr txBox="1">
            <a:spLocks/>
          </p:cNvSpPr>
          <p:nvPr/>
        </p:nvSpPr>
        <p:spPr>
          <a:xfrm>
            <a:off x="3581400" y="1676400"/>
            <a:ext cx="1645920"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“real name”</a:t>
            </a:r>
          </a:p>
        </p:txBody>
      </p:sp>
      <p:sp>
        <p:nvSpPr>
          <p:cNvPr id="10" name="Title 1"/>
          <p:cNvSpPr txBox="1">
            <a:spLocks/>
          </p:cNvSpPr>
          <p:nvPr/>
        </p:nvSpPr>
        <p:spPr>
          <a:xfrm>
            <a:off x="2240999"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1" name="Title 1"/>
          <p:cNvSpPr txBox="1">
            <a:spLocks/>
          </p:cNvSpPr>
          <p:nvPr/>
        </p:nvSpPr>
        <p:spPr>
          <a:xfrm>
            <a:off x="6324600" y="1676400"/>
            <a:ext cx="2177374"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“Gandalf”</a:t>
            </a:r>
          </a:p>
        </p:txBody>
      </p:sp>
      <p:sp>
        <p:nvSpPr>
          <p:cNvPr id="12" name="Title 1"/>
          <p:cNvSpPr txBox="1">
            <a:spLocks/>
          </p:cNvSpPr>
          <p:nvPr/>
        </p:nvSpPr>
        <p:spPr>
          <a:xfrm>
            <a:off x="3352800" y="3831336"/>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3" name="Title 1"/>
          <p:cNvSpPr txBox="1">
            <a:spLocks/>
          </p:cNvSpPr>
          <p:nvPr/>
        </p:nvSpPr>
        <p:spPr>
          <a:xfrm>
            <a:off x="3220127"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4" name="Title 1"/>
          <p:cNvSpPr txBox="1">
            <a:spLocks/>
          </p:cNvSpPr>
          <p:nvPr/>
        </p:nvSpPr>
        <p:spPr>
          <a:xfrm>
            <a:off x="5382200" y="2362200"/>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5" name="Title 1"/>
          <p:cNvSpPr txBox="1">
            <a:spLocks/>
          </p:cNvSpPr>
          <p:nvPr/>
        </p:nvSpPr>
        <p:spPr>
          <a:xfrm>
            <a:off x="3583329" y="2362200"/>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“age (</a:t>
            </a:r>
            <a:r>
              <a:rPr lang="en-US" sz="1800" b="1" dirty="0" err="1">
                <a:latin typeface="Arial" panose="020B0604020202020204" pitchFamily="34" charset="0"/>
                <a:ea typeface="Roboto" panose="02000000000000000000" pitchFamily="2" charset="0"/>
                <a:cs typeface="Arial" panose="020B0604020202020204" pitchFamily="34" charset="0"/>
              </a:rPr>
              <a:t>est</a:t>
            </a:r>
            <a:r>
              <a:rPr lang="en-US" sz="1800" b="1" dirty="0">
                <a:latin typeface="Arial" panose="020B0604020202020204" pitchFamily="34" charset="0"/>
                <a:ea typeface="Roboto" panose="02000000000000000000" pitchFamily="2" charset="0"/>
                <a:cs typeface="Arial" panose="020B0604020202020204" pitchFamily="34" charset="0"/>
              </a:rPr>
              <a:t>)”</a:t>
            </a:r>
          </a:p>
        </p:txBody>
      </p:sp>
      <p:sp>
        <p:nvSpPr>
          <p:cNvPr id="16" name="Title 1"/>
          <p:cNvSpPr txBox="1">
            <a:spLocks/>
          </p:cNvSpPr>
          <p:nvPr/>
        </p:nvSpPr>
        <p:spPr>
          <a:xfrm>
            <a:off x="6326529" y="2362200"/>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11000</a:t>
            </a:r>
          </a:p>
        </p:txBody>
      </p:sp>
      <p:sp>
        <p:nvSpPr>
          <p:cNvPr id="17" name="Title 1"/>
          <p:cNvSpPr txBox="1">
            <a:spLocks/>
          </p:cNvSpPr>
          <p:nvPr/>
        </p:nvSpPr>
        <p:spPr>
          <a:xfrm>
            <a:off x="8563554" y="16764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8" name="Title 1"/>
          <p:cNvSpPr txBox="1">
            <a:spLocks/>
          </p:cNvSpPr>
          <p:nvPr/>
        </p:nvSpPr>
        <p:spPr>
          <a:xfrm>
            <a:off x="8563553" y="23622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20" name="Title 1"/>
          <p:cNvSpPr txBox="1">
            <a:spLocks/>
          </p:cNvSpPr>
          <p:nvPr/>
        </p:nvSpPr>
        <p:spPr>
          <a:xfrm>
            <a:off x="3581400" y="3070127"/>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“race”</a:t>
            </a:r>
          </a:p>
        </p:txBody>
      </p:sp>
      <p:sp>
        <p:nvSpPr>
          <p:cNvPr id="21" name="Title 1"/>
          <p:cNvSpPr txBox="1">
            <a:spLocks/>
          </p:cNvSpPr>
          <p:nvPr/>
        </p:nvSpPr>
        <p:spPr>
          <a:xfrm>
            <a:off x="6359171" y="3070127"/>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“Maia”</a:t>
            </a:r>
          </a:p>
        </p:txBody>
      </p:sp>
      <p:sp>
        <p:nvSpPr>
          <p:cNvPr id="23" name="Title 1"/>
          <p:cNvSpPr txBox="1">
            <a:spLocks/>
          </p:cNvSpPr>
          <p:nvPr/>
        </p:nvSpPr>
        <p:spPr>
          <a:xfrm>
            <a:off x="310585" y="5486400"/>
            <a:ext cx="8252967" cy="4572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dirty="0">
                <a:latin typeface="Arial" panose="020B0604020202020204" pitchFamily="34" charset="0"/>
                <a:ea typeface="Roboto" panose="02000000000000000000" pitchFamily="2" charset="0"/>
                <a:cs typeface="Arial" panose="020B0604020202020204" pitchFamily="34" charset="0"/>
              </a:rPr>
              <a:t>These are Gandalf’s </a:t>
            </a:r>
            <a:r>
              <a:rPr lang="en-US" sz="2400" b="1" dirty="0">
                <a:latin typeface="Arial" panose="020B0604020202020204" pitchFamily="34" charset="0"/>
                <a:ea typeface="Roboto" panose="02000000000000000000" pitchFamily="2" charset="0"/>
                <a:cs typeface="Arial" panose="020B0604020202020204" pitchFamily="34" charset="0"/>
              </a:rPr>
              <a:t>properties </a:t>
            </a:r>
            <a:r>
              <a:rPr lang="en-US" sz="2400" dirty="0">
                <a:latin typeface="Arial" panose="020B0604020202020204" pitchFamily="34" charset="0"/>
                <a:ea typeface="Roboto" panose="02000000000000000000" pitchFamily="2" charset="0"/>
                <a:cs typeface="Arial" panose="020B0604020202020204" pitchFamily="34" charset="0"/>
              </a:rPr>
              <a:t>(like descriptors).</a:t>
            </a:r>
          </a:p>
        </p:txBody>
      </p:sp>
      <p:sp>
        <p:nvSpPr>
          <p:cNvPr id="22" name="Title 1"/>
          <p:cNvSpPr txBox="1">
            <a:spLocks/>
          </p:cNvSpPr>
          <p:nvPr/>
        </p:nvSpPr>
        <p:spPr>
          <a:xfrm>
            <a:off x="5382200" y="3065712"/>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455023" y="1547718"/>
            <a:ext cx="2762054" cy="2762054"/>
          </a:xfrm>
          <a:prstGeom prst="rect">
            <a:avLst/>
          </a:prstGeom>
        </p:spPr>
      </p:pic>
      <p:cxnSp>
        <p:nvCxnSpPr>
          <p:cNvPr id="24" name="Straight Arrow Connector 23"/>
          <p:cNvCxnSpPr/>
          <p:nvPr/>
        </p:nvCxnSpPr>
        <p:spPr>
          <a:xfrm flipV="1">
            <a:off x="1369989" y="2186139"/>
            <a:ext cx="2211411" cy="330026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369989" y="2974925"/>
            <a:ext cx="2151761" cy="251147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369989" y="3613346"/>
            <a:ext cx="2151761" cy="187305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4672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78174" cy="653854"/>
          </a:xfrm>
        </p:spPr>
        <p:txBody>
          <a:bodyPr/>
          <a:lstStyle/>
          <a:p>
            <a:r>
              <a:rPr lang="en-US" dirty="0"/>
              <a:t>Objects Visualized</a:t>
            </a:r>
          </a:p>
        </p:txBody>
      </p:sp>
      <p:sp>
        <p:nvSpPr>
          <p:cNvPr id="7" name="Title 1"/>
          <p:cNvSpPr txBox="1">
            <a:spLocks/>
          </p:cNvSpPr>
          <p:nvPr/>
        </p:nvSpPr>
        <p:spPr>
          <a:xfrm>
            <a:off x="457200" y="835075"/>
            <a:ext cx="1645920" cy="457200"/>
          </a:xfrm>
          <a:prstGeom prst="rect">
            <a:avLst/>
          </a:prstGeom>
          <a:ln>
            <a:solidFill>
              <a:schemeClr val="accent1">
                <a:shade val="50000"/>
              </a:schemeClr>
            </a:solidFill>
          </a:ln>
        </p:spPr>
        <p:txBody>
          <a:bodyPr vert="horz" lIns="91440" tIns="45720" rIns="91440" bIns="45720" rtlCol="0" anchor="ctr">
            <a:normAutofit fontScale="850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err="1">
                <a:latin typeface="Arial" panose="020B0604020202020204" pitchFamily="34" charset="0"/>
                <a:ea typeface="Roboto" panose="02000000000000000000" pitchFamily="2" charset="0"/>
                <a:cs typeface="Arial" panose="020B0604020202020204" pitchFamily="34" charset="0"/>
              </a:rPr>
              <a:t>var</a:t>
            </a:r>
            <a:r>
              <a:rPr lang="en-US" sz="2400" b="1" dirty="0">
                <a:latin typeface="Arial" panose="020B0604020202020204" pitchFamily="34" charset="0"/>
                <a:ea typeface="Roboto" panose="02000000000000000000" pitchFamily="2" charset="0"/>
                <a:cs typeface="Arial" panose="020B0604020202020204" pitchFamily="34" charset="0"/>
              </a:rPr>
              <a:t> </a:t>
            </a:r>
            <a:r>
              <a:rPr lang="en-US" sz="2400" b="1" dirty="0" err="1">
                <a:latin typeface="Arial" panose="020B0604020202020204" pitchFamily="34" charset="0"/>
                <a:ea typeface="Roboto" panose="02000000000000000000" pitchFamily="2" charset="0"/>
                <a:cs typeface="Arial" panose="020B0604020202020204" pitchFamily="34" charset="0"/>
              </a:rPr>
              <a:t>gandalf</a:t>
            </a:r>
            <a:r>
              <a:rPr lang="en-US" sz="2400" b="1" dirty="0">
                <a:latin typeface="Arial" panose="020B0604020202020204" pitchFamily="34" charset="0"/>
                <a:ea typeface="Roboto" panose="02000000000000000000" pitchFamily="2" charset="0"/>
                <a:cs typeface="Arial" panose="020B0604020202020204" pitchFamily="34" charset="0"/>
              </a:rPr>
              <a:t> </a:t>
            </a:r>
          </a:p>
        </p:txBody>
      </p:sp>
      <p:sp>
        <p:nvSpPr>
          <p:cNvPr id="8" name="Title 1"/>
          <p:cNvSpPr txBox="1">
            <a:spLocks/>
          </p:cNvSpPr>
          <p:nvPr/>
        </p:nvSpPr>
        <p:spPr>
          <a:xfrm>
            <a:off x="5380271" y="1676400"/>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9" name="Title 1"/>
          <p:cNvSpPr txBox="1">
            <a:spLocks/>
          </p:cNvSpPr>
          <p:nvPr/>
        </p:nvSpPr>
        <p:spPr>
          <a:xfrm>
            <a:off x="3581400" y="1676400"/>
            <a:ext cx="1645920"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“real name”</a:t>
            </a:r>
          </a:p>
        </p:txBody>
      </p:sp>
      <p:sp>
        <p:nvSpPr>
          <p:cNvPr id="10" name="Title 1"/>
          <p:cNvSpPr txBox="1">
            <a:spLocks/>
          </p:cNvSpPr>
          <p:nvPr/>
        </p:nvSpPr>
        <p:spPr>
          <a:xfrm>
            <a:off x="2240999"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1" name="Title 1"/>
          <p:cNvSpPr txBox="1">
            <a:spLocks/>
          </p:cNvSpPr>
          <p:nvPr/>
        </p:nvSpPr>
        <p:spPr>
          <a:xfrm>
            <a:off x="6324600" y="1676400"/>
            <a:ext cx="2177374"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“Gandalf”</a:t>
            </a:r>
          </a:p>
        </p:txBody>
      </p:sp>
      <p:sp>
        <p:nvSpPr>
          <p:cNvPr id="12" name="Title 1"/>
          <p:cNvSpPr txBox="1">
            <a:spLocks/>
          </p:cNvSpPr>
          <p:nvPr/>
        </p:nvSpPr>
        <p:spPr>
          <a:xfrm>
            <a:off x="3352800" y="3831336"/>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3" name="Title 1"/>
          <p:cNvSpPr txBox="1">
            <a:spLocks/>
          </p:cNvSpPr>
          <p:nvPr/>
        </p:nvSpPr>
        <p:spPr>
          <a:xfrm>
            <a:off x="3220127"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4" name="Title 1"/>
          <p:cNvSpPr txBox="1">
            <a:spLocks/>
          </p:cNvSpPr>
          <p:nvPr/>
        </p:nvSpPr>
        <p:spPr>
          <a:xfrm>
            <a:off x="5382200" y="2362200"/>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5" name="Title 1"/>
          <p:cNvSpPr txBox="1">
            <a:spLocks/>
          </p:cNvSpPr>
          <p:nvPr/>
        </p:nvSpPr>
        <p:spPr>
          <a:xfrm>
            <a:off x="3583329" y="2362200"/>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“age (</a:t>
            </a:r>
            <a:r>
              <a:rPr lang="en-US" sz="1800" b="1" dirty="0" err="1">
                <a:latin typeface="Arial" panose="020B0604020202020204" pitchFamily="34" charset="0"/>
                <a:ea typeface="Roboto" panose="02000000000000000000" pitchFamily="2" charset="0"/>
                <a:cs typeface="Arial" panose="020B0604020202020204" pitchFamily="34" charset="0"/>
              </a:rPr>
              <a:t>est</a:t>
            </a:r>
            <a:r>
              <a:rPr lang="en-US" sz="1800" b="1" dirty="0">
                <a:latin typeface="Arial" panose="020B0604020202020204" pitchFamily="34" charset="0"/>
                <a:ea typeface="Roboto" panose="02000000000000000000" pitchFamily="2" charset="0"/>
                <a:cs typeface="Arial" panose="020B0604020202020204" pitchFamily="34" charset="0"/>
              </a:rPr>
              <a:t>)”</a:t>
            </a:r>
          </a:p>
        </p:txBody>
      </p:sp>
      <p:sp>
        <p:nvSpPr>
          <p:cNvPr id="16" name="Title 1"/>
          <p:cNvSpPr txBox="1">
            <a:spLocks/>
          </p:cNvSpPr>
          <p:nvPr/>
        </p:nvSpPr>
        <p:spPr>
          <a:xfrm>
            <a:off x="6326529" y="2362200"/>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11000</a:t>
            </a:r>
          </a:p>
        </p:txBody>
      </p:sp>
      <p:sp>
        <p:nvSpPr>
          <p:cNvPr id="17" name="Title 1"/>
          <p:cNvSpPr txBox="1">
            <a:spLocks/>
          </p:cNvSpPr>
          <p:nvPr/>
        </p:nvSpPr>
        <p:spPr>
          <a:xfrm>
            <a:off x="8563554" y="16764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8" name="Title 1"/>
          <p:cNvSpPr txBox="1">
            <a:spLocks/>
          </p:cNvSpPr>
          <p:nvPr/>
        </p:nvSpPr>
        <p:spPr>
          <a:xfrm>
            <a:off x="8563553" y="23622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20" name="Title 1"/>
          <p:cNvSpPr txBox="1">
            <a:spLocks/>
          </p:cNvSpPr>
          <p:nvPr/>
        </p:nvSpPr>
        <p:spPr>
          <a:xfrm>
            <a:off x="3581400" y="3070127"/>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“race”</a:t>
            </a:r>
          </a:p>
        </p:txBody>
      </p:sp>
      <p:sp>
        <p:nvSpPr>
          <p:cNvPr id="21" name="Title 1"/>
          <p:cNvSpPr txBox="1">
            <a:spLocks/>
          </p:cNvSpPr>
          <p:nvPr/>
        </p:nvSpPr>
        <p:spPr>
          <a:xfrm>
            <a:off x="6359171" y="3070127"/>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“Maia”</a:t>
            </a:r>
          </a:p>
        </p:txBody>
      </p:sp>
      <p:sp>
        <p:nvSpPr>
          <p:cNvPr id="23" name="Title 1"/>
          <p:cNvSpPr txBox="1">
            <a:spLocks/>
          </p:cNvSpPr>
          <p:nvPr/>
        </p:nvSpPr>
        <p:spPr>
          <a:xfrm>
            <a:off x="310585" y="5486400"/>
            <a:ext cx="8252967" cy="4572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dirty="0">
                <a:latin typeface="Arial" panose="020B0604020202020204" pitchFamily="34" charset="0"/>
                <a:ea typeface="Roboto" panose="02000000000000000000" pitchFamily="2" charset="0"/>
                <a:cs typeface="Arial" panose="020B0604020202020204" pitchFamily="34" charset="0"/>
              </a:rPr>
              <a:t>These are the “</a:t>
            </a:r>
            <a:r>
              <a:rPr lang="en-US" sz="2400" b="1" dirty="0">
                <a:latin typeface="Arial" panose="020B0604020202020204" pitchFamily="34" charset="0"/>
                <a:ea typeface="Roboto" panose="02000000000000000000" pitchFamily="2" charset="0"/>
                <a:cs typeface="Arial" panose="020B0604020202020204" pitchFamily="34" charset="0"/>
              </a:rPr>
              <a:t>values</a:t>
            </a:r>
            <a:r>
              <a:rPr lang="en-US" sz="2400" dirty="0">
                <a:latin typeface="Arial" panose="020B0604020202020204" pitchFamily="34" charset="0"/>
                <a:ea typeface="Roboto" panose="02000000000000000000" pitchFamily="2" charset="0"/>
                <a:cs typeface="Arial" panose="020B0604020202020204" pitchFamily="34" charset="0"/>
              </a:rPr>
              <a:t>” of Gandalf’s </a:t>
            </a:r>
            <a:r>
              <a:rPr lang="en-US" sz="2400" b="1" dirty="0">
                <a:latin typeface="Arial" panose="020B0604020202020204" pitchFamily="34" charset="0"/>
                <a:ea typeface="Roboto" panose="02000000000000000000" pitchFamily="2" charset="0"/>
                <a:cs typeface="Arial" panose="020B0604020202020204" pitchFamily="34" charset="0"/>
              </a:rPr>
              <a:t>properties.</a:t>
            </a:r>
            <a:endParaRPr lang="en-US" sz="2400" dirty="0">
              <a:latin typeface="Arial" panose="020B0604020202020204" pitchFamily="34" charset="0"/>
              <a:ea typeface="Roboto" panose="02000000000000000000" pitchFamily="2" charset="0"/>
              <a:cs typeface="Arial" panose="020B0604020202020204" pitchFamily="34" charset="0"/>
            </a:endParaRPr>
          </a:p>
        </p:txBody>
      </p:sp>
      <p:sp>
        <p:nvSpPr>
          <p:cNvPr id="22" name="Title 1"/>
          <p:cNvSpPr txBox="1">
            <a:spLocks/>
          </p:cNvSpPr>
          <p:nvPr/>
        </p:nvSpPr>
        <p:spPr>
          <a:xfrm>
            <a:off x="5382200" y="3065712"/>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455023" y="1547718"/>
            <a:ext cx="2762054" cy="2762054"/>
          </a:xfrm>
          <a:prstGeom prst="rect">
            <a:avLst/>
          </a:prstGeom>
        </p:spPr>
      </p:pic>
      <p:cxnSp>
        <p:nvCxnSpPr>
          <p:cNvPr id="24" name="Straight Arrow Connector 23"/>
          <p:cNvCxnSpPr/>
          <p:nvPr/>
        </p:nvCxnSpPr>
        <p:spPr>
          <a:xfrm flipV="1">
            <a:off x="4091473" y="2076803"/>
            <a:ext cx="2211411" cy="330026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091473" y="2841527"/>
            <a:ext cx="2211411" cy="253553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91473" y="3545039"/>
            <a:ext cx="2211411" cy="183202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37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78174" cy="653854"/>
          </a:xfrm>
        </p:spPr>
        <p:txBody>
          <a:bodyPr/>
          <a:lstStyle/>
          <a:p>
            <a:r>
              <a:rPr lang="en-US" dirty="0"/>
              <a:t>Objects Visualized</a:t>
            </a:r>
          </a:p>
        </p:txBody>
      </p:sp>
      <p:sp>
        <p:nvSpPr>
          <p:cNvPr id="7" name="Title 1"/>
          <p:cNvSpPr txBox="1">
            <a:spLocks/>
          </p:cNvSpPr>
          <p:nvPr/>
        </p:nvSpPr>
        <p:spPr>
          <a:xfrm>
            <a:off x="457200" y="835075"/>
            <a:ext cx="1645920" cy="457200"/>
          </a:xfrm>
          <a:prstGeom prst="rect">
            <a:avLst/>
          </a:prstGeom>
          <a:ln>
            <a:solidFill>
              <a:schemeClr val="accent1">
                <a:shade val="50000"/>
              </a:schemeClr>
            </a:solidFill>
          </a:ln>
        </p:spPr>
        <p:txBody>
          <a:bodyPr vert="horz" lIns="91440" tIns="45720" rIns="91440" bIns="45720" rtlCol="0" anchor="ctr">
            <a:normAutofit fontScale="850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err="1">
                <a:latin typeface="Arial" panose="020B0604020202020204" pitchFamily="34" charset="0"/>
                <a:ea typeface="Roboto" panose="02000000000000000000" pitchFamily="2" charset="0"/>
                <a:cs typeface="Arial" panose="020B0604020202020204" pitchFamily="34" charset="0"/>
              </a:rPr>
              <a:t>var</a:t>
            </a:r>
            <a:r>
              <a:rPr lang="en-US" sz="2400" b="1" dirty="0">
                <a:latin typeface="Arial" panose="020B0604020202020204" pitchFamily="34" charset="0"/>
                <a:ea typeface="Roboto" panose="02000000000000000000" pitchFamily="2" charset="0"/>
                <a:cs typeface="Arial" panose="020B0604020202020204" pitchFamily="34" charset="0"/>
              </a:rPr>
              <a:t> </a:t>
            </a:r>
            <a:r>
              <a:rPr lang="en-US" sz="2400" b="1" dirty="0" err="1">
                <a:latin typeface="Arial" panose="020B0604020202020204" pitchFamily="34" charset="0"/>
                <a:ea typeface="Roboto" panose="02000000000000000000" pitchFamily="2" charset="0"/>
                <a:cs typeface="Arial" panose="020B0604020202020204" pitchFamily="34" charset="0"/>
              </a:rPr>
              <a:t>gandalf</a:t>
            </a:r>
            <a:r>
              <a:rPr lang="en-US" sz="2400" b="1" dirty="0">
                <a:latin typeface="Arial" panose="020B0604020202020204" pitchFamily="34" charset="0"/>
                <a:ea typeface="Roboto" panose="02000000000000000000" pitchFamily="2" charset="0"/>
                <a:cs typeface="Arial" panose="020B0604020202020204" pitchFamily="34" charset="0"/>
              </a:rPr>
              <a:t> </a:t>
            </a:r>
          </a:p>
        </p:txBody>
      </p:sp>
      <p:sp>
        <p:nvSpPr>
          <p:cNvPr id="8" name="Title 1"/>
          <p:cNvSpPr txBox="1">
            <a:spLocks/>
          </p:cNvSpPr>
          <p:nvPr/>
        </p:nvSpPr>
        <p:spPr>
          <a:xfrm>
            <a:off x="5380271" y="1676400"/>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9" name="Title 1"/>
          <p:cNvSpPr txBox="1">
            <a:spLocks/>
          </p:cNvSpPr>
          <p:nvPr/>
        </p:nvSpPr>
        <p:spPr>
          <a:xfrm>
            <a:off x="3581400" y="1676400"/>
            <a:ext cx="1645920"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“real name”</a:t>
            </a:r>
          </a:p>
        </p:txBody>
      </p:sp>
      <p:sp>
        <p:nvSpPr>
          <p:cNvPr id="10" name="Title 1"/>
          <p:cNvSpPr txBox="1">
            <a:spLocks/>
          </p:cNvSpPr>
          <p:nvPr/>
        </p:nvSpPr>
        <p:spPr>
          <a:xfrm>
            <a:off x="2240999"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1" name="Title 1"/>
          <p:cNvSpPr txBox="1">
            <a:spLocks/>
          </p:cNvSpPr>
          <p:nvPr/>
        </p:nvSpPr>
        <p:spPr>
          <a:xfrm>
            <a:off x="6324600" y="1676400"/>
            <a:ext cx="2177374"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“Gandalf”</a:t>
            </a:r>
          </a:p>
        </p:txBody>
      </p:sp>
      <p:sp>
        <p:nvSpPr>
          <p:cNvPr id="12" name="Title 1"/>
          <p:cNvSpPr txBox="1">
            <a:spLocks/>
          </p:cNvSpPr>
          <p:nvPr/>
        </p:nvSpPr>
        <p:spPr>
          <a:xfrm>
            <a:off x="3352800" y="3831336"/>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3" name="Title 1"/>
          <p:cNvSpPr txBox="1">
            <a:spLocks/>
          </p:cNvSpPr>
          <p:nvPr/>
        </p:nvSpPr>
        <p:spPr>
          <a:xfrm>
            <a:off x="3220127" y="835075"/>
            <a:ext cx="841248"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4" name="Title 1"/>
          <p:cNvSpPr txBox="1">
            <a:spLocks/>
          </p:cNvSpPr>
          <p:nvPr/>
        </p:nvSpPr>
        <p:spPr>
          <a:xfrm>
            <a:off x="5382200" y="2362200"/>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5" name="Title 1"/>
          <p:cNvSpPr txBox="1">
            <a:spLocks/>
          </p:cNvSpPr>
          <p:nvPr/>
        </p:nvSpPr>
        <p:spPr>
          <a:xfrm>
            <a:off x="3583329" y="2362200"/>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“age (</a:t>
            </a:r>
            <a:r>
              <a:rPr lang="en-US" sz="1800" b="1" dirty="0" err="1">
                <a:latin typeface="Arial" panose="020B0604020202020204" pitchFamily="34" charset="0"/>
                <a:ea typeface="Roboto" panose="02000000000000000000" pitchFamily="2" charset="0"/>
                <a:cs typeface="Arial" panose="020B0604020202020204" pitchFamily="34" charset="0"/>
              </a:rPr>
              <a:t>est</a:t>
            </a:r>
            <a:r>
              <a:rPr lang="en-US" sz="1800" b="1" dirty="0">
                <a:latin typeface="Arial" panose="020B0604020202020204" pitchFamily="34" charset="0"/>
                <a:ea typeface="Roboto" panose="02000000000000000000" pitchFamily="2" charset="0"/>
                <a:cs typeface="Arial" panose="020B0604020202020204" pitchFamily="34" charset="0"/>
              </a:rPr>
              <a:t>)”</a:t>
            </a:r>
          </a:p>
        </p:txBody>
      </p:sp>
      <p:sp>
        <p:nvSpPr>
          <p:cNvPr id="16" name="Title 1"/>
          <p:cNvSpPr txBox="1">
            <a:spLocks/>
          </p:cNvSpPr>
          <p:nvPr/>
        </p:nvSpPr>
        <p:spPr>
          <a:xfrm>
            <a:off x="6326529" y="2362200"/>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11000</a:t>
            </a:r>
          </a:p>
        </p:txBody>
      </p:sp>
      <p:sp>
        <p:nvSpPr>
          <p:cNvPr id="17" name="Title 1"/>
          <p:cNvSpPr txBox="1">
            <a:spLocks/>
          </p:cNvSpPr>
          <p:nvPr/>
        </p:nvSpPr>
        <p:spPr>
          <a:xfrm>
            <a:off x="8563554" y="16764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18" name="Title 1"/>
          <p:cNvSpPr txBox="1">
            <a:spLocks/>
          </p:cNvSpPr>
          <p:nvPr/>
        </p:nvSpPr>
        <p:spPr>
          <a:xfrm>
            <a:off x="8563553" y="2362200"/>
            <a:ext cx="398891" cy="457200"/>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sp>
        <p:nvSpPr>
          <p:cNvPr id="20" name="Title 1"/>
          <p:cNvSpPr txBox="1">
            <a:spLocks/>
          </p:cNvSpPr>
          <p:nvPr/>
        </p:nvSpPr>
        <p:spPr>
          <a:xfrm>
            <a:off x="3581400" y="3070127"/>
            <a:ext cx="1645920"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1800" b="1" dirty="0">
                <a:latin typeface="Arial" panose="020B0604020202020204" pitchFamily="34" charset="0"/>
                <a:ea typeface="Roboto" panose="02000000000000000000" pitchFamily="2" charset="0"/>
                <a:cs typeface="Arial" panose="020B0604020202020204" pitchFamily="34" charset="0"/>
              </a:rPr>
              <a:t>“race”</a:t>
            </a:r>
          </a:p>
        </p:txBody>
      </p:sp>
      <p:sp>
        <p:nvSpPr>
          <p:cNvPr id="21" name="Title 1"/>
          <p:cNvSpPr txBox="1">
            <a:spLocks/>
          </p:cNvSpPr>
          <p:nvPr/>
        </p:nvSpPr>
        <p:spPr>
          <a:xfrm>
            <a:off x="6359171" y="3070127"/>
            <a:ext cx="2177374"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“Maia”</a:t>
            </a:r>
          </a:p>
        </p:txBody>
      </p:sp>
      <p:sp>
        <p:nvSpPr>
          <p:cNvPr id="23" name="Title 1"/>
          <p:cNvSpPr txBox="1">
            <a:spLocks/>
          </p:cNvSpPr>
          <p:nvPr/>
        </p:nvSpPr>
        <p:spPr>
          <a:xfrm>
            <a:off x="455023" y="5464129"/>
            <a:ext cx="4939329" cy="4572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Thus</a:t>
            </a:r>
            <a:r>
              <a:rPr lang="en-US" sz="2400" dirty="0">
                <a:latin typeface="Arial" panose="020B0604020202020204" pitchFamily="34" charset="0"/>
                <a:ea typeface="Roboto" panose="02000000000000000000" pitchFamily="2" charset="0"/>
                <a:cs typeface="Arial" panose="020B0604020202020204" pitchFamily="34" charset="0"/>
              </a:rPr>
              <a:t>: </a:t>
            </a:r>
            <a:r>
              <a:rPr lang="en-US" sz="2400" dirty="0" err="1">
                <a:latin typeface="Arial" panose="020B0604020202020204" pitchFamily="34" charset="0"/>
                <a:ea typeface="Roboto" panose="02000000000000000000" pitchFamily="2" charset="0"/>
                <a:cs typeface="Arial" panose="020B0604020202020204" pitchFamily="34" charset="0"/>
              </a:rPr>
              <a:t>gandalf</a:t>
            </a:r>
            <a:r>
              <a:rPr lang="en-US" sz="2400" dirty="0">
                <a:latin typeface="Arial" panose="020B0604020202020204" pitchFamily="34" charset="0"/>
                <a:ea typeface="Roboto" panose="02000000000000000000" pitchFamily="2" charset="0"/>
                <a:cs typeface="Arial" panose="020B0604020202020204" pitchFamily="34" charset="0"/>
              </a:rPr>
              <a:t>[“race”] =  “Maia</a:t>
            </a:r>
          </a:p>
        </p:txBody>
      </p:sp>
      <p:sp>
        <p:nvSpPr>
          <p:cNvPr id="22" name="Title 1"/>
          <p:cNvSpPr txBox="1">
            <a:spLocks/>
          </p:cNvSpPr>
          <p:nvPr/>
        </p:nvSpPr>
        <p:spPr>
          <a:xfrm>
            <a:off x="5382200" y="3065712"/>
            <a:ext cx="841248" cy="479327"/>
          </a:xfrm>
          <a:prstGeom prst="rect">
            <a:avLst/>
          </a:prstGeom>
          <a:ln>
            <a:solidFill>
              <a:schemeClr val="accent1">
                <a:shade val="50000"/>
              </a:schemeClr>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dirty="0">
                <a:latin typeface="Arial" panose="020B0604020202020204" pitchFamily="34" charset="0"/>
                <a:ea typeface="Roboto" panose="02000000000000000000" pitchFamily="2" charset="0"/>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455023" y="1547718"/>
            <a:ext cx="2762054" cy="2762054"/>
          </a:xfrm>
          <a:prstGeom prst="rect">
            <a:avLst/>
          </a:prstGeom>
        </p:spPr>
      </p:pic>
      <p:cxnSp>
        <p:nvCxnSpPr>
          <p:cNvPr id="24" name="Straight Arrow Connector 23"/>
          <p:cNvCxnSpPr/>
          <p:nvPr/>
        </p:nvCxnSpPr>
        <p:spPr>
          <a:xfrm flipH="1" flipV="1">
            <a:off x="1447801" y="1357367"/>
            <a:ext cx="533399" cy="420523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52800" y="3657600"/>
            <a:ext cx="990600" cy="19050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74447" y="3657600"/>
            <a:ext cx="1350153" cy="19050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49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8CCF-68AE-429C-B7AB-92887D500367}"/>
              </a:ext>
            </a:extLst>
          </p:cNvPr>
          <p:cNvSpPr>
            <a:spLocks noGrp="1"/>
          </p:cNvSpPr>
          <p:nvPr>
            <p:ph type="title"/>
          </p:nvPr>
        </p:nvSpPr>
        <p:spPr/>
        <p:txBody>
          <a:bodyPr/>
          <a:lstStyle/>
          <a:p>
            <a:r>
              <a:rPr lang="en-US" dirty="0"/>
              <a:t>Pr0grammer W0rds</a:t>
            </a:r>
          </a:p>
        </p:txBody>
      </p:sp>
      <p:sp>
        <p:nvSpPr>
          <p:cNvPr id="3" name="TextBox 2">
            <a:extLst>
              <a:ext uri="{FF2B5EF4-FFF2-40B4-BE49-F238E27FC236}">
                <a16:creationId xmlns:a16="http://schemas.microsoft.com/office/drawing/2014/main" id="{A865E828-AC93-44E6-AB48-A448AF0A578D}"/>
              </a:ext>
            </a:extLst>
          </p:cNvPr>
          <p:cNvSpPr txBox="1"/>
          <p:nvPr/>
        </p:nvSpPr>
        <p:spPr>
          <a:xfrm>
            <a:off x="1066800" y="1295400"/>
            <a:ext cx="6858000" cy="3416320"/>
          </a:xfrm>
          <a:prstGeom prst="rect">
            <a:avLst/>
          </a:prstGeom>
          <a:noFill/>
        </p:spPr>
        <p:txBody>
          <a:bodyPr wrap="square" rtlCol="0">
            <a:spAutoFit/>
          </a:bodyPr>
          <a:lstStyle/>
          <a:p>
            <a:r>
              <a:rPr lang="en-US" dirty="0"/>
              <a:t>Objects in JavaScript can also be called:</a:t>
            </a:r>
          </a:p>
          <a:p>
            <a:endParaRPr lang="en-US" dirty="0"/>
          </a:p>
          <a:p>
            <a:pPr marL="285750" indent="-285750">
              <a:buFont typeface="Arial" panose="020B0604020202020204" pitchFamily="34" charset="0"/>
              <a:buChar char="•"/>
            </a:pPr>
            <a:r>
              <a:rPr lang="en-US" b="1" dirty="0"/>
              <a:t>Dictionaries</a:t>
            </a:r>
            <a:r>
              <a:rPr lang="en-US" dirty="0"/>
              <a:t>:  note how it looks like a dictionary entry with a term on one side and a definition on the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Associative Arrays</a:t>
            </a:r>
            <a:r>
              <a:rPr lang="en-US" dirty="0"/>
              <a:t>:  An array value is associated with a property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Key-Value-Pairs</a:t>
            </a:r>
            <a:r>
              <a:rPr lang="en-US" dirty="0"/>
              <a:t> (KVP’s):  This is an EXTREMELY COMMON pattern in software development.  The key is the property name, the value is the value.</a:t>
            </a:r>
          </a:p>
          <a:p>
            <a:endParaRPr lang="en-US" dirty="0"/>
          </a:p>
        </p:txBody>
      </p:sp>
    </p:spTree>
    <p:extLst>
      <p:ext uri="{BB962C8B-B14F-4D97-AF65-F5344CB8AC3E}">
        <p14:creationId xmlns:p14="http://schemas.microsoft.com/office/powerpoint/2010/main" val="1552325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will soon be you…</a:t>
            </a:r>
          </a:p>
        </p:txBody>
      </p:sp>
      <p:pic>
        <p:nvPicPr>
          <p:cNvPr id="1028" name="Picture 4" descr="http://vignette2.wikia.nocookie.net/avengersalliance/images/8/8a/Juggernaut_Dialogue_1.png/revision/latest?cb=20130522022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990600"/>
            <a:ext cx="8893383"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04800" y="4953000"/>
            <a:ext cx="8534400" cy="1524000"/>
          </a:xfrm>
          <a:prstGeom prst="rect">
            <a:avLst/>
          </a:prstGeom>
          <a:ln>
            <a:noFill/>
          </a:ln>
        </p:spPr>
        <p:txBody>
          <a:bodyPr vert="horz" lIns="91440" tIns="45720" rIns="91440" bIns="45720" rtlCol="0" anchor="ctr">
            <a:normAutofit fontScale="92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JavaScript Juggernauts.</a:t>
            </a:r>
            <a:endParaRPr lang="en-US" sz="47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94380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8CCF-68AE-429C-B7AB-92887D500367}"/>
              </a:ext>
            </a:extLst>
          </p:cNvPr>
          <p:cNvSpPr>
            <a:spLocks noGrp="1"/>
          </p:cNvSpPr>
          <p:nvPr>
            <p:ph type="title"/>
          </p:nvPr>
        </p:nvSpPr>
        <p:spPr/>
        <p:txBody>
          <a:bodyPr/>
          <a:lstStyle/>
          <a:p>
            <a:r>
              <a:rPr lang="en-US" dirty="0"/>
              <a:t>Pr0grammer W0rds</a:t>
            </a:r>
          </a:p>
        </p:txBody>
      </p:sp>
      <p:sp>
        <p:nvSpPr>
          <p:cNvPr id="4" name="Rectangle 3">
            <a:extLst>
              <a:ext uri="{FF2B5EF4-FFF2-40B4-BE49-F238E27FC236}">
                <a16:creationId xmlns:a16="http://schemas.microsoft.com/office/drawing/2014/main" id="{B9671A28-AF4B-4D1C-A792-19704A912FC3}"/>
              </a:ext>
            </a:extLst>
          </p:cNvPr>
          <p:cNvSpPr/>
          <p:nvPr/>
        </p:nvSpPr>
        <p:spPr>
          <a:xfrm>
            <a:off x="381000" y="838200"/>
            <a:ext cx="8458200" cy="5447645"/>
          </a:xfrm>
          <a:prstGeom prst="rect">
            <a:avLst/>
          </a:prstGeom>
        </p:spPr>
        <p:txBody>
          <a:bodyPr wrap="square">
            <a:spAutoFit/>
          </a:bodyPr>
          <a:lstStyle/>
          <a:p>
            <a:r>
              <a:rPr lang="en-US" sz="2400" b="1" dirty="0"/>
              <a:t>Dot Notation Syntax</a:t>
            </a:r>
          </a:p>
          <a:p>
            <a:endParaRPr lang="en-US" dirty="0"/>
          </a:p>
          <a:p>
            <a:r>
              <a:rPr lang="en-US" dirty="0"/>
              <a:t>You can dereference the values using their keys using array notation:</a:t>
            </a:r>
          </a:p>
          <a:p>
            <a:endParaRPr lang="en-US" dirty="0"/>
          </a:p>
          <a:p>
            <a:r>
              <a:rPr lang="en-US" dirty="0">
                <a:latin typeface="Consolas" panose="020B0609020204030204" pitchFamily="49" charset="0"/>
              </a:rPr>
              <a:t>	console.log(Gandalf[“race”]);</a:t>
            </a:r>
          </a:p>
          <a:p>
            <a:endParaRPr lang="en-US" dirty="0"/>
          </a:p>
          <a:p>
            <a:r>
              <a:rPr lang="en-US" dirty="0"/>
              <a:t>Or you can use dot notation:</a:t>
            </a:r>
          </a:p>
          <a:p>
            <a:endParaRPr lang="en-US" dirty="0"/>
          </a:p>
          <a:p>
            <a:r>
              <a:rPr lang="en-US" dirty="0">
                <a:latin typeface="Consolas" panose="020B0609020204030204" pitchFamily="49" charset="0"/>
              </a:rPr>
              <a:t>	console.log(</a:t>
            </a:r>
            <a:r>
              <a:rPr lang="en-US" dirty="0" err="1">
                <a:latin typeface="Consolas" panose="020B0609020204030204" pitchFamily="49" charset="0"/>
              </a:rPr>
              <a:t>Gandalf.race</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Now that you know that, what do you make of this?</a:t>
            </a:r>
          </a:p>
          <a:p>
            <a:endParaRPr lang="en-US" dirty="0">
              <a:latin typeface="Consolas" panose="020B0609020204030204" pitchFamily="49" charset="0"/>
            </a:endParaRPr>
          </a:p>
          <a:p>
            <a:r>
              <a:rPr lang="en-US" dirty="0">
                <a:latin typeface="Consolas" panose="020B0609020204030204" pitchFamily="49" charset="0"/>
              </a:rPr>
              <a:t>	console.log(</a:t>
            </a:r>
            <a:r>
              <a:rPr lang="en-US" dirty="0" err="1">
                <a:latin typeface="Consolas" panose="020B0609020204030204" pitchFamily="49" charset="0"/>
              </a:rPr>
              <a:t>Gandalf.race.length</a:t>
            </a:r>
            <a:r>
              <a:rPr lang="en-US" dirty="0">
                <a:latin typeface="Consolas" panose="020B0609020204030204" pitchFamily="49" charset="0"/>
              </a:rPr>
              <a:t>);</a:t>
            </a:r>
          </a:p>
          <a:p>
            <a:r>
              <a:rPr lang="en-US" dirty="0">
                <a:latin typeface="Consolas" panose="020B0609020204030204" pitchFamily="49" charset="0"/>
              </a:rPr>
              <a:t>	console.log(</a:t>
            </a:r>
            <a:r>
              <a:rPr lang="en-US" dirty="0" err="1">
                <a:latin typeface="Consolas" panose="020B0609020204030204" pitchFamily="49" charset="0"/>
              </a:rPr>
              <a:t>Gandolf.name.charAt</a:t>
            </a:r>
            <a:r>
              <a:rPr lang="en-US" dirty="0">
                <a:latin typeface="Consolas" panose="020B0609020204030204" pitchFamily="49" charset="0"/>
              </a:rPr>
              <a:t>(3));</a:t>
            </a:r>
          </a:p>
          <a:p>
            <a:endParaRPr lang="en-US" dirty="0">
              <a:latin typeface="Consolas" panose="020B0609020204030204" pitchFamily="49" charset="0"/>
            </a:endParaRPr>
          </a:p>
          <a:p>
            <a:r>
              <a:rPr lang="en-US" dirty="0">
                <a:latin typeface="Consolas" panose="020B0609020204030204" pitchFamily="49" charset="0"/>
              </a:rPr>
              <a:t>MANY languages use Dot Notation:</a:t>
            </a:r>
          </a:p>
          <a:p>
            <a:endParaRPr lang="en-US" dirty="0">
              <a:latin typeface="Consolas" panose="020B0609020204030204" pitchFamily="49" charset="0"/>
            </a:endParaRPr>
          </a:p>
          <a:p>
            <a:r>
              <a:rPr lang="en-US" dirty="0" err="1">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languagesWithDots</a:t>
            </a:r>
            <a:r>
              <a:rPr lang="en-US" dirty="0">
                <a:latin typeface="Consolas" panose="020B0609020204030204" pitchFamily="49" charset="0"/>
              </a:rPr>
              <a:t> = [‘</a:t>
            </a:r>
            <a:r>
              <a:rPr lang="en-US" dirty="0" err="1">
                <a:latin typeface="Consolas" panose="020B0609020204030204" pitchFamily="49" charset="0"/>
              </a:rPr>
              <a:t>javascript</a:t>
            </a:r>
            <a:r>
              <a:rPr lang="en-US" dirty="0">
                <a:latin typeface="Consolas" panose="020B0609020204030204" pitchFamily="49" charset="0"/>
              </a:rPr>
              <a:t>’, ‘C#’, ‘Java’, ‘Python’, ‘Swift’, ‘Go’];  //and many more</a:t>
            </a:r>
          </a:p>
        </p:txBody>
      </p:sp>
    </p:spTree>
    <p:extLst>
      <p:ext uri="{BB962C8B-B14F-4D97-AF65-F5344CB8AC3E}">
        <p14:creationId xmlns:p14="http://schemas.microsoft.com/office/powerpoint/2010/main" val="738197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FD6C-EB7B-4211-AA9D-FEE630335305}"/>
              </a:ext>
            </a:extLst>
          </p:cNvPr>
          <p:cNvSpPr>
            <a:spLocks noGrp="1"/>
          </p:cNvSpPr>
          <p:nvPr>
            <p:ph type="title"/>
          </p:nvPr>
        </p:nvSpPr>
        <p:spPr/>
        <p:txBody>
          <a:bodyPr/>
          <a:lstStyle/>
          <a:p>
            <a:r>
              <a:rPr lang="en-US" dirty="0"/>
              <a:t>Mind Blowing Revelation</a:t>
            </a:r>
          </a:p>
        </p:txBody>
      </p:sp>
      <p:sp>
        <p:nvSpPr>
          <p:cNvPr id="3" name="TextBox 2">
            <a:extLst>
              <a:ext uri="{FF2B5EF4-FFF2-40B4-BE49-F238E27FC236}">
                <a16:creationId xmlns:a16="http://schemas.microsoft.com/office/drawing/2014/main" id="{43050B85-BB92-475C-9750-EDC0ECC383A0}"/>
              </a:ext>
            </a:extLst>
          </p:cNvPr>
          <p:cNvSpPr txBox="1"/>
          <p:nvPr/>
        </p:nvSpPr>
        <p:spPr>
          <a:xfrm>
            <a:off x="457200" y="1066800"/>
            <a:ext cx="4738798" cy="2308324"/>
          </a:xfrm>
          <a:prstGeom prst="rect">
            <a:avLst/>
          </a:prstGeom>
          <a:noFill/>
        </p:spPr>
        <p:txBody>
          <a:bodyPr wrap="none" rtlCol="0">
            <a:spAutoFit/>
          </a:bodyPr>
          <a:lstStyle/>
          <a:p>
            <a:r>
              <a:rPr lang="en-US" dirty="0"/>
              <a:t>Objects are not limited to simple key value pairs:</a:t>
            </a:r>
          </a:p>
          <a:p>
            <a:endParaRPr lang="en-US" dirty="0"/>
          </a:p>
          <a:p>
            <a:r>
              <a:rPr lang="en-US" dirty="0" err="1"/>
              <a:t>var</a:t>
            </a:r>
            <a:r>
              <a:rPr lang="en-US" dirty="0"/>
              <a:t> Gandalf = { </a:t>
            </a:r>
          </a:p>
          <a:p>
            <a:r>
              <a:rPr lang="en-US" dirty="0"/>
              <a:t>	name: ‘Gandalf’, </a:t>
            </a:r>
          </a:p>
          <a:p>
            <a:r>
              <a:rPr lang="en-US" dirty="0"/>
              <a:t>	age: 11000, </a:t>
            </a:r>
          </a:p>
          <a:p>
            <a:r>
              <a:rPr lang="en-US" dirty="0"/>
              <a:t>	race: ‘Maia’, </a:t>
            </a:r>
          </a:p>
          <a:p>
            <a:r>
              <a:rPr lang="en-US" dirty="0"/>
              <a:t>	</a:t>
            </a:r>
            <a:r>
              <a:rPr lang="en-US" dirty="0" err="1"/>
              <a:t>carriesAStick</a:t>
            </a:r>
            <a:r>
              <a:rPr lang="en-US" dirty="0"/>
              <a:t>: true </a:t>
            </a:r>
          </a:p>
          <a:p>
            <a:r>
              <a:rPr lang="en-US" dirty="0"/>
              <a:t>}</a:t>
            </a:r>
          </a:p>
        </p:txBody>
      </p:sp>
    </p:spTree>
    <p:extLst>
      <p:ext uri="{BB962C8B-B14F-4D97-AF65-F5344CB8AC3E}">
        <p14:creationId xmlns:p14="http://schemas.microsoft.com/office/powerpoint/2010/main" val="1968678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FD6C-EB7B-4211-AA9D-FEE630335305}"/>
              </a:ext>
            </a:extLst>
          </p:cNvPr>
          <p:cNvSpPr>
            <a:spLocks noGrp="1"/>
          </p:cNvSpPr>
          <p:nvPr>
            <p:ph type="title"/>
          </p:nvPr>
        </p:nvSpPr>
        <p:spPr/>
        <p:txBody>
          <a:bodyPr/>
          <a:lstStyle/>
          <a:p>
            <a:r>
              <a:rPr lang="en-US" dirty="0"/>
              <a:t>Mind Blowing Revelation</a:t>
            </a:r>
          </a:p>
        </p:txBody>
      </p:sp>
      <p:sp>
        <p:nvSpPr>
          <p:cNvPr id="3" name="TextBox 2">
            <a:extLst>
              <a:ext uri="{FF2B5EF4-FFF2-40B4-BE49-F238E27FC236}">
                <a16:creationId xmlns:a16="http://schemas.microsoft.com/office/drawing/2014/main" id="{43050B85-BB92-475C-9750-EDC0ECC383A0}"/>
              </a:ext>
            </a:extLst>
          </p:cNvPr>
          <p:cNvSpPr txBox="1"/>
          <p:nvPr/>
        </p:nvSpPr>
        <p:spPr>
          <a:xfrm>
            <a:off x="228600" y="1066799"/>
            <a:ext cx="6625083" cy="4524315"/>
          </a:xfrm>
          <a:prstGeom prst="rect">
            <a:avLst/>
          </a:prstGeom>
          <a:noFill/>
        </p:spPr>
        <p:txBody>
          <a:bodyPr wrap="none" rtlCol="0">
            <a:spAutoFit/>
          </a:bodyPr>
          <a:lstStyle/>
          <a:p>
            <a:r>
              <a:rPr lang="en-US" dirty="0"/>
              <a:t>Objects are not limited to simple key value pairs:</a:t>
            </a:r>
          </a:p>
          <a:p>
            <a:endParaRPr lang="en-US" dirty="0"/>
          </a:p>
          <a:p>
            <a:r>
              <a:rPr lang="en-US" dirty="0" err="1"/>
              <a:t>var</a:t>
            </a:r>
            <a:r>
              <a:rPr lang="en-US" dirty="0"/>
              <a:t> Gandalf = { </a:t>
            </a:r>
          </a:p>
          <a:p>
            <a:r>
              <a:rPr lang="en-US" dirty="0"/>
              <a:t>	name: ‘Gandalf’, </a:t>
            </a:r>
          </a:p>
          <a:p>
            <a:r>
              <a:rPr lang="en-US" dirty="0"/>
              <a:t>	age: 11000, </a:t>
            </a:r>
          </a:p>
          <a:p>
            <a:r>
              <a:rPr lang="en-US" dirty="0"/>
              <a:t>	race: ‘Maia’, </a:t>
            </a:r>
          </a:p>
          <a:p>
            <a:r>
              <a:rPr lang="en-US" dirty="0"/>
              <a:t>	</a:t>
            </a:r>
            <a:r>
              <a:rPr lang="en-US" dirty="0" err="1"/>
              <a:t>carriesAStick</a:t>
            </a:r>
            <a:r>
              <a:rPr lang="en-US" dirty="0"/>
              <a:t>: true ,</a:t>
            </a:r>
          </a:p>
          <a:p>
            <a:r>
              <a:rPr lang="en-US" dirty="0"/>
              <a:t>	</a:t>
            </a:r>
            <a:r>
              <a:rPr lang="en-US" dirty="0" err="1">
                <a:solidFill>
                  <a:schemeClr val="accent6">
                    <a:lumMod val="75000"/>
                  </a:schemeClr>
                </a:solidFill>
              </a:rPr>
              <a:t>favoriteFoods</a:t>
            </a:r>
            <a:r>
              <a:rPr lang="en-US" dirty="0">
                <a:solidFill>
                  <a:schemeClr val="accent6">
                    <a:lumMod val="75000"/>
                  </a:schemeClr>
                </a:solidFill>
              </a:rPr>
              <a:t>: [‘cookies’, ‘cakes’, ‘life-savers’]</a:t>
            </a:r>
            <a:r>
              <a:rPr lang="en-US" dirty="0"/>
              <a:t>,</a:t>
            </a:r>
          </a:p>
          <a:p>
            <a:r>
              <a:rPr lang="en-US" dirty="0"/>
              <a:t>	</a:t>
            </a:r>
            <a:r>
              <a:rPr lang="en-US" dirty="0" err="1">
                <a:solidFill>
                  <a:srgbClr val="C00000"/>
                </a:solidFill>
              </a:rPr>
              <a:t>favoriteWeapon</a:t>
            </a:r>
            <a:r>
              <a:rPr lang="en-US" dirty="0">
                <a:solidFill>
                  <a:srgbClr val="C00000"/>
                </a:solidFill>
              </a:rPr>
              <a:t>: { </a:t>
            </a:r>
          </a:p>
          <a:p>
            <a:r>
              <a:rPr lang="en-US" dirty="0">
                <a:solidFill>
                  <a:srgbClr val="C00000"/>
                </a:solidFill>
              </a:rPr>
              <a:t>		name: “staff”, </a:t>
            </a:r>
          </a:p>
          <a:p>
            <a:r>
              <a:rPr lang="en-US" dirty="0">
                <a:solidFill>
                  <a:srgbClr val="C00000"/>
                </a:solidFill>
              </a:rPr>
              <a:t>		length: 7, </a:t>
            </a:r>
          </a:p>
          <a:p>
            <a:r>
              <a:rPr lang="en-US" dirty="0">
                <a:solidFill>
                  <a:srgbClr val="C00000"/>
                </a:solidFill>
              </a:rPr>
              <a:t>		material: “oak” },</a:t>
            </a:r>
          </a:p>
          <a:p>
            <a:r>
              <a:rPr lang="en-US" dirty="0"/>
              <a:t>	</a:t>
            </a:r>
            <a:r>
              <a:rPr lang="en-US" dirty="0" err="1">
                <a:solidFill>
                  <a:srgbClr val="0070C0"/>
                </a:solidFill>
              </a:rPr>
              <a:t>printToJumboTron</a:t>
            </a:r>
            <a:r>
              <a:rPr lang="en-US" dirty="0">
                <a:solidFill>
                  <a:srgbClr val="0070C0"/>
                </a:solidFill>
              </a:rPr>
              <a:t>: function(){ </a:t>
            </a:r>
          </a:p>
          <a:p>
            <a:r>
              <a:rPr lang="en-US" dirty="0">
                <a:solidFill>
                  <a:srgbClr val="0070C0"/>
                </a:solidFill>
              </a:rPr>
              <a:t>		… make some html and put it in the jumbo </a:t>
            </a:r>
            <a:r>
              <a:rPr lang="en-US" dirty="0" err="1">
                <a:solidFill>
                  <a:srgbClr val="0070C0"/>
                </a:solidFill>
              </a:rPr>
              <a:t>tron</a:t>
            </a:r>
            <a:r>
              <a:rPr lang="en-US" dirty="0">
                <a:solidFill>
                  <a:srgbClr val="0070C0"/>
                </a:solidFill>
              </a:rPr>
              <a:t>…</a:t>
            </a:r>
          </a:p>
          <a:p>
            <a:r>
              <a:rPr lang="en-US" dirty="0">
                <a:solidFill>
                  <a:srgbClr val="0070C0"/>
                </a:solidFill>
              </a:rPr>
              <a:t>	}</a:t>
            </a:r>
          </a:p>
          <a:p>
            <a:r>
              <a:rPr lang="en-US" dirty="0"/>
              <a:t>}</a:t>
            </a:r>
          </a:p>
        </p:txBody>
      </p:sp>
      <p:sp>
        <p:nvSpPr>
          <p:cNvPr id="4" name="TextBox 3">
            <a:extLst>
              <a:ext uri="{FF2B5EF4-FFF2-40B4-BE49-F238E27FC236}">
                <a16:creationId xmlns:a16="http://schemas.microsoft.com/office/drawing/2014/main" id="{317D8486-ED93-421E-BB01-A33D305076C4}"/>
              </a:ext>
            </a:extLst>
          </p:cNvPr>
          <p:cNvSpPr txBox="1"/>
          <p:nvPr/>
        </p:nvSpPr>
        <p:spPr>
          <a:xfrm>
            <a:off x="6099613" y="2959625"/>
            <a:ext cx="2941703" cy="369332"/>
          </a:xfrm>
          <a:prstGeom prst="rect">
            <a:avLst/>
          </a:prstGeom>
          <a:noFill/>
        </p:spPr>
        <p:txBody>
          <a:bodyPr wrap="none" rtlCol="0">
            <a:spAutoFit/>
          </a:bodyPr>
          <a:lstStyle/>
          <a:p>
            <a:r>
              <a:rPr lang="en-US" dirty="0">
                <a:solidFill>
                  <a:schemeClr val="accent6">
                    <a:lumMod val="75000"/>
                  </a:schemeClr>
                </a:solidFill>
              </a:rPr>
              <a:t>You can use arrays for values!</a:t>
            </a:r>
          </a:p>
        </p:txBody>
      </p:sp>
      <p:sp>
        <p:nvSpPr>
          <p:cNvPr id="5" name="TextBox 4">
            <a:extLst>
              <a:ext uri="{FF2B5EF4-FFF2-40B4-BE49-F238E27FC236}">
                <a16:creationId xmlns:a16="http://schemas.microsoft.com/office/drawing/2014/main" id="{8135E590-3179-4BAF-892D-786983E10345}"/>
              </a:ext>
            </a:extLst>
          </p:cNvPr>
          <p:cNvSpPr txBox="1"/>
          <p:nvPr/>
        </p:nvSpPr>
        <p:spPr>
          <a:xfrm>
            <a:off x="5880207" y="3863995"/>
            <a:ext cx="3179397" cy="369332"/>
          </a:xfrm>
          <a:prstGeom prst="rect">
            <a:avLst/>
          </a:prstGeom>
          <a:noFill/>
        </p:spPr>
        <p:txBody>
          <a:bodyPr wrap="none" rtlCol="0">
            <a:spAutoFit/>
          </a:bodyPr>
          <a:lstStyle/>
          <a:p>
            <a:r>
              <a:rPr lang="en-US" dirty="0">
                <a:solidFill>
                  <a:srgbClr val="C00000"/>
                </a:solidFill>
              </a:rPr>
              <a:t>You can use OBJECTS for values!</a:t>
            </a:r>
          </a:p>
        </p:txBody>
      </p:sp>
      <p:sp>
        <p:nvSpPr>
          <p:cNvPr id="6" name="TextBox 5">
            <a:extLst>
              <a:ext uri="{FF2B5EF4-FFF2-40B4-BE49-F238E27FC236}">
                <a16:creationId xmlns:a16="http://schemas.microsoft.com/office/drawing/2014/main" id="{B31F85EE-BFBB-4345-A7E5-6CB5CEB83A51}"/>
              </a:ext>
            </a:extLst>
          </p:cNvPr>
          <p:cNvSpPr txBox="1"/>
          <p:nvPr/>
        </p:nvSpPr>
        <p:spPr>
          <a:xfrm>
            <a:off x="5053558" y="5489302"/>
            <a:ext cx="3987758" cy="369332"/>
          </a:xfrm>
          <a:prstGeom prst="rect">
            <a:avLst/>
          </a:prstGeom>
          <a:noFill/>
        </p:spPr>
        <p:txBody>
          <a:bodyPr wrap="none" rtlCol="0">
            <a:spAutoFit/>
          </a:bodyPr>
          <a:lstStyle/>
          <a:p>
            <a:r>
              <a:rPr lang="en-US" dirty="0">
                <a:solidFill>
                  <a:srgbClr val="0070C0"/>
                </a:solidFill>
              </a:rPr>
              <a:t>You can even use FUNCTIONS for values!</a:t>
            </a:r>
          </a:p>
        </p:txBody>
      </p:sp>
    </p:spTree>
    <p:extLst>
      <p:ext uri="{BB962C8B-B14F-4D97-AF65-F5344CB8AC3E}">
        <p14:creationId xmlns:p14="http://schemas.microsoft.com/office/powerpoint/2010/main" val="948839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Repeat Demo </a:t>
            </a:r>
          </a:p>
          <a:p>
            <a:r>
              <a:rPr lang="en-US" sz="2000" i="1" dirty="0">
                <a:latin typeface="Arial" panose="020B0604020202020204" pitchFamily="34" charset="0"/>
                <a:ea typeface="Roboto" panose="02000000000000000000" pitchFamily="2" charset="0"/>
                <a:cs typeface="Arial" panose="020B0604020202020204" pitchFamily="34" charset="0"/>
              </a:rPr>
              <a:t>(</a:t>
            </a:r>
            <a:r>
              <a:rPr lang="en-US" sz="2000" i="1" dirty="0" err="1">
                <a:latin typeface="Arial" panose="020B0604020202020204" pitchFamily="34" charset="0"/>
                <a:ea typeface="Roboto" panose="02000000000000000000" pitchFamily="2" charset="0"/>
                <a:cs typeface="Arial" panose="020B0604020202020204" pitchFamily="34" charset="0"/>
              </a:rPr>
              <a:t>gandalf</a:t>
            </a:r>
            <a:r>
              <a:rPr lang="en-US" sz="2000" i="1" dirty="0">
                <a:latin typeface="Arial" panose="020B0604020202020204" pitchFamily="34" charset="0"/>
                <a:ea typeface="Roboto" panose="02000000000000000000" pitchFamily="2" charset="0"/>
                <a:cs typeface="Arial" panose="020B0604020202020204" pitchFamily="34" charset="0"/>
              </a:rPr>
              <a:t>-the-grey-</a:t>
            </a:r>
            <a:r>
              <a:rPr lang="en-US" sz="2000" i="1" dirty="0" err="1">
                <a:latin typeface="Arial" panose="020B0604020202020204" pitchFamily="34" charset="0"/>
                <a:ea typeface="Roboto" panose="02000000000000000000" pitchFamily="2" charset="0"/>
                <a:cs typeface="Arial" panose="020B0604020202020204" pitchFamily="34" charset="0"/>
              </a:rPr>
              <a:t>objects.html</a:t>
            </a:r>
            <a:r>
              <a:rPr lang="en-US" sz="2000" i="1" dirty="0">
                <a:latin typeface="Arial" panose="020B0604020202020204" pitchFamily="34" charset="0"/>
                <a:ea typeface="Roboto" panose="02000000000000000000" pitchFamily="2" charset="0"/>
                <a:cs typeface="Arial" panose="020B0604020202020204" pitchFamily="34" charset="0"/>
              </a:rPr>
              <a:t> | 30-GandalfTheGreyObjects)</a:t>
            </a:r>
          </a:p>
        </p:txBody>
      </p:sp>
    </p:spTree>
    <p:extLst>
      <p:ext uri="{BB962C8B-B14F-4D97-AF65-F5344CB8AC3E}">
        <p14:creationId xmlns:p14="http://schemas.microsoft.com/office/powerpoint/2010/main" val="4214023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 Creation: Basic Objects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the next few moments studying the code just slacked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write code below each comment to log the relevant information about the provided car object.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Bonus: </a:t>
            </a:r>
            <a:r>
              <a:rPr lang="en-US" sz="2400" dirty="0">
                <a:latin typeface="Arial" panose="020B0604020202020204" pitchFamily="34" charset="0"/>
                <a:ea typeface="Roboto" pitchFamily="2" charset="0"/>
                <a:cs typeface="Arial" panose="020B0604020202020204" pitchFamily="34" charset="0"/>
              </a:rPr>
              <a:t>If you finish early, create a brand new object of your own. Slack out a snippet of the code to the class when you are done. Be Creative!</a:t>
            </a:r>
          </a:p>
        </p:txBody>
      </p:sp>
      <p:sp>
        <p:nvSpPr>
          <p:cNvPr id="6" name="TextBox 5"/>
          <p:cNvSpPr txBox="1"/>
          <p:nvPr/>
        </p:nvSpPr>
        <p:spPr>
          <a:xfrm>
            <a:off x="2590800" y="124825"/>
            <a:ext cx="64008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31-MyFirstObject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79438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in Browser </a:t>
            </a:r>
          </a:p>
          <a:p>
            <a:r>
              <a:rPr lang="en-US" sz="2000" i="1" dirty="0">
                <a:latin typeface="Arial" panose="020B0604020202020204" pitchFamily="34" charset="0"/>
                <a:ea typeface="Roboto" panose="02000000000000000000" pitchFamily="2" charset="0"/>
                <a:cs typeface="Arial" panose="020B0604020202020204" pitchFamily="34" charset="0"/>
              </a:rPr>
              <a:t>(carGame_Solved.html | 32-CarGame)</a:t>
            </a:r>
          </a:p>
        </p:txBody>
      </p:sp>
    </p:spTree>
    <p:extLst>
      <p:ext uri="{BB962C8B-B14F-4D97-AF65-F5344CB8AC3E}">
        <p14:creationId xmlns:p14="http://schemas.microsoft.com/office/powerpoint/2010/main" val="3589306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70756"/>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Run that Car!</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Using the code from the previous activity as a starting point, create a complete application such that:</a:t>
            </a:r>
          </a:p>
          <a:p>
            <a:pPr marL="457200" indent="-4572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Users can enter keyboard input (letters).</a:t>
            </a:r>
          </a:p>
          <a:p>
            <a:pPr marL="914400" lvl="1" indent="-4572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Each of the car's methods are assigned to a key.</a:t>
            </a:r>
          </a:p>
          <a:p>
            <a:pPr marL="914400" lvl="1" indent="-4572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When the user presses a key it calls the appropriate function.</a:t>
            </a:r>
          </a:p>
          <a:p>
            <a:pPr marL="914400" lvl="1" indent="-4572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These letters also trigger a global function called </a:t>
            </a:r>
            <a:r>
              <a:rPr lang="en-US" sz="2000" dirty="0" err="1">
                <a:latin typeface="Arial" panose="020B0604020202020204" pitchFamily="34" charset="0"/>
                <a:ea typeface="Roboto" pitchFamily="2" charset="0"/>
                <a:cs typeface="Arial" panose="020B0604020202020204" pitchFamily="34" charset="0"/>
              </a:rPr>
              <a:t>reWriteStats</a:t>
            </a:r>
            <a:r>
              <a:rPr lang="en-US" sz="2000" dirty="0">
                <a:latin typeface="Arial" panose="020B0604020202020204" pitchFamily="34" charset="0"/>
                <a:ea typeface="Roboto" pitchFamily="2" charset="0"/>
                <a:cs typeface="Arial" panose="020B0604020202020204" pitchFamily="34" charset="0"/>
              </a:rPr>
              <a:t>() that logs the car’s make, model, color, mileage, and </a:t>
            </a:r>
            <a:r>
              <a:rPr lang="en-US" sz="2000" dirty="0" err="1">
                <a:latin typeface="Arial" panose="020B0604020202020204" pitchFamily="34" charset="0"/>
                <a:ea typeface="Roboto" pitchFamily="2" charset="0"/>
                <a:cs typeface="Arial" panose="020B0604020202020204" pitchFamily="34" charset="0"/>
              </a:rPr>
              <a:t>isWorking</a:t>
            </a:r>
            <a:r>
              <a:rPr lang="en-US" sz="2000" dirty="0">
                <a:latin typeface="Arial" panose="020B0604020202020204" pitchFamily="34" charset="0"/>
                <a:ea typeface="Roboto" pitchFamily="2" charset="0"/>
                <a:cs typeface="Arial" panose="020B0604020202020204" pitchFamily="34" charset="0"/>
              </a:rPr>
              <a:t> status to the console. </a:t>
            </a:r>
          </a:p>
          <a:p>
            <a:pPr marL="914400" lvl="1" indent="-4572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000" b="1" dirty="0">
                <a:latin typeface="Arial" pitchFamily="34" charset="0"/>
                <a:cs typeface="Arial" pitchFamily="34" charset="0"/>
              </a:rPr>
              <a:t>HINT:</a:t>
            </a:r>
            <a:r>
              <a:rPr lang="en-US" sz="2000" dirty="0">
                <a:latin typeface="Arial" pitchFamily="34" charset="0"/>
                <a:cs typeface="Arial" pitchFamily="34" charset="0"/>
              </a:rPr>
              <a:t> You will need to use the </a:t>
            </a:r>
            <a:r>
              <a:rPr lang="en-US" sz="2000" dirty="0" err="1">
                <a:latin typeface="Arial" pitchFamily="34" charset="0"/>
                <a:cs typeface="Arial" pitchFamily="34" charset="0"/>
              </a:rPr>
              <a:t>document.onkeyup</a:t>
            </a:r>
            <a:r>
              <a:rPr lang="en-US" sz="2000" dirty="0">
                <a:latin typeface="Arial" pitchFamily="34" charset="0"/>
                <a:cs typeface="Arial" pitchFamily="34" charset="0"/>
              </a:rPr>
              <a:t>() function to collect input from the user's keyboard.</a:t>
            </a:r>
            <a:endParaRPr lang="en-US" sz="20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590800" y="124825"/>
            <a:ext cx="64008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32-CarGame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20-30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3190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&amp; Stuff</a:t>
            </a:r>
          </a:p>
        </p:txBody>
      </p:sp>
      <p:sp>
        <p:nvSpPr>
          <p:cNvPr id="23" name="Title 1"/>
          <p:cNvSpPr txBox="1">
            <a:spLocks/>
          </p:cNvSpPr>
          <p:nvPr/>
        </p:nvSpPr>
        <p:spPr>
          <a:xfrm>
            <a:off x="309372" y="1524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dirty="0">
                <a:latin typeface="Arial" panose="020B0604020202020204" pitchFamily="34" charset="0"/>
                <a:ea typeface="Roboto" panose="02000000000000000000" pitchFamily="2" charset="0"/>
                <a:cs typeface="Arial" panose="020B0604020202020204" pitchFamily="34" charset="0"/>
              </a:rPr>
              <a:t>Everyone Do: Scope &amp; </a:t>
            </a:r>
            <a:r>
              <a:rPr lang="en-US" sz="3600" b="1" strike="sngStrike" dirty="0">
                <a:latin typeface="Arial" panose="020B0604020202020204" pitchFamily="34" charset="0"/>
                <a:ea typeface="Roboto" panose="02000000000000000000" pitchFamily="2" charset="0"/>
                <a:cs typeface="Arial" panose="020B0604020202020204" pitchFamily="34" charset="0"/>
              </a:rPr>
              <a:t>Callbacks</a:t>
            </a:r>
            <a:endParaRPr lang="en-US" sz="2000" strike="sngStrike"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Image result for scope">
            <a:extLst>
              <a:ext uri="{FF2B5EF4-FFF2-40B4-BE49-F238E27FC236}">
                <a16:creationId xmlns:a16="http://schemas.microsoft.com/office/drawing/2014/main" id="{87547E83-49DF-4A97-A19A-0FD57FF4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86684"/>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BBB38BF3-D45D-4F16-8321-26C2E9F49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547872"/>
            <a:ext cx="3905250" cy="249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349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Scopes Trial (sans monkeys)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Run the program sent to you via slack. </a:t>
            </a:r>
            <a:br>
              <a:rPr lang="en-US" sz="2400" dirty="0">
                <a:latin typeface="Arial" panose="020B0604020202020204" pitchFamily="34" charset="0"/>
                <a:ea typeface="Roboto" pitchFamily="2" charset="0"/>
                <a:cs typeface="Arial" panose="020B0604020202020204" pitchFamily="34" charset="0"/>
              </a:rPr>
            </a:br>
            <a:r>
              <a:rPr lang="en-US" sz="2400" dirty="0">
                <a:solidFill>
                  <a:schemeClr val="bg1">
                    <a:lumMod val="75000"/>
                  </a:schemeClr>
                </a:solidFill>
                <a:latin typeface="Arial" panose="020B0604020202020204" pitchFamily="34" charset="0"/>
                <a:ea typeface="Roboto" pitchFamily="2" charset="0"/>
                <a:cs typeface="Arial" panose="020B0604020202020204" pitchFamily="34" charset="0"/>
              </a:rPr>
              <a:t>33-Scope/scope-examples.html</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with a partner, figure out just what the Hector </a:t>
            </a:r>
            <a:r>
              <a:rPr lang="en-US" sz="2400" dirty="0" err="1">
                <a:latin typeface="Arial" panose="020B0604020202020204" pitchFamily="34" charset="0"/>
                <a:ea typeface="Roboto" pitchFamily="2" charset="0"/>
                <a:cs typeface="Arial" panose="020B0604020202020204" pitchFamily="34" charset="0"/>
              </a:rPr>
              <a:t>Heathcotes</a:t>
            </a:r>
            <a:r>
              <a:rPr lang="en-US" sz="2400" dirty="0">
                <a:latin typeface="Arial" panose="020B0604020202020204" pitchFamily="34" charset="0"/>
                <a:ea typeface="Roboto" pitchFamily="2" charset="0"/>
                <a:cs typeface="Arial" panose="020B0604020202020204" pitchFamily="34" charset="0"/>
              </a:rPr>
              <a:t> is going on in this code.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fully why each function call behaves as it does.  Pay very close attention to WHERE variables are declared and set.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with the class.</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33-Scope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34031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94D-A1D0-4EE1-A6CC-948C820FE99C}"/>
              </a:ext>
            </a:extLst>
          </p:cNvPr>
          <p:cNvSpPr>
            <a:spLocks noGrp="1"/>
          </p:cNvSpPr>
          <p:nvPr>
            <p:ph type="title"/>
          </p:nvPr>
        </p:nvSpPr>
        <p:spPr/>
        <p:txBody>
          <a:bodyPr/>
          <a:lstStyle/>
          <a:p>
            <a:r>
              <a:rPr lang="en-US" dirty="0"/>
              <a:t>Scope is all about Lifecycle</a:t>
            </a:r>
          </a:p>
        </p:txBody>
      </p:sp>
      <p:sp>
        <p:nvSpPr>
          <p:cNvPr id="3" name="TextBox 2">
            <a:extLst>
              <a:ext uri="{FF2B5EF4-FFF2-40B4-BE49-F238E27FC236}">
                <a16:creationId xmlns:a16="http://schemas.microsoft.com/office/drawing/2014/main" id="{B42A1132-307D-4BC3-B2DE-E57CFEA88139}"/>
              </a:ext>
            </a:extLst>
          </p:cNvPr>
          <p:cNvSpPr txBox="1"/>
          <p:nvPr/>
        </p:nvSpPr>
        <p:spPr>
          <a:xfrm>
            <a:off x="609600" y="1219200"/>
            <a:ext cx="7543800" cy="5355312"/>
          </a:xfrm>
          <a:prstGeom prst="rect">
            <a:avLst/>
          </a:prstGeom>
          <a:noFill/>
        </p:spPr>
        <p:txBody>
          <a:bodyPr wrap="square" rtlCol="0">
            <a:spAutoFit/>
          </a:bodyPr>
          <a:lstStyle/>
          <a:p>
            <a:r>
              <a:rPr lang="en-US" dirty="0"/>
              <a:t>Variables created outside of a function or outside the context of an object are global.  They are created (and are then “in scope”) when the page loads.  Global variables are destroyed (they go “out of scope”) when the browser window closes.</a:t>
            </a:r>
          </a:p>
          <a:p>
            <a:endParaRPr lang="en-US" dirty="0"/>
          </a:p>
          <a:p>
            <a:r>
              <a:rPr lang="en-US" dirty="0"/>
              <a:t>&lt;script&gt;</a:t>
            </a:r>
          </a:p>
          <a:p>
            <a:r>
              <a:rPr lang="en-US" dirty="0">
                <a:solidFill>
                  <a:schemeClr val="accent2">
                    <a:lumMod val="75000"/>
                  </a:schemeClr>
                </a:solidFill>
              </a:rPr>
              <a:t>    </a:t>
            </a:r>
            <a:r>
              <a:rPr lang="en-US" dirty="0" err="1">
                <a:solidFill>
                  <a:schemeClr val="accent2">
                    <a:lumMod val="75000"/>
                  </a:schemeClr>
                </a:solidFill>
              </a:rPr>
              <a:t>var</a:t>
            </a:r>
            <a:r>
              <a:rPr lang="en-US" dirty="0">
                <a:solidFill>
                  <a:schemeClr val="accent2">
                    <a:lumMod val="75000"/>
                  </a:schemeClr>
                </a:solidFill>
              </a:rPr>
              <a:t> name = "</a:t>
            </a:r>
            <a:r>
              <a:rPr lang="en-US" dirty="0" err="1">
                <a:solidFill>
                  <a:schemeClr val="accent2">
                    <a:lumMod val="75000"/>
                  </a:schemeClr>
                </a:solidFill>
              </a:rPr>
              <a:t>Peleke</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var</a:t>
            </a:r>
            <a:r>
              <a:rPr lang="en-US" dirty="0">
                <a:solidFill>
                  <a:schemeClr val="accent2">
                    <a:lumMod val="75000"/>
                  </a:schemeClr>
                </a:solidFill>
              </a:rPr>
              <a:t> age = 92;</a:t>
            </a:r>
          </a:p>
          <a:p>
            <a:r>
              <a:rPr lang="en-US" dirty="0">
                <a:solidFill>
                  <a:schemeClr val="accent2">
                    <a:lumMod val="75000"/>
                  </a:schemeClr>
                </a:solidFill>
              </a:rPr>
              <a:t>    </a:t>
            </a:r>
            <a:r>
              <a:rPr lang="en-US" dirty="0" err="1">
                <a:solidFill>
                  <a:schemeClr val="accent2">
                    <a:lumMod val="75000"/>
                  </a:schemeClr>
                </a:solidFill>
              </a:rPr>
              <a:t>var</a:t>
            </a:r>
            <a:r>
              <a:rPr lang="en-US" dirty="0">
                <a:solidFill>
                  <a:schemeClr val="accent2">
                    <a:lumMod val="75000"/>
                  </a:schemeClr>
                </a:solidFill>
              </a:rPr>
              <a:t> languages = ["English", "Norwegian", "Spanish"];</a:t>
            </a:r>
          </a:p>
          <a:p>
            <a:endParaRPr lang="en-US" dirty="0"/>
          </a:p>
          <a:p>
            <a:r>
              <a:rPr lang="en-US" dirty="0"/>
              <a:t>    </a:t>
            </a:r>
            <a:r>
              <a:rPr lang="en-US" dirty="0" err="1"/>
              <a:t>var</a:t>
            </a:r>
            <a:r>
              <a:rPr lang="en-US" dirty="0"/>
              <a:t> </a:t>
            </a:r>
            <a:r>
              <a:rPr lang="en-US" dirty="0" err="1"/>
              <a:t>firstFunction</a:t>
            </a:r>
            <a:r>
              <a:rPr lang="en-US" dirty="0"/>
              <a:t> = function(message) {</a:t>
            </a:r>
          </a:p>
          <a:p>
            <a:r>
              <a:rPr lang="en-US" dirty="0"/>
              <a:t>      </a:t>
            </a:r>
            <a:r>
              <a:rPr lang="en-US" dirty="0" err="1"/>
              <a:t>var</a:t>
            </a:r>
            <a:r>
              <a:rPr lang="en-US" dirty="0"/>
              <a:t> output = message + name + " is " + age + ".";</a:t>
            </a:r>
          </a:p>
          <a:p>
            <a:r>
              <a:rPr lang="en-US" dirty="0"/>
              <a:t>      console.log(output);</a:t>
            </a:r>
          </a:p>
          <a:p>
            <a:r>
              <a:rPr lang="en-US" dirty="0"/>
              <a:t>    };</a:t>
            </a:r>
          </a:p>
          <a:p>
            <a:endParaRPr lang="en-US" dirty="0"/>
          </a:p>
          <a:p>
            <a:r>
              <a:rPr lang="en-US" dirty="0"/>
              <a:t>    // "Oh, my! </a:t>
            </a:r>
            <a:r>
              <a:rPr lang="en-US" dirty="0" err="1"/>
              <a:t>Peleke</a:t>
            </a:r>
            <a:r>
              <a:rPr lang="en-US" dirty="0"/>
              <a:t> is 92."</a:t>
            </a:r>
          </a:p>
          <a:p>
            <a:r>
              <a:rPr lang="en-US" dirty="0"/>
              <a:t>    </a:t>
            </a:r>
            <a:r>
              <a:rPr lang="en-US" dirty="0" err="1"/>
              <a:t>firstFunction</a:t>
            </a:r>
            <a:r>
              <a:rPr lang="en-US" dirty="0"/>
              <a:t>("Oh my! ");</a:t>
            </a:r>
          </a:p>
          <a:p>
            <a:r>
              <a:rPr lang="en-US" dirty="0"/>
              <a:t>…</a:t>
            </a:r>
          </a:p>
          <a:p>
            <a:endParaRPr lang="en-US" dirty="0"/>
          </a:p>
        </p:txBody>
      </p:sp>
    </p:spTree>
    <p:extLst>
      <p:ext uri="{BB962C8B-B14F-4D97-AF65-F5344CB8AC3E}">
        <p14:creationId xmlns:p14="http://schemas.microsoft.com/office/powerpoint/2010/main" val="28753087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right now…</a:t>
            </a:r>
          </a:p>
        </p:txBody>
      </p:sp>
      <p:sp>
        <p:nvSpPr>
          <p:cNvPr id="6" name="Title 1"/>
          <p:cNvSpPr txBox="1">
            <a:spLocks/>
          </p:cNvSpPr>
          <p:nvPr/>
        </p:nvSpPr>
        <p:spPr>
          <a:xfrm>
            <a:off x="304800" y="49530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i="1" dirty="0">
                <a:latin typeface="Arial" panose="020B0604020202020204" pitchFamily="34" charset="0"/>
                <a:ea typeface="Roboto" panose="02000000000000000000" pitchFamily="2" charset="0"/>
                <a:cs typeface="Arial" panose="020B0604020202020204" pitchFamily="34" charset="0"/>
              </a:rPr>
              <a:t>Maybe feeling like</a:t>
            </a:r>
          </a:p>
          <a:p>
            <a:r>
              <a:rPr lang="en-US" sz="4800" b="1" i="1" dirty="0">
                <a:latin typeface="Arial" panose="020B0604020202020204" pitchFamily="34" charset="0"/>
                <a:ea typeface="Roboto" panose="02000000000000000000" pitchFamily="2" charset="0"/>
                <a:cs typeface="Arial" panose="020B0604020202020204" pitchFamily="34" charset="0"/>
              </a:rPr>
              <a:t>JavaScript Jellybeans.</a:t>
            </a:r>
            <a:endParaRPr lang="en-US" sz="4800" i="1" dirty="0">
              <a:latin typeface="Arial" panose="020B0604020202020204" pitchFamily="34" charset="0"/>
              <a:ea typeface="Roboto" panose="02000000000000000000" pitchFamily="2" charset="0"/>
              <a:cs typeface="Arial" panose="020B0604020202020204" pitchFamily="34" charset="0"/>
            </a:endParaRPr>
          </a:p>
        </p:txBody>
      </p:sp>
      <p:pic>
        <p:nvPicPr>
          <p:cNvPr id="2050" name="Picture 2" descr="https://i.ytimg.com/vi/TBp2KUJI0f4/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2793" t="11586" r="2793" b="-1655"/>
          <a:stretch/>
        </p:blipFill>
        <p:spPr bwMode="auto">
          <a:xfrm>
            <a:off x="320040" y="806254"/>
            <a:ext cx="8184792" cy="414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14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94D-A1D0-4EE1-A6CC-948C820FE99C}"/>
              </a:ext>
            </a:extLst>
          </p:cNvPr>
          <p:cNvSpPr>
            <a:spLocks noGrp="1"/>
          </p:cNvSpPr>
          <p:nvPr>
            <p:ph type="title"/>
          </p:nvPr>
        </p:nvSpPr>
        <p:spPr/>
        <p:txBody>
          <a:bodyPr/>
          <a:lstStyle/>
          <a:p>
            <a:r>
              <a:rPr lang="en-US" dirty="0"/>
              <a:t>Scope is all about Lifecycle</a:t>
            </a:r>
          </a:p>
        </p:txBody>
      </p:sp>
      <p:sp>
        <p:nvSpPr>
          <p:cNvPr id="3" name="TextBox 2">
            <a:extLst>
              <a:ext uri="{FF2B5EF4-FFF2-40B4-BE49-F238E27FC236}">
                <a16:creationId xmlns:a16="http://schemas.microsoft.com/office/drawing/2014/main" id="{B42A1132-307D-4BC3-B2DE-E57CFEA88139}"/>
              </a:ext>
            </a:extLst>
          </p:cNvPr>
          <p:cNvSpPr txBox="1"/>
          <p:nvPr/>
        </p:nvSpPr>
        <p:spPr>
          <a:xfrm>
            <a:off x="381000" y="838200"/>
            <a:ext cx="7543800" cy="6463308"/>
          </a:xfrm>
          <a:prstGeom prst="rect">
            <a:avLst/>
          </a:prstGeom>
          <a:noFill/>
        </p:spPr>
        <p:txBody>
          <a:bodyPr wrap="square" rtlCol="0">
            <a:spAutoFit/>
          </a:bodyPr>
          <a:lstStyle/>
          <a:p>
            <a:r>
              <a:rPr lang="en-US" dirty="0"/>
              <a:t>Variables created inside a function only exist within the confines of that function which is demarcated by the curly braces.  It goes out of scope when the function exits.</a:t>
            </a:r>
          </a:p>
          <a:p>
            <a:endParaRPr lang="en-US" dirty="0"/>
          </a:p>
          <a:p>
            <a:r>
              <a:rPr lang="en-US" dirty="0"/>
              <a:t>&lt;script&gt;</a:t>
            </a:r>
          </a:p>
          <a:p>
            <a:r>
              <a:rPr lang="en-US" dirty="0"/>
              <a:t>    </a:t>
            </a:r>
            <a:r>
              <a:rPr lang="en-US" dirty="0" err="1"/>
              <a:t>var</a:t>
            </a:r>
            <a:r>
              <a:rPr lang="en-US" dirty="0"/>
              <a:t> name = "</a:t>
            </a:r>
            <a:r>
              <a:rPr lang="en-US" dirty="0" err="1"/>
              <a:t>Peleke</a:t>
            </a:r>
            <a:r>
              <a:rPr lang="en-US" dirty="0"/>
              <a:t>";</a:t>
            </a:r>
          </a:p>
          <a:p>
            <a:r>
              <a:rPr lang="en-US" dirty="0"/>
              <a:t>    </a:t>
            </a:r>
            <a:r>
              <a:rPr lang="en-US" dirty="0" err="1"/>
              <a:t>var</a:t>
            </a:r>
            <a:r>
              <a:rPr lang="en-US" dirty="0"/>
              <a:t> age = 92;</a:t>
            </a:r>
          </a:p>
          <a:p>
            <a:r>
              <a:rPr lang="en-US" dirty="0"/>
              <a:t>    </a:t>
            </a:r>
            <a:r>
              <a:rPr lang="en-US" dirty="0" err="1"/>
              <a:t>var</a:t>
            </a:r>
            <a:r>
              <a:rPr lang="en-US" dirty="0"/>
              <a:t> languages = ["English", "Norwegian", "Spanish"];</a:t>
            </a:r>
          </a:p>
          <a:p>
            <a:endParaRPr lang="en-US" dirty="0"/>
          </a:p>
          <a:p>
            <a:r>
              <a:rPr lang="en-US" dirty="0"/>
              <a:t>    </a:t>
            </a:r>
            <a:r>
              <a:rPr lang="en-US" dirty="0" err="1"/>
              <a:t>var</a:t>
            </a:r>
            <a:r>
              <a:rPr lang="en-US" dirty="0"/>
              <a:t> </a:t>
            </a:r>
            <a:r>
              <a:rPr lang="en-US" dirty="0" err="1"/>
              <a:t>firstFunction</a:t>
            </a:r>
            <a:r>
              <a:rPr lang="en-US" dirty="0"/>
              <a:t> = function(message) </a:t>
            </a:r>
            <a:r>
              <a:rPr lang="en-US" dirty="0">
                <a:solidFill>
                  <a:srgbClr val="FF0000"/>
                </a:solidFill>
              </a:rPr>
              <a:t>{</a:t>
            </a:r>
          </a:p>
          <a:p>
            <a:r>
              <a:rPr lang="en-US" dirty="0"/>
              <a:t>      </a:t>
            </a:r>
            <a:r>
              <a:rPr lang="en-US" dirty="0" err="1">
                <a:solidFill>
                  <a:schemeClr val="accent2">
                    <a:lumMod val="75000"/>
                  </a:schemeClr>
                </a:solidFill>
              </a:rPr>
              <a:t>var</a:t>
            </a:r>
            <a:r>
              <a:rPr lang="en-US" dirty="0">
                <a:solidFill>
                  <a:schemeClr val="accent2">
                    <a:lumMod val="75000"/>
                  </a:schemeClr>
                </a:solidFill>
              </a:rPr>
              <a:t> output = message + name + " is " + age + ".";</a:t>
            </a:r>
          </a:p>
          <a:p>
            <a:r>
              <a:rPr lang="en-US" dirty="0"/>
              <a:t>      console.log(output); </a:t>
            </a:r>
            <a:r>
              <a:rPr lang="en-US" dirty="0">
                <a:solidFill>
                  <a:schemeClr val="accent2">
                    <a:lumMod val="75000"/>
                  </a:schemeClr>
                </a:solidFill>
              </a:rPr>
              <a:t>//after this statement output is no longer in scope</a:t>
            </a:r>
          </a:p>
          <a:p>
            <a:r>
              <a:rPr lang="en-US" dirty="0"/>
              <a:t>    </a:t>
            </a:r>
            <a:r>
              <a:rPr lang="en-US" dirty="0">
                <a:solidFill>
                  <a:srgbClr val="FF0000"/>
                </a:solidFill>
              </a:rPr>
              <a:t>}</a:t>
            </a:r>
            <a:r>
              <a:rPr lang="en-US" dirty="0"/>
              <a:t>;</a:t>
            </a:r>
          </a:p>
          <a:p>
            <a:endParaRPr lang="en-US" dirty="0"/>
          </a:p>
          <a:p>
            <a:r>
              <a:rPr lang="en-US" dirty="0">
                <a:solidFill>
                  <a:srgbClr val="FF0000"/>
                </a:solidFill>
              </a:rPr>
              <a:t>    //so this won’t work – output is undefined b/c it went out of scope!!!</a:t>
            </a:r>
          </a:p>
          <a:p>
            <a:r>
              <a:rPr lang="en-US" dirty="0">
                <a:solidFill>
                  <a:srgbClr val="FF0000"/>
                </a:solidFill>
              </a:rPr>
              <a:t>   console.log(output); </a:t>
            </a:r>
          </a:p>
          <a:p>
            <a:endParaRPr lang="en-US" dirty="0"/>
          </a:p>
          <a:p>
            <a:r>
              <a:rPr lang="en-US" dirty="0"/>
              <a:t>    // "Oh, my! </a:t>
            </a:r>
            <a:r>
              <a:rPr lang="en-US" dirty="0" err="1"/>
              <a:t>Peleke</a:t>
            </a:r>
            <a:r>
              <a:rPr lang="en-US" dirty="0"/>
              <a:t> is 92.“</a:t>
            </a:r>
          </a:p>
          <a:p>
            <a:endParaRPr lang="en-US" dirty="0"/>
          </a:p>
          <a:p>
            <a:r>
              <a:rPr lang="en-US" dirty="0"/>
              <a:t>    </a:t>
            </a:r>
            <a:r>
              <a:rPr lang="en-US" dirty="0" err="1"/>
              <a:t>firstFunction</a:t>
            </a:r>
            <a:r>
              <a:rPr lang="en-US" dirty="0"/>
              <a:t>("Oh my! ");</a:t>
            </a:r>
          </a:p>
          <a:p>
            <a:endParaRPr lang="en-US" dirty="0"/>
          </a:p>
          <a:p>
            <a:endParaRPr lang="en-US" dirty="0"/>
          </a:p>
          <a:p>
            <a:endParaRPr lang="en-US" dirty="0"/>
          </a:p>
        </p:txBody>
      </p:sp>
    </p:spTree>
    <p:extLst>
      <p:ext uri="{BB962C8B-B14F-4D97-AF65-F5344CB8AC3E}">
        <p14:creationId xmlns:p14="http://schemas.microsoft.com/office/powerpoint/2010/main" val="2799886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94D-A1D0-4EE1-A6CC-948C820FE99C}"/>
              </a:ext>
            </a:extLst>
          </p:cNvPr>
          <p:cNvSpPr>
            <a:spLocks noGrp="1"/>
          </p:cNvSpPr>
          <p:nvPr>
            <p:ph type="title"/>
          </p:nvPr>
        </p:nvSpPr>
        <p:spPr/>
        <p:txBody>
          <a:bodyPr/>
          <a:lstStyle/>
          <a:p>
            <a:r>
              <a:rPr lang="en-US" dirty="0"/>
              <a:t>Scope is all about Lifecycle</a:t>
            </a:r>
          </a:p>
        </p:txBody>
      </p:sp>
      <p:sp>
        <p:nvSpPr>
          <p:cNvPr id="3" name="TextBox 2">
            <a:extLst>
              <a:ext uri="{FF2B5EF4-FFF2-40B4-BE49-F238E27FC236}">
                <a16:creationId xmlns:a16="http://schemas.microsoft.com/office/drawing/2014/main" id="{B42A1132-307D-4BC3-B2DE-E57CFEA88139}"/>
              </a:ext>
            </a:extLst>
          </p:cNvPr>
          <p:cNvSpPr txBox="1"/>
          <p:nvPr/>
        </p:nvSpPr>
        <p:spPr>
          <a:xfrm>
            <a:off x="533400" y="990600"/>
            <a:ext cx="7543800" cy="3139321"/>
          </a:xfrm>
          <a:prstGeom prst="rect">
            <a:avLst/>
          </a:prstGeom>
          <a:noFill/>
        </p:spPr>
        <p:txBody>
          <a:bodyPr wrap="square" rtlCol="0">
            <a:spAutoFit/>
          </a:bodyPr>
          <a:lstStyle/>
          <a:p>
            <a:r>
              <a:rPr lang="en-US" dirty="0"/>
              <a:t>If you code in other languages – this is an oddity in JavaScript:</a:t>
            </a:r>
          </a:p>
          <a:p>
            <a:endParaRPr lang="en-US" dirty="0"/>
          </a:p>
          <a:p>
            <a:r>
              <a:rPr lang="en-US" dirty="0"/>
              <a:t>What you expect:</a:t>
            </a:r>
          </a:p>
          <a:p>
            <a:endParaRPr lang="en-US" dirty="0"/>
          </a:p>
          <a:p>
            <a:r>
              <a:rPr lang="en-US" dirty="0"/>
              <a:t>Variables created inside any curly brace construct (if statement blocks, loop blocks, etc.) are in scope within those braces.  </a:t>
            </a:r>
          </a:p>
          <a:p>
            <a:endParaRPr lang="en-US" dirty="0"/>
          </a:p>
          <a:p>
            <a:r>
              <a:rPr lang="en-US" dirty="0"/>
              <a:t>What really is:</a:t>
            </a:r>
          </a:p>
          <a:p>
            <a:endParaRPr lang="en-US" dirty="0"/>
          </a:p>
          <a:p>
            <a:r>
              <a:rPr lang="en-US" dirty="0"/>
              <a:t>They are still in scope!!!!</a:t>
            </a:r>
          </a:p>
          <a:p>
            <a:endParaRPr lang="en-US" dirty="0"/>
          </a:p>
        </p:txBody>
      </p:sp>
    </p:spTree>
    <p:extLst>
      <p:ext uri="{BB962C8B-B14F-4D97-AF65-F5344CB8AC3E}">
        <p14:creationId xmlns:p14="http://schemas.microsoft.com/office/powerpoint/2010/main" val="896478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94D-A1D0-4EE1-A6CC-948C820FE99C}"/>
              </a:ext>
            </a:extLst>
          </p:cNvPr>
          <p:cNvSpPr>
            <a:spLocks noGrp="1"/>
          </p:cNvSpPr>
          <p:nvPr>
            <p:ph type="title"/>
          </p:nvPr>
        </p:nvSpPr>
        <p:spPr/>
        <p:txBody>
          <a:bodyPr/>
          <a:lstStyle/>
          <a:p>
            <a:r>
              <a:rPr lang="en-US" dirty="0"/>
              <a:t>Scope is all about Lifecycle</a:t>
            </a:r>
          </a:p>
        </p:txBody>
      </p:sp>
      <p:sp>
        <p:nvSpPr>
          <p:cNvPr id="3" name="TextBox 2">
            <a:extLst>
              <a:ext uri="{FF2B5EF4-FFF2-40B4-BE49-F238E27FC236}">
                <a16:creationId xmlns:a16="http://schemas.microsoft.com/office/drawing/2014/main" id="{B42A1132-307D-4BC3-B2DE-E57CFEA88139}"/>
              </a:ext>
            </a:extLst>
          </p:cNvPr>
          <p:cNvSpPr txBox="1"/>
          <p:nvPr/>
        </p:nvSpPr>
        <p:spPr>
          <a:xfrm>
            <a:off x="533400" y="990600"/>
            <a:ext cx="7543800" cy="3416320"/>
          </a:xfrm>
          <a:prstGeom prst="rect">
            <a:avLst/>
          </a:prstGeom>
          <a:noFill/>
        </p:spPr>
        <p:txBody>
          <a:bodyPr wrap="square" rtlCol="0">
            <a:spAutoFit/>
          </a:bodyPr>
          <a:lstStyle/>
          <a:p>
            <a:r>
              <a:rPr lang="en-US" dirty="0"/>
              <a:t>// Looping through our </a:t>
            </a:r>
            <a:r>
              <a:rPr lang="en-US" dirty="0" err="1"/>
              <a:t>myFarm</a:t>
            </a:r>
            <a:r>
              <a:rPr lang="en-US" dirty="0"/>
              <a:t> array.</a:t>
            </a:r>
          </a:p>
          <a:p>
            <a:endParaRPr lang="en-US" dirty="0"/>
          </a:p>
          <a:p>
            <a:r>
              <a:rPr lang="en-US" dirty="0" err="1"/>
              <a:t>var</a:t>
            </a:r>
            <a:r>
              <a:rPr lang="en-US" dirty="0"/>
              <a:t> </a:t>
            </a:r>
            <a:r>
              <a:rPr lang="en-US" dirty="0" err="1"/>
              <a:t>myFarm</a:t>
            </a:r>
            <a:r>
              <a:rPr lang="en-US" dirty="0"/>
              <a:t> = ["chickens", "pigs", "cows", "horses", "ostriches"];</a:t>
            </a:r>
          </a:p>
          <a:p>
            <a:endParaRPr lang="en-US" dirty="0"/>
          </a:p>
          <a:p>
            <a:r>
              <a:rPr lang="en-US" dirty="0"/>
              <a:t>for (</a:t>
            </a:r>
            <a:r>
              <a:rPr lang="en-US" dirty="0" err="1"/>
              <a:t>var</a:t>
            </a:r>
            <a:r>
              <a:rPr lang="en-US" dirty="0"/>
              <a:t> j = 0; j &lt; </a:t>
            </a:r>
            <a:r>
              <a:rPr lang="en-US" dirty="0" err="1"/>
              <a:t>arrayLength</a:t>
            </a:r>
            <a:r>
              <a:rPr lang="en-US" dirty="0"/>
              <a:t>; </a:t>
            </a:r>
            <a:r>
              <a:rPr lang="en-US" dirty="0" err="1"/>
              <a:t>j++</a:t>
            </a:r>
            <a:r>
              <a:rPr lang="en-US" dirty="0"/>
              <a:t>) </a:t>
            </a:r>
            <a:r>
              <a:rPr lang="en-US" dirty="0">
                <a:solidFill>
                  <a:srgbClr val="FF0000"/>
                </a:solidFill>
              </a:rPr>
              <a:t>{</a:t>
            </a:r>
          </a:p>
          <a:p>
            <a:endParaRPr lang="en-US" dirty="0"/>
          </a:p>
          <a:p>
            <a:r>
              <a:rPr lang="en-US" dirty="0"/>
              <a:t>        </a:t>
            </a:r>
            <a:r>
              <a:rPr lang="en-US" dirty="0" err="1">
                <a:solidFill>
                  <a:srgbClr val="FF0000"/>
                </a:solidFill>
              </a:rPr>
              <a:t>var</a:t>
            </a:r>
            <a:r>
              <a:rPr lang="en-US" dirty="0">
                <a:solidFill>
                  <a:srgbClr val="FF0000"/>
                </a:solidFill>
              </a:rPr>
              <a:t> </a:t>
            </a:r>
            <a:r>
              <a:rPr lang="en-US" dirty="0" err="1">
                <a:solidFill>
                  <a:srgbClr val="FF0000"/>
                </a:solidFill>
              </a:rPr>
              <a:t>testAnimal</a:t>
            </a:r>
            <a:r>
              <a:rPr lang="en-US" dirty="0">
                <a:solidFill>
                  <a:srgbClr val="FF0000"/>
                </a:solidFill>
              </a:rPr>
              <a:t> = </a:t>
            </a:r>
            <a:r>
              <a:rPr lang="en-US" dirty="0" err="1">
                <a:solidFill>
                  <a:srgbClr val="FF0000"/>
                </a:solidFill>
              </a:rPr>
              <a:t>myFarm</a:t>
            </a:r>
            <a:r>
              <a:rPr lang="en-US" dirty="0">
                <a:solidFill>
                  <a:srgbClr val="FF0000"/>
                </a:solidFill>
              </a:rPr>
              <a:t>[j];</a:t>
            </a:r>
          </a:p>
          <a:p>
            <a:r>
              <a:rPr lang="en-US" dirty="0"/>
              <a:t>        console.log(</a:t>
            </a:r>
            <a:r>
              <a:rPr lang="en-US" dirty="0" err="1"/>
              <a:t>testAnimal</a:t>
            </a:r>
            <a:r>
              <a:rPr lang="en-US" dirty="0"/>
              <a:t>);</a:t>
            </a:r>
          </a:p>
          <a:p>
            <a:r>
              <a:rPr lang="en-US" dirty="0">
                <a:solidFill>
                  <a:srgbClr val="FF0000"/>
                </a:solidFill>
              </a:rPr>
              <a:t>}</a:t>
            </a:r>
          </a:p>
          <a:p>
            <a:endParaRPr lang="en-US" dirty="0"/>
          </a:p>
          <a:p>
            <a:r>
              <a:rPr lang="en-US" dirty="0">
                <a:solidFill>
                  <a:srgbClr val="FF0000"/>
                </a:solidFill>
              </a:rPr>
              <a:t>alert("this should not work: " + </a:t>
            </a:r>
            <a:r>
              <a:rPr lang="en-US" dirty="0" err="1">
                <a:solidFill>
                  <a:srgbClr val="FF0000"/>
                </a:solidFill>
              </a:rPr>
              <a:t>testAnimal</a:t>
            </a:r>
            <a:r>
              <a:rPr lang="en-US" dirty="0">
                <a:solidFill>
                  <a:srgbClr val="FF0000"/>
                </a:solidFill>
              </a:rPr>
              <a:t>);  //ostriches</a:t>
            </a:r>
          </a:p>
          <a:p>
            <a:endParaRPr lang="en-US" dirty="0"/>
          </a:p>
        </p:txBody>
      </p:sp>
    </p:spTree>
    <p:extLst>
      <p:ext uri="{BB962C8B-B14F-4D97-AF65-F5344CB8AC3E}">
        <p14:creationId xmlns:p14="http://schemas.microsoft.com/office/powerpoint/2010/main" val="2659620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dirty="0">
                <a:latin typeface="Arial" panose="020B0604020202020204" pitchFamily="34" charset="0"/>
                <a:ea typeface="Roboto" panose="02000000000000000000" pitchFamily="2" charset="0"/>
                <a:cs typeface="Arial" panose="020B0604020202020204" pitchFamily="34" charset="0"/>
              </a:rPr>
              <a:t>TA: Demo </a:t>
            </a:r>
          </a:p>
          <a:p>
            <a:r>
              <a:rPr lang="en-US" sz="2000" dirty="0">
                <a:latin typeface="Arial" panose="020B0604020202020204" pitchFamily="34" charset="0"/>
                <a:ea typeface="Roboto" panose="02000000000000000000" pitchFamily="2" charset="0"/>
                <a:cs typeface="Arial" panose="020B0604020202020204" pitchFamily="34" charset="0"/>
              </a:rPr>
              <a:t>(Homework Videos!)</a:t>
            </a:r>
          </a:p>
        </p:txBody>
      </p:sp>
    </p:spTree>
    <p:extLst>
      <p:ext uri="{BB962C8B-B14F-4D97-AF65-F5344CB8AC3E}">
        <p14:creationId xmlns:p14="http://schemas.microsoft.com/office/powerpoint/2010/main" val="3724583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Extra Activity: Trivia Game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1600" dirty="0">
                <a:latin typeface="Arial" panose="020B0604020202020204" pitchFamily="34" charset="0"/>
                <a:ea typeface="Roboto" pitchFamily="2" charset="0"/>
                <a:cs typeface="Arial" panose="020B0604020202020204" pitchFamily="34" charset="0"/>
              </a:rPr>
              <a:t>With whatever class time remains, complete the following activity in pairs. </a:t>
            </a:r>
          </a:p>
          <a:p>
            <a:pPr marL="457200" indent="-457200">
              <a:buFont typeface="Arial" panose="020B0604020202020204" pitchFamily="34" charset="0"/>
              <a:buChar char="•"/>
            </a:pPr>
            <a:endParaRPr lang="en-US" sz="16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1600" dirty="0">
                <a:latin typeface="Arial" panose="020B0604020202020204" pitchFamily="34" charset="0"/>
                <a:ea typeface="Roboto" pitchFamily="2" charset="0"/>
                <a:cs typeface="Arial" panose="020B0604020202020204" pitchFamily="34" charset="0"/>
              </a:rPr>
              <a:t>Starting from a blank HTML file:</a:t>
            </a:r>
          </a:p>
          <a:p>
            <a:pPr marL="457200" indent="-457200">
              <a:buFont typeface="Arial" panose="020B0604020202020204" pitchFamily="34" charset="0"/>
              <a:buChar char="•"/>
            </a:pPr>
            <a:endParaRPr lang="en-US" sz="16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1600" dirty="0">
                <a:latin typeface="Arial" panose="020B0604020202020204" pitchFamily="34" charset="0"/>
                <a:ea typeface="Roboto" pitchFamily="2" charset="0"/>
                <a:cs typeface="Arial" panose="020B0604020202020204" pitchFamily="34" charset="0"/>
              </a:rPr>
              <a:t>Create an object with 10 questions. The object should be structured like this: </a:t>
            </a:r>
            <a:br>
              <a:rPr lang="en-US" sz="1600" dirty="0">
                <a:latin typeface="Arial" panose="020B0604020202020204" pitchFamily="34" charset="0"/>
                <a:ea typeface="Roboto" pitchFamily="2" charset="0"/>
                <a:cs typeface="Arial" panose="020B0604020202020204" pitchFamily="34" charset="0"/>
              </a:rPr>
            </a:br>
            <a:r>
              <a:rPr lang="en-US" sz="1600" dirty="0">
                <a:latin typeface="Arial" panose="020B0604020202020204" pitchFamily="34" charset="0"/>
                <a:ea typeface="Roboto" pitchFamily="2" charset="0"/>
                <a:cs typeface="Arial" panose="020B0604020202020204" pitchFamily="34" charset="0"/>
              </a:rPr>
              <a:t>	q1: [“QUESTION”, “ANSWER”]</a:t>
            </a:r>
            <a:br>
              <a:rPr lang="en-US" sz="1600" dirty="0">
                <a:latin typeface="Arial" panose="020B0604020202020204" pitchFamily="34" charset="0"/>
                <a:ea typeface="Roboto" pitchFamily="2" charset="0"/>
                <a:cs typeface="Arial" panose="020B0604020202020204" pitchFamily="34" charset="0"/>
              </a:rPr>
            </a:br>
            <a:r>
              <a:rPr lang="en-US" sz="1600" dirty="0">
                <a:latin typeface="Arial" panose="020B0604020202020204" pitchFamily="34" charset="0"/>
                <a:ea typeface="Roboto" pitchFamily="2" charset="0"/>
                <a:cs typeface="Arial" panose="020B0604020202020204" pitchFamily="34" charset="0"/>
              </a:rPr>
              <a:t>	q2: [“QUESTION”, “ANSWER”]</a:t>
            </a:r>
          </a:p>
          <a:p>
            <a:pPr marL="914400" lvl="1" indent="-457200">
              <a:buFont typeface="Arial" panose="020B0604020202020204" pitchFamily="34" charset="0"/>
              <a:buChar char="•"/>
            </a:pPr>
            <a:endParaRPr lang="en-US" sz="16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1600" dirty="0">
                <a:latin typeface="Arial" panose="020B0604020202020204" pitchFamily="34" charset="0"/>
                <a:ea typeface="Roboto" pitchFamily="2" charset="0"/>
                <a:cs typeface="Arial" panose="020B0604020202020204" pitchFamily="34" charset="0"/>
              </a:rPr>
              <a:t>Then create code that will ask the user questions, one by one. The user must answer by hitting t (for true) or f (for false).</a:t>
            </a:r>
          </a:p>
          <a:p>
            <a:pPr marL="914400" lvl="1" indent="-457200">
              <a:buFont typeface="Arial" panose="020B0604020202020204" pitchFamily="34" charset="0"/>
              <a:buChar char="•"/>
            </a:pPr>
            <a:endParaRPr lang="en-US" sz="16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1600" dirty="0">
                <a:latin typeface="Arial" panose="020B0604020202020204" pitchFamily="34" charset="0"/>
                <a:ea typeface="Roboto" pitchFamily="2" charset="0"/>
                <a:cs typeface="Arial" panose="020B0604020202020204" pitchFamily="34" charset="0"/>
              </a:rPr>
              <a:t>Check the user’s answer against the correct answer, and provide them with an alert telling them if they are right or wrong. </a:t>
            </a:r>
          </a:p>
          <a:p>
            <a:pPr marL="914400" lvl="1" indent="-457200">
              <a:buFont typeface="Arial" panose="020B0604020202020204" pitchFamily="34" charset="0"/>
              <a:buChar char="•"/>
            </a:pPr>
            <a:endParaRPr lang="en-US" sz="1600" dirty="0">
              <a:latin typeface="Arial" panose="020B0604020202020204" pitchFamily="34" charset="0"/>
              <a:ea typeface="Roboto" pitchFamily="2" charset="0"/>
              <a:cs typeface="Arial" panose="020B0604020202020204" pitchFamily="34" charset="0"/>
            </a:endParaRPr>
          </a:p>
          <a:p>
            <a:r>
              <a:rPr lang="en-US" sz="1600" b="1" dirty="0">
                <a:latin typeface="Arial" panose="020B0604020202020204" pitchFamily="34" charset="0"/>
                <a:ea typeface="Roboto" pitchFamily="2" charset="0"/>
                <a:cs typeface="Arial" panose="020B0604020202020204" pitchFamily="34" charset="0"/>
              </a:rPr>
              <a:t>Bonus: </a:t>
            </a:r>
            <a:r>
              <a:rPr lang="en-US" sz="1600" dirty="0">
                <a:latin typeface="Arial" panose="020B0604020202020204" pitchFamily="34" charset="0"/>
                <a:ea typeface="Roboto" pitchFamily="2" charset="0"/>
                <a:cs typeface="Arial" panose="020B0604020202020204" pitchFamily="34" charset="0"/>
              </a:rPr>
              <a:t>Keep track of the user’s score.</a:t>
            </a:r>
          </a:p>
          <a:p>
            <a:endParaRPr lang="en-US" sz="1600" b="1" dirty="0">
              <a:latin typeface="Arial" panose="020B0604020202020204" pitchFamily="34" charset="0"/>
              <a:ea typeface="Roboto" pitchFamily="2" charset="0"/>
              <a:cs typeface="Arial" panose="020B0604020202020204" pitchFamily="34" charset="0"/>
            </a:endParaRPr>
          </a:p>
          <a:p>
            <a:r>
              <a:rPr lang="en-US" sz="1600" b="1" dirty="0">
                <a:latin typeface="Arial" panose="020B0604020202020204" pitchFamily="34" charset="0"/>
                <a:ea typeface="Roboto" pitchFamily="2" charset="0"/>
                <a:cs typeface="Arial" panose="020B0604020202020204" pitchFamily="34" charset="0"/>
              </a:rPr>
              <a:t>Hint: </a:t>
            </a:r>
            <a:r>
              <a:rPr lang="en-US" sz="1600" dirty="0">
                <a:latin typeface="Arial" panose="020B0604020202020204" pitchFamily="34" charset="0"/>
                <a:ea typeface="Roboto" pitchFamily="2" charset="0"/>
                <a:cs typeface="Arial" panose="020B0604020202020204" pitchFamily="34" charset="0"/>
              </a:rPr>
              <a:t>Don’t worry about having DRY code to start with. Just focus on getting working code first. </a:t>
            </a:r>
          </a:p>
        </p:txBody>
      </p:sp>
      <p:sp>
        <p:nvSpPr>
          <p:cNvPr id="6" name="TextBox 5"/>
          <p:cNvSpPr txBox="1"/>
          <p:nvPr/>
        </p:nvSpPr>
        <p:spPr>
          <a:xfrm>
            <a:off x="2590800" y="124825"/>
            <a:ext cx="64008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9-TriviaGame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45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939866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to Come</a:t>
            </a:r>
          </a:p>
        </p:txBody>
      </p:sp>
      <p:pic>
        <p:nvPicPr>
          <p:cNvPr id="5" name="Picture 2" descr="https://i.ytimg.com/vi/TBp2KUJI0f4/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66845" t="11586" r="2793" b="11586"/>
          <a:stretch/>
        </p:blipFill>
        <p:spPr bwMode="auto">
          <a:xfrm>
            <a:off x="457200" y="1143000"/>
            <a:ext cx="2485032" cy="35371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vignette2.wikia.nocookie.net/avengersalliance/images/8/8a/Juggernaut_Dialogue_1.png/revision/latest?cb=20130522022640"/>
          <p:cNvPicPr>
            <a:picLocks noChangeAspect="1" noChangeArrowheads="1"/>
          </p:cNvPicPr>
          <p:nvPr/>
        </p:nvPicPr>
        <p:blipFill rotWithShape="1">
          <a:blip r:embed="rId4">
            <a:extLst>
              <a:ext uri="{28A0092B-C50C-407E-A947-70E740481C1C}">
                <a14:useLocalDpi xmlns:a14="http://schemas.microsoft.com/office/drawing/2010/main" val="0"/>
              </a:ext>
            </a:extLst>
          </a:blip>
          <a:srcRect l="24848" r="28826"/>
          <a:stretch/>
        </p:blipFill>
        <p:spPr bwMode="auto">
          <a:xfrm>
            <a:off x="5105400" y="1066800"/>
            <a:ext cx="3756977" cy="36133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36867" y="2340073"/>
            <a:ext cx="1912937" cy="11430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304800" y="49530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4800" b="1" i="1" dirty="0">
                <a:latin typeface="Arial" panose="020B0604020202020204" pitchFamily="34" charset="0"/>
                <a:ea typeface="Roboto" panose="02000000000000000000" pitchFamily="2" charset="0"/>
                <a:cs typeface="Arial" panose="020B0604020202020204" pitchFamily="34" charset="0"/>
              </a:rPr>
              <a:t>HANG IN THERE!</a:t>
            </a:r>
          </a:p>
        </p:txBody>
      </p:sp>
    </p:spTree>
    <p:extLst>
      <p:ext uri="{BB962C8B-B14F-4D97-AF65-F5344CB8AC3E}">
        <p14:creationId xmlns:p14="http://schemas.microsoft.com/office/powerpoint/2010/main" val="1675381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JavaScript Functions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JavaScript Objects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Simple JavaScript Applications</a:t>
            </a: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Universal Programming Tools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trike="sngStrike" dirty="0">
                <a:latin typeface="Arial" panose="020B0604020202020204" pitchFamily="34" charset="0"/>
                <a:ea typeface="Roboto" panose="02000000000000000000" pitchFamily="2" charset="0"/>
                <a:cs typeface="Arial" panose="020B0604020202020204" pitchFamily="34" charset="0"/>
              </a:rPr>
              <a:t>Variables (Containers for Data)</a:t>
            </a: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Functions (Do work on Data)</a:t>
            </a: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Objects (Don’t worry about it right now)</a:t>
            </a:r>
          </a:p>
          <a:p>
            <a:pPr marL="685800" indent="-457200">
              <a:spcBef>
                <a:spcPts val="0"/>
              </a:spcBef>
            </a:pPr>
            <a:r>
              <a:rPr lang="en-US" strike="sngStrike" dirty="0">
                <a:latin typeface="Arial" panose="020B0604020202020204" pitchFamily="34" charset="0"/>
                <a:ea typeface="Roboto" panose="02000000000000000000" pitchFamily="2" charset="0"/>
                <a:cs typeface="Arial" panose="020B0604020202020204" pitchFamily="34" charset="0"/>
              </a:rPr>
              <a:t>Arrays (What we all want at work, or working with lists of things)</a:t>
            </a:r>
          </a:p>
          <a:p>
            <a:pPr marL="685800" indent="-457200">
              <a:spcBef>
                <a:spcPts val="0"/>
              </a:spcBef>
            </a:pPr>
            <a:r>
              <a:rPr lang="en-US" strike="sngStrike" dirty="0">
                <a:latin typeface="Arial" panose="020B0604020202020204" pitchFamily="34" charset="0"/>
                <a:ea typeface="Roboto" panose="02000000000000000000" pitchFamily="2" charset="0"/>
                <a:cs typeface="Arial" panose="020B0604020202020204" pitchFamily="34" charset="0"/>
              </a:rPr>
              <a:t>Loops (Doing things over and over)</a:t>
            </a:r>
          </a:p>
          <a:p>
            <a:pPr marL="685800" indent="-457200">
              <a:spcBef>
                <a:spcPts val="0"/>
              </a:spcBef>
            </a:pPr>
            <a:r>
              <a:rPr lang="en-US" strike="sngStrike" dirty="0">
                <a:latin typeface="Arial" panose="020B0604020202020204" pitchFamily="34" charset="0"/>
                <a:ea typeface="Roboto" panose="02000000000000000000" pitchFamily="2" charset="0"/>
                <a:cs typeface="Arial" panose="020B0604020202020204" pitchFamily="34" charset="0"/>
              </a:rPr>
              <a:t>Conditionals / Flow Control (Making Decisions)</a:t>
            </a:r>
          </a:p>
          <a:p>
            <a:pPr marL="685800" indent="-457200">
              <a:spcBef>
                <a:spcPts val="0"/>
              </a:spcBef>
            </a:pPr>
            <a:r>
              <a:rPr lang="en-US" strike="sngStrike" dirty="0">
                <a:latin typeface="Arial" panose="020B0604020202020204" pitchFamily="34" charset="0"/>
                <a:ea typeface="Roboto" panose="02000000000000000000" pitchFamily="2" charset="0"/>
                <a:cs typeface="Arial" panose="020B0604020202020204" pitchFamily="34" charset="0"/>
              </a:rPr>
              <a:t>Basic Math ( + - * /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243071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Tree>
    <p:extLst>
      <p:ext uri="{BB962C8B-B14F-4D97-AF65-F5344CB8AC3E}">
        <p14:creationId xmlns:p14="http://schemas.microsoft.com/office/powerpoint/2010/main" val="938001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11643</TotalTime>
  <Words>1689</Words>
  <Application>Microsoft Office PowerPoint</Application>
  <PresentationFormat>On-screen Show (4:3)</PresentationFormat>
  <Paragraphs>400</Paragraphs>
  <Slides>45</Slides>
  <Notes>34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45</vt:i4>
      </vt:variant>
    </vt:vector>
  </HeadingPairs>
  <TitlesOfParts>
    <vt:vector size="55" baseType="lpstr">
      <vt:lpstr>Arial</vt:lpstr>
      <vt:lpstr>Calibri</vt:lpstr>
      <vt:lpstr>Calibri Light</vt:lpstr>
      <vt:lpstr>Consolas</vt:lpstr>
      <vt:lpstr>Lucida Handwriting</vt:lpstr>
      <vt:lpstr>Roboto</vt:lpstr>
      <vt:lpstr>UCF - Theme</vt:lpstr>
      <vt:lpstr>Rutgers - Theme</vt:lpstr>
      <vt:lpstr>Unbranded</vt:lpstr>
      <vt:lpstr>UTAustin</vt:lpstr>
      <vt:lpstr>Sit with someone you don’t know!</vt:lpstr>
      <vt:lpstr>JavaScript Juggernauts</vt:lpstr>
      <vt:lpstr>This will soon be you…</vt:lpstr>
      <vt:lpstr>But right now…</vt:lpstr>
      <vt:lpstr>Transformation to Come</vt:lpstr>
      <vt:lpstr>Today’s Class</vt:lpstr>
      <vt:lpstr>Objectives</vt:lpstr>
      <vt:lpstr>7 Universal Programming Tools</vt:lpstr>
      <vt:lpstr>Functions</vt:lpstr>
      <vt:lpstr>PowerPoint Presentation</vt:lpstr>
      <vt:lpstr>Demo Time</vt:lpstr>
      <vt:lpstr>Mondo Repetitive…</vt:lpstr>
      <vt:lpstr>Demo Time</vt:lpstr>
      <vt:lpstr>Much Better with Functions!</vt:lpstr>
      <vt:lpstr>Pr0grammer W0rds</vt:lpstr>
      <vt:lpstr>Pr0grammer W0rds</vt:lpstr>
      <vt:lpstr>PowerPoint Presentation</vt:lpstr>
      <vt:lpstr>Objects</vt:lpstr>
      <vt:lpstr>Demo Time</vt:lpstr>
      <vt:lpstr>Demo Time</vt:lpstr>
      <vt:lpstr>Associated Data ==/== Arrays</vt:lpstr>
      <vt:lpstr>Code That Proves It</vt:lpstr>
      <vt:lpstr>Demo Time</vt:lpstr>
      <vt:lpstr>Gandalf – The Object</vt:lpstr>
      <vt:lpstr>Objects Visualized</vt:lpstr>
      <vt:lpstr>Objects Visualized</vt:lpstr>
      <vt:lpstr>Objects Visualized</vt:lpstr>
      <vt:lpstr>Objects Visualized</vt:lpstr>
      <vt:lpstr>Pr0grammer W0rds</vt:lpstr>
      <vt:lpstr>Pr0grammer W0rds</vt:lpstr>
      <vt:lpstr>Mind Blowing Revelation</vt:lpstr>
      <vt:lpstr>Mind Blowing Revelation</vt:lpstr>
      <vt:lpstr>Demo Time</vt:lpstr>
      <vt:lpstr>PowerPoint Presentation</vt:lpstr>
      <vt:lpstr>Demo Time</vt:lpstr>
      <vt:lpstr>PowerPoint Presentation</vt:lpstr>
      <vt:lpstr>Scope &amp; Stuff</vt:lpstr>
      <vt:lpstr>PowerPoint Presentation</vt:lpstr>
      <vt:lpstr>Scope is all about Lifecycle</vt:lpstr>
      <vt:lpstr>Scope is all about Lifecycle</vt:lpstr>
      <vt:lpstr>Scope is all about Lifecycle</vt:lpstr>
      <vt:lpstr>Scope is all about Lifecycle</vt:lpstr>
      <vt:lpstr>Demo Time</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Bruce Van Horn</cp:lastModifiedBy>
  <cp:revision>1536</cp:revision>
  <cp:lastPrinted>2016-01-30T16:23:56Z</cp:lastPrinted>
  <dcterms:created xsi:type="dcterms:W3CDTF">2015-01-20T17:19:00Z</dcterms:created>
  <dcterms:modified xsi:type="dcterms:W3CDTF">2017-08-05T14:23:08Z</dcterms:modified>
</cp:coreProperties>
</file>