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62" r:id="rId17"/>
    <p:sldId id="2146847055" r:id="rId18"/>
    <p:sldId id="2146847059" r:id="rId19"/>
    <p:sldId id="2146847071" r:id="rId20"/>
    <p:sldId id="2146847069"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15" autoAdjust="0"/>
    <p:restoredTop sz="94660"/>
  </p:normalViewPr>
  <p:slideViewPr>
    <p:cSldViewPr snapToGrid="0">
      <p:cViewPr>
        <p:scale>
          <a:sx n="66" d="100"/>
          <a:sy n="66" d="100"/>
        </p:scale>
        <p:origin x="570" y="3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10-08-2025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theaditya0810/Agentic-AI-Health-Symptom-Checke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4"/>
            <a:ext cx="9144000" cy="1208077"/>
          </a:xfrm>
        </p:spPr>
        <p:txBody>
          <a:bodyPr>
            <a:noAutofit/>
          </a:bodyPr>
          <a:lstStyle/>
          <a:p>
            <a:pPr algn="ctr"/>
            <a:r>
              <a:rPr lang="en-US" b="1" dirty="0">
                <a:solidFill>
                  <a:schemeClr val="accent2"/>
                </a:solidFill>
                <a:latin typeface="Arial" panose="020B0604020202020204" pitchFamily="34" charset="0"/>
                <a:cs typeface="Arial" panose="020B0604020202020204" pitchFamily="34" charset="0"/>
              </a:rPr>
              <a:t>Agentic AI Health Symptom Checker</a:t>
            </a:r>
            <a:r>
              <a:rPr lang="en-US" b="1" dirty="0">
                <a:latin typeface="Arial" panose="020B0604020202020204" pitchFamily="34" charset="0"/>
                <a:cs typeface="Arial" panose="020B0604020202020204" pitchFamily="34" charset="0"/>
              </a:rPr>
              <a: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670560" y="3828288"/>
            <a:ext cx="1042715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ADITYA RAJ</a:t>
            </a:r>
          </a:p>
          <a:p>
            <a:r>
              <a:rPr lang="en-US" sz="2000" b="1" dirty="0">
                <a:solidFill>
                  <a:schemeClr val="accent1">
                    <a:lumMod val="75000"/>
                  </a:schemeClr>
                </a:solidFill>
                <a:latin typeface="Arial"/>
                <a:cs typeface="Arial"/>
              </a:rPr>
              <a:t>College Name :-  Government Engineering College ,</a:t>
            </a:r>
            <a:r>
              <a:rPr lang="en-US" sz="2000" b="1" dirty="0" err="1">
                <a:solidFill>
                  <a:schemeClr val="accent1">
                    <a:lumMod val="75000"/>
                  </a:schemeClr>
                </a:solidFill>
                <a:latin typeface="Arial"/>
                <a:cs typeface="Arial"/>
              </a:rPr>
              <a:t>Lakhisarai</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Department :- Computer Science &amp; Engineering with (Artificial Intelligent)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633093F3-E769-5B10-FAEF-FEF9B64F752C}"/>
              </a:ext>
            </a:extLst>
          </p:cNvPr>
          <p:cNvPicPr>
            <a:picLocks noChangeAspect="1"/>
          </p:cNvPicPr>
          <p:nvPr/>
        </p:nvPicPr>
        <p:blipFill>
          <a:blip r:embed="rId2"/>
          <a:stretch>
            <a:fillRect/>
          </a:stretch>
        </p:blipFill>
        <p:spPr>
          <a:xfrm>
            <a:off x="353568" y="1353922"/>
            <a:ext cx="11029616" cy="4801922"/>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BC27C35-9D19-9D12-E2F2-014B3683887C}"/>
              </a:ext>
            </a:extLst>
          </p:cNvPr>
          <p:cNvPicPr>
            <a:picLocks noChangeAspect="1"/>
          </p:cNvPicPr>
          <p:nvPr/>
        </p:nvPicPr>
        <p:blipFill>
          <a:blip r:embed="rId2"/>
          <a:stretch>
            <a:fillRect/>
          </a:stretch>
        </p:blipFill>
        <p:spPr>
          <a:xfrm>
            <a:off x="1397001" y="2079729"/>
            <a:ext cx="10426700" cy="423217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D67BD0F-21C0-19D3-7326-7C0481CE1BCB}"/>
              </a:ext>
            </a:extLst>
          </p:cNvPr>
          <p:cNvPicPr>
            <a:picLocks noChangeAspect="1"/>
          </p:cNvPicPr>
          <p:nvPr/>
        </p:nvPicPr>
        <p:blipFill>
          <a:blip r:embed="rId2"/>
          <a:stretch>
            <a:fillRect/>
          </a:stretch>
        </p:blipFill>
        <p:spPr>
          <a:xfrm>
            <a:off x="335072" y="1041400"/>
            <a:ext cx="11285428" cy="5054600"/>
          </a:xfrm>
          <a:prstGeom prst="rect">
            <a:avLst/>
          </a:prstGeom>
        </p:spPr>
      </p:pic>
    </p:spTree>
    <p:extLst>
      <p:ext uri="{BB962C8B-B14F-4D97-AF65-F5344CB8AC3E}">
        <p14:creationId xmlns:p14="http://schemas.microsoft.com/office/powerpoint/2010/main" val="1098887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a:bodyPr>
          <a:lstStyle/>
          <a:p>
            <a:pPr marL="0" indent="0">
              <a:buNone/>
            </a:pPr>
            <a:r>
              <a:rPr lang="en-US" sz="2600" dirty="0">
                <a:latin typeface="Arial" panose="020B0604020202020204" pitchFamily="34" charset="0"/>
                <a:cs typeface="Arial" panose="020B0604020202020204" pitchFamily="34" charset="0"/>
              </a:rPr>
              <a:t>The </a:t>
            </a:r>
            <a:r>
              <a:rPr lang="en-US" sz="2600" b="1" dirty="0">
                <a:latin typeface="Arial" panose="020B0604020202020204" pitchFamily="34" charset="0"/>
                <a:cs typeface="Arial" panose="020B0604020202020204" pitchFamily="34" charset="0"/>
              </a:rPr>
              <a:t>Agentic AI Health Symptom Checker</a:t>
            </a:r>
            <a:r>
              <a:rPr lang="en-US" sz="2600" dirty="0">
                <a:latin typeface="Arial" panose="020B0604020202020204" pitchFamily="34" charset="0"/>
                <a:cs typeface="Arial" panose="020B0604020202020204" pitchFamily="34" charset="0"/>
              </a:rPr>
              <a:t> is a transformative digital health tool designed to bridge the gap between individuals and reliable healthcare information. By combining </a:t>
            </a:r>
            <a:r>
              <a:rPr lang="en-US" sz="2600" b="1" dirty="0">
                <a:latin typeface="Arial" panose="020B0604020202020204" pitchFamily="34" charset="0"/>
                <a:cs typeface="Arial" panose="020B0604020202020204" pitchFamily="34" charset="0"/>
              </a:rPr>
              <a:t>natural language processing</a:t>
            </a:r>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trusted medical databases</a:t>
            </a:r>
            <a:r>
              <a:rPr lang="en-US" sz="2600" dirty="0">
                <a:latin typeface="Arial" panose="020B0604020202020204" pitchFamily="34" charset="0"/>
                <a:cs typeface="Arial" panose="020B0604020202020204" pitchFamily="34" charset="0"/>
              </a:rPr>
              <a:t>, and </a:t>
            </a:r>
            <a:r>
              <a:rPr lang="en-US" sz="2600" b="1" dirty="0">
                <a:latin typeface="Arial" panose="020B0604020202020204" pitchFamily="34" charset="0"/>
                <a:cs typeface="Arial" panose="020B0604020202020204" pitchFamily="34" charset="0"/>
              </a:rPr>
              <a:t>multi-language support</a:t>
            </a:r>
            <a:r>
              <a:rPr lang="en-US" sz="2600" dirty="0">
                <a:latin typeface="Arial" panose="020B0604020202020204" pitchFamily="34" charset="0"/>
                <a:cs typeface="Arial" panose="020B0604020202020204" pitchFamily="34" charset="0"/>
              </a:rPr>
              <a:t>, it empowers users to understand their symptoms, take preventive measures, and make informed decisions about seeking professional care. Unlike traditional symptom checkers, its </a:t>
            </a:r>
            <a:r>
              <a:rPr lang="en-US" sz="2600" b="1" dirty="0">
                <a:latin typeface="Arial" panose="020B0604020202020204" pitchFamily="34" charset="0"/>
                <a:cs typeface="Arial" panose="020B0604020202020204" pitchFamily="34" charset="0"/>
              </a:rPr>
              <a:t>agentic capabilities</a:t>
            </a:r>
            <a:r>
              <a:rPr lang="en-US" sz="2600" dirty="0">
                <a:latin typeface="Arial" panose="020B0604020202020204" pitchFamily="34" charset="0"/>
                <a:cs typeface="Arial" panose="020B0604020202020204" pitchFamily="34" charset="0"/>
              </a:rPr>
              <a:t> allow it to actively guide users toward accurate resources, reduce misinformation, and promote early detection of potential health issues. This AI-powered solution has the potential to improve </a:t>
            </a:r>
            <a:r>
              <a:rPr lang="en-US" sz="2600" b="1" dirty="0">
                <a:latin typeface="Arial" panose="020B0604020202020204" pitchFamily="34" charset="0"/>
                <a:cs typeface="Arial" panose="020B0604020202020204" pitchFamily="34" charset="0"/>
              </a:rPr>
              <a:t>health literacy</a:t>
            </a:r>
            <a:r>
              <a:rPr lang="en-US" sz="2600" dirty="0">
                <a:latin typeface="Arial" panose="020B0604020202020204" pitchFamily="34" charset="0"/>
                <a:cs typeface="Arial" panose="020B0604020202020204" pitchFamily="34" charset="0"/>
              </a:rPr>
              <a:t>, </a:t>
            </a:r>
            <a:r>
              <a:rPr lang="en-US" sz="2600" b="1" dirty="0">
                <a:latin typeface="Arial" panose="020B0604020202020204" pitchFamily="34" charset="0"/>
                <a:cs typeface="Arial" panose="020B0604020202020204" pitchFamily="34" charset="0"/>
              </a:rPr>
              <a:t>reduce healthcare burdens</a:t>
            </a:r>
            <a:r>
              <a:rPr lang="en-US" sz="2600" dirty="0">
                <a:latin typeface="Arial" panose="020B0604020202020204" pitchFamily="34" charset="0"/>
                <a:cs typeface="Arial" panose="020B0604020202020204" pitchFamily="34" charset="0"/>
              </a:rPr>
              <a:t>, and make primary health guidance more </a:t>
            </a:r>
            <a:r>
              <a:rPr lang="en-US" sz="2600" b="1" dirty="0">
                <a:latin typeface="Arial" panose="020B0604020202020204" pitchFamily="34" charset="0"/>
                <a:cs typeface="Arial" panose="020B0604020202020204" pitchFamily="34" charset="0"/>
              </a:rPr>
              <a:t>accessible, personalized, and safe</a:t>
            </a:r>
            <a:r>
              <a:rPr lang="en-US" sz="2600" dirty="0">
                <a:latin typeface="Arial" panose="020B0604020202020204" pitchFamily="34" charset="0"/>
                <a:cs typeface="Arial" panose="020B0604020202020204" pitchFamily="34" charset="0"/>
              </a:rPr>
              <a:t> for people worldwide</a:t>
            </a:r>
            <a:r>
              <a:rPr lang="en-US" sz="2800" dirty="0">
                <a:latin typeface="Arial" panose="020B0604020202020204" pitchFamily="34" charset="0"/>
                <a:cs typeface="Arial" panose="020B0604020202020204" pitchFamily="34" charset="0"/>
              </a:rPr>
              <a:t>.</a:t>
            </a:r>
            <a:endParaRPr lang="en-US" sz="28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CE79E503-5517-5645-9901-8F81DABB0380}"/>
              </a:ext>
            </a:extLst>
          </p:cNvPr>
          <p:cNvSpPr>
            <a:spLocks noGrp="1" noChangeArrowheads="1"/>
          </p:cNvSpPr>
          <p:nvPr>
            <p:ph idx="1"/>
          </p:nvPr>
        </p:nvSpPr>
        <p:spPr bwMode="auto">
          <a:xfrm>
            <a:off x="581024" y="1499502"/>
            <a:ext cx="11029616" cy="4278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Wearables</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Connect with smartwatches, fitness bands, and IoT devices for real-time health data.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Advanced Predictive Analytics</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Use AI to forecast potential health risks before symptoms appear.</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Telemedicine Integration</a:t>
            </a: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 Directly connect users with doctors via video or chat consultations.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Voice-Based Interaction</a:t>
            </a:r>
            <a:r>
              <a:rPr kumimoji="0" lang="en-US" altLang="en-US" sz="1800" b="0" i="0" u="none" strike="noStrike" cap="none" normalizeH="0" baseline="0" dirty="0">
                <a:ln>
                  <a:noFill/>
                </a:ln>
                <a:solidFill>
                  <a:schemeClr val="tx1"/>
                </a:solidFill>
                <a:effectLst/>
                <a:latin typeface="Arial" panose="020B0604020202020204" pitchFamily="34" charset="0"/>
              </a:rPr>
              <a:t> – Enable hands-free symptom reporting for elderly and differently-abled users.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Health Recommendations</a:t>
            </a:r>
            <a:r>
              <a:rPr kumimoji="0" lang="en-US" altLang="en-US" sz="1800" b="0" i="0" u="none" strike="noStrike" cap="none" normalizeH="0" baseline="0" dirty="0">
                <a:ln>
                  <a:noFill/>
                </a:ln>
                <a:solidFill>
                  <a:schemeClr val="tx1"/>
                </a:solidFill>
                <a:effectLst/>
                <a:latin typeface="Arial" panose="020B0604020202020204" pitchFamily="34" charset="0"/>
              </a:rPr>
              <a:t> – Tailor advice based on user history, lifestyle, and genetic data.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Multilingual &amp; Regional Support</a:t>
            </a:r>
            <a:r>
              <a:rPr kumimoji="0" lang="en-US" altLang="en-US" sz="1800" b="0" i="0" u="none" strike="noStrike" cap="none" normalizeH="0" baseline="0" dirty="0">
                <a:ln>
                  <a:noFill/>
                </a:ln>
                <a:solidFill>
                  <a:schemeClr val="tx1"/>
                </a:solidFill>
                <a:effectLst/>
                <a:latin typeface="Arial" panose="020B0604020202020204" pitchFamily="34" charset="0"/>
              </a:rPr>
              <a:t> – Expand to cover more languages and local dialects for inclusivity.</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Mental Health Assistance</a:t>
            </a:r>
            <a:r>
              <a:rPr kumimoji="0" lang="en-US" altLang="en-US" sz="1800" b="0" i="0" u="none" strike="noStrike" cap="none" normalizeH="0" baseline="0" dirty="0">
                <a:ln>
                  <a:noFill/>
                </a:ln>
                <a:solidFill>
                  <a:schemeClr val="tx1"/>
                </a:solidFill>
                <a:effectLst/>
                <a:latin typeface="Arial" panose="020B0604020202020204" pitchFamily="34" charset="0"/>
              </a:rPr>
              <a:t> – Incorporate stress, anxiety, and depression symptom tracking with guided help.</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Emergency Response Integration</a:t>
            </a:r>
            <a:r>
              <a:rPr kumimoji="0" lang="en-US" altLang="en-US" sz="1800" b="0" i="0" u="none" strike="noStrike" cap="none" normalizeH="0" baseline="0" dirty="0">
                <a:ln>
                  <a:noFill/>
                </a:ln>
                <a:solidFill>
                  <a:schemeClr val="tx1"/>
                </a:solidFill>
                <a:effectLst/>
                <a:latin typeface="Arial" panose="020B0604020202020204" pitchFamily="34" charset="0"/>
              </a:rPr>
              <a:t> – Auto-alert family or emergency services for critical health conditions.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Offline Mode</a:t>
            </a:r>
            <a:r>
              <a:rPr kumimoji="0" lang="en-US" altLang="en-US" sz="1800" b="0" i="0" u="none" strike="noStrike" cap="none" normalizeH="0" baseline="0" dirty="0">
                <a:ln>
                  <a:noFill/>
                </a:ln>
                <a:solidFill>
                  <a:schemeClr val="tx1"/>
                </a:solidFill>
                <a:effectLst/>
                <a:latin typeface="Arial" panose="020B0604020202020204" pitchFamily="34" charset="0"/>
              </a:rPr>
              <a:t> – Allow symptom checking in low or no-internet areas using cached medical data.</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Global Health Data Contribution</a:t>
            </a:r>
            <a:r>
              <a:rPr kumimoji="0" lang="en-US" altLang="en-US" sz="1800" b="0" i="0" u="none" strike="noStrike" cap="none" normalizeH="0" baseline="0" dirty="0">
                <a:ln>
                  <a:noFill/>
                </a:ln>
                <a:solidFill>
                  <a:schemeClr val="tx1"/>
                </a:solidFill>
                <a:effectLst/>
                <a:latin typeface="Arial" panose="020B0604020202020204" pitchFamily="34" charset="0"/>
              </a:rPr>
              <a:t> – Share anonymized insights to help public health research and policy-making.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idx="4294967295"/>
          </p:nvPr>
        </p:nvSpPr>
        <p:spPr>
          <a:xfrm>
            <a:off x="0" y="701675"/>
            <a:ext cx="11029950" cy="530225"/>
          </a:xfrm>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4294967295"/>
          </p:nvPr>
        </p:nvSpPr>
        <p:spPr>
          <a:xfrm flipV="1">
            <a:off x="0" y="1450975"/>
            <a:ext cx="11028363" cy="168275"/>
          </a:xfrm>
        </p:spPr>
        <p:txBody>
          <a:bodyPr>
            <a:normAutofit fontScale="25000" lnSpcReduction="20000"/>
          </a:bodyPr>
          <a:lstStyle/>
          <a:p>
            <a:pPr marL="0" indent="0">
              <a:buNone/>
            </a:pPr>
            <a:r>
              <a:rPr lang="en-IN" dirty="0"/>
              <a:t>G</a:t>
            </a:r>
          </a:p>
        </p:txBody>
      </p:sp>
      <p:pic>
        <p:nvPicPr>
          <p:cNvPr id="5" name="Picture 4">
            <a:extLst>
              <a:ext uri="{FF2B5EF4-FFF2-40B4-BE49-F238E27FC236}">
                <a16:creationId xmlns:a16="http://schemas.microsoft.com/office/drawing/2014/main" id="{A4D9B783-CB6D-E2EA-270B-09EBD136FACB}"/>
              </a:ext>
            </a:extLst>
          </p:cNvPr>
          <p:cNvPicPr>
            <a:picLocks noChangeAspect="1"/>
          </p:cNvPicPr>
          <p:nvPr/>
        </p:nvPicPr>
        <p:blipFill>
          <a:blip r:embed="rId2"/>
          <a:stretch>
            <a:fillRect/>
          </a:stretch>
        </p:blipFill>
        <p:spPr>
          <a:xfrm>
            <a:off x="581193" y="1302026"/>
            <a:ext cx="10342839" cy="507439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12B3610-F6B0-9C7B-8B17-A735E6912687}"/>
              </a:ext>
            </a:extLst>
          </p:cNvPr>
          <p:cNvPicPr>
            <a:picLocks noChangeAspect="1"/>
          </p:cNvPicPr>
          <p:nvPr/>
        </p:nvPicPr>
        <p:blipFill>
          <a:blip r:embed="rId2"/>
          <a:stretch>
            <a:fillRect/>
          </a:stretch>
        </p:blipFill>
        <p:spPr>
          <a:xfrm>
            <a:off x="707136" y="737812"/>
            <a:ext cx="10192512" cy="5626412"/>
          </a:xfrm>
          <a:prstGeom prst="rect">
            <a:avLst/>
          </a:prstGeom>
        </p:spPr>
      </p:pic>
    </p:spTree>
    <p:extLst>
      <p:ext uri="{BB962C8B-B14F-4D97-AF65-F5344CB8AC3E}">
        <p14:creationId xmlns:p14="http://schemas.microsoft.com/office/powerpoint/2010/main" val="12404010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0391" y="812953"/>
            <a:ext cx="2173095" cy="369332"/>
          </a:xfrm>
          <a:prstGeom prst="rect">
            <a:avLst/>
          </a:prstGeom>
        </p:spPr>
        <p:txBody>
          <a:bodyPr wrap="none">
            <a:spAutoFit/>
          </a:bodyPr>
          <a:lstStyle/>
          <a:p>
            <a:r>
              <a:rPr lang="en-IN" dirty="0"/>
              <a:t>  </a:t>
            </a:r>
            <a:r>
              <a:rPr lang="en-IN" b="1" dirty="0"/>
              <a:t>RAG LAB certificate</a:t>
            </a:r>
          </a:p>
        </p:txBody>
      </p:sp>
      <p:pic>
        <p:nvPicPr>
          <p:cNvPr id="6" name="Picture 5">
            <a:extLst>
              <a:ext uri="{FF2B5EF4-FFF2-40B4-BE49-F238E27FC236}">
                <a16:creationId xmlns:a16="http://schemas.microsoft.com/office/drawing/2014/main" id="{68EE63B4-54E6-CD39-AE7B-D4171667A3C4}"/>
              </a:ext>
            </a:extLst>
          </p:cNvPr>
          <p:cNvPicPr>
            <a:picLocks noChangeAspect="1"/>
          </p:cNvPicPr>
          <p:nvPr/>
        </p:nvPicPr>
        <p:blipFill>
          <a:blip r:embed="rId2"/>
          <a:stretch>
            <a:fillRect/>
          </a:stretch>
        </p:blipFill>
        <p:spPr>
          <a:xfrm>
            <a:off x="757580" y="1341119"/>
            <a:ext cx="10410292" cy="497433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4" name="Content Placeholder 3">
            <a:extLst>
              <a:ext uri="{FF2B5EF4-FFF2-40B4-BE49-F238E27FC236}">
                <a16:creationId xmlns:a16="http://schemas.microsoft.com/office/drawing/2014/main" id="{B1476FD2-D7A9-1192-6EE4-7F0E85A5B3A4}"/>
              </a:ext>
            </a:extLst>
          </p:cNvPr>
          <p:cNvSpPr>
            <a:spLocks noGrp="1"/>
          </p:cNvSpPr>
          <p:nvPr>
            <p:ph idx="1"/>
          </p:nvPr>
        </p:nvSpPr>
        <p:spPr>
          <a:xfrm>
            <a:off x="184926" y="2982083"/>
            <a:ext cx="11822147" cy="893834"/>
          </a:xfrm>
          <a:prstGeom prst="rect">
            <a:avLst/>
          </a:prstGeom>
        </p:spPr>
        <p:txBody>
          <a:bodyPr wrap="none">
            <a:spAutoFit/>
          </a:bodyPr>
          <a:lstStyle/>
          <a:p>
            <a:pPr marL="0" indent="0">
              <a:buNone/>
            </a:pPr>
            <a:r>
              <a:rPr lang="en-IN" sz="2400" dirty="0">
                <a:latin typeface="Arial" panose="020B0604020202020204" pitchFamily="34" charset="0"/>
                <a:cs typeface="Arial" panose="020B0604020202020204" pitchFamily="34" charset="0"/>
              </a:rPr>
              <a:t>Git hub </a:t>
            </a:r>
            <a:r>
              <a:rPr lang="en-IN" sz="2400" dirty="0" err="1">
                <a:latin typeface="Arial" panose="020B0604020202020204" pitchFamily="34" charset="0"/>
                <a:cs typeface="Arial" panose="020B0604020202020204" pitchFamily="34" charset="0"/>
              </a:rPr>
              <a:t>lik</a:t>
            </a:r>
            <a:r>
              <a:rPr lang="en-IN" sz="2400" dirty="0">
                <a:latin typeface="Arial" panose="020B0604020202020204" pitchFamily="34" charset="0"/>
                <a:cs typeface="Arial" panose="020B0604020202020204" pitchFamily="34" charset="0"/>
              </a:rPr>
              <a:t> : </a:t>
            </a:r>
            <a:r>
              <a:rPr lang="en-IN" sz="2400" dirty="0">
                <a:latin typeface="Arial" panose="020B0604020202020204" pitchFamily="34" charset="0"/>
                <a:cs typeface="Arial" panose="020B0604020202020204" pitchFamily="34" charset="0"/>
                <a:hlinkClick r:id="rId2"/>
              </a:rPr>
              <a:t>https://github.com/theaditya0810/Agentic-AI-Health-Symptom-Checker-</a:t>
            </a:r>
            <a:endParaRPr lang="en-IN" sz="2400"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606876" y="1232452"/>
            <a:ext cx="11029615" cy="4673324"/>
          </a:xfrm>
        </p:spPr>
        <p:txBody>
          <a:bodyPr>
            <a:normAutofit/>
          </a:bodyPr>
          <a:lstStyle/>
          <a:p>
            <a:pPr marL="0" indent="0">
              <a:buNone/>
            </a:pPr>
            <a:r>
              <a:rPr lang="en-US" sz="2400" dirty="0">
                <a:latin typeface="Arial" panose="020B0604020202020204" pitchFamily="34" charset="0"/>
                <a:cs typeface="Arial" panose="020B0604020202020204" pitchFamily="34" charset="0"/>
              </a:rPr>
              <a:t>An 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endParaRPr lang="en-US" sz="2400" dirty="0">
              <a:solidFill>
                <a:srgbClr val="40404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581192" y="967304"/>
            <a:ext cx="8485632" cy="5151735"/>
          </a:xfrm>
        </p:spPr>
        <p:txBody>
          <a:bodyPr vert="horz" lIns="91440" tIns="45720" rIns="91440" bIns="45720" rtlCol="0" anchor="ctr">
            <a:noAutofit/>
          </a:bodyPr>
          <a:lstStyle/>
          <a:p>
            <a:pPr marL="0" indent="0">
              <a:buNone/>
            </a:pPr>
            <a:r>
              <a:rPr lang="en-US" sz="2800" dirty="0">
                <a:solidFill>
                  <a:srgbClr val="000000"/>
                </a:solidFill>
                <a:latin typeface="Arial" panose="020B0604020202020204" pitchFamily="34" charset="0"/>
                <a:ea typeface="Calibri"/>
                <a:cs typeface="Arial" panose="020B0604020202020204" pitchFamily="34" charset="0"/>
              </a:rPr>
              <a:t>IBM cloud lite services</a:t>
            </a:r>
          </a:p>
          <a:p>
            <a:pPr marL="0" indent="0">
              <a:buNone/>
            </a:pPr>
            <a:r>
              <a:rPr lang="en-US" sz="2800" dirty="0">
                <a:solidFill>
                  <a:srgbClr val="000000"/>
                </a:solidFill>
                <a:latin typeface="Arial" panose="020B0604020202020204" pitchFamily="34" charset="0"/>
                <a:ea typeface="Calibri"/>
                <a:cs typeface="Arial" panose="020B0604020202020204" pitchFamily="34" charset="0"/>
              </a:rPr>
              <a:t>Natural Language Processing (NLP)</a:t>
            </a:r>
          </a:p>
          <a:p>
            <a:pPr marL="0" indent="0">
              <a:buNone/>
            </a:pPr>
            <a:r>
              <a:rPr lang="en-US" sz="2800" dirty="0">
                <a:solidFill>
                  <a:srgbClr val="000000"/>
                </a:solidFill>
                <a:latin typeface="Arial" panose="020B0604020202020204" pitchFamily="34" charset="0"/>
                <a:ea typeface="Calibri"/>
                <a:cs typeface="Arial" panose="020B0604020202020204" pitchFamily="34" charset="0"/>
              </a:rPr>
              <a:t>Retrieval Augmented Generation (RAG)</a:t>
            </a:r>
          </a:p>
          <a:p>
            <a:pPr marL="0" indent="0">
              <a:buNone/>
            </a:pPr>
            <a:r>
              <a:rPr lang="en-US" sz="2800" dirty="0">
                <a:solidFill>
                  <a:srgbClr val="000000"/>
                </a:solidFill>
                <a:latin typeface="Arial" panose="020B0604020202020204" pitchFamily="34" charset="0"/>
                <a:ea typeface="Calibri"/>
                <a:cs typeface="Arial" panose="020B0604020202020204" pitchFamily="34" charset="0"/>
              </a:rPr>
              <a:t>IBM Granite model</a:t>
            </a:r>
          </a:p>
          <a:p>
            <a:pPr marL="0" indent="0">
              <a:buNone/>
            </a:pPr>
            <a:r>
              <a:rPr lang="en-IN" sz="2800" dirty="0">
                <a:latin typeface="Arial" panose="020B0604020202020204" pitchFamily="34" charset="0"/>
                <a:cs typeface="Arial" panose="020B0604020202020204" pitchFamily="34" charset="0"/>
              </a:rPr>
              <a:t>IBM Cloud Object Storage</a:t>
            </a:r>
            <a:endParaRPr lang="en-US" sz="2800" dirty="0">
              <a:solidFill>
                <a:srgbClr val="000000"/>
              </a:solidFill>
              <a:latin typeface="Arial" panose="020B0604020202020204" pitchFamily="34" charset="0"/>
              <a:ea typeface="Calibri"/>
              <a:cs typeface="Arial" panose="020B0604020202020204" pitchFamily="34" charset="0"/>
            </a:endParaRPr>
          </a:p>
          <a:p>
            <a:pPr marL="0" indent="0">
              <a:buNone/>
            </a:pPr>
            <a:r>
              <a:rPr lang="en-IN" sz="2800" dirty="0">
                <a:latin typeface="Arial" panose="020B0604020202020204" pitchFamily="34" charset="0"/>
                <a:cs typeface="Arial" panose="020B0604020202020204" pitchFamily="34" charset="0"/>
              </a:rPr>
              <a:t>IBM Language Translator</a:t>
            </a:r>
            <a:endParaRPr lang="en-US" sz="2800" dirty="0">
              <a:solidFill>
                <a:srgbClr val="000000"/>
              </a:solidFill>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377953" y="2255520"/>
            <a:ext cx="10351008" cy="4376928"/>
          </a:xfrm>
        </p:spPr>
        <p:txBody>
          <a:bodyPr>
            <a:normAutofit/>
          </a:bodyPr>
          <a:lstStyle/>
          <a:p>
            <a:pPr marL="0" indent="0">
              <a:buNone/>
            </a:pPr>
            <a:r>
              <a:rPr lang="en-IN" sz="2400" dirty="0"/>
              <a:t>IBM Cloud Watsonx AI Studio</a:t>
            </a:r>
          </a:p>
          <a:p>
            <a:pPr marL="0" indent="0">
              <a:buNone/>
            </a:pPr>
            <a:r>
              <a:rPr lang="en-IN" sz="2400" dirty="0"/>
              <a:t>IBM Cloud </a:t>
            </a:r>
            <a:r>
              <a:rPr lang="en-IN" sz="2400" dirty="0" err="1"/>
              <a:t>Watsonx</a:t>
            </a:r>
            <a:r>
              <a:rPr lang="en-IN" sz="2400" dirty="0"/>
              <a:t> AI runtime</a:t>
            </a:r>
          </a:p>
          <a:p>
            <a:pPr marL="0" indent="0">
              <a:buNone/>
            </a:pPr>
            <a:r>
              <a:rPr lang="en-IN" sz="2400" dirty="0"/>
              <a:t>IBM Cloud Agent Lab</a:t>
            </a:r>
          </a:p>
          <a:p>
            <a:pPr marL="0" indent="0">
              <a:buNone/>
            </a:pPr>
            <a:r>
              <a:rPr lang="en-IN" sz="2400" dirty="0"/>
              <a:t>IBM Granite foundation model</a:t>
            </a:r>
          </a:p>
          <a:p>
            <a:pPr marL="0" indent="0">
              <a:buNone/>
            </a:pPr>
            <a:r>
              <a:rPr lang="en-IN" sz="2400" dirty="0">
                <a:latin typeface="Arial" panose="020B0604020202020204" pitchFamily="34" charset="0"/>
                <a:cs typeface="Arial" panose="020B0604020202020204" pitchFamily="34" charset="0"/>
              </a:rPr>
              <a:t>IBM Cloud Object Storage</a:t>
            </a:r>
          </a:p>
          <a:p>
            <a:pPr marL="0" indent="0">
              <a:buNone/>
            </a:pPr>
            <a:r>
              <a:rPr lang="en-IN" sz="2400" dirty="0">
                <a:latin typeface="Arial" panose="020B0604020202020204" pitchFamily="34" charset="0"/>
                <a:cs typeface="Arial" panose="020B0604020202020204" pitchFamily="34" charset="0"/>
              </a:rPr>
              <a:t>IBM Language Translator</a:t>
            </a:r>
            <a:endParaRPr lang="en-US" sz="2400" dirty="0">
              <a:solidFill>
                <a:srgbClr val="000000"/>
              </a:solidFill>
              <a:latin typeface="Arial" panose="020B0604020202020204" pitchFamily="34" charset="0"/>
              <a:ea typeface="Calibri"/>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a:p>
            <a:pPr marL="305435" indent="-305435"/>
            <a:endParaRPr lang="en-IN" sz="2400" dirty="0">
              <a:latin typeface="Arial" panose="020B0604020202020204" pitchFamily="34" charset="0"/>
              <a:cs typeface="Arial" panose="020B0604020202020204" pitchFamily="34" charset="0"/>
            </a:endParaRPr>
          </a:p>
          <a:p>
            <a:pPr marL="305435" indent="-305435"/>
            <a:endParaRPr lang="en-US" sz="2400" dirty="0">
              <a:solidFill>
                <a:srgbClr val="000000"/>
              </a:solidFill>
              <a:latin typeface="Arial" panose="020B0604020202020204" pitchFamily="34" charset="0"/>
              <a:ea typeface="Calibri"/>
              <a:cs typeface="Arial" panose="020B0604020202020204" pitchFamily="34" charset="0"/>
            </a:endParaRPr>
          </a:p>
          <a:p>
            <a:pPr marL="305435" indent="-305435"/>
            <a:endParaRPr lang="en-IN" sz="2400" dirty="0"/>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75210CB8-DCE6-C869-45B3-831E56576F7E}"/>
              </a:ext>
            </a:extLst>
          </p:cNvPr>
          <p:cNvSpPr>
            <a:spLocks noGrp="1" noChangeArrowheads="1"/>
          </p:cNvSpPr>
          <p:nvPr>
            <p:ph idx="1"/>
          </p:nvPr>
        </p:nvSpPr>
        <p:spPr bwMode="auto">
          <a:xfrm>
            <a:off x="280416" y="1591974"/>
            <a:ext cx="1171651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Multilingual Understanding</a:t>
            </a:r>
            <a:r>
              <a:rPr kumimoji="0" lang="en-US" altLang="en-US" sz="2000" b="0" i="0" u="none" strike="noStrike" cap="none" normalizeH="0" baseline="0" dirty="0">
                <a:ln>
                  <a:noFill/>
                </a:ln>
                <a:solidFill>
                  <a:schemeClr val="tx1"/>
                </a:solidFill>
                <a:effectLst/>
                <a:latin typeface="Arial" panose="020B0604020202020204" pitchFamily="34" charset="0"/>
              </a:rPr>
              <a:t> – Accepts symptoms in multiple languages and even mixed-      language  sentences.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Trusted Medical Data Sources</a:t>
            </a:r>
            <a:r>
              <a:rPr kumimoji="0" lang="en-US" altLang="en-US" sz="2000" b="0" i="0" u="none" strike="noStrike" cap="none" normalizeH="0" baseline="0" dirty="0">
                <a:ln>
                  <a:noFill/>
                </a:ln>
                <a:solidFill>
                  <a:schemeClr val="tx1"/>
                </a:solidFill>
                <a:effectLst/>
                <a:latin typeface="Arial" panose="020B0604020202020204" pitchFamily="34" charset="0"/>
              </a:rPr>
              <a:t> – Uses WHO, CDC, and verified medical databases to ensure     accuracy.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Symptom Clustering &amp; Matching</a:t>
            </a:r>
            <a:r>
              <a:rPr kumimoji="0" lang="en-US" altLang="en-US" sz="2000" b="0" i="0" u="none" strike="noStrike" cap="none" normalizeH="0" baseline="0" dirty="0">
                <a:ln>
                  <a:noFill/>
                </a:ln>
                <a:solidFill>
                  <a:schemeClr val="tx1"/>
                </a:solidFill>
                <a:effectLst/>
                <a:latin typeface="Arial" panose="020B0604020202020204" pitchFamily="34" charset="0"/>
              </a:rPr>
              <a:t> – Groups symptoms to suggest possible conditions with confidence scores.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Urgency Detection</a:t>
            </a:r>
            <a:r>
              <a:rPr kumimoji="0" lang="en-US" altLang="en-US" sz="2000" b="0" i="0" u="none" strike="noStrike" cap="none" normalizeH="0" baseline="0" dirty="0">
                <a:ln>
                  <a:noFill/>
                </a:ln>
                <a:solidFill>
                  <a:schemeClr val="tx1"/>
                </a:solidFill>
                <a:effectLst/>
                <a:latin typeface="Arial" panose="020B0604020202020204" pitchFamily="34" charset="0"/>
              </a:rPr>
              <a:t> – Classifies cases as Self-care, Doctor visit, or Emergency.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Preventive Health Tips</a:t>
            </a:r>
            <a:r>
              <a:rPr kumimoji="0" lang="en-US" altLang="en-US" sz="2000" b="0" i="0" u="none" strike="noStrike" cap="none" normalizeH="0" baseline="0" dirty="0">
                <a:ln>
                  <a:noFill/>
                </a:ln>
                <a:solidFill>
                  <a:schemeClr val="tx1"/>
                </a:solidFill>
                <a:effectLst/>
                <a:latin typeface="Arial" panose="020B0604020202020204" pitchFamily="34" charset="0"/>
              </a:rPr>
              <a:t> – Gives lifestyle and prevention advice alongside symptom results.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Voice &amp; Chat Interaction</a:t>
            </a:r>
            <a:r>
              <a:rPr kumimoji="0" lang="en-US" altLang="en-US" sz="2000" b="0" i="0" u="none" strike="noStrike" cap="none" normalizeH="0" baseline="0" dirty="0">
                <a:ln>
                  <a:noFill/>
                </a:ln>
                <a:solidFill>
                  <a:schemeClr val="tx1"/>
                </a:solidFill>
                <a:effectLst/>
                <a:latin typeface="Arial" panose="020B0604020202020204" pitchFamily="34" charset="0"/>
              </a:rPr>
              <a:t> – Works via voice input, chatbots, and messaging platforms.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Agentic Behavior</a:t>
            </a:r>
            <a:r>
              <a:rPr kumimoji="0" lang="en-US" altLang="en-US" sz="2000" b="0" i="0" u="none" strike="noStrike" cap="none" normalizeH="0" baseline="0" dirty="0">
                <a:ln>
                  <a:noFill/>
                </a:ln>
                <a:solidFill>
                  <a:schemeClr val="tx1"/>
                </a:solidFill>
                <a:effectLst/>
                <a:latin typeface="Arial" panose="020B0604020202020204" pitchFamily="34" charset="0"/>
              </a:rPr>
              <a:t> – Auto-updates with latest medical guidelines and prompts follow-ups.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Privacy-First</a:t>
            </a:r>
            <a:r>
              <a:rPr kumimoji="0" lang="en-US" altLang="en-US" sz="2000" b="0" i="0" u="none" strike="noStrike" cap="none" normalizeH="0" baseline="0" dirty="0">
                <a:ln>
                  <a:noFill/>
                </a:ln>
                <a:solidFill>
                  <a:schemeClr val="tx1"/>
                </a:solidFill>
                <a:effectLst/>
                <a:latin typeface="Arial" panose="020B0604020202020204" pitchFamily="34" charset="0"/>
              </a:rPr>
              <a:t> – End-to-end encrypted, no personal data stored without consent.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Adaptive Recommendations</a:t>
            </a:r>
            <a:r>
              <a:rPr kumimoji="0" lang="en-US" altLang="en-US" sz="2000" b="0" i="0" u="none" strike="noStrike" cap="none" normalizeH="0" baseline="0" dirty="0">
                <a:ln>
                  <a:noFill/>
                </a:ln>
                <a:solidFill>
                  <a:schemeClr val="tx1"/>
                </a:solidFill>
                <a:effectLst/>
                <a:latin typeface="Arial" panose="020B0604020202020204" pitchFamily="34" charset="0"/>
              </a:rPr>
              <a:t> – Adjusts suggestions based on location, climate, and outbreaks.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Arial" panose="020B0604020202020204" pitchFamily="34" charset="0"/>
              </a:rPr>
              <a:t>IBM-Powered Reliability</a:t>
            </a:r>
            <a:r>
              <a:rPr kumimoji="0" lang="en-US" altLang="en-US" sz="2000" b="0" i="0" u="none" strike="noStrike" cap="none" normalizeH="0" baseline="0" dirty="0">
                <a:ln>
                  <a:noFill/>
                </a:ln>
                <a:solidFill>
                  <a:schemeClr val="tx1"/>
                </a:solidFill>
                <a:effectLst/>
                <a:latin typeface="Arial" panose="020B0604020202020204" pitchFamily="34" charset="0"/>
              </a:rPr>
              <a:t> – Built on IBM Granite + IBM Cloud Lite for high security and scalability.</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AE8A4FAB-586D-8664-61AF-DD4AE9802D7A}"/>
              </a:ext>
            </a:extLst>
          </p:cNvPr>
          <p:cNvSpPr>
            <a:spLocks noGrp="1" noChangeArrowheads="1"/>
          </p:cNvSpPr>
          <p:nvPr>
            <p:ph idx="1"/>
          </p:nvPr>
        </p:nvSpPr>
        <p:spPr bwMode="auto">
          <a:xfrm>
            <a:off x="451104" y="1211516"/>
            <a:ext cx="1071676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General Public</a:t>
            </a:r>
            <a:r>
              <a:rPr kumimoji="0" lang="en-US" altLang="en-US" sz="2400" b="0" i="0" u="none" strike="noStrike" cap="none" normalizeH="0" baseline="0" dirty="0">
                <a:ln>
                  <a:noFill/>
                </a:ln>
                <a:solidFill>
                  <a:schemeClr val="tx1"/>
                </a:solidFill>
                <a:effectLst/>
                <a:latin typeface="Arial" panose="020B0604020202020204" pitchFamily="34" charset="0"/>
              </a:rPr>
              <a:t> – Anyone wanting quick, reliable health guidance.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Rural &amp; Remote Populations</a:t>
            </a:r>
            <a:r>
              <a:rPr kumimoji="0" lang="en-US" altLang="en-US" sz="2400" b="0" i="0" u="none" strike="noStrike" cap="none" normalizeH="0" baseline="0" dirty="0">
                <a:ln>
                  <a:noFill/>
                </a:ln>
                <a:solidFill>
                  <a:schemeClr val="tx1"/>
                </a:solidFill>
                <a:effectLst/>
                <a:latin typeface="Arial" panose="020B0604020202020204" pitchFamily="34" charset="0"/>
              </a:rPr>
              <a:t> – People with limited access to healthcare facilities.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Elderly Individuals</a:t>
            </a:r>
            <a:r>
              <a:rPr kumimoji="0" lang="en-US" altLang="en-US" sz="2400" b="0" i="0" u="none" strike="noStrike" cap="none" normalizeH="0" baseline="0" dirty="0">
                <a:ln>
                  <a:noFill/>
                </a:ln>
                <a:solidFill>
                  <a:schemeClr val="tx1"/>
                </a:solidFill>
                <a:effectLst/>
                <a:latin typeface="Arial" panose="020B0604020202020204" pitchFamily="34" charset="0"/>
              </a:rPr>
              <a:t> – Seniors needing simple, voice-assisted health checks.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Parents &amp; Guardians</a:t>
            </a:r>
            <a:r>
              <a:rPr kumimoji="0" lang="en-US" altLang="en-US" sz="2400" b="0" i="0" u="none" strike="noStrike" cap="none" normalizeH="0" baseline="0" dirty="0">
                <a:ln>
                  <a:noFill/>
                </a:ln>
                <a:solidFill>
                  <a:schemeClr val="tx1"/>
                </a:solidFill>
                <a:effectLst/>
                <a:latin typeface="Arial" panose="020B0604020202020204" pitchFamily="34" charset="0"/>
              </a:rPr>
              <a:t> – For monitoring children’s health symptoms.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Chronic Disease Patients</a:t>
            </a:r>
            <a:r>
              <a:rPr kumimoji="0" lang="en-US" altLang="en-US" sz="2400" b="0" i="0" u="none" strike="noStrike" cap="none" normalizeH="0" baseline="0" dirty="0">
                <a:ln>
                  <a:noFill/>
                </a:ln>
                <a:solidFill>
                  <a:schemeClr val="tx1"/>
                </a:solidFill>
                <a:effectLst/>
                <a:latin typeface="Arial" panose="020B0604020202020204" pitchFamily="34" charset="0"/>
              </a:rPr>
              <a:t> – To track symptoms and receive preventive tips.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Travelers &amp; Expats</a:t>
            </a:r>
            <a:r>
              <a:rPr kumimoji="0" lang="en-US" altLang="en-US" sz="2400" b="0" i="0" u="none" strike="noStrike" cap="none" normalizeH="0" baseline="0" dirty="0">
                <a:ln>
                  <a:noFill/>
                </a:ln>
                <a:solidFill>
                  <a:schemeClr val="tx1"/>
                </a:solidFill>
                <a:effectLst/>
                <a:latin typeface="Arial" panose="020B0604020202020204" pitchFamily="34" charset="0"/>
              </a:rPr>
              <a:t> – For quick medical guidance abroad in multiple languages.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Students &amp; Working Professionals</a:t>
            </a:r>
            <a:r>
              <a:rPr kumimoji="0" lang="en-US" altLang="en-US" sz="2400" b="0" i="0" u="none" strike="noStrike" cap="none" normalizeH="0" baseline="0" dirty="0">
                <a:ln>
                  <a:noFill/>
                </a:ln>
                <a:solidFill>
                  <a:schemeClr val="tx1"/>
                </a:solidFill>
                <a:effectLst/>
                <a:latin typeface="Arial" panose="020B0604020202020204" pitchFamily="34" charset="0"/>
              </a:rPr>
              <a:t> – For fast symptom checks during busy schedules.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Telemedicine Users</a:t>
            </a:r>
            <a:r>
              <a:rPr kumimoji="0" lang="en-US" altLang="en-US" sz="2400" b="0" i="0" u="none" strike="noStrike" cap="none" normalizeH="0" baseline="0" dirty="0">
                <a:ln>
                  <a:noFill/>
                </a:ln>
                <a:solidFill>
                  <a:schemeClr val="tx1"/>
                </a:solidFill>
                <a:effectLst/>
                <a:latin typeface="Arial" panose="020B0604020202020204" pitchFamily="34" charset="0"/>
              </a:rPr>
              <a:t> – For pre-consultation symptom analysis.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Pharmacy Customers</a:t>
            </a:r>
            <a:r>
              <a:rPr kumimoji="0" lang="en-US" altLang="en-US" sz="2400" b="0" i="0" u="none" strike="noStrike" cap="none" normalizeH="0" baseline="0" dirty="0">
                <a:ln>
                  <a:noFill/>
                </a:ln>
                <a:solidFill>
                  <a:schemeClr val="tx1"/>
                </a:solidFill>
                <a:effectLst/>
                <a:latin typeface="Arial" panose="020B0604020202020204" pitchFamily="34" charset="0"/>
              </a:rPr>
              <a:t> – For over-the-counter guidance before purchase.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Caregivers &amp; Social Workers</a:t>
            </a:r>
            <a:r>
              <a:rPr kumimoji="0" lang="en-US" altLang="en-US" sz="2400" b="0" i="0" u="none" strike="noStrike" cap="none" normalizeH="0" baseline="0" dirty="0">
                <a:ln>
                  <a:noFill/>
                </a:ln>
                <a:solidFill>
                  <a:schemeClr val="tx1"/>
                </a:solidFill>
                <a:effectLst/>
                <a:latin typeface="Arial" panose="020B0604020202020204" pitchFamily="34" charset="0"/>
              </a:rPr>
              <a:t> – To assist vulnerable populations with basic health advice.</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110FDFB-682F-57D1-B4D3-78D9C2CFBE46}"/>
              </a:ext>
            </a:extLst>
          </p:cNvPr>
          <p:cNvPicPr>
            <a:picLocks noChangeAspect="1"/>
          </p:cNvPicPr>
          <p:nvPr/>
        </p:nvPicPr>
        <p:blipFill>
          <a:blip r:embed="rId2"/>
          <a:stretch>
            <a:fillRect/>
          </a:stretch>
        </p:blipFill>
        <p:spPr>
          <a:xfrm>
            <a:off x="581192" y="1669189"/>
            <a:ext cx="10269688" cy="464204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2BA51B98-81B1-5D34-BEAB-5D74D2DDB5AF}"/>
              </a:ext>
            </a:extLst>
          </p:cNvPr>
          <p:cNvPicPr>
            <a:picLocks noGrp="1" noChangeAspect="1"/>
          </p:cNvPicPr>
          <p:nvPr>
            <p:ph idx="1"/>
          </p:nvPr>
        </p:nvPicPr>
        <p:blipFill>
          <a:blip r:embed="rId2"/>
          <a:stretch>
            <a:fillRect/>
          </a:stretch>
        </p:blipFill>
        <p:spPr>
          <a:xfrm>
            <a:off x="959556" y="1301750"/>
            <a:ext cx="10272888" cy="5050282"/>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1938</TotalTime>
  <Words>806</Words>
  <Application>Microsoft Office PowerPoint</Application>
  <PresentationFormat>Widescreen</PresentationFormat>
  <Paragraphs>81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Agentic AI Health Symptom Checker </vt:lpstr>
      <vt:lpstr>OUTLINE</vt:lpstr>
      <vt:lpstr>Problem Statement</vt:lpstr>
      <vt:lpstr>Technology  used</vt:lpstr>
      <vt:lpstr>IBM cloud services used</vt:lpstr>
      <vt:lpstr>Wow factors</vt:lpstr>
      <vt:lpstr>End users</vt:lpstr>
      <vt:lpstr>Results</vt:lpstr>
      <vt:lpstr>Results</vt:lpstr>
      <vt:lpstr>Results</vt:lpstr>
      <vt:lpstr>Results</vt:lpstr>
      <vt:lpstr>PowerPoint Presentation</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ADITYA RAJ</cp:lastModifiedBy>
  <cp:revision>159</cp:revision>
  <dcterms:created xsi:type="dcterms:W3CDTF">2021-05-26T16:50:10Z</dcterms:created>
  <dcterms:modified xsi:type="dcterms:W3CDTF">2025-08-10T12:15:29Z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