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94" r:id="rId4"/>
  </p:sldMasterIdLst>
  <p:notesMasterIdLst>
    <p:notesMasterId r:id="rId31"/>
  </p:notesMasterIdLst>
  <p:handoutMasterIdLst>
    <p:handoutMasterId r:id="rId32"/>
  </p:handoutMasterIdLst>
  <p:sldIdLst>
    <p:sldId id="754" r:id="rId5"/>
    <p:sldId id="814" r:id="rId6"/>
    <p:sldId id="875" r:id="rId7"/>
    <p:sldId id="835" r:id="rId8"/>
    <p:sldId id="839" r:id="rId9"/>
    <p:sldId id="854" r:id="rId10"/>
    <p:sldId id="876" r:id="rId11"/>
    <p:sldId id="840" r:id="rId12"/>
    <p:sldId id="869" r:id="rId13"/>
    <p:sldId id="870" r:id="rId14"/>
    <p:sldId id="871" r:id="rId15"/>
    <p:sldId id="874" r:id="rId16"/>
    <p:sldId id="873" r:id="rId17"/>
    <p:sldId id="872" r:id="rId18"/>
    <p:sldId id="877" r:id="rId19"/>
    <p:sldId id="879" r:id="rId20"/>
    <p:sldId id="878" r:id="rId21"/>
    <p:sldId id="881" r:id="rId22"/>
    <p:sldId id="880" r:id="rId23"/>
    <p:sldId id="882" r:id="rId24"/>
    <p:sldId id="770" r:id="rId25"/>
    <p:sldId id="883" r:id="rId26"/>
    <p:sldId id="884" r:id="rId27"/>
    <p:sldId id="868" r:id="rId28"/>
    <p:sldId id="288" r:id="rId29"/>
    <p:sldId id="848" r:id="rId30"/>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7A00"/>
    <a:srgbClr val="868686"/>
    <a:srgbClr val="E26D32"/>
    <a:srgbClr val="76B900"/>
    <a:srgbClr val="5A5A5A"/>
    <a:srgbClr val="F2F2F2"/>
    <a:srgbClr val="0071C5"/>
    <a:srgbClr val="9A4216"/>
    <a:srgbClr val="4E2D00"/>
    <a:srgbClr val="0D34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94"/>
    <p:restoredTop sz="89747" autoAdjust="0"/>
  </p:normalViewPr>
  <p:slideViewPr>
    <p:cSldViewPr snapToGrid="0">
      <p:cViewPr>
        <p:scale>
          <a:sx n="170" d="100"/>
          <a:sy n="170" d="100"/>
        </p:scale>
        <p:origin x="48" y="-2623"/>
      </p:cViewPr>
      <p:guideLst>
        <p:guide orient="horz" pos="1316"/>
        <p:guide orient="horz" pos="3050"/>
        <p:guide orient="horz" pos="3189"/>
        <p:guide pos="5455"/>
        <p:guide orient="horz" pos="975"/>
        <p:guide pos="3457"/>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9/30/2021</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375827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11</a:t>
            </a:fld>
            <a:endParaRPr lang="en-US"/>
          </a:p>
        </p:txBody>
      </p:sp>
    </p:spTree>
    <p:extLst>
      <p:ext uri="{BB962C8B-B14F-4D97-AF65-F5344CB8AC3E}">
        <p14:creationId xmlns:p14="http://schemas.microsoft.com/office/powerpoint/2010/main" val="3719167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12</a:t>
            </a:fld>
            <a:endParaRPr lang="en-US"/>
          </a:p>
        </p:txBody>
      </p:sp>
    </p:spTree>
    <p:extLst>
      <p:ext uri="{BB962C8B-B14F-4D97-AF65-F5344CB8AC3E}">
        <p14:creationId xmlns:p14="http://schemas.microsoft.com/office/powerpoint/2010/main" val="3978796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13</a:t>
            </a:fld>
            <a:endParaRPr lang="en-US"/>
          </a:p>
        </p:txBody>
      </p:sp>
    </p:spTree>
    <p:extLst>
      <p:ext uri="{BB962C8B-B14F-4D97-AF65-F5344CB8AC3E}">
        <p14:creationId xmlns:p14="http://schemas.microsoft.com/office/powerpoint/2010/main" val="1829670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14</a:t>
            </a:fld>
            <a:endParaRPr lang="en-US"/>
          </a:p>
        </p:txBody>
      </p:sp>
    </p:spTree>
    <p:extLst>
      <p:ext uri="{BB962C8B-B14F-4D97-AF65-F5344CB8AC3E}">
        <p14:creationId xmlns:p14="http://schemas.microsoft.com/office/powerpoint/2010/main" val="312437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15</a:t>
            </a:fld>
            <a:endParaRPr lang="en-US"/>
          </a:p>
        </p:txBody>
      </p:sp>
    </p:spTree>
    <p:extLst>
      <p:ext uri="{BB962C8B-B14F-4D97-AF65-F5344CB8AC3E}">
        <p14:creationId xmlns:p14="http://schemas.microsoft.com/office/powerpoint/2010/main" val="697257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16</a:t>
            </a:fld>
            <a:endParaRPr lang="en-US"/>
          </a:p>
        </p:txBody>
      </p:sp>
    </p:spTree>
    <p:extLst>
      <p:ext uri="{BB962C8B-B14F-4D97-AF65-F5344CB8AC3E}">
        <p14:creationId xmlns:p14="http://schemas.microsoft.com/office/powerpoint/2010/main" val="2884716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17</a:t>
            </a:fld>
            <a:endParaRPr lang="en-US"/>
          </a:p>
        </p:txBody>
      </p:sp>
    </p:spTree>
    <p:extLst>
      <p:ext uri="{BB962C8B-B14F-4D97-AF65-F5344CB8AC3E}">
        <p14:creationId xmlns:p14="http://schemas.microsoft.com/office/powerpoint/2010/main" val="1471404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18</a:t>
            </a:fld>
            <a:endParaRPr lang="en-US"/>
          </a:p>
        </p:txBody>
      </p:sp>
    </p:spTree>
    <p:extLst>
      <p:ext uri="{BB962C8B-B14F-4D97-AF65-F5344CB8AC3E}">
        <p14:creationId xmlns:p14="http://schemas.microsoft.com/office/powerpoint/2010/main" val="2287457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19</a:t>
            </a:fld>
            <a:endParaRPr lang="en-US"/>
          </a:p>
        </p:txBody>
      </p:sp>
    </p:spTree>
    <p:extLst>
      <p:ext uri="{BB962C8B-B14F-4D97-AF65-F5344CB8AC3E}">
        <p14:creationId xmlns:p14="http://schemas.microsoft.com/office/powerpoint/2010/main" val="3412424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20</a:t>
            </a:fld>
            <a:endParaRPr lang="en-US"/>
          </a:p>
        </p:txBody>
      </p:sp>
    </p:spTree>
    <p:extLst>
      <p:ext uri="{BB962C8B-B14F-4D97-AF65-F5344CB8AC3E}">
        <p14:creationId xmlns:p14="http://schemas.microsoft.com/office/powerpoint/2010/main" val="2276370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b="0" i="0" u="none" strike="noStrike" cap="none" dirty="0">
                <a:solidFill>
                  <a:schemeClr val="dk1"/>
                </a:solidFill>
                <a:latin typeface="Trebuchet MS"/>
                <a:ea typeface="Trebuchet MS"/>
                <a:cs typeface="Trebuchet MS"/>
                <a:sym typeface="Trebuchet MS"/>
              </a:rPr>
              <a:t>Instructor: Make sure audience is aligned with the purpose of this DLI.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100" b="0" i="0" u="none" strike="noStrike" cap="none" dirty="0">
              <a:solidFill>
                <a:schemeClr val="dk1"/>
              </a:solidFill>
              <a:latin typeface="Trebuchet MS"/>
              <a:ea typeface="Trebuchet MS"/>
              <a:cs typeface="Trebuchet MS"/>
              <a:sym typeface="Trebuchet MS"/>
            </a:endParaRPr>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a:t>
            </a:fld>
            <a:endParaRPr lang="en-US"/>
          </a:p>
        </p:txBody>
      </p:sp>
    </p:spTree>
    <p:extLst>
      <p:ext uri="{BB962C8B-B14F-4D97-AF65-F5344CB8AC3E}">
        <p14:creationId xmlns:p14="http://schemas.microsoft.com/office/powerpoint/2010/main" val="2289039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22</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1895193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23</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4256647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24</a:t>
            </a:fld>
            <a:endParaRPr lang="en-US"/>
          </a:p>
        </p:txBody>
      </p:sp>
    </p:spTree>
    <p:extLst>
      <p:ext uri="{BB962C8B-B14F-4D97-AF65-F5344CB8AC3E}">
        <p14:creationId xmlns:p14="http://schemas.microsoft.com/office/powerpoint/2010/main" val="541301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25</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171460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26</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2693262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330"/>
              </a:spcBef>
              <a:spcAft>
                <a:spcPts val="0"/>
              </a:spcAft>
              <a:buSzPts val="1400"/>
              <a:buNone/>
            </a:pPr>
            <a:endParaRPr lang="en-US" sz="1100" b="0" i="0" u="none" strike="noStrike" cap="none" dirty="0">
              <a:solidFill>
                <a:schemeClr val="dk1"/>
              </a:solidFill>
              <a:latin typeface="Trebuchet MS"/>
              <a:ea typeface="Trebuchet MS"/>
              <a:cs typeface="Trebuchet MS"/>
              <a:sym typeface="Trebuchet MS"/>
            </a:endParaRP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4</a:t>
            </a:fld>
            <a:endParaRPr lang="en-US"/>
          </a:p>
        </p:txBody>
      </p:sp>
    </p:spTree>
    <p:extLst>
      <p:ext uri="{BB962C8B-B14F-4D97-AF65-F5344CB8AC3E}">
        <p14:creationId xmlns:p14="http://schemas.microsoft.com/office/powerpoint/2010/main" val="2570759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5</a:t>
            </a:fld>
            <a:endParaRPr lang="en-US"/>
          </a:p>
        </p:txBody>
      </p:sp>
    </p:spTree>
    <p:extLst>
      <p:ext uri="{BB962C8B-B14F-4D97-AF65-F5344CB8AC3E}">
        <p14:creationId xmlns:p14="http://schemas.microsoft.com/office/powerpoint/2010/main" val="4117628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6</a:t>
            </a:fld>
            <a:endParaRPr lang="en-US"/>
          </a:p>
        </p:txBody>
      </p:sp>
    </p:spTree>
    <p:extLst>
      <p:ext uri="{BB962C8B-B14F-4D97-AF65-F5344CB8AC3E}">
        <p14:creationId xmlns:p14="http://schemas.microsoft.com/office/powerpoint/2010/main" val="2739737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7</a:t>
            </a:fld>
            <a:endParaRPr lang="en-US"/>
          </a:p>
        </p:txBody>
      </p:sp>
    </p:spTree>
    <p:extLst>
      <p:ext uri="{BB962C8B-B14F-4D97-AF65-F5344CB8AC3E}">
        <p14:creationId xmlns:p14="http://schemas.microsoft.com/office/powerpoint/2010/main" val="1108449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8</a:t>
            </a:fld>
            <a:endParaRPr lang="en-US"/>
          </a:p>
        </p:txBody>
      </p:sp>
    </p:spTree>
    <p:extLst>
      <p:ext uri="{BB962C8B-B14F-4D97-AF65-F5344CB8AC3E}">
        <p14:creationId xmlns:p14="http://schemas.microsoft.com/office/powerpoint/2010/main" val="2623312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9</a:t>
            </a:fld>
            <a:endParaRPr lang="en-US"/>
          </a:p>
        </p:txBody>
      </p:sp>
    </p:spTree>
    <p:extLst>
      <p:ext uri="{BB962C8B-B14F-4D97-AF65-F5344CB8AC3E}">
        <p14:creationId xmlns:p14="http://schemas.microsoft.com/office/powerpoint/2010/main" val="3560452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10</a:t>
            </a:fld>
            <a:endParaRPr lang="en-US"/>
          </a:p>
        </p:txBody>
      </p:sp>
    </p:spTree>
    <p:extLst>
      <p:ext uri="{BB962C8B-B14F-4D97-AF65-F5344CB8AC3E}">
        <p14:creationId xmlns:p14="http://schemas.microsoft.com/office/powerpoint/2010/main" val="6928203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A9FFCD0-CFA5-4BC7-BCE6-3E92554098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8740" y="2648250"/>
            <a:ext cx="2015928" cy="706351"/>
          </a:xfrm>
          <a:prstGeom prst="rect">
            <a:avLst/>
          </a:prstGeom>
        </p:spPr>
      </p:pic>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bg2">
                    <a:lumMod val="50000"/>
                  </a:schemeClr>
                </a:solidFill>
                <a:latin typeface="Trebuchet MS" pitchFamily="34" charset="0"/>
              </a:defRPr>
            </a:lvl1pPr>
          </a:lstStyle>
          <a:p>
            <a:r>
              <a:rPr lang="en-US"/>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2"/>
                </a:solidFill>
                <a:latin typeface="Trebuchet MS" panose="020B0603020202020204" pitchFamily="34" charset="0"/>
              </a:defRPr>
            </a:lvl1pPr>
          </a:lstStyle>
          <a:p>
            <a:r>
              <a:rPr lang="en-US"/>
              <a:t>CLICK TO EDIT MASTER TITLE STYLE</a:t>
            </a:r>
          </a:p>
        </p:txBody>
      </p:sp>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pic>
        <p:nvPicPr>
          <p:cNvPr id="5" name="Picture 4">
            <a:extLst>
              <a:ext uri="{FF2B5EF4-FFF2-40B4-BE49-F238E27FC236}">
                <a16:creationId xmlns:a16="http://schemas.microsoft.com/office/drawing/2014/main" id="{4BA72641-7874-43A2-B962-3ECD2E50BF7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E8C60738-E7B0-43C1-9119-216D2DE92553}"/>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5413FF3-1B39-4AA7-BB6E-7F5034E78A4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38D8577-1225-4B52-9348-8E3F33E451AC}"/>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a:t>Click to edit Master title style</a:t>
            </a:r>
          </a:p>
        </p:txBody>
      </p:sp>
      <p:pic>
        <p:nvPicPr>
          <p:cNvPr id="5" name="Picture 4">
            <a:extLst>
              <a:ext uri="{FF2B5EF4-FFF2-40B4-BE49-F238E27FC236}">
                <a16:creationId xmlns:a16="http://schemas.microsoft.com/office/drawing/2014/main" id="{A29FC787-6D2D-4D63-AD20-8C0D2C2181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B852731D-58BB-48F6-A34B-649B1C37C9A8}"/>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3CF5E6-4F92-46E0-8DC2-62095040401C}"/>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B9ABDF-4D75-49CA-83AC-B3309B79A6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A9E186C6-9892-4B49-86F3-D3AE54301309}"/>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D92F76-2157-4482-88C8-AE386F9B730D}"/>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1410237" y="1023461"/>
            <a:ext cx="9152357" cy="476499"/>
          </a:xfrm>
          <a:prstGeom prst="rect">
            <a:avLst/>
          </a:prstGeom>
        </p:spPr>
        <p:txBody>
          <a:bodyPr vert="horz" lIns="91440" tIns="45720" rIns="91440" bIns="45720" rtlCol="0" anchor="ctr">
            <a:noAutofit/>
          </a:bodyPr>
          <a:lstStyle>
            <a:lvl1pPr>
              <a:defRPr cap="all" baseline="0"/>
            </a:lvl1pPr>
          </a:lstStyle>
          <a:p>
            <a:r>
              <a:rPr lang="en-US"/>
              <a:t>TITLE GOES HERE</a:t>
            </a:r>
          </a:p>
        </p:txBody>
      </p:sp>
      <p:sp>
        <p:nvSpPr>
          <p:cNvPr id="9" name="Text Placeholder 5"/>
          <p:cNvSpPr>
            <a:spLocks noGrp="1"/>
          </p:cNvSpPr>
          <p:nvPr>
            <p:ph idx="1"/>
          </p:nvPr>
        </p:nvSpPr>
        <p:spPr>
          <a:xfrm>
            <a:off x="1397358" y="1648495"/>
            <a:ext cx="9152357" cy="39078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Slide Number Placeholder 1">
            <a:extLst>
              <a:ext uri="{FF2B5EF4-FFF2-40B4-BE49-F238E27FC236}">
                <a16:creationId xmlns:a16="http://schemas.microsoft.com/office/drawing/2014/main" id="{4F182D70-8AED-4620-8C47-8CD34348DF3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61010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44">
          <p15:clr>
            <a:srgbClr val="FBAE40"/>
          </p15:clr>
        </p15:guide>
        <p15:guide id="2" pos="8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ubtitle, and Content - NO LOGO &amp; PAGE NUMBER">
  <p:cSld name="1_Title, Subtitle, and Content - NO LOGO &amp; PAGE NUMBER">
    <p:spTree>
      <p:nvGrpSpPr>
        <p:cNvPr id="1" name="Shape 388"/>
        <p:cNvGrpSpPr/>
        <p:nvPr/>
      </p:nvGrpSpPr>
      <p:grpSpPr>
        <a:xfrm>
          <a:off x="0" y="0"/>
          <a:ext cx="0" cy="0"/>
          <a:chOff x="0" y="0"/>
          <a:chExt cx="0" cy="0"/>
        </a:xfrm>
      </p:grpSpPr>
      <p:sp>
        <p:nvSpPr>
          <p:cNvPr id="389" name="Google Shape;389;p83"/>
          <p:cNvSpPr/>
          <p:nvPr/>
        </p:nvSpPr>
        <p:spPr>
          <a:xfrm>
            <a:off x="0" y="0"/>
            <a:ext cx="10972800" cy="6172200"/>
          </a:xfrm>
          <a:prstGeom prst="rect">
            <a:avLst/>
          </a:prstGeom>
          <a:solidFill>
            <a:schemeClr val="lt1"/>
          </a:solid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dirty="0">
              <a:solidFill>
                <a:srgbClr val="FFFFFF"/>
              </a:solidFill>
              <a:latin typeface="Trebuchet MS"/>
              <a:ea typeface="Trebuchet MS"/>
              <a:cs typeface="Trebuchet MS"/>
              <a:sym typeface="Trebuchet MS"/>
            </a:endParaRPr>
          </a:p>
        </p:txBody>
      </p:sp>
      <p:sp>
        <p:nvSpPr>
          <p:cNvPr id="390" name="Google Shape;390;p83"/>
          <p:cNvSpPr txBox="1">
            <a:spLocks noGrp="1"/>
          </p:cNvSpPr>
          <p:nvPr>
            <p:ph type="title"/>
          </p:nvPr>
        </p:nvSpPr>
        <p:spPr>
          <a:xfrm>
            <a:off x="498348" y="661226"/>
            <a:ext cx="9976104" cy="590931"/>
          </a:xfrm>
          <a:prstGeom prst="rect">
            <a:avLst/>
          </a:prstGeom>
          <a:noFill/>
          <a:ln>
            <a:noFill/>
          </a:ln>
        </p:spPr>
        <p:txBody>
          <a:bodyPr spcFirstLastPara="1" wrap="square" lIns="91425" tIns="45700" rIns="91425" bIns="45700" anchor="b" anchorCtr="0"/>
          <a:lstStyle>
            <a:lvl1pPr marR="0" lvl="0" algn="ctr">
              <a:lnSpc>
                <a:spcPct val="9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1pPr>
            <a:lvl2pPr marR="0" lvl="1"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391" name="Google Shape;391;p83"/>
          <p:cNvSpPr txBox="1">
            <a:spLocks noGrp="1"/>
          </p:cNvSpPr>
          <p:nvPr>
            <p:ph type="body" idx="1"/>
          </p:nvPr>
        </p:nvSpPr>
        <p:spPr>
          <a:xfrm>
            <a:off x="512064" y="2103035"/>
            <a:ext cx="9948672" cy="3693758"/>
          </a:xfrm>
          <a:prstGeom prst="rect">
            <a:avLst/>
          </a:prstGeom>
          <a:noFill/>
          <a:ln>
            <a:noFill/>
          </a:ln>
        </p:spPr>
        <p:txBody>
          <a:bodyPr spcFirstLastPara="1" wrap="square" lIns="91425" tIns="45700" rIns="91425" bIns="45700" anchor="t" anchorCtr="0"/>
          <a:lstStyle>
            <a:lvl1pPr marL="457200" marR="0" lvl="0" indent="-228600" algn="l">
              <a:lnSpc>
                <a:spcPct val="90000"/>
              </a:lnSpc>
              <a:spcBef>
                <a:spcPts val="900"/>
              </a:spcBef>
              <a:spcAft>
                <a:spcPts val="0"/>
              </a:spcAft>
              <a:buClr>
                <a:schemeClr val="dk1"/>
              </a:buClr>
              <a:buSzPts val="2222"/>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a:lnSpc>
                <a:spcPct val="90000"/>
              </a:lnSpc>
              <a:spcBef>
                <a:spcPts val="900"/>
              </a:spcBef>
              <a:spcAft>
                <a:spcPts val="0"/>
              </a:spcAft>
              <a:buClr>
                <a:schemeClr val="dk1"/>
              </a:buClr>
              <a:buSzPts val="20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a:lnSpc>
                <a:spcPct val="90000"/>
              </a:lnSpc>
              <a:spcBef>
                <a:spcPts val="900"/>
              </a:spcBef>
              <a:spcAft>
                <a:spcPts val="0"/>
              </a:spcAft>
              <a:buClr>
                <a:schemeClr val="dk1"/>
              </a:buClr>
              <a:buSzPts val="2000"/>
              <a:buFont typeface="Trebuchet MS"/>
              <a:buNone/>
              <a:defRPr sz="1800" b="0" i="0" u="none" strike="noStrike" cap="none">
                <a:solidFill>
                  <a:schemeClr val="dk2"/>
                </a:solidFill>
                <a:latin typeface="Trebuchet MS"/>
                <a:ea typeface="Trebuchet MS"/>
                <a:cs typeface="Trebuchet MS"/>
                <a:sym typeface="Trebuchet MS"/>
              </a:defRPr>
            </a:lvl3pPr>
            <a:lvl4pPr marL="1828800" marR="0" lvl="3" indent="-355600" algn="l">
              <a:lnSpc>
                <a:spcPct val="100000"/>
              </a:lnSpc>
              <a:spcBef>
                <a:spcPts val="900"/>
              </a:spcBef>
              <a:spcAft>
                <a:spcPts val="0"/>
              </a:spcAft>
              <a:buClr>
                <a:schemeClr val="dk1"/>
              </a:buClr>
              <a:buSzPts val="20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69697" algn="l">
              <a:lnSpc>
                <a:spcPct val="100000"/>
              </a:lnSpc>
              <a:spcBef>
                <a:spcPts val="400"/>
              </a:spcBef>
              <a:spcAft>
                <a:spcPts val="0"/>
              </a:spcAft>
              <a:buClr>
                <a:schemeClr val="dk1"/>
              </a:buClr>
              <a:buSzPts val="2222"/>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92" name="Google Shape;392;p83"/>
          <p:cNvSpPr txBox="1">
            <a:spLocks noGrp="1"/>
          </p:cNvSpPr>
          <p:nvPr>
            <p:ph type="body" idx="2"/>
          </p:nvPr>
        </p:nvSpPr>
        <p:spPr>
          <a:xfrm>
            <a:off x="498348" y="1183334"/>
            <a:ext cx="9976104" cy="525463"/>
          </a:xfrm>
          <a:prstGeom prst="rect">
            <a:avLst/>
          </a:prstGeom>
          <a:noFill/>
          <a:ln>
            <a:noFill/>
          </a:ln>
        </p:spPr>
        <p:txBody>
          <a:bodyPr spcFirstLastPara="1" wrap="square" lIns="91425" tIns="45700" rIns="91425" bIns="45700" anchor="t" anchorCtr="0"/>
          <a:lstStyle>
            <a:lvl1pPr marL="457200" marR="0" lvl="0" indent="-228600" algn="ctr">
              <a:lnSpc>
                <a:spcPct val="90000"/>
              </a:lnSpc>
              <a:spcBef>
                <a:spcPts val="900"/>
              </a:spcBef>
              <a:spcAft>
                <a:spcPts val="0"/>
              </a:spcAft>
              <a:buClr>
                <a:schemeClr val="dk1"/>
              </a:buClr>
              <a:buSzPts val="2667"/>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a:lnSpc>
                <a:spcPct val="90000"/>
              </a:lnSpc>
              <a:spcBef>
                <a:spcPts val="900"/>
              </a:spcBef>
              <a:spcAft>
                <a:spcPts val="0"/>
              </a:spcAft>
              <a:buClr>
                <a:schemeClr val="dk1"/>
              </a:buClr>
              <a:buSzPts val="3111"/>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a:lnSpc>
                <a:spcPct val="90000"/>
              </a:lnSpc>
              <a:spcBef>
                <a:spcPts val="900"/>
              </a:spcBef>
              <a:spcAft>
                <a:spcPts val="0"/>
              </a:spcAft>
              <a:buClr>
                <a:schemeClr val="dk1"/>
              </a:buClr>
              <a:buSzPts val="3111"/>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a:lnSpc>
                <a:spcPct val="100000"/>
              </a:lnSpc>
              <a:spcBef>
                <a:spcPts val="900"/>
              </a:spcBef>
              <a:spcAft>
                <a:spcPts val="0"/>
              </a:spcAft>
              <a:buClr>
                <a:schemeClr val="lt2"/>
              </a:buClr>
              <a:buSzPts val="3111"/>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a:lnSpc>
                <a:spcPct val="100000"/>
              </a:lnSpc>
              <a:spcBef>
                <a:spcPts val="560"/>
              </a:spcBef>
              <a:spcAft>
                <a:spcPts val="0"/>
              </a:spcAft>
              <a:buClr>
                <a:schemeClr val="lt2"/>
              </a:buClr>
              <a:buSzPts val="3111"/>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6" name="Slide Number Placeholder 1">
            <a:extLst>
              <a:ext uri="{FF2B5EF4-FFF2-40B4-BE49-F238E27FC236}">
                <a16:creationId xmlns:a16="http://schemas.microsoft.com/office/drawing/2014/main" id="{1400B1C5-A9BF-DC41-978D-F29005BEE858}"/>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3287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425478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1">
            <a:extLst>
              <a:ext uri="{FF2B5EF4-FFF2-40B4-BE49-F238E27FC236}">
                <a16:creationId xmlns:a16="http://schemas.microsoft.com/office/drawing/2014/main" id="{BB225B5C-2DA2-4AA1-B0A4-96B127C51399}"/>
              </a:ext>
            </a:extLst>
          </p:cNvPr>
          <p:cNvSpPr>
            <a:spLocks noGrp="1"/>
          </p:cNvSpPr>
          <p:nvPr>
            <p:ph type="sldNum" sz="quarter" idx="4"/>
          </p:nvPr>
        </p:nvSpPr>
        <p:spPr>
          <a:xfrm>
            <a:off x="7499840" y="5762708"/>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a:solidFill>
                  <a:schemeClr val="bg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8008FFFF-A12D-4210-9755-24CCC24BAD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E6439415-2676-4258-AA0B-A765D756C5AD}"/>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F255A0F7-D7A3-4874-8020-4251CD73AD7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F27B3777-ECE2-4CD9-8EB9-D027E7F3E122}"/>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pic>
        <p:nvPicPr>
          <p:cNvPr id="4" name="Picture 3">
            <a:extLst>
              <a:ext uri="{FF2B5EF4-FFF2-40B4-BE49-F238E27FC236}">
                <a16:creationId xmlns:a16="http://schemas.microsoft.com/office/drawing/2014/main" id="{D9866997-1EDA-446A-BBAF-484F3542608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238F2B1-9E31-47F8-8439-42D7561F87E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0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5">
            <a:extLst>
              <a:ext uri="{FF2B5EF4-FFF2-40B4-BE49-F238E27FC236}">
                <a16:creationId xmlns:a16="http://schemas.microsoft.com/office/drawing/2014/main" id="{D5D701AE-AF55-4412-8601-822B5E1BA931}"/>
              </a:ext>
            </a:extLst>
          </p:cNvPr>
          <p:cNvSpPr>
            <a:spLocks noGrp="1"/>
          </p:cNvSpPr>
          <p:nvPr>
            <p:ph type="sldNum" sz="quarter" idx="11"/>
          </p:nvPr>
        </p:nvSpPr>
        <p:spPr/>
        <p:txBody>
          <a:bodyPr/>
          <a:lstStyle/>
          <a:p>
            <a:fld id="{D1EEACBE-03EC-4E7A-962F-F75CCA5C4C08}" type="slidenum">
              <a:rPr lang="en-US" smtClean="0"/>
              <a:t>‹#›</a:t>
            </a:fld>
            <a:endParaRPr lang="en-US"/>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1D69214B-99AB-46ED-9864-662329C3618F}"/>
              </a:ext>
            </a:extLst>
          </p:cNvPr>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2" name="Slide Number Placeholder 1">
            <a:extLst>
              <a:ext uri="{FF2B5EF4-FFF2-40B4-BE49-F238E27FC236}">
                <a16:creationId xmlns:a16="http://schemas.microsoft.com/office/drawing/2014/main" id="{CC96599F-6C22-4B8E-92B7-1D5AAA88574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
        <p:nvSpPr>
          <p:cNvPr id="3" name="Footer Placeholder 2">
            <a:extLst>
              <a:ext uri="{FF2B5EF4-FFF2-40B4-BE49-F238E27FC236}">
                <a16:creationId xmlns:a16="http://schemas.microsoft.com/office/drawing/2014/main" id="{ED786F46-DDFB-47A5-ABE4-5424C4B1A2C2}"/>
              </a:ext>
            </a:extLst>
          </p:cNvPr>
          <p:cNvSpPr>
            <a:spLocks noGrp="1"/>
          </p:cNvSpPr>
          <p:nvPr>
            <p:ph type="ftr" sz="quarter" idx="3"/>
          </p:nvPr>
        </p:nvSpPr>
        <p:spPr>
          <a:xfrm>
            <a:off x="3635375" y="5721350"/>
            <a:ext cx="3702050" cy="32861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981" r:id="rId2"/>
    <p:sldLayoutId id="2147483896" r:id="rId3"/>
    <p:sldLayoutId id="2147483971" r:id="rId4"/>
    <p:sldLayoutId id="2147483917" r:id="rId5"/>
    <p:sldLayoutId id="2147483969" r:id="rId6"/>
    <p:sldLayoutId id="2147483919" r:id="rId7"/>
    <p:sldLayoutId id="2147483954" r:id="rId8"/>
    <p:sldLayoutId id="2147483897" r:id="rId9"/>
    <p:sldLayoutId id="2147483898" r:id="rId10"/>
    <p:sldLayoutId id="2147483926" r:id="rId11"/>
    <p:sldLayoutId id="2147483899" r:id="rId12"/>
    <p:sldLayoutId id="2147483901" r:id="rId13"/>
    <p:sldLayoutId id="2147483982" r:id="rId14"/>
    <p:sldLayoutId id="2147483991"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24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machinelearningmastery.com/stacked-long-short-term-memory-networks/"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computersciencewiki.org/index.php/Max-pooling_/_Pooling"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tensorflow/tensorflow"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keras.io/" TargetMode="External"/><Relationship Id="rId5" Type="http://schemas.openxmlformats.org/officeDocument/2006/relationships/hyperlink" Target="https://github.com/Theano/Theano" TargetMode="External"/><Relationship Id="rId4" Type="http://schemas.openxmlformats.org/officeDocument/2006/relationships/hyperlink" Target="https://github.com/Microsoft/cntk"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503432" y="1514200"/>
            <a:ext cx="10185903" cy="982855"/>
          </a:xfrm>
        </p:spPr>
        <p:txBody>
          <a:bodyPr/>
          <a:lstStyle/>
          <a:p>
            <a:r>
              <a:rPr lang="en-US" sz="4000" cap="none" dirty="0">
                <a:solidFill>
                  <a:srgbClr val="3B5C00"/>
                </a:solidFill>
                <a:latin typeface="Arial" panose="020B0604020202020204" pitchFamily="34" charset="0"/>
                <a:ea typeface="Trebuchet MS"/>
                <a:cs typeface="Arial" panose="020B0604020202020204" pitchFamily="34" charset="0"/>
                <a:sym typeface="Trebuchet MS"/>
              </a:rPr>
              <a:t>Applications of AI to Predictive Maintenance</a:t>
            </a:r>
            <a:endParaRPr lang="en-US" sz="4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677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888960"/>
            <a:ext cx="9976104" cy="590931"/>
          </a:xfrm>
        </p:spPr>
        <p:txBody>
          <a:bodyPr/>
          <a:lstStyle/>
          <a:p>
            <a:r>
              <a:rPr lang="en-US" sz="3200" dirty="0"/>
              <a:t>LSTM - create sequences of data based on the serial number</a:t>
            </a:r>
          </a:p>
        </p:txBody>
      </p:sp>
      <p:pic>
        <p:nvPicPr>
          <p:cNvPr id="12290" name="Picture 2" descr="http://ec2-52-40-136-0.us-west-2.compute.amazonaws.com:9980/eqvBEcDZ/notebooks/tasks/l-mf-04/task/img/lstm_simple.png">
            <a:extLst>
              <a:ext uri="{FF2B5EF4-FFF2-40B4-BE49-F238E27FC236}">
                <a16:creationId xmlns:a16="http://schemas.microsoft.com/office/drawing/2014/main" id="{BE913E5C-16B4-462C-8E3D-B2479918B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5936" y="1585924"/>
            <a:ext cx="5446776" cy="225360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65AF7B3-E518-420F-B849-F8AA1CF47A9E}"/>
              </a:ext>
            </a:extLst>
          </p:cNvPr>
          <p:cNvSpPr/>
          <p:nvPr/>
        </p:nvSpPr>
        <p:spPr>
          <a:xfrm>
            <a:off x="498348" y="4140875"/>
            <a:ext cx="9121140" cy="1477328"/>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Here we have n time steps representing each data point in the </a:t>
            </a:r>
            <a:r>
              <a:rPr lang="en-US" dirty="0" err="1">
                <a:solidFill>
                  <a:schemeClr val="bg1"/>
                </a:solidFill>
              </a:rPr>
              <a:t>DataFrame</a:t>
            </a:r>
            <a:r>
              <a:rPr lang="en-US" dirty="0">
                <a:solidFill>
                  <a:schemeClr val="bg1"/>
                </a:solidFill>
              </a:rPr>
              <a:t>.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Also, only the last RNN (LSTM) cell is outputting the value  𝑦 , which in our model indicates whether the data sequence ends up in a failure state or not. Note that the input values  𝑥1,𝑥2,…,𝑥𝑛  are multi-dimensional values and not single scalars.</a:t>
            </a:r>
          </a:p>
        </p:txBody>
      </p:sp>
      <p:sp>
        <p:nvSpPr>
          <p:cNvPr id="9" name="Slide Number Placeholder 8">
            <a:extLst>
              <a:ext uri="{FF2B5EF4-FFF2-40B4-BE49-F238E27FC236}">
                <a16:creationId xmlns:a16="http://schemas.microsoft.com/office/drawing/2014/main" id="{671E8CDD-2B6A-4A06-BEE6-5CA1AE355FF4}"/>
              </a:ext>
            </a:extLst>
          </p:cNvPr>
          <p:cNvSpPr>
            <a:spLocks noGrp="1"/>
          </p:cNvSpPr>
          <p:nvPr>
            <p:ph type="sldNum" sz="quarter" idx="4"/>
          </p:nvPr>
        </p:nvSpPr>
        <p:spPr/>
        <p:txBody>
          <a:bodyPr/>
          <a:lstStyle/>
          <a:p>
            <a:fld id="{D1EEACBE-03EC-4E7A-962F-F75CCA5C4C08}" type="slidenum">
              <a:rPr lang="en-US" smtClean="0"/>
              <a:pPr/>
              <a:t>10</a:t>
            </a:fld>
            <a:endParaRPr lang="en-US" dirty="0"/>
          </a:p>
        </p:txBody>
      </p:sp>
    </p:spTree>
    <p:extLst>
      <p:ext uri="{BB962C8B-B14F-4D97-AF65-F5344CB8AC3E}">
        <p14:creationId xmlns:p14="http://schemas.microsoft.com/office/powerpoint/2010/main" val="405470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Stacked LSTMs</a:t>
            </a:r>
          </a:p>
        </p:txBody>
      </p:sp>
      <p:sp>
        <p:nvSpPr>
          <p:cNvPr id="2" name="Rectangle 1">
            <a:extLst>
              <a:ext uri="{FF2B5EF4-FFF2-40B4-BE49-F238E27FC236}">
                <a16:creationId xmlns:a16="http://schemas.microsoft.com/office/drawing/2014/main" id="{ED987629-7566-4BC0-9626-9E56AC1942C1}"/>
              </a:ext>
            </a:extLst>
          </p:cNvPr>
          <p:cNvSpPr/>
          <p:nvPr/>
        </p:nvSpPr>
        <p:spPr>
          <a:xfrm>
            <a:off x="498348" y="2347436"/>
            <a:ext cx="9976104" cy="923330"/>
          </a:xfrm>
          <a:prstGeom prst="rect">
            <a:avLst/>
          </a:prstGeom>
        </p:spPr>
        <p:txBody>
          <a:bodyPr wrap="square">
            <a:spAutoFit/>
          </a:bodyPr>
          <a:lstStyle/>
          <a:p>
            <a:r>
              <a:rPr lang="en-US" dirty="0">
                <a:solidFill>
                  <a:srgbClr val="000000"/>
                </a:solidFill>
                <a:latin typeface="Helvetica Neue"/>
              </a:rPr>
              <a:t>In reality, one-layer LSTM nodes are barely enough to capture the information encoded within a sequence. Alternatively, </a:t>
            </a:r>
            <a:r>
              <a:rPr lang="en-US" u="sng" dirty="0">
                <a:solidFill>
                  <a:srgbClr val="76B900"/>
                </a:solidFill>
                <a:latin typeface="Helvetica Neue"/>
                <a:hlinkClick r:id="rId3"/>
              </a:rPr>
              <a:t>stacked LSTMs</a:t>
            </a:r>
            <a:r>
              <a:rPr lang="en-US" dirty="0">
                <a:solidFill>
                  <a:srgbClr val="000000"/>
                </a:solidFill>
                <a:latin typeface="Helvetica Neue"/>
              </a:rPr>
              <a:t> allow capturing more data complexity. In our model, we are going to use three layers of stacked LSTMs as shown in the next slide.</a:t>
            </a:r>
            <a:endParaRPr lang="en-US" dirty="0"/>
          </a:p>
        </p:txBody>
      </p:sp>
      <p:sp>
        <p:nvSpPr>
          <p:cNvPr id="4" name="Slide Number Placeholder 3">
            <a:extLst>
              <a:ext uri="{FF2B5EF4-FFF2-40B4-BE49-F238E27FC236}">
                <a16:creationId xmlns:a16="http://schemas.microsoft.com/office/drawing/2014/main" id="{13104E0B-C441-476F-B8B4-0D79D4A16098}"/>
              </a:ext>
            </a:extLst>
          </p:cNvPr>
          <p:cNvSpPr>
            <a:spLocks noGrp="1"/>
          </p:cNvSpPr>
          <p:nvPr>
            <p:ph type="sldNum" sz="quarter" idx="4"/>
          </p:nvPr>
        </p:nvSpPr>
        <p:spPr/>
        <p:txBody>
          <a:bodyPr/>
          <a:lstStyle/>
          <a:p>
            <a:fld id="{D1EEACBE-03EC-4E7A-962F-F75CCA5C4C08}" type="slidenum">
              <a:rPr lang="en-US" smtClean="0"/>
              <a:pPr/>
              <a:t>11</a:t>
            </a:fld>
            <a:endParaRPr lang="en-US" dirty="0"/>
          </a:p>
        </p:txBody>
      </p:sp>
    </p:spTree>
    <p:extLst>
      <p:ext uri="{BB962C8B-B14F-4D97-AF65-F5344CB8AC3E}">
        <p14:creationId xmlns:p14="http://schemas.microsoft.com/office/powerpoint/2010/main" val="96265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Stacked LSTMs</a:t>
            </a:r>
          </a:p>
        </p:txBody>
      </p:sp>
      <p:pic>
        <p:nvPicPr>
          <p:cNvPr id="14338" name="Picture 2" descr="http://ec2-52-40-136-0.us-west-2.compute.amazonaws.com:9980/eqvBEcDZ/notebooks/tasks/l-mf-04/task/img/lstm_stacked.png">
            <a:extLst>
              <a:ext uri="{FF2B5EF4-FFF2-40B4-BE49-F238E27FC236}">
                <a16:creationId xmlns:a16="http://schemas.microsoft.com/office/drawing/2014/main" id="{2498969A-BCBA-4692-9749-2F5C57478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109" y="1191089"/>
            <a:ext cx="5518340" cy="379002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05B7095-3B9D-42A4-83C1-DE403AAA24A5}"/>
              </a:ext>
            </a:extLst>
          </p:cNvPr>
          <p:cNvSpPr>
            <a:spLocks noGrp="1"/>
          </p:cNvSpPr>
          <p:nvPr>
            <p:ph type="sldNum" sz="quarter" idx="4"/>
          </p:nvPr>
        </p:nvSpPr>
        <p:spPr/>
        <p:txBody>
          <a:bodyPr/>
          <a:lstStyle/>
          <a:p>
            <a:fld id="{D1EEACBE-03EC-4E7A-962F-F75CCA5C4C08}" type="slidenum">
              <a:rPr lang="en-US" smtClean="0"/>
              <a:pPr/>
              <a:t>12</a:t>
            </a:fld>
            <a:endParaRPr lang="en-US" dirty="0"/>
          </a:p>
        </p:txBody>
      </p:sp>
    </p:spTree>
    <p:extLst>
      <p:ext uri="{BB962C8B-B14F-4D97-AF65-F5344CB8AC3E}">
        <p14:creationId xmlns:p14="http://schemas.microsoft.com/office/powerpoint/2010/main" val="25296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CNN LSTM Architecture</a:t>
            </a:r>
          </a:p>
        </p:txBody>
      </p:sp>
      <p:sp>
        <p:nvSpPr>
          <p:cNvPr id="2" name="Rectangle 1">
            <a:extLst>
              <a:ext uri="{FF2B5EF4-FFF2-40B4-BE49-F238E27FC236}">
                <a16:creationId xmlns:a16="http://schemas.microsoft.com/office/drawing/2014/main" id="{82247D33-39F6-4ECD-B9B1-F28608539D7B}"/>
              </a:ext>
            </a:extLst>
          </p:cNvPr>
          <p:cNvSpPr/>
          <p:nvPr/>
        </p:nvSpPr>
        <p:spPr>
          <a:xfrm>
            <a:off x="292608" y="1793439"/>
            <a:ext cx="10181844" cy="1200329"/>
          </a:xfrm>
          <a:prstGeom prst="rect">
            <a:avLst/>
          </a:prstGeom>
        </p:spPr>
        <p:txBody>
          <a:bodyPr wrap="square">
            <a:spAutoFit/>
          </a:bodyPr>
          <a:lstStyle/>
          <a:p>
            <a:r>
              <a:rPr lang="en-US" dirty="0">
                <a:solidFill>
                  <a:srgbClr val="000000"/>
                </a:solidFill>
                <a:latin typeface="Helvetica Neue"/>
              </a:rPr>
              <a:t>The CNN LSTM uses a convolutional neural layer to extract features from the sequence on top of the LSTM layers, which also inherently extract features. Since we are dealing with a one dimensional time series, we are going to use 1D convolutional network, starting with a kernel size of 12 and 50 filters. We also use a </a:t>
            </a:r>
            <a:r>
              <a:rPr lang="en-US" u="sng" dirty="0">
                <a:solidFill>
                  <a:srgbClr val="76B900"/>
                </a:solidFill>
                <a:latin typeface="Helvetica Neue"/>
                <a:hlinkClick r:id="rId3"/>
              </a:rPr>
              <a:t>max pooling</a:t>
            </a:r>
            <a:r>
              <a:rPr lang="en-US" dirty="0">
                <a:solidFill>
                  <a:srgbClr val="000000"/>
                </a:solidFill>
                <a:latin typeface="Helvetica Neue"/>
              </a:rPr>
              <a:t> layer of size 2 to shrink the dimension </a:t>
            </a:r>
            <a:r>
              <a:rPr lang="en-US">
                <a:solidFill>
                  <a:srgbClr val="000000"/>
                </a:solidFill>
                <a:latin typeface="Helvetica Neue"/>
              </a:rPr>
              <a:t>of the data</a:t>
            </a:r>
            <a:r>
              <a:rPr lang="en-US" dirty="0">
                <a:solidFill>
                  <a:srgbClr val="000000"/>
                </a:solidFill>
                <a:latin typeface="Helvetica Neue"/>
              </a:rPr>
              <a:t>. </a:t>
            </a:r>
            <a:endParaRPr lang="en-US" dirty="0"/>
          </a:p>
        </p:txBody>
      </p:sp>
      <p:sp>
        <p:nvSpPr>
          <p:cNvPr id="4" name="Slide Number Placeholder 3">
            <a:extLst>
              <a:ext uri="{FF2B5EF4-FFF2-40B4-BE49-F238E27FC236}">
                <a16:creationId xmlns:a16="http://schemas.microsoft.com/office/drawing/2014/main" id="{10FE7509-0CE7-4ECE-AB44-60EF49155D16}"/>
              </a:ext>
            </a:extLst>
          </p:cNvPr>
          <p:cNvSpPr>
            <a:spLocks noGrp="1"/>
          </p:cNvSpPr>
          <p:nvPr>
            <p:ph type="sldNum" sz="quarter" idx="4"/>
          </p:nvPr>
        </p:nvSpPr>
        <p:spPr/>
        <p:txBody>
          <a:bodyPr/>
          <a:lstStyle/>
          <a:p>
            <a:fld id="{D1EEACBE-03EC-4E7A-962F-F75CCA5C4C08}" type="slidenum">
              <a:rPr lang="en-US" smtClean="0"/>
              <a:pPr/>
              <a:t>13</a:t>
            </a:fld>
            <a:endParaRPr lang="en-US" dirty="0"/>
          </a:p>
        </p:txBody>
      </p:sp>
    </p:spTree>
    <p:extLst>
      <p:ext uri="{BB962C8B-B14F-4D97-AF65-F5344CB8AC3E}">
        <p14:creationId xmlns:p14="http://schemas.microsoft.com/office/powerpoint/2010/main" val="40757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CNN LSTM Architecture</a:t>
            </a:r>
          </a:p>
        </p:txBody>
      </p:sp>
      <p:pic>
        <p:nvPicPr>
          <p:cNvPr id="15362" name="Picture 2" descr="http://ec2-52-40-136-0.us-west-2.compute.amazonaws.com:9980/eqvBEcDZ/notebooks/tasks/l-mf-04/task/img/lstm_conv.png">
            <a:extLst>
              <a:ext uri="{FF2B5EF4-FFF2-40B4-BE49-F238E27FC236}">
                <a16:creationId xmlns:a16="http://schemas.microsoft.com/office/drawing/2014/main" id="{E3BAE195-CABA-4702-B995-0641EB65A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70038"/>
            <a:ext cx="10972800" cy="30321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FAC912A-D5A4-49EA-9C4E-DAA83262FD6A}"/>
              </a:ext>
            </a:extLst>
          </p:cNvPr>
          <p:cNvSpPr>
            <a:spLocks noGrp="1"/>
          </p:cNvSpPr>
          <p:nvPr>
            <p:ph type="sldNum" sz="quarter" idx="4"/>
          </p:nvPr>
        </p:nvSpPr>
        <p:spPr/>
        <p:txBody>
          <a:bodyPr/>
          <a:lstStyle/>
          <a:p>
            <a:fld id="{D1EEACBE-03EC-4E7A-962F-F75CCA5C4C08}" type="slidenum">
              <a:rPr lang="en-US" smtClean="0"/>
              <a:pPr/>
              <a:t>14</a:t>
            </a:fld>
            <a:endParaRPr lang="en-US" dirty="0"/>
          </a:p>
        </p:txBody>
      </p:sp>
    </p:spTree>
    <p:extLst>
      <p:ext uri="{BB962C8B-B14F-4D97-AF65-F5344CB8AC3E}">
        <p14:creationId xmlns:p14="http://schemas.microsoft.com/office/powerpoint/2010/main" val="312538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err="1"/>
              <a:t>Keras</a:t>
            </a:r>
            <a:endParaRPr lang="en-US" sz="3600" dirty="0"/>
          </a:p>
        </p:txBody>
      </p:sp>
    </p:spTree>
    <p:extLst>
      <p:ext uri="{BB962C8B-B14F-4D97-AF65-F5344CB8AC3E}">
        <p14:creationId xmlns:p14="http://schemas.microsoft.com/office/powerpoint/2010/main" val="367932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err="1"/>
              <a:t>Keras</a:t>
            </a:r>
            <a:endParaRPr lang="en-US" sz="3200" dirty="0"/>
          </a:p>
        </p:txBody>
      </p:sp>
      <p:sp>
        <p:nvSpPr>
          <p:cNvPr id="2" name="Rectangle 1">
            <a:extLst>
              <a:ext uri="{FF2B5EF4-FFF2-40B4-BE49-F238E27FC236}">
                <a16:creationId xmlns:a16="http://schemas.microsoft.com/office/drawing/2014/main" id="{82247D33-39F6-4ECD-B9B1-F28608539D7B}"/>
              </a:ext>
            </a:extLst>
          </p:cNvPr>
          <p:cNvSpPr/>
          <p:nvPr/>
        </p:nvSpPr>
        <p:spPr>
          <a:xfrm>
            <a:off x="2228243" y="996697"/>
            <a:ext cx="6516313" cy="369332"/>
          </a:xfrm>
          <a:prstGeom prst="rect">
            <a:avLst/>
          </a:prstGeom>
        </p:spPr>
        <p:txBody>
          <a:bodyPr wrap="square">
            <a:spAutoFit/>
          </a:bodyPr>
          <a:lstStyle/>
          <a:p>
            <a:r>
              <a:rPr lang="en-US" dirty="0" err="1">
                <a:solidFill>
                  <a:schemeClr val="tx2"/>
                </a:solidFill>
                <a:latin typeface="Helvetica Neue"/>
              </a:rPr>
              <a:t>Keras</a:t>
            </a:r>
            <a:r>
              <a:rPr lang="en-US" dirty="0">
                <a:solidFill>
                  <a:schemeClr val="tx2"/>
                </a:solidFill>
                <a:latin typeface="Helvetica Neue"/>
              </a:rPr>
              <a:t>: an API for specifying &amp; training differentiable programs</a:t>
            </a:r>
          </a:p>
        </p:txBody>
      </p:sp>
      <p:sp>
        <p:nvSpPr>
          <p:cNvPr id="8" name="Rectangle 7">
            <a:extLst>
              <a:ext uri="{FF2B5EF4-FFF2-40B4-BE49-F238E27FC236}">
                <a16:creationId xmlns:a16="http://schemas.microsoft.com/office/drawing/2014/main" id="{C9735F50-BEE7-4B42-A468-4F72CE941822}"/>
              </a:ext>
            </a:extLst>
          </p:cNvPr>
          <p:cNvSpPr/>
          <p:nvPr/>
        </p:nvSpPr>
        <p:spPr>
          <a:xfrm>
            <a:off x="961052" y="1587628"/>
            <a:ext cx="9513399" cy="2862322"/>
          </a:xfrm>
          <a:prstGeom prst="rect">
            <a:avLst/>
          </a:prstGeom>
        </p:spPr>
        <p:txBody>
          <a:bodyPr wrap="square">
            <a:spAutoFit/>
          </a:bodyPr>
          <a:lstStyle/>
          <a:p>
            <a:r>
              <a:rPr lang="en-US" dirty="0">
                <a:solidFill>
                  <a:srgbClr val="404040"/>
                </a:solidFill>
                <a:latin typeface="Lato"/>
              </a:rPr>
              <a:t>“</a:t>
            </a:r>
            <a:r>
              <a:rPr lang="en-US" dirty="0" err="1">
                <a:solidFill>
                  <a:srgbClr val="404040"/>
                </a:solidFill>
                <a:latin typeface="Lato"/>
              </a:rPr>
              <a:t>Keras</a:t>
            </a:r>
            <a:r>
              <a:rPr lang="en-US" dirty="0">
                <a:solidFill>
                  <a:srgbClr val="404040"/>
                </a:solidFill>
                <a:latin typeface="Lato"/>
              </a:rPr>
              <a:t> is a high-level neural networks API, written in Python and capable of running on top of </a:t>
            </a:r>
            <a:r>
              <a:rPr lang="en-US" dirty="0">
                <a:solidFill>
                  <a:srgbClr val="8E4A4A"/>
                </a:solidFill>
                <a:latin typeface="Lato"/>
                <a:hlinkClick r:id="rId3"/>
              </a:rPr>
              <a:t>TensorFlow</a:t>
            </a:r>
            <a:r>
              <a:rPr lang="en-US" dirty="0">
                <a:solidFill>
                  <a:srgbClr val="404040"/>
                </a:solidFill>
                <a:latin typeface="Lato"/>
              </a:rPr>
              <a:t>, </a:t>
            </a:r>
            <a:r>
              <a:rPr lang="en-US" dirty="0">
                <a:solidFill>
                  <a:srgbClr val="8E4A4A"/>
                </a:solidFill>
                <a:latin typeface="Lato"/>
                <a:hlinkClick r:id="rId4"/>
              </a:rPr>
              <a:t>CNTK</a:t>
            </a:r>
            <a:r>
              <a:rPr lang="en-US" dirty="0">
                <a:solidFill>
                  <a:srgbClr val="404040"/>
                </a:solidFill>
                <a:latin typeface="Lato"/>
              </a:rPr>
              <a:t>, or </a:t>
            </a:r>
            <a:r>
              <a:rPr lang="en-US" dirty="0">
                <a:solidFill>
                  <a:srgbClr val="8E4A4A"/>
                </a:solidFill>
                <a:latin typeface="Lato"/>
                <a:hlinkClick r:id="rId5"/>
              </a:rPr>
              <a:t>Theano</a:t>
            </a:r>
            <a:r>
              <a:rPr lang="en-US" dirty="0">
                <a:solidFill>
                  <a:srgbClr val="404040"/>
                </a:solidFill>
                <a:latin typeface="Lato"/>
              </a:rPr>
              <a:t>. It was developed with a focus on enabling fast experimentation. </a:t>
            </a:r>
            <a:r>
              <a:rPr lang="en-US" i="1" dirty="0">
                <a:solidFill>
                  <a:srgbClr val="404040"/>
                </a:solidFill>
                <a:latin typeface="Lato"/>
              </a:rPr>
              <a:t>Being able to go from idea to result with the least possible delay is key to doing good research.</a:t>
            </a:r>
            <a:br>
              <a:rPr lang="en-US" dirty="0">
                <a:solidFill>
                  <a:srgbClr val="404040"/>
                </a:solidFill>
                <a:latin typeface="Lato"/>
              </a:rPr>
            </a:br>
            <a:endParaRPr lang="en-US" dirty="0">
              <a:solidFill>
                <a:srgbClr val="404040"/>
              </a:solidFill>
              <a:latin typeface="Lato"/>
            </a:endParaRPr>
          </a:p>
          <a:p>
            <a:pPr marL="182880" indent="-182880">
              <a:buFont typeface="Arial" panose="020B0604020202020204" pitchFamily="34" charset="0"/>
              <a:buChar char="•"/>
            </a:pPr>
            <a:r>
              <a:rPr lang="en-US" dirty="0">
                <a:solidFill>
                  <a:srgbClr val="404040"/>
                </a:solidFill>
                <a:latin typeface="Lato"/>
              </a:rPr>
              <a:t>Allows for easy and fast prototyping (through user friendliness, modularity, and extensibility).</a:t>
            </a:r>
          </a:p>
          <a:p>
            <a:pPr marL="182880" indent="-182880">
              <a:buFont typeface="Arial" panose="020B0604020202020204" pitchFamily="34" charset="0"/>
              <a:buChar char="•"/>
            </a:pPr>
            <a:r>
              <a:rPr lang="en-US" dirty="0">
                <a:solidFill>
                  <a:srgbClr val="404040"/>
                </a:solidFill>
                <a:latin typeface="Lato"/>
              </a:rPr>
              <a:t>Supports both convolutional networks and recurrent networks, as well as combinations of the two.</a:t>
            </a:r>
          </a:p>
          <a:p>
            <a:pPr marL="182880" indent="-182880">
              <a:buFont typeface="Arial" panose="020B0604020202020204" pitchFamily="34" charset="0"/>
              <a:buChar char="•"/>
            </a:pPr>
            <a:r>
              <a:rPr lang="en-US" dirty="0">
                <a:solidFill>
                  <a:srgbClr val="404040"/>
                </a:solidFill>
                <a:latin typeface="Lato"/>
              </a:rPr>
              <a:t>Runs seamlessly on CPU and GPU.”</a:t>
            </a:r>
            <a:endParaRPr lang="en-US" b="0" i="0" dirty="0">
              <a:solidFill>
                <a:srgbClr val="404040"/>
              </a:solidFill>
              <a:effectLst/>
              <a:latin typeface="Lato"/>
            </a:endParaRPr>
          </a:p>
        </p:txBody>
      </p:sp>
      <p:sp>
        <p:nvSpPr>
          <p:cNvPr id="9" name="Rectangle 8">
            <a:extLst>
              <a:ext uri="{FF2B5EF4-FFF2-40B4-BE49-F238E27FC236}">
                <a16:creationId xmlns:a16="http://schemas.microsoft.com/office/drawing/2014/main" id="{5446FF81-6A0C-4C71-9B76-0EAA6AC770F9}"/>
              </a:ext>
            </a:extLst>
          </p:cNvPr>
          <p:cNvSpPr/>
          <p:nvPr/>
        </p:nvSpPr>
        <p:spPr>
          <a:xfrm>
            <a:off x="8744556" y="4517661"/>
            <a:ext cx="1523174" cy="246221"/>
          </a:xfrm>
          <a:prstGeom prst="rect">
            <a:avLst/>
          </a:prstGeom>
        </p:spPr>
        <p:txBody>
          <a:bodyPr wrap="none">
            <a:spAutoFit/>
          </a:bodyPr>
          <a:lstStyle/>
          <a:p>
            <a:r>
              <a:rPr lang="en-US" sz="1000" dirty="0">
                <a:solidFill>
                  <a:schemeClr val="tx1">
                    <a:lumMod val="65000"/>
                  </a:schemeClr>
                </a:solidFill>
                <a:hlinkClick r:id="rId6">
                  <a:extLst>
                    <a:ext uri="{A12FA001-AC4F-418D-AE19-62706E023703}">
                      <ahyp:hlinkClr xmlns:ahyp="http://schemas.microsoft.com/office/drawing/2018/hyperlinkcolor" val="tx"/>
                    </a:ext>
                  </a:extLst>
                </a:hlinkClick>
              </a:rPr>
              <a:t>Source: https://keras.io/</a:t>
            </a:r>
            <a:endParaRPr lang="en-US" sz="1000" dirty="0">
              <a:solidFill>
                <a:schemeClr val="tx1">
                  <a:lumMod val="65000"/>
                </a:schemeClr>
              </a:solidFill>
            </a:endParaRPr>
          </a:p>
        </p:txBody>
      </p:sp>
      <p:sp>
        <p:nvSpPr>
          <p:cNvPr id="10" name="Slide Number Placeholder 9">
            <a:extLst>
              <a:ext uri="{FF2B5EF4-FFF2-40B4-BE49-F238E27FC236}">
                <a16:creationId xmlns:a16="http://schemas.microsoft.com/office/drawing/2014/main" id="{42D85DEF-4128-4F24-BCBC-3249DD31B4B5}"/>
              </a:ext>
            </a:extLst>
          </p:cNvPr>
          <p:cNvSpPr>
            <a:spLocks noGrp="1"/>
          </p:cNvSpPr>
          <p:nvPr>
            <p:ph type="sldNum" sz="quarter" idx="4"/>
          </p:nvPr>
        </p:nvSpPr>
        <p:spPr/>
        <p:txBody>
          <a:bodyPr/>
          <a:lstStyle/>
          <a:p>
            <a:fld id="{D1EEACBE-03EC-4E7A-962F-F75CCA5C4C08}" type="slidenum">
              <a:rPr lang="en-US" smtClean="0"/>
              <a:pPr/>
              <a:t>16</a:t>
            </a:fld>
            <a:endParaRPr lang="en-US" dirty="0"/>
          </a:p>
        </p:txBody>
      </p:sp>
    </p:spTree>
    <p:extLst>
      <p:ext uri="{BB962C8B-B14F-4D97-AF65-F5344CB8AC3E}">
        <p14:creationId xmlns:p14="http://schemas.microsoft.com/office/powerpoint/2010/main" val="299689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err="1"/>
              <a:t>Keras</a:t>
            </a:r>
            <a:endParaRPr lang="en-US" sz="3200" dirty="0"/>
          </a:p>
        </p:txBody>
      </p:sp>
      <p:sp>
        <p:nvSpPr>
          <p:cNvPr id="2" name="Rectangle 1">
            <a:extLst>
              <a:ext uri="{FF2B5EF4-FFF2-40B4-BE49-F238E27FC236}">
                <a16:creationId xmlns:a16="http://schemas.microsoft.com/office/drawing/2014/main" id="{82247D33-39F6-4ECD-B9B1-F28608539D7B}"/>
              </a:ext>
            </a:extLst>
          </p:cNvPr>
          <p:cNvSpPr/>
          <p:nvPr/>
        </p:nvSpPr>
        <p:spPr>
          <a:xfrm>
            <a:off x="2228243" y="996697"/>
            <a:ext cx="6516313" cy="369332"/>
          </a:xfrm>
          <a:prstGeom prst="rect">
            <a:avLst/>
          </a:prstGeom>
        </p:spPr>
        <p:txBody>
          <a:bodyPr wrap="square">
            <a:spAutoFit/>
          </a:bodyPr>
          <a:lstStyle/>
          <a:p>
            <a:r>
              <a:rPr lang="en-US" dirty="0" err="1">
                <a:solidFill>
                  <a:schemeClr val="tx2"/>
                </a:solidFill>
                <a:latin typeface="Helvetica Neue"/>
              </a:rPr>
              <a:t>Keras</a:t>
            </a:r>
            <a:r>
              <a:rPr lang="en-US" dirty="0">
                <a:solidFill>
                  <a:schemeClr val="tx2"/>
                </a:solidFill>
                <a:latin typeface="Helvetica Neue"/>
              </a:rPr>
              <a:t>: an API for specifying &amp; training differentiable programs</a:t>
            </a:r>
          </a:p>
        </p:txBody>
      </p:sp>
      <p:sp>
        <p:nvSpPr>
          <p:cNvPr id="4" name="Rectangle 3">
            <a:extLst>
              <a:ext uri="{FF2B5EF4-FFF2-40B4-BE49-F238E27FC236}">
                <a16:creationId xmlns:a16="http://schemas.microsoft.com/office/drawing/2014/main" id="{26E5AAD5-4BED-49D2-95A1-1926C489197F}"/>
              </a:ext>
            </a:extLst>
          </p:cNvPr>
          <p:cNvSpPr/>
          <p:nvPr/>
        </p:nvSpPr>
        <p:spPr>
          <a:xfrm>
            <a:off x="3508310" y="1940767"/>
            <a:ext cx="3582955" cy="7371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KERAS API</a:t>
            </a:r>
          </a:p>
        </p:txBody>
      </p:sp>
      <p:sp>
        <p:nvSpPr>
          <p:cNvPr id="5" name="Rectangle 4">
            <a:extLst>
              <a:ext uri="{FF2B5EF4-FFF2-40B4-BE49-F238E27FC236}">
                <a16:creationId xmlns:a16="http://schemas.microsoft.com/office/drawing/2014/main" id="{C4F5BC4B-0646-42EF-8838-9739CD113850}"/>
              </a:ext>
            </a:extLst>
          </p:cNvPr>
          <p:cNvSpPr/>
          <p:nvPr/>
        </p:nvSpPr>
        <p:spPr>
          <a:xfrm>
            <a:off x="3508310" y="2757196"/>
            <a:ext cx="3582955" cy="7371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TensorFlow, CNTK, MXNET, …</a:t>
            </a:r>
          </a:p>
        </p:txBody>
      </p:sp>
      <p:sp>
        <p:nvSpPr>
          <p:cNvPr id="6" name="Rectangle 5">
            <a:extLst>
              <a:ext uri="{FF2B5EF4-FFF2-40B4-BE49-F238E27FC236}">
                <a16:creationId xmlns:a16="http://schemas.microsoft.com/office/drawing/2014/main" id="{D769F3F8-4AEC-47C7-9BB8-6E88D28670F0}"/>
              </a:ext>
            </a:extLst>
          </p:cNvPr>
          <p:cNvSpPr/>
          <p:nvPr/>
        </p:nvSpPr>
        <p:spPr>
          <a:xfrm>
            <a:off x="3508311" y="3573625"/>
            <a:ext cx="1782146" cy="737119"/>
          </a:xfrm>
          <a:prstGeom prst="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7" name="Rectangle 6">
            <a:extLst>
              <a:ext uri="{FF2B5EF4-FFF2-40B4-BE49-F238E27FC236}">
                <a16:creationId xmlns:a16="http://schemas.microsoft.com/office/drawing/2014/main" id="{29572803-22DD-4B2D-B0CB-9C970252B873}"/>
              </a:ext>
            </a:extLst>
          </p:cNvPr>
          <p:cNvSpPr/>
          <p:nvPr/>
        </p:nvSpPr>
        <p:spPr>
          <a:xfrm>
            <a:off x="5309119" y="3573624"/>
            <a:ext cx="1782146" cy="7371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GPU</a:t>
            </a:r>
          </a:p>
        </p:txBody>
      </p:sp>
      <p:sp>
        <p:nvSpPr>
          <p:cNvPr id="8" name="Slide Number Placeholder 7">
            <a:extLst>
              <a:ext uri="{FF2B5EF4-FFF2-40B4-BE49-F238E27FC236}">
                <a16:creationId xmlns:a16="http://schemas.microsoft.com/office/drawing/2014/main" id="{15D159F7-DBA2-4B35-A79D-D525722BACE1}"/>
              </a:ext>
            </a:extLst>
          </p:cNvPr>
          <p:cNvSpPr>
            <a:spLocks noGrp="1"/>
          </p:cNvSpPr>
          <p:nvPr>
            <p:ph type="sldNum" sz="quarter" idx="4"/>
          </p:nvPr>
        </p:nvSpPr>
        <p:spPr/>
        <p:txBody>
          <a:bodyPr/>
          <a:lstStyle/>
          <a:p>
            <a:fld id="{D1EEACBE-03EC-4E7A-962F-F75CCA5C4C08}" type="slidenum">
              <a:rPr lang="en-US" smtClean="0"/>
              <a:pPr/>
              <a:t>17</a:t>
            </a:fld>
            <a:endParaRPr lang="en-US" dirty="0"/>
          </a:p>
        </p:txBody>
      </p:sp>
    </p:spTree>
    <p:extLst>
      <p:ext uri="{BB962C8B-B14F-4D97-AF65-F5344CB8AC3E}">
        <p14:creationId xmlns:p14="http://schemas.microsoft.com/office/powerpoint/2010/main" val="177141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err="1"/>
              <a:t>Keras</a:t>
            </a:r>
            <a:r>
              <a:rPr lang="en-US" sz="3200" dirty="0"/>
              <a:t> – CODE SIMPLICITY</a:t>
            </a:r>
          </a:p>
        </p:txBody>
      </p:sp>
      <p:sp>
        <p:nvSpPr>
          <p:cNvPr id="8" name="Rectangle 7">
            <a:extLst>
              <a:ext uri="{FF2B5EF4-FFF2-40B4-BE49-F238E27FC236}">
                <a16:creationId xmlns:a16="http://schemas.microsoft.com/office/drawing/2014/main" id="{DE582A46-4AB7-4389-9B2A-E129B329F8C2}"/>
              </a:ext>
            </a:extLst>
          </p:cNvPr>
          <p:cNvSpPr/>
          <p:nvPr/>
        </p:nvSpPr>
        <p:spPr>
          <a:xfrm>
            <a:off x="1143000" y="1147155"/>
            <a:ext cx="7232904" cy="923330"/>
          </a:xfrm>
          <a:prstGeom prst="rect">
            <a:avLst/>
          </a:prstGeom>
        </p:spPr>
        <p:txBody>
          <a:bodyPr wrap="square">
            <a:spAutoFit/>
          </a:bodyPr>
          <a:lstStyle/>
          <a:p>
            <a:r>
              <a:rPr lang="en-US" b="1" dirty="0">
                <a:solidFill>
                  <a:srgbClr val="333333"/>
                </a:solidFill>
                <a:latin typeface="SFMono-Regular"/>
              </a:rPr>
              <a:t># load model definition API</a:t>
            </a:r>
          </a:p>
          <a:p>
            <a:r>
              <a:rPr lang="en-US" b="1" dirty="0">
                <a:solidFill>
                  <a:srgbClr val="333333"/>
                </a:solidFill>
                <a:latin typeface="SFMono-Regular"/>
              </a:rPr>
              <a:t>from</a:t>
            </a:r>
            <a:r>
              <a:rPr lang="en-US" dirty="0">
                <a:solidFill>
                  <a:srgbClr val="000000"/>
                </a:solidFill>
                <a:latin typeface="SFMono-Regular"/>
              </a:rPr>
              <a:t> </a:t>
            </a:r>
            <a:r>
              <a:rPr lang="en-US" dirty="0" err="1">
                <a:solidFill>
                  <a:srgbClr val="000000"/>
                </a:solidFill>
                <a:latin typeface="SFMono-Regular"/>
              </a:rPr>
              <a:t>keras.models</a:t>
            </a:r>
            <a:r>
              <a:rPr lang="en-US" dirty="0">
                <a:solidFill>
                  <a:srgbClr val="000000"/>
                </a:solidFill>
                <a:latin typeface="SFMono-Regular"/>
              </a:rPr>
              <a:t> </a:t>
            </a:r>
            <a:r>
              <a:rPr lang="en-US" b="1" dirty="0">
                <a:solidFill>
                  <a:srgbClr val="333333"/>
                </a:solidFill>
                <a:latin typeface="SFMono-Regular"/>
              </a:rPr>
              <a:t>import</a:t>
            </a:r>
            <a:r>
              <a:rPr lang="en-US" dirty="0">
                <a:solidFill>
                  <a:srgbClr val="000000"/>
                </a:solidFill>
                <a:latin typeface="SFMono-Regular"/>
              </a:rPr>
              <a:t> Sequential</a:t>
            </a:r>
          </a:p>
          <a:p>
            <a:r>
              <a:rPr lang="en-US" dirty="0">
                <a:solidFill>
                  <a:srgbClr val="000000"/>
                </a:solidFill>
                <a:latin typeface="SFMono-Regular"/>
              </a:rPr>
              <a:t>model = Sequential()</a:t>
            </a:r>
            <a:endParaRPr lang="en-US" dirty="0"/>
          </a:p>
        </p:txBody>
      </p:sp>
      <p:sp>
        <p:nvSpPr>
          <p:cNvPr id="9" name="Rectangle 8">
            <a:extLst>
              <a:ext uri="{FF2B5EF4-FFF2-40B4-BE49-F238E27FC236}">
                <a16:creationId xmlns:a16="http://schemas.microsoft.com/office/drawing/2014/main" id="{706D907A-AD1E-4637-8F4C-F2D13347DAEC}"/>
              </a:ext>
            </a:extLst>
          </p:cNvPr>
          <p:cNvSpPr/>
          <p:nvPr/>
        </p:nvSpPr>
        <p:spPr>
          <a:xfrm>
            <a:off x="1143000" y="2049110"/>
            <a:ext cx="9125712" cy="1200329"/>
          </a:xfrm>
          <a:prstGeom prst="rect">
            <a:avLst/>
          </a:prstGeom>
        </p:spPr>
        <p:txBody>
          <a:bodyPr wrap="square">
            <a:spAutoFit/>
          </a:bodyPr>
          <a:lstStyle/>
          <a:p>
            <a:r>
              <a:rPr lang="en-US" b="1" dirty="0">
                <a:solidFill>
                  <a:srgbClr val="333333"/>
                </a:solidFill>
                <a:latin typeface="SFMono-Regular"/>
              </a:rPr>
              <a:t># load appropriate </a:t>
            </a:r>
            <a:r>
              <a:rPr lang="en-US" b="1" dirty="0" err="1">
                <a:solidFill>
                  <a:srgbClr val="333333"/>
                </a:solidFill>
                <a:latin typeface="SFMono-Regular"/>
              </a:rPr>
              <a:t>Keras</a:t>
            </a:r>
            <a:r>
              <a:rPr lang="en-US" b="1" dirty="0">
                <a:solidFill>
                  <a:srgbClr val="333333"/>
                </a:solidFill>
                <a:latin typeface="SFMono-Regular"/>
              </a:rPr>
              <a:t> layers and add to model</a:t>
            </a:r>
          </a:p>
          <a:p>
            <a:r>
              <a:rPr lang="en-US" b="1" dirty="0">
                <a:solidFill>
                  <a:srgbClr val="333333"/>
                </a:solidFill>
                <a:latin typeface="SFMono-Regular"/>
              </a:rPr>
              <a:t>from</a:t>
            </a:r>
            <a:r>
              <a:rPr lang="en-US" dirty="0">
                <a:solidFill>
                  <a:srgbClr val="000000"/>
                </a:solidFill>
                <a:latin typeface="SFMono-Regular"/>
              </a:rPr>
              <a:t> </a:t>
            </a:r>
            <a:r>
              <a:rPr lang="en-US" dirty="0" err="1">
                <a:solidFill>
                  <a:srgbClr val="000000"/>
                </a:solidFill>
                <a:latin typeface="SFMono-Regular"/>
              </a:rPr>
              <a:t>keras.layers</a:t>
            </a:r>
            <a:r>
              <a:rPr lang="en-US" dirty="0">
                <a:solidFill>
                  <a:srgbClr val="000000"/>
                </a:solidFill>
                <a:latin typeface="SFMono-Regular"/>
              </a:rPr>
              <a:t> </a:t>
            </a:r>
            <a:r>
              <a:rPr lang="en-US" b="1" dirty="0">
                <a:solidFill>
                  <a:srgbClr val="333333"/>
                </a:solidFill>
                <a:latin typeface="SFMono-Regular"/>
              </a:rPr>
              <a:t>import</a:t>
            </a:r>
            <a:r>
              <a:rPr lang="en-US" dirty="0">
                <a:solidFill>
                  <a:srgbClr val="000000"/>
                </a:solidFill>
                <a:latin typeface="SFMono-Regular"/>
              </a:rPr>
              <a:t> Dense</a:t>
            </a:r>
          </a:p>
          <a:p>
            <a:r>
              <a:rPr lang="en-US" dirty="0" err="1">
                <a:solidFill>
                  <a:srgbClr val="000000"/>
                </a:solidFill>
                <a:latin typeface="SFMono-Regular"/>
              </a:rPr>
              <a:t>model.add</a:t>
            </a:r>
            <a:r>
              <a:rPr lang="en-US" dirty="0">
                <a:solidFill>
                  <a:srgbClr val="000000"/>
                </a:solidFill>
                <a:latin typeface="SFMono-Regular"/>
              </a:rPr>
              <a:t>(Dense(units=</a:t>
            </a:r>
            <a:r>
              <a:rPr lang="en-US" dirty="0">
                <a:solidFill>
                  <a:srgbClr val="008080"/>
                </a:solidFill>
                <a:latin typeface="SFMono-Regular"/>
              </a:rPr>
              <a:t>64</a:t>
            </a:r>
            <a:r>
              <a:rPr lang="en-US" dirty="0">
                <a:solidFill>
                  <a:srgbClr val="000000"/>
                </a:solidFill>
                <a:latin typeface="SFMono-Regular"/>
              </a:rPr>
              <a:t>, activation=</a:t>
            </a:r>
            <a:r>
              <a:rPr lang="en-US" dirty="0">
                <a:solidFill>
                  <a:srgbClr val="DD1144"/>
                </a:solidFill>
                <a:latin typeface="SFMono-Regular"/>
              </a:rPr>
              <a:t>'</a:t>
            </a:r>
            <a:r>
              <a:rPr lang="en-US" dirty="0" err="1">
                <a:solidFill>
                  <a:srgbClr val="DD1144"/>
                </a:solidFill>
                <a:latin typeface="SFMono-Regular"/>
              </a:rPr>
              <a:t>relu</a:t>
            </a:r>
            <a:r>
              <a:rPr lang="en-US" dirty="0">
                <a:solidFill>
                  <a:srgbClr val="DD1144"/>
                </a:solidFill>
                <a:latin typeface="SFMono-Regular"/>
              </a:rPr>
              <a:t>'</a:t>
            </a:r>
            <a:r>
              <a:rPr lang="en-US" dirty="0">
                <a:solidFill>
                  <a:srgbClr val="000000"/>
                </a:solidFill>
                <a:latin typeface="SFMono-Regular"/>
              </a:rPr>
              <a:t>, </a:t>
            </a:r>
            <a:r>
              <a:rPr lang="en-US" dirty="0" err="1">
                <a:solidFill>
                  <a:srgbClr val="000000"/>
                </a:solidFill>
                <a:latin typeface="SFMono-Regular"/>
              </a:rPr>
              <a:t>input_dim</a:t>
            </a:r>
            <a:r>
              <a:rPr lang="en-US" dirty="0">
                <a:solidFill>
                  <a:srgbClr val="000000"/>
                </a:solidFill>
                <a:latin typeface="SFMono-Regular"/>
              </a:rPr>
              <a:t>=</a:t>
            </a:r>
            <a:r>
              <a:rPr lang="en-US" dirty="0">
                <a:solidFill>
                  <a:srgbClr val="008080"/>
                </a:solidFill>
                <a:latin typeface="SFMono-Regular"/>
              </a:rPr>
              <a:t>100</a:t>
            </a:r>
            <a:r>
              <a:rPr lang="en-US" dirty="0">
                <a:solidFill>
                  <a:srgbClr val="000000"/>
                </a:solidFill>
                <a:latin typeface="SFMono-Regular"/>
              </a:rPr>
              <a:t>))</a:t>
            </a:r>
          </a:p>
          <a:p>
            <a:r>
              <a:rPr lang="en-US" dirty="0" err="1">
                <a:solidFill>
                  <a:srgbClr val="000000"/>
                </a:solidFill>
                <a:latin typeface="SFMono-Regular"/>
              </a:rPr>
              <a:t>model.add</a:t>
            </a:r>
            <a:r>
              <a:rPr lang="en-US" dirty="0">
                <a:solidFill>
                  <a:srgbClr val="000000"/>
                </a:solidFill>
                <a:latin typeface="SFMono-Regular"/>
              </a:rPr>
              <a:t>(Dense(units=</a:t>
            </a:r>
            <a:r>
              <a:rPr lang="en-US" dirty="0">
                <a:solidFill>
                  <a:srgbClr val="008080"/>
                </a:solidFill>
                <a:latin typeface="SFMono-Regular"/>
              </a:rPr>
              <a:t>10</a:t>
            </a:r>
            <a:r>
              <a:rPr lang="en-US" dirty="0">
                <a:solidFill>
                  <a:srgbClr val="000000"/>
                </a:solidFill>
                <a:latin typeface="SFMono-Regular"/>
              </a:rPr>
              <a:t>, activation=</a:t>
            </a:r>
            <a:r>
              <a:rPr lang="en-US" dirty="0">
                <a:solidFill>
                  <a:srgbClr val="DD1144"/>
                </a:solidFill>
                <a:latin typeface="SFMono-Regular"/>
              </a:rPr>
              <a:t>'</a:t>
            </a:r>
            <a:r>
              <a:rPr lang="en-US" dirty="0" err="1">
                <a:solidFill>
                  <a:srgbClr val="DD1144"/>
                </a:solidFill>
                <a:latin typeface="SFMono-Regular"/>
              </a:rPr>
              <a:t>softmax</a:t>
            </a:r>
            <a:r>
              <a:rPr lang="en-US" dirty="0">
                <a:solidFill>
                  <a:srgbClr val="DD1144"/>
                </a:solidFill>
                <a:latin typeface="SFMono-Regular"/>
              </a:rPr>
              <a:t>'</a:t>
            </a:r>
            <a:r>
              <a:rPr lang="en-US" dirty="0">
                <a:solidFill>
                  <a:srgbClr val="000000"/>
                </a:solidFill>
                <a:latin typeface="SFMono-Regular"/>
              </a:rPr>
              <a:t>))</a:t>
            </a:r>
            <a:endParaRPr lang="en-US" dirty="0"/>
          </a:p>
        </p:txBody>
      </p:sp>
      <p:sp>
        <p:nvSpPr>
          <p:cNvPr id="10" name="Rectangle 9">
            <a:extLst>
              <a:ext uri="{FF2B5EF4-FFF2-40B4-BE49-F238E27FC236}">
                <a16:creationId xmlns:a16="http://schemas.microsoft.com/office/drawing/2014/main" id="{69BB0A2F-D59A-4A48-B2A4-8A2B5B2E0353}"/>
              </a:ext>
            </a:extLst>
          </p:cNvPr>
          <p:cNvSpPr/>
          <p:nvPr/>
        </p:nvSpPr>
        <p:spPr>
          <a:xfrm>
            <a:off x="1143000" y="3258738"/>
            <a:ext cx="8878824" cy="1200329"/>
          </a:xfrm>
          <a:prstGeom prst="rect">
            <a:avLst/>
          </a:prstGeom>
        </p:spPr>
        <p:txBody>
          <a:bodyPr wrap="square">
            <a:spAutoFit/>
          </a:bodyPr>
          <a:lstStyle/>
          <a:p>
            <a:r>
              <a:rPr lang="en-US" b="1" dirty="0">
                <a:solidFill>
                  <a:srgbClr val="000000"/>
                </a:solidFill>
                <a:latin typeface="SFMono-Regular"/>
              </a:rPr>
              <a:t># load appropriate optimizer and compile model</a:t>
            </a:r>
          </a:p>
          <a:p>
            <a:r>
              <a:rPr lang="en-US" b="1" dirty="0">
                <a:solidFill>
                  <a:srgbClr val="000000"/>
                </a:solidFill>
                <a:latin typeface="SFMono-Regular"/>
              </a:rPr>
              <a:t>from</a:t>
            </a:r>
            <a:r>
              <a:rPr lang="en-US" dirty="0">
                <a:solidFill>
                  <a:srgbClr val="000000"/>
                </a:solidFill>
                <a:latin typeface="SFMono-Regular"/>
              </a:rPr>
              <a:t> </a:t>
            </a:r>
            <a:r>
              <a:rPr lang="en-US" dirty="0" err="1">
                <a:solidFill>
                  <a:srgbClr val="000000"/>
                </a:solidFill>
                <a:latin typeface="SFMono-Regular"/>
              </a:rPr>
              <a:t>keras.optimizers</a:t>
            </a:r>
            <a:r>
              <a:rPr lang="en-US" dirty="0">
                <a:solidFill>
                  <a:srgbClr val="000000"/>
                </a:solidFill>
                <a:latin typeface="SFMono-Regular"/>
              </a:rPr>
              <a:t> </a:t>
            </a:r>
            <a:r>
              <a:rPr lang="en-US" b="1" dirty="0">
                <a:solidFill>
                  <a:srgbClr val="000000"/>
                </a:solidFill>
                <a:latin typeface="SFMono-Regular"/>
              </a:rPr>
              <a:t>import</a:t>
            </a:r>
            <a:r>
              <a:rPr lang="en-US" dirty="0">
                <a:solidFill>
                  <a:srgbClr val="000000"/>
                </a:solidFill>
                <a:latin typeface="SFMono-Regular"/>
              </a:rPr>
              <a:t> SGD</a:t>
            </a:r>
          </a:p>
          <a:p>
            <a:r>
              <a:rPr lang="en-US" dirty="0">
                <a:solidFill>
                  <a:srgbClr val="000000"/>
                </a:solidFill>
                <a:latin typeface="SFMono-Regular"/>
              </a:rPr>
              <a:t>optimizer1 = SGD(</a:t>
            </a:r>
            <a:r>
              <a:rPr lang="en-US" dirty="0" err="1">
                <a:solidFill>
                  <a:srgbClr val="000000"/>
                </a:solidFill>
                <a:latin typeface="SFMono-Regular"/>
              </a:rPr>
              <a:t>lr</a:t>
            </a:r>
            <a:r>
              <a:rPr lang="en-US" dirty="0">
                <a:solidFill>
                  <a:srgbClr val="000000"/>
                </a:solidFill>
                <a:latin typeface="SFMono-Regular"/>
              </a:rPr>
              <a:t>=</a:t>
            </a:r>
            <a:r>
              <a:rPr lang="en-US" dirty="0">
                <a:solidFill>
                  <a:srgbClr val="008080"/>
                </a:solidFill>
                <a:latin typeface="SFMono-Regular"/>
              </a:rPr>
              <a:t>0.01</a:t>
            </a:r>
            <a:r>
              <a:rPr lang="en-US" dirty="0">
                <a:solidFill>
                  <a:srgbClr val="000000"/>
                </a:solidFill>
                <a:latin typeface="SFMono-Regular"/>
              </a:rPr>
              <a:t>, momentum=</a:t>
            </a:r>
            <a:r>
              <a:rPr lang="en-US" dirty="0">
                <a:solidFill>
                  <a:srgbClr val="008080"/>
                </a:solidFill>
                <a:latin typeface="SFMono-Regular"/>
              </a:rPr>
              <a:t>0.9</a:t>
            </a:r>
            <a:r>
              <a:rPr lang="en-US" dirty="0">
                <a:solidFill>
                  <a:srgbClr val="000000"/>
                </a:solidFill>
                <a:latin typeface="SFMono-Regular"/>
              </a:rPr>
              <a:t>, </a:t>
            </a:r>
            <a:r>
              <a:rPr lang="en-US" dirty="0" err="1">
                <a:solidFill>
                  <a:srgbClr val="000000"/>
                </a:solidFill>
                <a:latin typeface="SFMono-Regular"/>
              </a:rPr>
              <a:t>nesterov</a:t>
            </a:r>
            <a:r>
              <a:rPr lang="en-US" dirty="0">
                <a:solidFill>
                  <a:srgbClr val="000000"/>
                </a:solidFill>
                <a:latin typeface="SFMono-Regular"/>
              </a:rPr>
              <a:t>=</a:t>
            </a:r>
            <a:r>
              <a:rPr lang="en-US" b="1" dirty="0">
                <a:solidFill>
                  <a:srgbClr val="333333"/>
                </a:solidFill>
                <a:latin typeface="SFMono-Regular"/>
              </a:rPr>
              <a:t>True</a:t>
            </a:r>
            <a:r>
              <a:rPr lang="en-US" b="1" dirty="0">
                <a:solidFill>
                  <a:srgbClr val="000000"/>
                </a:solidFill>
                <a:latin typeface="SFMono-Regular"/>
              </a:rPr>
              <a:t>)</a:t>
            </a:r>
            <a:r>
              <a:rPr lang="en-US" dirty="0">
                <a:solidFill>
                  <a:srgbClr val="000000"/>
                </a:solidFill>
                <a:latin typeface="SFMono-Regular"/>
              </a:rPr>
              <a:t> </a:t>
            </a:r>
          </a:p>
          <a:p>
            <a:r>
              <a:rPr lang="en-US" dirty="0" err="1">
                <a:solidFill>
                  <a:srgbClr val="000000"/>
                </a:solidFill>
                <a:latin typeface="SFMono-Regular"/>
              </a:rPr>
              <a:t>model.compile</a:t>
            </a:r>
            <a:r>
              <a:rPr lang="en-US" dirty="0">
                <a:solidFill>
                  <a:srgbClr val="000000"/>
                </a:solidFill>
                <a:latin typeface="SFMono-Regular"/>
              </a:rPr>
              <a:t>(loss=</a:t>
            </a:r>
            <a:r>
              <a:rPr lang="en-US" dirty="0">
                <a:solidFill>
                  <a:srgbClr val="FF0000"/>
                </a:solidFill>
                <a:latin typeface="SFMono-Regular"/>
              </a:rPr>
              <a:t>‘</a:t>
            </a:r>
            <a:r>
              <a:rPr lang="en-US" dirty="0" err="1">
                <a:solidFill>
                  <a:srgbClr val="FF0000"/>
                </a:solidFill>
                <a:latin typeface="SFMono-Regular"/>
              </a:rPr>
              <a:t>categorical_crossentropy</a:t>
            </a:r>
            <a:r>
              <a:rPr lang="en-US" dirty="0">
                <a:solidFill>
                  <a:srgbClr val="FF0000"/>
                </a:solidFill>
                <a:latin typeface="SFMono-Regular"/>
              </a:rPr>
              <a:t>’</a:t>
            </a:r>
            <a:r>
              <a:rPr lang="en-US" dirty="0">
                <a:solidFill>
                  <a:srgbClr val="000000"/>
                </a:solidFill>
                <a:latin typeface="SFMono-Regular"/>
              </a:rPr>
              <a:t>, optimizer=</a:t>
            </a:r>
            <a:r>
              <a:rPr lang="en-US" dirty="0">
                <a:solidFill>
                  <a:schemeClr val="bg1"/>
                </a:solidFill>
                <a:latin typeface="SFMono-Regular"/>
              </a:rPr>
              <a:t>optimizer1</a:t>
            </a:r>
            <a:r>
              <a:rPr lang="en-US" dirty="0">
                <a:solidFill>
                  <a:srgbClr val="000000"/>
                </a:solidFill>
                <a:latin typeface="SFMono-Regular"/>
              </a:rPr>
              <a:t>, metrics=[</a:t>
            </a:r>
            <a:r>
              <a:rPr lang="en-US" dirty="0">
                <a:solidFill>
                  <a:srgbClr val="DD1144"/>
                </a:solidFill>
                <a:latin typeface="SFMono-Regular"/>
              </a:rPr>
              <a:t>'accuracy'</a:t>
            </a:r>
            <a:r>
              <a:rPr lang="en-US" dirty="0">
                <a:solidFill>
                  <a:srgbClr val="000000"/>
                </a:solidFill>
                <a:latin typeface="SFMono-Regular"/>
              </a:rPr>
              <a:t>])</a:t>
            </a:r>
            <a:endParaRPr lang="en-US" dirty="0"/>
          </a:p>
        </p:txBody>
      </p:sp>
      <p:sp>
        <p:nvSpPr>
          <p:cNvPr id="12" name="Slide Number Placeholder 11">
            <a:extLst>
              <a:ext uri="{FF2B5EF4-FFF2-40B4-BE49-F238E27FC236}">
                <a16:creationId xmlns:a16="http://schemas.microsoft.com/office/drawing/2014/main" id="{4AF13431-1786-4EE5-A6A2-B0DB29D133FB}"/>
              </a:ext>
            </a:extLst>
          </p:cNvPr>
          <p:cNvSpPr>
            <a:spLocks noGrp="1"/>
          </p:cNvSpPr>
          <p:nvPr>
            <p:ph type="sldNum" sz="quarter" idx="4"/>
          </p:nvPr>
        </p:nvSpPr>
        <p:spPr>
          <a:xfrm>
            <a:off x="7499840" y="5913187"/>
            <a:ext cx="2468563" cy="328613"/>
          </a:xfrm>
        </p:spPr>
        <p:txBody>
          <a:bodyPr/>
          <a:lstStyle/>
          <a:p>
            <a:fld id="{D1EEACBE-03EC-4E7A-962F-F75CCA5C4C08}" type="slidenum">
              <a:rPr lang="en-US" smtClean="0"/>
              <a:pPr/>
              <a:t>18</a:t>
            </a:fld>
            <a:endParaRPr lang="en-US" dirty="0"/>
          </a:p>
        </p:txBody>
      </p:sp>
    </p:spTree>
    <p:extLst>
      <p:ext uri="{BB962C8B-B14F-4D97-AF65-F5344CB8AC3E}">
        <p14:creationId xmlns:p14="http://schemas.microsoft.com/office/powerpoint/2010/main" val="163769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err="1"/>
              <a:t>Keras</a:t>
            </a:r>
            <a:r>
              <a:rPr lang="en-US" sz="3200" dirty="0"/>
              <a:t> – CODE SIMPLICITY</a:t>
            </a:r>
          </a:p>
        </p:txBody>
      </p:sp>
      <p:sp>
        <p:nvSpPr>
          <p:cNvPr id="12" name="Slide Number Placeholder 11">
            <a:extLst>
              <a:ext uri="{FF2B5EF4-FFF2-40B4-BE49-F238E27FC236}">
                <a16:creationId xmlns:a16="http://schemas.microsoft.com/office/drawing/2014/main" id="{4AF13431-1786-4EE5-A6A2-B0DB29D133FB}"/>
              </a:ext>
            </a:extLst>
          </p:cNvPr>
          <p:cNvSpPr>
            <a:spLocks noGrp="1"/>
          </p:cNvSpPr>
          <p:nvPr>
            <p:ph type="sldNum" sz="quarter" idx="4"/>
          </p:nvPr>
        </p:nvSpPr>
        <p:spPr>
          <a:xfrm>
            <a:off x="7499840" y="5913187"/>
            <a:ext cx="2468563" cy="328613"/>
          </a:xfrm>
        </p:spPr>
        <p:txBody>
          <a:bodyPr/>
          <a:lstStyle/>
          <a:p>
            <a:fld id="{D1EEACBE-03EC-4E7A-962F-F75CCA5C4C08}" type="slidenum">
              <a:rPr lang="en-US" smtClean="0"/>
              <a:pPr/>
              <a:t>19</a:t>
            </a:fld>
            <a:endParaRPr lang="en-US" dirty="0"/>
          </a:p>
        </p:txBody>
      </p:sp>
      <p:sp>
        <p:nvSpPr>
          <p:cNvPr id="13" name="Rectangle 12">
            <a:extLst>
              <a:ext uri="{FF2B5EF4-FFF2-40B4-BE49-F238E27FC236}">
                <a16:creationId xmlns:a16="http://schemas.microsoft.com/office/drawing/2014/main" id="{20932656-CB1F-4C3C-9851-00583763627F}"/>
              </a:ext>
            </a:extLst>
          </p:cNvPr>
          <p:cNvSpPr/>
          <p:nvPr/>
        </p:nvSpPr>
        <p:spPr>
          <a:xfrm>
            <a:off x="1143000" y="1158991"/>
            <a:ext cx="8878824" cy="3970318"/>
          </a:xfrm>
          <a:prstGeom prst="rect">
            <a:avLst/>
          </a:prstGeom>
        </p:spPr>
        <p:txBody>
          <a:bodyPr wrap="square">
            <a:spAutoFit/>
          </a:bodyPr>
          <a:lstStyle/>
          <a:p>
            <a:r>
              <a:rPr lang="en-US" b="1" dirty="0">
                <a:solidFill>
                  <a:srgbClr val="000000"/>
                </a:solidFill>
                <a:latin typeface="SFMono-Regular"/>
              </a:rPr>
              <a:t># visualize model</a:t>
            </a:r>
          </a:p>
          <a:p>
            <a:r>
              <a:rPr lang="en-US" dirty="0" err="1">
                <a:solidFill>
                  <a:srgbClr val="000000"/>
                </a:solidFill>
                <a:latin typeface="SFMono-Regular"/>
              </a:rPr>
              <a:t>model.summary</a:t>
            </a:r>
            <a:r>
              <a:rPr lang="en-US" dirty="0">
                <a:solidFill>
                  <a:srgbClr val="000000"/>
                </a:solidFill>
                <a:latin typeface="SFMono-Regular"/>
              </a:rPr>
              <a:t>()</a:t>
            </a:r>
          </a:p>
          <a:p>
            <a:r>
              <a:rPr lang="en-US" dirty="0">
                <a:solidFill>
                  <a:srgbClr val="000000"/>
                </a:solidFill>
                <a:latin typeface="SFMono-Regular"/>
              </a:rPr>
              <a:t>Model: "sequential_1"</a:t>
            </a:r>
          </a:p>
          <a:p>
            <a:r>
              <a:rPr lang="en-US" dirty="0">
                <a:solidFill>
                  <a:srgbClr val="000000"/>
                </a:solidFill>
                <a:latin typeface="SFMono-Regular"/>
              </a:rPr>
              <a:t>_________________________________________________________________</a:t>
            </a:r>
          </a:p>
          <a:p>
            <a:r>
              <a:rPr lang="en-US" dirty="0">
                <a:solidFill>
                  <a:srgbClr val="000000"/>
                </a:solidFill>
                <a:latin typeface="SFMono-Regular"/>
              </a:rPr>
              <a:t>Layer (type)                 Output Shape              Param #</a:t>
            </a:r>
          </a:p>
          <a:p>
            <a:r>
              <a:rPr lang="en-US" dirty="0">
                <a:solidFill>
                  <a:srgbClr val="000000"/>
                </a:solidFill>
                <a:latin typeface="SFMono-Regular"/>
              </a:rPr>
              <a:t>=================================================================</a:t>
            </a:r>
          </a:p>
          <a:p>
            <a:r>
              <a:rPr lang="en-US" dirty="0">
                <a:solidFill>
                  <a:srgbClr val="000000"/>
                </a:solidFill>
                <a:latin typeface="SFMono-Regular"/>
              </a:rPr>
              <a:t>dense_1 (Dense)              (None, 64)                6464</a:t>
            </a:r>
          </a:p>
          <a:p>
            <a:r>
              <a:rPr lang="en-US" dirty="0">
                <a:solidFill>
                  <a:srgbClr val="000000"/>
                </a:solidFill>
                <a:latin typeface="SFMono-Regular"/>
              </a:rPr>
              <a:t>_________________________________________________________________</a:t>
            </a:r>
          </a:p>
          <a:p>
            <a:r>
              <a:rPr lang="en-US" dirty="0">
                <a:solidFill>
                  <a:srgbClr val="000000"/>
                </a:solidFill>
                <a:latin typeface="SFMono-Regular"/>
              </a:rPr>
              <a:t>dense_2 (Dense)              (None, 10)                650</a:t>
            </a:r>
          </a:p>
          <a:p>
            <a:r>
              <a:rPr lang="en-US" dirty="0">
                <a:solidFill>
                  <a:srgbClr val="000000"/>
                </a:solidFill>
                <a:latin typeface="SFMono-Regular"/>
              </a:rPr>
              <a:t>=================================================================</a:t>
            </a:r>
          </a:p>
          <a:p>
            <a:r>
              <a:rPr lang="en-US" dirty="0">
                <a:solidFill>
                  <a:srgbClr val="000000"/>
                </a:solidFill>
                <a:latin typeface="SFMono-Regular"/>
              </a:rPr>
              <a:t>Total params: 7,114</a:t>
            </a:r>
          </a:p>
          <a:p>
            <a:r>
              <a:rPr lang="en-US" dirty="0">
                <a:solidFill>
                  <a:srgbClr val="000000"/>
                </a:solidFill>
                <a:latin typeface="SFMono-Regular"/>
              </a:rPr>
              <a:t>Trainable params: 7,114</a:t>
            </a:r>
          </a:p>
          <a:p>
            <a:r>
              <a:rPr lang="en-US" dirty="0">
                <a:solidFill>
                  <a:srgbClr val="000000"/>
                </a:solidFill>
                <a:latin typeface="SFMono-Regular"/>
              </a:rPr>
              <a:t>Non-trainable params: 0</a:t>
            </a:r>
          </a:p>
          <a:p>
            <a:r>
              <a:rPr lang="en-US" dirty="0">
                <a:solidFill>
                  <a:srgbClr val="000000"/>
                </a:solidFill>
                <a:latin typeface="SFMono-Regular"/>
              </a:rPr>
              <a:t>_________________________________________________________________</a:t>
            </a:r>
          </a:p>
        </p:txBody>
      </p:sp>
    </p:spTree>
    <p:extLst>
      <p:ext uri="{BB962C8B-B14F-4D97-AF65-F5344CB8AC3E}">
        <p14:creationId xmlns:p14="http://schemas.microsoft.com/office/powerpoint/2010/main" val="323301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Lab 2: </a:t>
            </a:r>
            <a:r>
              <a:rPr lang="en-US" sz="3600" dirty="0"/>
              <a:t>Training GPU LSTM models using </a:t>
            </a:r>
            <a:r>
              <a:rPr lang="en-US" sz="3600" dirty="0" err="1"/>
              <a:t>Keras</a:t>
            </a:r>
            <a:r>
              <a:rPr lang="en-US" sz="3600" dirty="0"/>
              <a:t> + </a:t>
            </a:r>
            <a:r>
              <a:rPr lang="en-US" sz="3600" dirty="0" err="1"/>
              <a:t>Tensorflow</a:t>
            </a:r>
            <a:r>
              <a:rPr lang="en-US" sz="3600" dirty="0"/>
              <a:t> for Time Series</a:t>
            </a:r>
            <a:br>
              <a:rPr lang="en-US" sz="3600" dirty="0"/>
            </a:br>
            <a:r>
              <a:rPr lang="en-US" sz="3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2499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NOTE ABOUT LAB AND RUL</a:t>
            </a:r>
          </a:p>
        </p:txBody>
      </p:sp>
      <p:sp>
        <p:nvSpPr>
          <p:cNvPr id="10" name="Slide Number Placeholder 9">
            <a:extLst>
              <a:ext uri="{FF2B5EF4-FFF2-40B4-BE49-F238E27FC236}">
                <a16:creationId xmlns:a16="http://schemas.microsoft.com/office/drawing/2014/main" id="{42D85DEF-4128-4F24-BCBC-3249DD31B4B5}"/>
              </a:ext>
            </a:extLst>
          </p:cNvPr>
          <p:cNvSpPr>
            <a:spLocks noGrp="1"/>
          </p:cNvSpPr>
          <p:nvPr>
            <p:ph type="sldNum" sz="quarter" idx="4"/>
          </p:nvPr>
        </p:nvSpPr>
        <p:spPr/>
        <p:txBody>
          <a:bodyPr/>
          <a:lstStyle/>
          <a:p>
            <a:fld id="{D1EEACBE-03EC-4E7A-962F-F75CCA5C4C08}" type="slidenum">
              <a:rPr lang="en-US" smtClean="0"/>
              <a:pPr/>
              <a:t>20</a:t>
            </a:fld>
            <a:endParaRPr lang="en-US" dirty="0"/>
          </a:p>
        </p:txBody>
      </p:sp>
      <p:grpSp>
        <p:nvGrpSpPr>
          <p:cNvPr id="29" name="Group 28">
            <a:extLst>
              <a:ext uri="{FF2B5EF4-FFF2-40B4-BE49-F238E27FC236}">
                <a16:creationId xmlns:a16="http://schemas.microsoft.com/office/drawing/2014/main" id="{798205A7-1538-4768-AF50-23DF53DC6AE2}"/>
              </a:ext>
            </a:extLst>
          </p:cNvPr>
          <p:cNvGrpSpPr/>
          <p:nvPr/>
        </p:nvGrpSpPr>
        <p:grpSpPr>
          <a:xfrm>
            <a:off x="2209055" y="2399970"/>
            <a:ext cx="251738" cy="1566341"/>
            <a:chOff x="1810288" y="2050922"/>
            <a:chExt cx="251738" cy="1566341"/>
          </a:xfrm>
        </p:grpSpPr>
        <p:sp>
          <p:nvSpPr>
            <p:cNvPr id="6" name="Rectangle 5">
              <a:extLst>
                <a:ext uri="{FF2B5EF4-FFF2-40B4-BE49-F238E27FC236}">
                  <a16:creationId xmlns:a16="http://schemas.microsoft.com/office/drawing/2014/main" id="{2405A92E-1CE9-4433-A1AD-5F9855A2DD9D}"/>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A430989-FC84-4D13-83F7-50B40E729E6F}"/>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B433BEB-00E4-409D-8E50-065BA14816A6}"/>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2751833-C2AA-4160-A43F-B03B3DB1E2C0}"/>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F21B6FF-3C83-4D49-8B82-18CB4B51B248}"/>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05156804-47C3-455C-A5CC-5545CBACC1FC}"/>
              </a:ext>
            </a:extLst>
          </p:cNvPr>
          <p:cNvSpPr txBox="1"/>
          <p:nvPr/>
        </p:nvSpPr>
        <p:spPr>
          <a:xfrm>
            <a:off x="1500925" y="2411480"/>
            <a:ext cx="537328"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Failed</a:t>
            </a:r>
          </a:p>
        </p:txBody>
      </p:sp>
      <p:sp>
        <p:nvSpPr>
          <p:cNvPr id="68" name="TextBox 67">
            <a:extLst>
              <a:ext uri="{FF2B5EF4-FFF2-40B4-BE49-F238E27FC236}">
                <a16:creationId xmlns:a16="http://schemas.microsoft.com/office/drawing/2014/main" id="{7BA54C59-6740-41CC-A965-E04285640C23}"/>
              </a:ext>
            </a:extLst>
          </p:cNvPr>
          <p:cNvSpPr txBox="1"/>
          <p:nvPr/>
        </p:nvSpPr>
        <p:spPr>
          <a:xfrm>
            <a:off x="1438409" y="2739867"/>
            <a:ext cx="66236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Sensor 1</a:t>
            </a:r>
          </a:p>
        </p:txBody>
      </p:sp>
      <p:sp>
        <p:nvSpPr>
          <p:cNvPr id="70" name="TextBox 69">
            <a:extLst>
              <a:ext uri="{FF2B5EF4-FFF2-40B4-BE49-F238E27FC236}">
                <a16:creationId xmlns:a16="http://schemas.microsoft.com/office/drawing/2014/main" id="{D50CAA83-808B-4F6C-B768-E7BC73CC1D6C}"/>
              </a:ext>
            </a:extLst>
          </p:cNvPr>
          <p:cNvSpPr txBox="1"/>
          <p:nvPr/>
        </p:nvSpPr>
        <p:spPr>
          <a:xfrm>
            <a:off x="1438409" y="3068254"/>
            <a:ext cx="66236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Sensor 2</a:t>
            </a:r>
          </a:p>
        </p:txBody>
      </p:sp>
      <p:sp>
        <p:nvSpPr>
          <p:cNvPr id="72" name="TextBox 71">
            <a:extLst>
              <a:ext uri="{FF2B5EF4-FFF2-40B4-BE49-F238E27FC236}">
                <a16:creationId xmlns:a16="http://schemas.microsoft.com/office/drawing/2014/main" id="{EEA7B45D-E75A-40BA-AF80-140F657A02AB}"/>
              </a:ext>
            </a:extLst>
          </p:cNvPr>
          <p:cNvSpPr txBox="1"/>
          <p:nvPr/>
        </p:nvSpPr>
        <p:spPr>
          <a:xfrm>
            <a:off x="1438409" y="3396641"/>
            <a:ext cx="66236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Sensor 3</a:t>
            </a:r>
          </a:p>
        </p:txBody>
      </p:sp>
      <p:sp>
        <p:nvSpPr>
          <p:cNvPr id="74" name="TextBox 73">
            <a:extLst>
              <a:ext uri="{FF2B5EF4-FFF2-40B4-BE49-F238E27FC236}">
                <a16:creationId xmlns:a16="http://schemas.microsoft.com/office/drawing/2014/main" id="{88B33AF2-3EFC-4918-A9CA-7D1C0BE27FFE}"/>
              </a:ext>
            </a:extLst>
          </p:cNvPr>
          <p:cNvSpPr txBox="1"/>
          <p:nvPr/>
        </p:nvSpPr>
        <p:spPr>
          <a:xfrm>
            <a:off x="1438409" y="3725026"/>
            <a:ext cx="66236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Sensor 4</a:t>
            </a:r>
          </a:p>
        </p:txBody>
      </p:sp>
      <p:sp>
        <p:nvSpPr>
          <p:cNvPr id="76" name="TextBox 75">
            <a:extLst>
              <a:ext uri="{FF2B5EF4-FFF2-40B4-BE49-F238E27FC236}">
                <a16:creationId xmlns:a16="http://schemas.microsoft.com/office/drawing/2014/main" id="{BB6FA181-FCCF-433B-BF59-5D9352D93B0C}"/>
              </a:ext>
            </a:extLst>
          </p:cNvPr>
          <p:cNvSpPr txBox="1"/>
          <p:nvPr/>
        </p:nvSpPr>
        <p:spPr>
          <a:xfrm rot="18000000">
            <a:off x="2169172" y="2050578"/>
            <a:ext cx="51328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a:t>
            </a:r>
          </a:p>
        </p:txBody>
      </p:sp>
      <p:sp>
        <p:nvSpPr>
          <p:cNvPr id="78" name="TextBox 77">
            <a:extLst>
              <a:ext uri="{FF2B5EF4-FFF2-40B4-BE49-F238E27FC236}">
                <a16:creationId xmlns:a16="http://schemas.microsoft.com/office/drawing/2014/main" id="{3DA19E1C-FA94-404F-AEAE-F608C4DDCE89}"/>
              </a:ext>
            </a:extLst>
          </p:cNvPr>
          <p:cNvSpPr txBox="1"/>
          <p:nvPr/>
        </p:nvSpPr>
        <p:spPr>
          <a:xfrm rot="18000000">
            <a:off x="2456514" y="1992272"/>
            <a:ext cx="647934"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N+1</a:t>
            </a:r>
          </a:p>
        </p:txBody>
      </p:sp>
      <p:sp>
        <p:nvSpPr>
          <p:cNvPr id="80" name="TextBox 79">
            <a:extLst>
              <a:ext uri="{FF2B5EF4-FFF2-40B4-BE49-F238E27FC236}">
                <a16:creationId xmlns:a16="http://schemas.microsoft.com/office/drawing/2014/main" id="{8B89A4A2-4B16-407F-947E-16875A1571B8}"/>
              </a:ext>
            </a:extLst>
          </p:cNvPr>
          <p:cNvSpPr txBox="1"/>
          <p:nvPr/>
        </p:nvSpPr>
        <p:spPr>
          <a:xfrm rot="18000000">
            <a:off x="2811182" y="1992272"/>
            <a:ext cx="647934"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N+2</a:t>
            </a:r>
          </a:p>
        </p:txBody>
      </p:sp>
      <p:sp>
        <p:nvSpPr>
          <p:cNvPr id="82" name="TextBox 81">
            <a:extLst>
              <a:ext uri="{FF2B5EF4-FFF2-40B4-BE49-F238E27FC236}">
                <a16:creationId xmlns:a16="http://schemas.microsoft.com/office/drawing/2014/main" id="{B1DEB8EF-48E8-4F3F-986D-BA4D9D9A03DB}"/>
              </a:ext>
            </a:extLst>
          </p:cNvPr>
          <p:cNvSpPr txBox="1"/>
          <p:nvPr/>
        </p:nvSpPr>
        <p:spPr>
          <a:xfrm rot="18000000">
            <a:off x="3165850" y="1992272"/>
            <a:ext cx="647934"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N+3</a:t>
            </a:r>
          </a:p>
        </p:txBody>
      </p:sp>
      <p:sp>
        <p:nvSpPr>
          <p:cNvPr id="84" name="TextBox 83">
            <a:extLst>
              <a:ext uri="{FF2B5EF4-FFF2-40B4-BE49-F238E27FC236}">
                <a16:creationId xmlns:a16="http://schemas.microsoft.com/office/drawing/2014/main" id="{A4560A3E-0C26-48D0-AA17-E14DBDAFC68F}"/>
              </a:ext>
            </a:extLst>
          </p:cNvPr>
          <p:cNvSpPr txBox="1"/>
          <p:nvPr/>
        </p:nvSpPr>
        <p:spPr>
          <a:xfrm rot="18000000">
            <a:off x="3520518" y="1992272"/>
            <a:ext cx="647934"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N+4</a:t>
            </a:r>
          </a:p>
        </p:txBody>
      </p:sp>
      <p:grpSp>
        <p:nvGrpSpPr>
          <p:cNvPr id="89" name="Group 88">
            <a:extLst>
              <a:ext uri="{FF2B5EF4-FFF2-40B4-BE49-F238E27FC236}">
                <a16:creationId xmlns:a16="http://schemas.microsoft.com/office/drawing/2014/main" id="{A6894393-E249-41C5-94A1-6E7FA237B5AF}"/>
              </a:ext>
            </a:extLst>
          </p:cNvPr>
          <p:cNvGrpSpPr/>
          <p:nvPr/>
        </p:nvGrpSpPr>
        <p:grpSpPr>
          <a:xfrm>
            <a:off x="2567148" y="2399970"/>
            <a:ext cx="251738" cy="1566341"/>
            <a:chOff x="1810288" y="2050922"/>
            <a:chExt cx="251738" cy="1566341"/>
          </a:xfrm>
        </p:grpSpPr>
        <p:sp>
          <p:nvSpPr>
            <p:cNvPr id="90" name="Rectangle 89">
              <a:extLst>
                <a:ext uri="{FF2B5EF4-FFF2-40B4-BE49-F238E27FC236}">
                  <a16:creationId xmlns:a16="http://schemas.microsoft.com/office/drawing/2014/main" id="{9C0D6D7F-6710-47C0-95CC-65AFCF891A11}"/>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1735F60A-0D45-461A-A395-F53883ADB45C}"/>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59E1B9E7-893D-4826-A524-0C07E3E462A2}"/>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D1B42535-962B-4EB6-BB47-99C9E92BDDF3}"/>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FE116DE1-2C5E-42E3-B36F-813033BF965A}"/>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434F7790-BC98-464E-AFE8-9A64CB15FDF5}"/>
              </a:ext>
            </a:extLst>
          </p:cNvPr>
          <p:cNvGrpSpPr/>
          <p:nvPr/>
        </p:nvGrpSpPr>
        <p:grpSpPr>
          <a:xfrm>
            <a:off x="2925241" y="2399970"/>
            <a:ext cx="251738" cy="1566341"/>
            <a:chOff x="1810288" y="2050922"/>
            <a:chExt cx="251738" cy="1566341"/>
          </a:xfrm>
        </p:grpSpPr>
        <p:sp>
          <p:nvSpPr>
            <p:cNvPr id="96" name="Rectangle 95">
              <a:extLst>
                <a:ext uri="{FF2B5EF4-FFF2-40B4-BE49-F238E27FC236}">
                  <a16:creationId xmlns:a16="http://schemas.microsoft.com/office/drawing/2014/main" id="{B861CCCD-04CC-4183-8A72-F73E880C7265}"/>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684A752E-6494-4394-9075-AFFC0966BB4C}"/>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79D2EA1F-D6D6-489D-9FB7-32138BCABE64}"/>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F933E150-6689-4150-B48D-746113FB1084}"/>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6F3D108D-4D74-4AFE-B856-314260233448}"/>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DA37CDF-5937-4D75-ACB4-2452AE9C2A48}"/>
              </a:ext>
            </a:extLst>
          </p:cNvPr>
          <p:cNvGrpSpPr/>
          <p:nvPr/>
        </p:nvGrpSpPr>
        <p:grpSpPr>
          <a:xfrm>
            <a:off x="3283334" y="2399970"/>
            <a:ext cx="251738" cy="1566341"/>
            <a:chOff x="1810288" y="2050922"/>
            <a:chExt cx="251738" cy="1566341"/>
          </a:xfrm>
        </p:grpSpPr>
        <p:sp>
          <p:nvSpPr>
            <p:cNvPr id="102" name="Rectangle 101">
              <a:extLst>
                <a:ext uri="{FF2B5EF4-FFF2-40B4-BE49-F238E27FC236}">
                  <a16:creationId xmlns:a16="http://schemas.microsoft.com/office/drawing/2014/main" id="{84EE25A7-03C1-4082-A92B-28491860E205}"/>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C3899492-16A1-4D5B-8FA5-0D26C364F26C}"/>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8DF88FD-3E4D-4145-A8F8-80B8A7342C52}"/>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1DA4EBBB-F408-4FA5-BD34-BEB7BD38EA48}"/>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D814A23C-F2ED-4A8C-B17B-392CE0B52D22}"/>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EAD2D60F-E97C-4AD5-BC9E-07CBFCCF7CAC}"/>
              </a:ext>
            </a:extLst>
          </p:cNvPr>
          <p:cNvGrpSpPr/>
          <p:nvPr/>
        </p:nvGrpSpPr>
        <p:grpSpPr>
          <a:xfrm>
            <a:off x="3641427" y="2399970"/>
            <a:ext cx="251738" cy="1566341"/>
            <a:chOff x="1810288" y="2050922"/>
            <a:chExt cx="251738" cy="1566341"/>
          </a:xfrm>
        </p:grpSpPr>
        <p:sp>
          <p:nvSpPr>
            <p:cNvPr id="108" name="Rectangle 107">
              <a:extLst>
                <a:ext uri="{FF2B5EF4-FFF2-40B4-BE49-F238E27FC236}">
                  <a16:creationId xmlns:a16="http://schemas.microsoft.com/office/drawing/2014/main" id="{8A524336-167E-4377-957D-B4C70490B230}"/>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B38E820D-AEF3-4BE8-8369-15CC58AE7501}"/>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FB23BAAF-12FA-41FF-828E-CF8DD76A0A15}"/>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945FCAE7-573C-4E7B-BDEF-2507B40CE5F5}"/>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7662CBA5-89A7-410F-A178-80F2E2EA87DB}"/>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6" name="TextBox 125">
            <a:extLst>
              <a:ext uri="{FF2B5EF4-FFF2-40B4-BE49-F238E27FC236}">
                <a16:creationId xmlns:a16="http://schemas.microsoft.com/office/drawing/2014/main" id="{284CEFE9-8443-4710-A1A9-FED3DC6430A8}"/>
              </a:ext>
            </a:extLst>
          </p:cNvPr>
          <p:cNvSpPr txBox="1"/>
          <p:nvPr/>
        </p:nvSpPr>
        <p:spPr>
          <a:xfrm>
            <a:off x="4342822" y="2988342"/>
            <a:ext cx="811441"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 . . . .</a:t>
            </a:r>
          </a:p>
        </p:txBody>
      </p:sp>
      <p:sp>
        <p:nvSpPr>
          <p:cNvPr id="127" name="TextBox 126">
            <a:extLst>
              <a:ext uri="{FF2B5EF4-FFF2-40B4-BE49-F238E27FC236}">
                <a16:creationId xmlns:a16="http://schemas.microsoft.com/office/drawing/2014/main" id="{D6C012AD-3C88-4F6E-BEA0-73170AF6A5D4}"/>
              </a:ext>
            </a:extLst>
          </p:cNvPr>
          <p:cNvSpPr txBox="1"/>
          <p:nvPr/>
        </p:nvSpPr>
        <p:spPr>
          <a:xfrm rot="18000000">
            <a:off x="5483351" y="1882445"/>
            <a:ext cx="872355"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N+RUL1</a:t>
            </a:r>
          </a:p>
        </p:txBody>
      </p:sp>
      <p:grpSp>
        <p:nvGrpSpPr>
          <p:cNvPr id="128" name="Group 127">
            <a:extLst>
              <a:ext uri="{FF2B5EF4-FFF2-40B4-BE49-F238E27FC236}">
                <a16:creationId xmlns:a16="http://schemas.microsoft.com/office/drawing/2014/main" id="{220FB8C9-683C-43DE-A31C-47CBF8CAB0D0}"/>
              </a:ext>
            </a:extLst>
          </p:cNvPr>
          <p:cNvGrpSpPr/>
          <p:nvPr/>
        </p:nvGrpSpPr>
        <p:grpSpPr>
          <a:xfrm>
            <a:off x="5627069" y="2397501"/>
            <a:ext cx="251738" cy="1566341"/>
            <a:chOff x="1810288" y="2050922"/>
            <a:chExt cx="251738" cy="1566341"/>
          </a:xfrm>
        </p:grpSpPr>
        <p:sp>
          <p:nvSpPr>
            <p:cNvPr id="129" name="Rectangle 128">
              <a:extLst>
                <a:ext uri="{FF2B5EF4-FFF2-40B4-BE49-F238E27FC236}">
                  <a16:creationId xmlns:a16="http://schemas.microsoft.com/office/drawing/2014/main" id="{A77A3251-C4D2-4E71-9668-4F32D2A1D17F}"/>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C005B188-AE95-4367-870C-BBD2AA49AF3E}"/>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BB100BB9-B782-41CD-857A-0EA5F04DF1EA}"/>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6292B3FF-A9DE-47D4-9BCA-0839F7759CF6}"/>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AE15241C-9703-449B-A56C-7AD8EB90328F}"/>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TextBox 141">
            <a:extLst>
              <a:ext uri="{FF2B5EF4-FFF2-40B4-BE49-F238E27FC236}">
                <a16:creationId xmlns:a16="http://schemas.microsoft.com/office/drawing/2014/main" id="{AFAAC606-382D-46D9-A6A2-F6BF3ACFD235}"/>
              </a:ext>
            </a:extLst>
          </p:cNvPr>
          <p:cNvSpPr txBox="1"/>
          <p:nvPr/>
        </p:nvSpPr>
        <p:spPr>
          <a:xfrm>
            <a:off x="6237571" y="2977889"/>
            <a:ext cx="811441"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 . . . .</a:t>
            </a:r>
          </a:p>
        </p:txBody>
      </p:sp>
      <p:sp>
        <p:nvSpPr>
          <p:cNvPr id="144" name="TextBox 143">
            <a:extLst>
              <a:ext uri="{FF2B5EF4-FFF2-40B4-BE49-F238E27FC236}">
                <a16:creationId xmlns:a16="http://schemas.microsoft.com/office/drawing/2014/main" id="{F0D390E9-AB35-4FA3-9E87-5749F59D98D5}"/>
              </a:ext>
            </a:extLst>
          </p:cNvPr>
          <p:cNvSpPr txBox="1"/>
          <p:nvPr/>
        </p:nvSpPr>
        <p:spPr>
          <a:xfrm>
            <a:off x="7738624" y="2977889"/>
            <a:ext cx="811441"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 . . . .</a:t>
            </a:r>
          </a:p>
        </p:txBody>
      </p:sp>
      <p:sp>
        <p:nvSpPr>
          <p:cNvPr id="145" name="TextBox 144">
            <a:extLst>
              <a:ext uri="{FF2B5EF4-FFF2-40B4-BE49-F238E27FC236}">
                <a16:creationId xmlns:a16="http://schemas.microsoft.com/office/drawing/2014/main" id="{2566C36F-25F7-4795-8513-8CEC49BBBA59}"/>
              </a:ext>
            </a:extLst>
          </p:cNvPr>
          <p:cNvSpPr txBox="1"/>
          <p:nvPr/>
        </p:nvSpPr>
        <p:spPr>
          <a:xfrm rot="18000000">
            <a:off x="7141511" y="1882445"/>
            <a:ext cx="872355"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N+RUL2</a:t>
            </a:r>
          </a:p>
        </p:txBody>
      </p:sp>
      <p:grpSp>
        <p:nvGrpSpPr>
          <p:cNvPr id="146" name="Group 145">
            <a:extLst>
              <a:ext uri="{FF2B5EF4-FFF2-40B4-BE49-F238E27FC236}">
                <a16:creationId xmlns:a16="http://schemas.microsoft.com/office/drawing/2014/main" id="{1B6FCF81-3E3A-4D7C-A892-2B308DF567B7}"/>
              </a:ext>
            </a:extLst>
          </p:cNvPr>
          <p:cNvGrpSpPr/>
          <p:nvPr/>
        </p:nvGrpSpPr>
        <p:grpSpPr>
          <a:xfrm>
            <a:off x="7285229" y="2397501"/>
            <a:ext cx="251738" cy="1566341"/>
            <a:chOff x="1810288" y="2050922"/>
            <a:chExt cx="251738" cy="1566341"/>
          </a:xfrm>
        </p:grpSpPr>
        <p:sp>
          <p:nvSpPr>
            <p:cNvPr id="147" name="Rectangle 146">
              <a:extLst>
                <a:ext uri="{FF2B5EF4-FFF2-40B4-BE49-F238E27FC236}">
                  <a16:creationId xmlns:a16="http://schemas.microsoft.com/office/drawing/2014/main" id="{32749908-9E34-45A1-ABFA-D637969A3BE1}"/>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Rectangle 147">
              <a:extLst>
                <a:ext uri="{FF2B5EF4-FFF2-40B4-BE49-F238E27FC236}">
                  <a16:creationId xmlns:a16="http://schemas.microsoft.com/office/drawing/2014/main" id="{6CA6562C-BBCB-4C2F-8940-10748FB84362}"/>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72942702-B30F-49E4-BCFE-BE30CE8B4F80}"/>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8DE3672A-0EAE-402F-B9DC-DFD62076E290}"/>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5732578C-AC38-48C1-827F-A397170636A8}"/>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2" name="TextBox 151">
            <a:extLst>
              <a:ext uri="{FF2B5EF4-FFF2-40B4-BE49-F238E27FC236}">
                <a16:creationId xmlns:a16="http://schemas.microsoft.com/office/drawing/2014/main" id="{9D6E4334-0F47-435D-87AE-98B44FC2E5E4}"/>
              </a:ext>
            </a:extLst>
          </p:cNvPr>
          <p:cNvSpPr txBox="1"/>
          <p:nvPr/>
        </p:nvSpPr>
        <p:spPr>
          <a:xfrm rot="18000000">
            <a:off x="8554999" y="1882447"/>
            <a:ext cx="872355"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N+RUL3</a:t>
            </a:r>
          </a:p>
        </p:txBody>
      </p:sp>
      <p:grpSp>
        <p:nvGrpSpPr>
          <p:cNvPr id="153" name="Group 152">
            <a:extLst>
              <a:ext uri="{FF2B5EF4-FFF2-40B4-BE49-F238E27FC236}">
                <a16:creationId xmlns:a16="http://schemas.microsoft.com/office/drawing/2014/main" id="{BABDBCCA-3A3D-4E80-B702-9D14A37B7840}"/>
              </a:ext>
            </a:extLst>
          </p:cNvPr>
          <p:cNvGrpSpPr/>
          <p:nvPr/>
        </p:nvGrpSpPr>
        <p:grpSpPr>
          <a:xfrm>
            <a:off x="8698717" y="2397503"/>
            <a:ext cx="251738" cy="1566341"/>
            <a:chOff x="1810288" y="2050922"/>
            <a:chExt cx="251738" cy="1566341"/>
          </a:xfrm>
        </p:grpSpPr>
        <p:sp>
          <p:nvSpPr>
            <p:cNvPr id="154" name="Rectangle 153">
              <a:extLst>
                <a:ext uri="{FF2B5EF4-FFF2-40B4-BE49-F238E27FC236}">
                  <a16:creationId xmlns:a16="http://schemas.microsoft.com/office/drawing/2014/main" id="{95D0A5BF-62C0-4EA4-BB12-E91B28D7D4B5}"/>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154">
              <a:extLst>
                <a:ext uri="{FF2B5EF4-FFF2-40B4-BE49-F238E27FC236}">
                  <a16:creationId xmlns:a16="http://schemas.microsoft.com/office/drawing/2014/main" id="{6A4D37E8-CC92-41CD-8E68-82F72AD0DFC8}"/>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BC9DD73F-BDA7-4BCF-9DCA-DE084AEDEC28}"/>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8D11E24A-EBBF-4A0E-9E4D-784A9FF03D5E}"/>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D7B5ADB2-BD50-4117-9367-C6BC26D8E9AF}"/>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0" name="Rectangle 159">
            <a:extLst>
              <a:ext uri="{FF2B5EF4-FFF2-40B4-BE49-F238E27FC236}">
                <a16:creationId xmlns:a16="http://schemas.microsoft.com/office/drawing/2014/main" id="{036CE7E6-664D-40DE-BA45-4A2F92860E3B}"/>
              </a:ext>
            </a:extLst>
          </p:cNvPr>
          <p:cNvSpPr/>
          <p:nvPr/>
        </p:nvSpPr>
        <p:spPr>
          <a:xfrm>
            <a:off x="844786" y="4385482"/>
            <a:ext cx="9513399" cy="1477328"/>
          </a:xfrm>
          <a:prstGeom prst="rect">
            <a:avLst/>
          </a:prstGeom>
        </p:spPr>
        <p:txBody>
          <a:bodyPr wrap="square">
            <a:spAutoFit/>
          </a:bodyPr>
          <a:lstStyle/>
          <a:p>
            <a:pPr marL="182880" indent="-182880">
              <a:buFont typeface="Arial" panose="020B0604020202020204" pitchFamily="34" charset="0"/>
              <a:buChar char="•"/>
            </a:pPr>
            <a:r>
              <a:rPr lang="en-US" dirty="0">
                <a:solidFill>
                  <a:srgbClr val="404040"/>
                </a:solidFill>
                <a:latin typeface="Lato"/>
              </a:rPr>
              <a:t>For Lab 2, we will be training the model based with 5-day sequences and will use a 2-day look ahead to classify the sequence as failed or not.</a:t>
            </a:r>
            <a:br>
              <a:rPr lang="en-US" dirty="0">
                <a:solidFill>
                  <a:srgbClr val="404040"/>
                </a:solidFill>
                <a:latin typeface="Lato"/>
              </a:rPr>
            </a:br>
            <a:endParaRPr lang="en-US" dirty="0">
              <a:solidFill>
                <a:srgbClr val="404040"/>
              </a:solidFill>
              <a:latin typeface="Lato"/>
            </a:endParaRPr>
          </a:p>
          <a:p>
            <a:pPr marL="182880" indent="-182880">
              <a:buFont typeface="Arial" panose="020B0604020202020204" pitchFamily="34" charset="0"/>
              <a:buChar char="•"/>
            </a:pPr>
            <a:r>
              <a:rPr lang="en-US" b="0" i="0" dirty="0">
                <a:solidFill>
                  <a:srgbClr val="404040"/>
                </a:solidFill>
                <a:effectLst/>
                <a:latin typeface="Lato"/>
              </a:rPr>
              <a:t>Typically, you would train multiple models using the failed state from a date in the future</a:t>
            </a:r>
            <a:br>
              <a:rPr lang="en-US" b="0" i="0" dirty="0">
                <a:solidFill>
                  <a:srgbClr val="404040"/>
                </a:solidFill>
                <a:effectLst/>
                <a:latin typeface="Lato"/>
              </a:rPr>
            </a:br>
            <a:r>
              <a:rPr lang="en-US" b="0" i="0" dirty="0">
                <a:solidFill>
                  <a:srgbClr val="404040"/>
                </a:solidFill>
                <a:effectLst/>
                <a:latin typeface="Lato"/>
              </a:rPr>
              <a:t>(Ex: 2 weeks out, 1 month out, 3 months out)</a:t>
            </a:r>
          </a:p>
        </p:txBody>
      </p:sp>
    </p:spTree>
    <p:extLst>
      <p:ext uri="{BB962C8B-B14F-4D97-AF65-F5344CB8AC3E}">
        <p14:creationId xmlns:p14="http://schemas.microsoft.com/office/powerpoint/2010/main" val="15001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STARTING the lab</a:t>
            </a:r>
          </a:p>
        </p:txBody>
      </p:sp>
    </p:spTree>
    <p:extLst>
      <p:ext uri="{BB962C8B-B14F-4D97-AF65-F5344CB8AC3E}">
        <p14:creationId xmlns:p14="http://schemas.microsoft.com/office/powerpoint/2010/main" val="136802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2 MODEL SUMMARY - LSTM</a:t>
            </a:r>
          </a:p>
        </p:txBody>
      </p:sp>
      <p:sp>
        <p:nvSpPr>
          <p:cNvPr id="5" name="Content Placeholder 4">
            <a:extLst>
              <a:ext uri="{FF2B5EF4-FFF2-40B4-BE49-F238E27FC236}">
                <a16:creationId xmlns:a16="http://schemas.microsoft.com/office/drawing/2014/main" id="{7CE909F8-522B-4D79-9544-C74230DE2B9A}"/>
              </a:ext>
            </a:extLst>
          </p:cNvPr>
          <p:cNvSpPr>
            <a:spLocks noGrp="1"/>
          </p:cNvSpPr>
          <p:nvPr>
            <p:ph sz="half" idx="1"/>
          </p:nvPr>
        </p:nvSpPr>
        <p:spPr>
          <a:xfrm>
            <a:off x="498348" y="2111661"/>
            <a:ext cx="4988052" cy="956975"/>
          </a:xfrm>
        </p:spPr>
        <p:txBody>
          <a:bodyPr/>
          <a:lstStyle/>
          <a:p>
            <a:pPr marL="0" indent="0">
              <a:buNone/>
            </a:pPr>
            <a:r>
              <a:rPr lang="en-US" sz="1600" dirty="0"/>
              <a:t>Training:</a:t>
            </a:r>
            <a:br>
              <a:rPr lang="en-US" sz="1600" dirty="0"/>
            </a:br>
            <a:r>
              <a:rPr lang="en-US" sz="1600" dirty="0"/>
              <a:t>Use multi-day sequences of SMART features (from an individual hard drive) to train a LSTM model on whether a drive will fail ‘L’ days in the future</a:t>
            </a:r>
          </a:p>
        </p:txBody>
      </p:sp>
      <p:sp>
        <p:nvSpPr>
          <p:cNvPr id="7" name="Text Placeholder 6">
            <a:extLst>
              <a:ext uri="{FF2B5EF4-FFF2-40B4-BE49-F238E27FC236}">
                <a16:creationId xmlns:a16="http://schemas.microsoft.com/office/drawing/2014/main" id="{E6D559E0-0B04-4D38-B680-BF32055CD843}"/>
              </a:ext>
            </a:extLst>
          </p:cNvPr>
          <p:cNvSpPr>
            <a:spLocks noGrp="1"/>
          </p:cNvSpPr>
          <p:nvPr>
            <p:ph type="body" sz="quarter" idx="10"/>
          </p:nvPr>
        </p:nvSpPr>
        <p:spPr/>
        <p:txBody>
          <a:bodyPr/>
          <a:lstStyle/>
          <a:p>
            <a:pPr algn="l"/>
            <a:r>
              <a:rPr lang="en-US" dirty="0"/>
              <a:t>Train LSTM Model with sequences of length ‘S’ to predict failure ‘L’ days in future</a:t>
            </a:r>
          </a:p>
        </p:txBody>
      </p:sp>
      <p:sp>
        <p:nvSpPr>
          <p:cNvPr id="8" name="TextBox 7">
            <a:extLst>
              <a:ext uri="{FF2B5EF4-FFF2-40B4-BE49-F238E27FC236}">
                <a16:creationId xmlns:a16="http://schemas.microsoft.com/office/drawing/2014/main" id="{43569CB1-A754-4209-A93A-1CC66FFE87C6}"/>
              </a:ext>
            </a:extLst>
          </p:cNvPr>
          <p:cNvSpPr txBox="1"/>
          <p:nvPr/>
        </p:nvSpPr>
        <p:spPr>
          <a:xfrm>
            <a:off x="790379" y="3248579"/>
            <a:ext cx="325602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‘S’ days)</a:t>
            </a:r>
          </a:p>
        </p:txBody>
      </p:sp>
      <p:sp>
        <p:nvSpPr>
          <p:cNvPr id="9" name="TextBox 8">
            <a:extLst>
              <a:ext uri="{FF2B5EF4-FFF2-40B4-BE49-F238E27FC236}">
                <a16:creationId xmlns:a16="http://schemas.microsoft.com/office/drawing/2014/main" id="{D6500520-622A-4446-99C0-E44C5B3ABAD9}"/>
              </a:ext>
            </a:extLst>
          </p:cNvPr>
          <p:cNvSpPr txBox="1"/>
          <p:nvPr/>
        </p:nvSpPr>
        <p:spPr>
          <a:xfrm>
            <a:off x="4533760" y="3252668"/>
            <a:ext cx="527709"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Label</a:t>
            </a:r>
          </a:p>
        </p:txBody>
      </p:sp>
      <p:sp>
        <p:nvSpPr>
          <p:cNvPr id="10" name="TextBox 9">
            <a:extLst>
              <a:ext uri="{FF2B5EF4-FFF2-40B4-BE49-F238E27FC236}">
                <a16:creationId xmlns:a16="http://schemas.microsoft.com/office/drawing/2014/main" id="{24E69FEE-1320-4452-894A-33038ADA723A}"/>
              </a:ext>
            </a:extLst>
          </p:cNvPr>
          <p:cNvSpPr txBox="1"/>
          <p:nvPr/>
        </p:nvSpPr>
        <p:spPr>
          <a:xfrm>
            <a:off x="188492"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11" name="TextBox 10">
            <a:extLst>
              <a:ext uri="{FF2B5EF4-FFF2-40B4-BE49-F238E27FC236}">
                <a16:creationId xmlns:a16="http://schemas.microsoft.com/office/drawing/2014/main" id="{C1F57347-06D1-4BDE-9457-474EA0823F83}"/>
              </a:ext>
            </a:extLst>
          </p:cNvPr>
          <p:cNvSpPr txBox="1"/>
          <p:nvPr/>
        </p:nvSpPr>
        <p:spPr>
          <a:xfrm>
            <a:off x="184485" y="3668139"/>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N+0</a:t>
            </a:r>
          </a:p>
        </p:txBody>
      </p:sp>
      <p:sp>
        <p:nvSpPr>
          <p:cNvPr id="12" name="TextBox 11">
            <a:extLst>
              <a:ext uri="{FF2B5EF4-FFF2-40B4-BE49-F238E27FC236}">
                <a16:creationId xmlns:a16="http://schemas.microsoft.com/office/drawing/2014/main" id="{5CA30C23-2870-46B0-B432-F4A7DDB11C73}"/>
              </a:ext>
            </a:extLst>
          </p:cNvPr>
          <p:cNvSpPr txBox="1"/>
          <p:nvPr/>
        </p:nvSpPr>
        <p:spPr>
          <a:xfrm>
            <a:off x="866260"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 name="TextBox 13">
            <a:extLst>
              <a:ext uri="{FF2B5EF4-FFF2-40B4-BE49-F238E27FC236}">
                <a16:creationId xmlns:a16="http://schemas.microsoft.com/office/drawing/2014/main" id="{A98C5CB8-D0A3-416E-B15A-F9731BB69E37}"/>
              </a:ext>
            </a:extLst>
          </p:cNvPr>
          <p:cNvSpPr txBox="1"/>
          <p:nvPr/>
        </p:nvSpPr>
        <p:spPr>
          <a:xfrm>
            <a:off x="4528272" y="4938989"/>
            <a:ext cx="614271"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FAILED</a:t>
            </a:r>
          </a:p>
        </p:txBody>
      </p:sp>
      <p:sp>
        <p:nvSpPr>
          <p:cNvPr id="16" name="TextBox 15">
            <a:extLst>
              <a:ext uri="{FF2B5EF4-FFF2-40B4-BE49-F238E27FC236}">
                <a16:creationId xmlns:a16="http://schemas.microsoft.com/office/drawing/2014/main" id="{D7253882-2268-4534-87CD-2FC91460F34B}"/>
              </a:ext>
            </a:extLst>
          </p:cNvPr>
          <p:cNvSpPr txBox="1"/>
          <p:nvPr/>
        </p:nvSpPr>
        <p:spPr>
          <a:xfrm>
            <a:off x="125560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8" name="TextBox 17">
            <a:extLst>
              <a:ext uri="{FF2B5EF4-FFF2-40B4-BE49-F238E27FC236}">
                <a16:creationId xmlns:a16="http://schemas.microsoft.com/office/drawing/2014/main" id="{38B44304-692C-44CD-B5D7-AADE7955EC81}"/>
              </a:ext>
            </a:extLst>
          </p:cNvPr>
          <p:cNvSpPr txBox="1"/>
          <p:nvPr/>
        </p:nvSpPr>
        <p:spPr>
          <a:xfrm>
            <a:off x="164494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20" name="TextBox 19">
            <a:extLst>
              <a:ext uri="{FF2B5EF4-FFF2-40B4-BE49-F238E27FC236}">
                <a16:creationId xmlns:a16="http://schemas.microsoft.com/office/drawing/2014/main" id="{1BB3E6F9-C6AE-4B4C-89C0-7BF99284D74D}"/>
              </a:ext>
            </a:extLst>
          </p:cNvPr>
          <p:cNvSpPr txBox="1"/>
          <p:nvPr/>
        </p:nvSpPr>
        <p:spPr>
          <a:xfrm>
            <a:off x="203428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24" name="TextBox 23">
            <a:extLst>
              <a:ext uri="{FF2B5EF4-FFF2-40B4-BE49-F238E27FC236}">
                <a16:creationId xmlns:a16="http://schemas.microsoft.com/office/drawing/2014/main" id="{24A70CC0-1486-42C3-8109-F05FF7C9C515}"/>
              </a:ext>
            </a:extLst>
          </p:cNvPr>
          <p:cNvSpPr txBox="1"/>
          <p:nvPr/>
        </p:nvSpPr>
        <p:spPr>
          <a:xfrm>
            <a:off x="268051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26" name="TextBox 25">
            <a:extLst>
              <a:ext uri="{FF2B5EF4-FFF2-40B4-BE49-F238E27FC236}">
                <a16:creationId xmlns:a16="http://schemas.microsoft.com/office/drawing/2014/main" id="{C4E64589-E7DB-46B8-B332-58737D63A3E1}"/>
              </a:ext>
            </a:extLst>
          </p:cNvPr>
          <p:cNvSpPr txBox="1"/>
          <p:nvPr/>
        </p:nvSpPr>
        <p:spPr>
          <a:xfrm>
            <a:off x="306985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28" name="TextBox 27">
            <a:extLst>
              <a:ext uri="{FF2B5EF4-FFF2-40B4-BE49-F238E27FC236}">
                <a16:creationId xmlns:a16="http://schemas.microsoft.com/office/drawing/2014/main" id="{5BF0AB00-35D9-4299-BAD5-2F4BF388F4E7}"/>
              </a:ext>
            </a:extLst>
          </p:cNvPr>
          <p:cNvSpPr txBox="1"/>
          <p:nvPr/>
        </p:nvSpPr>
        <p:spPr>
          <a:xfrm>
            <a:off x="345920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0" name="TextBox 29">
            <a:extLst>
              <a:ext uri="{FF2B5EF4-FFF2-40B4-BE49-F238E27FC236}">
                <a16:creationId xmlns:a16="http://schemas.microsoft.com/office/drawing/2014/main" id="{2D103270-4B62-4493-8747-447C5F2A14AD}"/>
              </a:ext>
            </a:extLst>
          </p:cNvPr>
          <p:cNvSpPr txBox="1"/>
          <p:nvPr/>
        </p:nvSpPr>
        <p:spPr>
          <a:xfrm>
            <a:off x="384854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896" name="TextBox 895">
            <a:extLst>
              <a:ext uri="{FF2B5EF4-FFF2-40B4-BE49-F238E27FC236}">
                <a16:creationId xmlns:a16="http://schemas.microsoft.com/office/drawing/2014/main" id="{D79BD3A6-DBD1-448D-B3D1-2AD507EA4A81}"/>
              </a:ext>
            </a:extLst>
          </p:cNvPr>
          <p:cNvSpPr txBox="1"/>
          <p:nvPr/>
        </p:nvSpPr>
        <p:spPr>
          <a:xfrm>
            <a:off x="2355876"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897" name="Arrow: Down 896">
            <a:extLst>
              <a:ext uri="{FF2B5EF4-FFF2-40B4-BE49-F238E27FC236}">
                <a16:creationId xmlns:a16="http://schemas.microsoft.com/office/drawing/2014/main" id="{FAD99077-ABEE-4189-BEAD-E742ECBAEAED}"/>
              </a:ext>
            </a:extLst>
          </p:cNvPr>
          <p:cNvSpPr/>
          <p:nvPr/>
        </p:nvSpPr>
        <p:spPr>
          <a:xfrm>
            <a:off x="2385497" y="5280662"/>
            <a:ext cx="295019" cy="341632"/>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Rectangle 897">
            <a:extLst>
              <a:ext uri="{FF2B5EF4-FFF2-40B4-BE49-F238E27FC236}">
                <a16:creationId xmlns:a16="http://schemas.microsoft.com/office/drawing/2014/main" id="{662507EE-21EB-43FA-A697-C032774DBB83}"/>
              </a:ext>
            </a:extLst>
          </p:cNvPr>
          <p:cNvSpPr/>
          <p:nvPr/>
        </p:nvSpPr>
        <p:spPr>
          <a:xfrm>
            <a:off x="1114141" y="57087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 Model</a:t>
            </a:r>
          </a:p>
        </p:txBody>
      </p:sp>
      <p:sp>
        <p:nvSpPr>
          <p:cNvPr id="905" name="TextBox 904">
            <a:extLst>
              <a:ext uri="{FF2B5EF4-FFF2-40B4-BE49-F238E27FC236}">
                <a16:creationId xmlns:a16="http://schemas.microsoft.com/office/drawing/2014/main" id="{3E1C40E2-B515-4B12-9503-193C96719377}"/>
              </a:ext>
            </a:extLst>
          </p:cNvPr>
          <p:cNvSpPr txBox="1"/>
          <p:nvPr/>
        </p:nvSpPr>
        <p:spPr>
          <a:xfrm>
            <a:off x="6011597" y="5903663"/>
            <a:ext cx="1854995"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Future Failure at day N+L</a:t>
            </a:r>
          </a:p>
        </p:txBody>
      </p:sp>
      <p:sp>
        <p:nvSpPr>
          <p:cNvPr id="914" name="Arrow: Down 913">
            <a:extLst>
              <a:ext uri="{FF2B5EF4-FFF2-40B4-BE49-F238E27FC236}">
                <a16:creationId xmlns:a16="http://schemas.microsoft.com/office/drawing/2014/main" id="{0F115D48-2B70-42E2-816D-F070C22364EA}"/>
              </a:ext>
            </a:extLst>
          </p:cNvPr>
          <p:cNvSpPr/>
          <p:nvPr/>
        </p:nvSpPr>
        <p:spPr>
          <a:xfrm>
            <a:off x="8058420" y="4750830"/>
            <a:ext cx="295019" cy="26917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Rectangle 914">
            <a:extLst>
              <a:ext uri="{FF2B5EF4-FFF2-40B4-BE49-F238E27FC236}">
                <a16:creationId xmlns:a16="http://schemas.microsoft.com/office/drawing/2014/main" id="{DD6045EB-7A6F-488A-B195-9F16CCBA0097}"/>
              </a:ext>
            </a:extLst>
          </p:cNvPr>
          <p:cNvSpPr/>
          <p:nvPr/>
        </p:nvSpPr>
        <p:spPr>
          <a:xfrm>
            <a:off x="6787064" y="50533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 Model</a:t>
            </a:r>
          </a:p>
        </p:txBody>
      </p:sp>
      <p:cxnSp>
        <p:nvCxnSpPr>
          <p:cNvPr id="917" name="Straight Connector 916">
            <a:extLst>
              <a:ext uri="{FF2B5EF4-FFF2-40B4-BE49-F238E27FC236}">
                <a16:creationId xmlns:a16="http://schemas.microsoft.com/office/drawing/2014/main" id="{39FFCFE6-588F-453F-821A-1C733412C370}"/>
              </a:ext>
            </a:extLst>
          </p:cNvPr>
          <p:cNvCxnSpPr>
            <a:cxnSpLocks/>
          </p:cNvCxnSpPr>
          <p:nvPr/>
        </p:nvCxnSpPr>
        <p:spPr>
          <a:xfrm>
            <a:off x="5577461" y="1984362"/>
            <a:ext cx="0" cy="394216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Content Placeholder 4">
            <a:extLst>
              <a:ext uri="{FF2B5EF4-FFF2-40B4-BE49-F238E27FC236}">
                <a16:creationId xmlns:a16="http://schemas.microsoft.com/office/drawing/2014/main" id="{92C88F3C-6A87-4385-8792-E1929D1CD5A3}"/>
              </a:ext>
            </a:extLst>
          </p:cNvPr>
          <p:cNvSpPr txBox="1">
            <a:spLocks/>
          </p:cNvSpPr>
          <p:nvPr/>
        </p:nvSpPr>
        <p:spPr bwMode="auto">
          <a:xfrm>
            <a:off x="5711903" y="2111660"/>
            <a:ext cx="4988052" cy="956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fontAlgn="base">
              <a:lnSpc>
                <a:spcPct val="90000"/>
              </a:lnSpc>
              <a:spcBef>
                <a:spcPts val="900"/>
              </a:spcBef>
              <a:spcAft>
                <a:spcPts val="900"/>
              </a:spcAft>
              <a:buClr>
                <a:schemeClr val="bg2"/>
              </a:buClr>
              <a:buSzPct val="100000"/>
              <a:buFontTx/>
              <a:buBlip>
                <a:blip r:embed="rId3"/>
              </a:buBlip>
              <a:defRPr sz="2400" b="0">
                <a:solidFill>
                  <a:schemeClr val="bg1"/>
                </a:solidFill>
                <a:latin typeface="Trebuchet MS" pitchFamily="34" charset="0"/>
                <a:ea typeface="+mn-ea"/>
                <a:cs typeface="+mn-cs"/>
              </a:defRPr>
            </a:lvl1pPr>
            <a:lvl2pPr marL="803275" indent="-231775" algn="l" rtl="0" fontAlgn="base">
              <a:lnSpc>
                <a:spcPct val="90000"/>
              </a:lnSpc>
              <a:spcBef>
                <a:spcPts val="900"/>
              </a:spcBef>
              <a:spcAft>
                <a:spcPts val="900"/>
              </a:spcAft>
              <a:buClr>
                <a:schemeClr val="bg2"/>
              </a:buClr>
              <a:buSzPct val="100000"/>
              <a:buFontTx/>
              <a:buBlip>
                <a:blip r:embed="rId3"/>
              </a:buBlip>
              <a:defRPr sz="2000" b="0">
                <a:solidFill>
                  <a:schemeClr val="bg1"/>
                </a:solidFill>
                <a:latin typeface="Trebuchet MS" pitchFamily="34" charset="0"/>
              </a:defRPr>
            </a:lvl2pPr>
            <a:lvl3pPr marL="1255713" indent="-166688" algn="l" rtl="0" fontAlgn="base">
              <a:lnSpc>
                <a:spcPct val="90000"/>
              </a:lnSpc>
              <a:spcBef>
                <a:spcPts val="900"/>
              </a:spcBef>
              <a:spcAft>
                <a:spcPts val="900"/>
              </a:spcAft>
              <a:buClr>
                <a:schemeClr val="bg2"/>
              </a:buClr>
              <a:buSzPct val="100000"/>
              <a:buFontTx/>
              <a:buBlip>
                <a:blip r:embed="rId3"/>
              </a:buBlip>
              <a:defRPr sz="1800" b="0">
                <a:solidFill>
                  <a:schemeClr val="bg1"/>
                </a:solidFill>
                <a:latin typeface="Trebuchet MS" pitchFamily="34" charset="0"/>
              </a:defRPr>
            </a:lvl3pPr>
            <a:lvl4pPr marL="17748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4pPr>
            <a:lvl5pPr marL="21177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5pPr>
            <a:lvl6pPr marL="2574925" indent="-228600" algn="l" rtl="0" eaLnBrk="1" fontAlgn="base" hangingPunct="1">
              <a:spcBef>
                <a:spcPct val="20000"/>
              </a:spcBef>
              <a:spcAft>
                <a:spcPct val="0"/>
              </a:spcAft>
              <a:buChar char="»"/>
              <a:defRPr sz="1800">
                <a:solidFill>
                  <a:schemeClr val="bg1"/>
                </a:solidFill>
                <a:latin typeface="+mn-lt"/>
              </a:defRPr>
            </a:lvl6pPr>
            <a:lvl7pPr marL="3032125" indent="-228600" algn="l" rtl="0" eaLnBrk="1" fontAlgn="base" hangingPunct="1">
              <a:spcBef>
                <a:spcPct val="20000"/>
              </a:spcBef>
              <a:spcAft>
                <a:spcPct val="0"/>
              </a:spcAft>
              <a:buChar char="»"/>
              <a:defRPr sz="1800">
                <a:solidFill>
                  <a:schemeClr val="bg1"/>
                </a:solidFill>
                <a:latin typeface="+mn-lt"/>
              </a:defRPr>
            </a:lvl7pPr>
            <a:lvl8pPr marL="3489325" indent="-228600" algn="l" rtl="0" eaLnBrk="1" fontAlgn="base" hangingPunct="1">
              <a:spcBef>
                <a:spcPct val="20000"/>
              </a:spcBef>
              <a:spcAft>
                <a:spcPct val="0"/>
              </a:spcAft>
              <a:buChar char="»"/>
              <a:defRPr sz="1800">
                <a:solidFill>
                  <a:schemeClr val="bg1"/>
                </a:solidFill>
                <a:latin typeface="+mn-lt"/>
              </a:defRPr>
            </a:lvl8pPr>
            <a:lvl9pPr marL="3946525" indent="-228600" algn="l" rtl="0" eaLnBrk="1" fontAlgn="base" hangingPunct="1">
              <a:spcBef>
                <a:spcPct val="20000"/>
              </a:spcBef>
              <a:spcAft>
                <a:spcPct val="0"/>
              </a:spcAft>
              <a:buChar char="»"/>
              <a:defRPr sz="1800">
                <a:solidFill>
                  <a:schemeClr val="bg1"/>
                </a:solidFill>
                <a:latin typeface="+mn-lt"/>
              </a:defRPr>
            </a:lvl9pPr>
          </a:lstStyle>
          <a:p>
            <a:pPr marL="0" indent="0" defTabSz="914400">
              <a:buFontTx/>
              <a:buNone/>
            </a:pPr>
            <a:r>
              <a:rPr lang="en-US" sz="1600" kern="0" dirty="0"/>
              <a:t>Inference:</a:t>
            </a:r>
            <a:br>
              <a:rPr lang="en-US" sz="1600" kern="0" dirty="0"/>
            </a:br>
            <a:r>
              <a:rPr lang="en-US" sz="1600" kern="0" dirty="0"/>
              <a:t>Pass sequence of SMART values for an individual hard drive over the last ‘S’ days to see if drive will fail ‘L’ days in the future</a:t>
            </a:r>
          </a:p>
        </p:txBody>
      </p:sp>
      <p:sp>
        <p:nvSpPr>
          <p:cNvPr id="918" name="Arrow: Down 917">
            <a:extLst>
              <a:ext uri="{FF2B5EF4-FFF2-40B4-BE49-F238E27FC236}">
                <a16:creationId xmlns:a16="http://schemas.microsoft.com/office/drawing/2014/main" id="{B8F09C8C-EA15-40D7-962A-F1305467D7B3}"/>
              </a:ext>
            </a:extLst>
          </p:cNvPr>
          <p:cNvSpPr/>
          <p:nvPr/>
        </p:nvSpPr>
        <p:spPr>
          <a:xfrm>
            <a:off x="8058419" y="5517976"/>
            <a:ext cx="295019" cy="27954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TextBox 918">
            <a:extLst>
              <a:ext uri="{FF2B5EF4-FFF2-40B4-BE49-F238E27FC236}">
                <a16:creationId xmlns:a16="http://schemas.microsoft.com/office/drawing/2014/main" id="{8DBD4539-7D7D-433E-B4BB-766EB0110C29}"/>
              </a:ext>
            </a:extLst>
          </p:cNvPr>
          <p:cNvSpPr txBox="1"/>
          <p:nvPr/>
        </p:nvSpPr>
        <p:spPr>
          <a:xfrm>
            <a:off x="7755463" y="5882287"/>
            <a:ext cx="958916" cy="2446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True / False</a:t>
            </a:r>
          </a:p>
        </p:txBody>
      </p:sp>
      <p:sp>
        <p:nvSpPr>
          <p:cNvPr id="23" name="TextBox 22">
            <a:extLst>
              <a:ext uri="{FF2B5EF4-FFF2-40B4-BE49-F238E27FC236}">
                <a16:creationId xmlns:a16="http://schemas.microsoft.com/office/drawing/2014/main" id="{ED88C602-D086-47A2-814F-F685A4E4F3CA}"/>
              </a:ext>
            </a:extLst>
          </p:cNvPr>
          <p:cNvSpPr txBox="1"/>
          <p:nvPr/>
        </p:nvSpPr>
        <p:spPr>
          <a:xfrm>
            <a:off x="244225" y="3852622"/>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N+1</a:t>
            </a:r>
          </a:p>
        </p:txBody>
      </p:sp>
      <p:sp>
        <p:nvSpPr>
          <p:cNvPr id="25" name="TextBox 24">
            <a:extLst>
              <a:ext uri="{FF2B5EF4-FFF2-40B4-BE49-F238E27FC236}">
                <a16:creationId xmlns:a16="http://schemas.microsoft.com/office/drawing/2014/main" id="{EC47760B-E935-432B-9192-A07CFA04A45D}"/>
              </a:ext>
            </a:extLst>
          </p:cNvPr>
          <p:cNvSpPr txBox="1"/>
          <p:nvPr/>
        </p:nvSpPr>
        <p:spPr>
          <a:xfrm>
            <a:off x="926000"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27" name="TextBox 26">
            <a:extLst>
              <a:ext uri="{FF2B5EF4-FFF2-40B4-BE49-F238E27FC236}">
                <a16:creationId xmlns:a16="http://schemas.microsoft.com/office/drawing/2014/main" id="{6FA5BCCE-75D7-48E4-BC5B-6B2AB1DC20EF}"/>
              </a:ext>
            </a:extLst>
          </p:cNvPr>
          <p:cNvSpPr txBox="1"/>
          <p:nvPr/>
        </p:nvSpPr>
        <p:spPr>
          <a:xfrm>
            <a:off x="131534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29" name="TextBox 28">
            <a:extLst>
              <a:ext uri="{FF2B5EF4-FFF2-40B4-BE49-F238E27FC236}">
                <a16:creationId xmlns:a16="http://schemas.microsoft.com/office/drawing/2014/main" id="{18C907AF-CB1F-4FBA-841E-F3DE6F442844}"/>
              </a:ext>
            </a:extLst>
          </p:cNvPr>
          <p:cNvSpPr txBox="1"/>
          <p:nvPr/>
        </p:nvSpPr>
        <p:spPr>
          <a:xfrm>
            <a:off x="170468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1" name="TextBox 30">
            <a:extLst>
              <a:ext uri="{FF2B5EF4-FFF2-40B4-BE49-F238E27FC236}">
                <a16:creationId xmlns:a16="http://schemas.microsoft.com/office/drawing/2014/main" id="{4C5249F7-5C76-4DBE-8120-53F258813E38}"/>
              </a:ext>
            </a:extLst>
          </p:cNvPr>
          <p:cNvSpPr txBox="1"/>
          <p:nvPr/>
        </p:nvSpPr>
        <p:spPr>
          <a:xfrm>
            <a:off x="209402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899" name="TextBox 898">
            <a:extLst>
              <a:ext uri="{FF2B5EF4-FFF2-40B4-BE49-F238E27FC236}">
                <a16:creationId xmlns:a16="http://schemas.microsoft.com/office/drawing/2014/main" id="{BB56AF26-74E2-4CB5-9A32-0C88C822DC2A}"/>
              </a:ext>
            </a:extLst>
          </p:cNvPr>
          <p:cNvSpPr txBox="1"/>
          <p:nvPr/>
        </p:nvSpPr>
        <p:spPr>
          <a:xfrm>
            <a:off x="274025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01" name="TextBox 900">
            <a:extLst>
              <a:ext uri="{FF2B5EF4-FFF2-40B4-BE49-F238E27FC236}">
                <a16:creationId xmlns:a16="http://schemas.microsoft.com/office/drawing/2014/main" id="{7BDC001F-4ABA-4F4F-B333-B563F73F4958}"/>
              </a:ext>
            </a:extLst>
          </p:cNvPr>
          <p:cNvSpPr txBox="1"/>
          <p:nvPr/>
        </p:nvSpPr>
        <p:spPr>
          <a:xfrm>
            <a:off x="312959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02" name="TextBox 901">
            <a:extLst>
              <a:ext uri="{FF2B5EF4-FFF2-40B4-BE49-F238E27FC236}">
                <a16:creationId xmlns:a16="http://schemas.microsoft.com/office/drawing/2014/main" id="{D7776323-ABF3-40DE-B984-DC7C4C3430FC}"/>
              </a:ext>
            </a:extLst>
          </p:cNvPr>
          <p:cNvSpPr txBox="1"/>
          <p:nvPr/>
        </p:nvSpPr>
        <p:spPr>
          <a:xfrm>
            <a:off x="351894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03" name="TextBox 902">
            <a:extLst>
              <a:ext uri="{FF2B5EF4-FFF2-40B4-BE49-F238E27FC236}">
                <a16:creationId xmlns:a16="http://schemas.microsoft.com/office/drawing/2014/main" id="{CFE387BA-E38F-4159-B383-B3A930C44DBD}"/>
              </a:ext>
            </a:extLst>
          </p:cNvPr>
          <p:cNvSpPr txBox="1"/>
          <p:nvPr/>
        </p:nvSpPr>
        <p:spPr>
          <a:xfrm>
            <a:off x="390828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16" name="TextBox 915">
            <a:extLst>
              <a:ext uri="{FF2B5EF4-FFF2-40B4-BE49-F238E27FC236}">
                <a16:creationId xmlns:a16="http://schemas.microsoft.com/office/drawing/2014/main" id="{FEC68FBE-F727-4EF9-B7BB-92CF623EE706}"/>
              </a:ext>
            </a:extLst>
          </p:cNvPr>
          <p:cNvSpPr txBox="1"/>
          <p:nvPr/>
        </p:nvSpPr>
        <p:spPr>
          <a:xfrm>
            <a:off x="303965" y="4042945"/>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N+2</a:t>
            </a:r>
          </a:p>
        </p:txBody>
      </p:sp>
      <p:sp>
        <p:nvSpPr>
          <p:cNvPr id="920" name="TextBox 919">
            <a:extLst>
              <a:ext uri="{FF2B5EF4-FFF2-40B4-BE49-F238E27FC236}">
                <a16:creationId xmlns:a16="http://schemas.microsoft.com/office/drawing/2014/main" id="{5C8350F1-7936-486F-B001-159FA865D657}"/>
              </a:ext>
            </a:extLst>
          </p:cNvPr>
          <p:cNvSpPr txBox="1"/>
          <p:nvPr/>
        </p:nvSpPr>
        <p:spPr>
          <a:xfrm>
            <a:off x="985740"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921" name="TextBox 920">
            <a:extLst>
              <a:ext uri="{FF2B5EF4-FFF2-40B4-BE49-F238E27FC236}">
                <a16:creationId xmlns:a16="http://schemas.microsoft.com/office/drawing/2014/main" id="{661B2651-87D0-4B3B-9335-6AAB6ED3A503}"/>
              </a:ext>
            </a:extLst>
          </p:cNvPr>
          <p:cNvSpPr txBox="1"/>
          <p:nvPr/>
        </p:nvSpPr>
        <p:spPr>
          <a:xfrm>
            <a:off x="137508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922" name="TextBox 921">
            <a:extLst>
              <a:ext uri="{FF2B5EF4-FFF2-40B4-BE49-F238E27FC236}">
                <a16:creationId xmlns:a16="http://schemas.microsoft.com/office/drawing/2014/main" id="{6D0FB0E7-A2BB-46D7-960E-01DB1C038162}"/>
              </a:ext>
            </a:extLst>
          </p:cNvPr>
          <p:cNvSpPr txBox="1"/>
          <p:nvPr/>
        </p:nvSpPr>
        <p:spPr>
          <a:xfrm>
            <a:off x="176442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924" name="TextBox 923">
            <a:extLst>
              <a:ext uri="{FF2B5EF4-FFF2-40B4-BE49-F238E27FC236}">
                <a16:creationId xmlns:a16="http://schemas.microsoft.com/office/drawing/2014/main" id="{F9A23878-FD63-4A71-B40E-AA331151654D}"/>
              </a:ext>
            </a:extLst>
          </p:cNvPr>
          <p:cNvSpPr txBox="1"/>
          <p:nvPr/>
        </p:nvSpPr>
        <p:spPr>
          <a:xfrm>
            <a:off x="215376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25" name="TextBox 924">
            <a:extLst>
              <a:ext uri="{FF2B5EF4-FFF2-40B4-BE49-F238E27FC236}">
                <a16:creationId xmlns:a16="http://schemas.microsoft.com/office/drawing/2014/main" id="{62B4E648-B6A4-4F0D-B901-E04591C7647D}"/>
              </a:ext>
            </a:extLst>
          </p:cNvPr>
          <p:cNvSpPr txBox="1"/>
          <p:nvPr/>
        </p:nvSpPr>
        <p:spPr>
          <a:xfrm>
            <a:off x="279999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6" name="TextBox 925">
            <a:extLst>
              <a:ext uri="{FF2B5EF4-FFF2-40B4-BE49-F238E27FC236}">
                <a16:creationId xmlns:a16="http://schemas.microsoft.com/office/drawing/2014/main" id="{77D9AA39-D927-483A-B054-495E7A41C148}"/>
              </a:ext>
            </a:extLst>
          </p:cNvPr>
          <p:cNvSpPr txBox="1"/>
          <p:nvPr/>
        </p:nvSpPr>
        <p:spPr>
          <a:xfrm>
            <a:off x="318933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27" name="TextBox 926">
            <a:extLst>
              <a:ext uri="{FF2B5EF4-FFF2-40B4-BE49-F238E27FC236}">
                <a16:creationId xmlns:a16="http://schemas.microsoft.com/office/drawing/2014/main" id="{08691E9A-4010-460F-B8F3-896918BB39D1}"/>
              </a:ext>
            </a:extLst>
          </p:cNvPr>
          <p:cNvSpPr txBox="1"/>
          <p:nvPr/>
        </p:nvSpPr>
        <p:spPr>
          <a:xfrm>
            <a:off x="357868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2" name="TextBox 31">
            <a:extLst>
              <a:ext uri="{FF2B5EF4-FFF2-40B4-BE49-F238E27FC236}">
                <a16:creationId xmlns:a16="http://schemas.microsoft.com/office/drawing/2014/main" id="{A6D8F326-1DB6-4B5C-AA42-C6433DC6EAE1}"/>
              </a:ext>
            </a:extLst>
          </p:cNvPr>
          <p:cNvSpPr txBox="1"/>
          <p:nvPr/>
        </p:nvSpPr>
        <p:spPr>
          <a:xfrm>
            <a:off x="396802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33" name="TextBox 32">
            <a:extLst>
              <a:ext uri="{FF2B5EF4-FFF2-40B4-BE49-F238E27FC236}">
                <a16:creationId xmlns:a16="http://schemas.microsoft.com/office/drawing/2014/main" id="{D3D2C983-E56F-47CF-9C14-B1096568113A}"/>
              </a:ext>
            </a:extLst>
          </p:cNvPr>
          <p:cNvSpPr txBox="1"/>
          <p:nvPr/>
        </p:nvSpPr>
        <p:spPr>
          <a:xfrm>
            <a:off x="426214" y="4432004"/>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34" name="TextBox 33">
            <a:extLst>
              <a:ext uri="{FF2B5EF4-FFF2-40B4-BE49-F238E27FC236}">
                <a16:creationId xmlns:a16="http://schemas.microsoft.com/office/drawing/2014/main" id="{0A792436-B9B8-472F-AE75-8E5D7F4E4BCA}"/>
              </a:ext>
            </a:extLst>
          </p:cNvPr>
          <p:cNvSpPr txBox="1"/>
          <p:nvPr/>
        </p:nvSpPr>
        <p:spPr>
          <a:xfrm>
            <a:off x="1167300"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35" name="TextBox 34">
            <a:extLst>
              <a:ext uri="{FF2B5EF4-FFF2-40B4-BE49-F238E27FC236}">
                <a16:creationId xmlns:a16="http://schemas.microsoft.com/office/drawing/2014/main" id="{4C70E4FF-0709-47C0-871E-56DEAE089247}"/>
              </a:ext>
            </a:extLst>
          </p:cNvPr>
          <p:cNvSpPr txBox="1"/>
          <p:nvPr/>
        </p:nvSpPr>
        <p:spPr>
          <a:xfrm>
            <a:off x="155664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36" name="TextBox 35">
            <a:extLst>
              <a:ext uri="{FF2B5EF4-FFF2-40B4-BE49-F238E27FC236}">
                <a16:creationId xmlns:a16="http://schemas.microsoft.com/office/drawing/2014/main" id="{17810360-0977-44BA-AF7E-7C23AEA86176}"/>
              </a:ext>
            </a:extLst>
          </p:cNvPr>
          <p:cNvSpPr txBox="1"/>
          <p:nvPr/>
        </p:nvSpPr>
        <p:spPr>
          <a:xfrm>
            <a:off x="194598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7" name="TextBox 36">
            <a:extLst>
              <a:ext uri="{FF2B5EF4-FFF2-40B4-BE49-F238E27FC236}">
                <a16:creationId xmlns:a16="http://schemas.microsoft.com/office/drawing/2014/main" id="{11FED480-D051-45EA-93CC-8D2FEC252684}"/>
              </a:ext>
            </a:extLst>
          </p:cNvPr>
          <p:cNvSpPr txBox="1"/>
          <p:nvPr/>
        </p:nvSpPr>
        <p:spPr>
          <a:xfrm>
            <a:off x="233532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38" name="TextBox 37">
            <a:extLst>
              <a:ext uri="{FF2B5EF4-FFF2-40B4-BE49-F238E27FC236}">
                <a16:creationId xmlns:a16="http://schemas.microsoft.com/office/drawing/2014/main" id="{06936EA4-F4C5-4D30-A6B6-FE127777554D}"/>
              </a:ext>
            </a:extLst>
          </p:cNvPr>
          <p:cNvSpPr txBox="1"/>
          <p:nvPr/>
        </p:nvSpPr>
        <p:spPr>
          <a:xfrm>
            <a:off x="298155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40" name="TextBox 39">
            <a:extLst>
              <a:ext uri="{FF2B5EF4-FFF2-40B4-BE49-F238E27FC236}">
                <a16:creationId xmlns:a16="http://schemas.microsoft.com/office/drawing/2014/main" id="{979994FE-19D8-4BC6-823E-C69A4D29D89C}"/>
              </a:ext>
            </a:extLst>
          </p:cNvPr>
          <p:cNvSpPr txBox="1"/>
          <p:nvPr/>
        </p:nvSpPr>
        <p:spPr>
          <a:xfrm>
            <a:off x="337089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42" name="TextBox 41">
            <a:extLst>
              <a:ext uri="{FF2B5EF4-FFF2-40B4-BE49-F238E27FC236}">
                <a16:creationId xmlns:a16="http://schemas.microsoft.com/office/drawing/2014/main" id="{874A2DBE-30BC-46B8-B4E6-8F78C9B4A1A2}"/>
              </a:ext>
            </a:extLst>
          </p:cNvPr>
          <p:cNvSpPr txBox="1"/>
          <p:nvPr/>
        </p:nvSpPr>
        <p:spPr>
          <a:xfrm>
            <a:off x="376024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44" name="TextBox 43">
            <a:extLst>
              <a:ext uri="{FF2B5EF4-FFF2-40B4-BE49-F238E27FC236}">
                <a16:creationId xmlns:a16="http://schemas.microsoft.com/office/drawing/2014/main" id="{EBFCF7E3-7812-4A24-AC3B-D5D91BB9C396}"/>
              </a:ext>
            </a:extLst>
          </p:cNvPr>
          <p:cNvSpPr txBox="1"/>
          <p:nvPr/>
        </p:nvSpPr>
        <p:spPr>
          <a:xfrm>
            <a:off x="414958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46" name="TextBox 45">
            <a:extLst>
              <a:ext uri="{FF2B5EF4-FFF2-40B4-BE49-F238E27FC236}">
                <a16:creationId xmlns:a16="http://schemas.microsoft.com/office/drawing/2014/main" id="{C4471529-ED35-48D9-8973-4B35FDCF1104}"/>
              </a:ext>
            </a:extLst>
          </p:cNvPr>
          <p:cNvSpPr txBox="1"/>
          <p:nvPr/>
        </p:nvSpPr>
        <p:spPr>
          <a:xfrm>
            <a:off x="2394177"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48" name="TextBox 47">
            <a:extLst>
              <a:ext uri="{FF2B5EF4-FFF2-40B4-BE49-F238E27FC236}">
                <a16:creationId xmlns:a16="http://schemas.microsoft.com/office/drawing/2014/main" id="{DBBEB1C4-B1FD-48CA-A105-9C540F68CC73}"/>
              </a:ext>
            </a:extLst>
          </p:cNvPr>
          <p:cNvSpPr txBox="1"/>
          <p:nvPr/>
        </p:nvSpPr>
        <p:spPr>
          <a:xfrm>
            <a:off x="2453917"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0" name="TextBox 49">
            <a:extLst>
              <a:ext uri="{FF2B5EF4-FFF2-40B4-BE49-F238E27FC236}">
                <a16:creationId xmlns:a16="http://schemas.microsoft.com/office/drawing/2014/main" id="{C61C5159-27EC-498B-B032-6D91E305BFF9}"/>
              </a:ext>
            </a:extLst>
          </p:cNvPr>
          <p:cNvSpPr txBox="1"/>
          <p:nvPr/>
        </p:nvSpPr>
        <p:spPr>
          <a:xfrm>
            <a:off x="2644468"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2" name="TextBox 51">
            <a:extLst>
              <a:ext uri="{FF2B5EF4-FFF2-40B4-BE49-F238E27FC236}">
                <a16:creationId xmlns:a16="http://schemas.microsoft.com/office/drawing/2014/main" id="{421BA05A-3289-42A0-98D8-4ED076020DAC}"/>
              </a:ext>
            </a:extLst>
          </p:cNvPr>
          <p:cNvSpPr txBox="1"/>
          <p:nvPr/>
        </p:nvSpPr>
        <p:spPr>
          <a:xfrm>
            <a:off x="44427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4" name="TextBox 53">
            <a:extLst>
              <a:ext uri="{FF2B5EF4-FFF2-40B4-BE49-F238E27FC236}">
                <a16:creationId xmlns:a16="http://schemas.microsoft.com/office/drawing/2014/main" id="{9DFFBD00-8580-45D6-8A44-8C19BA6FE7C7}"/>
              </a:ext>
            </a:extLst>
          </p:cNvPr>
          <p:cNvSpPr txBox="1"/>
          <p:nvPr/>
        </p:nvSpPr>
        <p:spPr>
          <a:xfrm>
            <a:off x="108920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6" name="TextBox 55">
            <a:extLst>
              <a:ext uri="{FF2B5EF4-FFF2-40B4-BE49-F238E27FC236}">
                <a16:creationId xmlns:a16="http://schemas.microsoft.com/office/drawing/2014/main" id="{AB10826E-FEBC-45AF-A9BE-46711D42CE1D}"/>
              </a:ext>
            </a:extLst>
          </p:cNvPr>
          <p:cNvSpPr txBox="1"/>
          <p:nvPr/>
        </p:nvSpPr>
        <p:spPr>
          <a:xfrm>
            <a:off x="1498995"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8" name="TextBox 57">
            <a:extLst>
              <a:ext uri="{FF2B5EF4-FFF2-40B4-BE49-F238E27FC236}">
                <a16:creationId xmlns:a16="http://schemas.microsoft.com/office/drawing/2014/main" id="{4F69E864-C019-4E04-BF39-CE27059E9571}"/>
              </a:ext>
            </a:extLst>
          </p:cNvPr>
          <p:cNvSpPr txBox="1"/>
          <p:nvPr/>
        </p:nvSpPr>
        <p:spPr>
          <a:xfrm>
            <a:off x="189318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0" name="TextBox 59">
            <a:extLst>
              <a:ext uri="{FF2B5EF4-FFF2-40B4-BE49-F238E27FC236}">
                <a16:creationId xmlns:a16="http://schemas.microsoft.com/office/drawing/2014/main" id="{F7FFEF65-C3FA-49DC-B383-DD1E3A6532A6}"/>
              </a:ext>
            </a:extLst>
          </p:cNvPr>
          <p:cNvSpPr txBox="1"/>
          <p:nvPr/>
        </p:nvSpPr>
        <p:spPr>
          <a:xfrm>
            <a:off x="2272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2" name="TextBox 61">
            <a:extLst>
              <a:ext uri="{FF2B5EF4-FFF2-40B4-BE49-F238E27FC236}">
                <a16:creationId xmlns:a16="http://schemas.microsoft.com/office/drawing/2014/main" id="{42A23243-93D3-4385-A671-709AA1AC61EA}"/>
              </a:ext>
            </a:extLst>
          </p:cNvPr>
          <p:cNvSpPr txBox="1"/>
          <p:nvPr/>
        </p:nvSpPr>
        <p:spPr>
          <a:xfrm>
            <a:off x="291921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4" name="TextBox 63">
            <a:extLst>
              <a:ext uri="{FF2B5EF4-FFF2-40B4-BE49-F238E27FC236}">
                <a16:creationId xmlns:a16="http://schemas.microsoft.com/office/drawing/2014/main" id="{2B9144F7-6515-43ED-9079-2B914F1F0D7F}"/>
              </a:ext>
            </a:extLst>
          </p:cNvPr>
          <p:cNvSpPr txBox="1"/>
          <p:nvPr/>
        </p:nvSpPr>
        <p:spPr>
          <a:xfrm>
            <a:off x="3293964"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6" name="TextBox 65">
            <a:extLst>
              <a:ext uri="{FF2B5EF4-FFF2-40B4-BE49-F238E27FC236}">
                <a16:creationId xmlns:a16="http://schemas.microsoft.com/office/drawing/2014/main" id="{EEDB7025-2B58-482E-998D-5FB08190A69B}"/>
              </a:ext>
            </a:extLst>
          </p:cNvPr>
          <p:cNvSpPr txBox="1"/>
          <p:nvPr/>
        </p:nvSpPr>
        <p:spPr>
          <a:xfrm>
            <a:off x="368745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8" name="TextBox 67">
            <a:extLst>
              <a:ext uri="{FF2B5EF4-FFF2-40B4-BE49-F238E27FC236}">
                <a16:creationId xmlns:a16="http://schemas.microsoft.com/office/drawing/2014/main" id="{D9716C71-12C5-4C48-A10D-913D2F05DFE9}"/>
              </a:ext>
            </a:extLst>
          </p:cNvPr>
          <p:cNvSpPr txBox="1"/>
          <p:nvPr/>
        </p:nvSpPr>
        <p:spPr>
          <a:xfrm>
            <a:off x="408093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70" name="TextBox 69">
            <a:extLst>
              <a:ext uri="{FF2B5EF4-FFF2-40B4-BE49-F238E27FC236}">
                <a16:creationId xmlns:a16="http://schemas.microsoft.com/office/drawing/2014/main" id="{75BF1170-7AAB-439C-8326-BB67E6A42CDC}"/>
              </a:ext>
            </a:extLst>
          </p:cNvPr>
          <p:cNvSpPr txBox="1"/>
          <p:nvPr/>
        </p:nvSpPr>
        <p:spPr>
          <a:xfrm>
            <a:off x="353278" y="4938989"/>
            <a:ext cx="686406"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N+S+L-1</a:t>
            </a:r>
          </a:p>
        </p:txBody>
      </p:sp>
      <p:sp>
        <p:nvSpPr>
          <p:cNvPr id="72" name="TextBox 71">
            <a:extLst>
              <a:ext uri="{FF2B5EF4-FFF2-40B4-BE49-F238E27FC236}">
                <a16:creationId xmlns:a16="http://schemas.microsoft.com/office/drawing/2014/main" id="{DA6978FC-819B-4EAE-B9D6-701BBD575EF5}"/>
              </a:ext>
            </a:extLst>
          </p:cNvPr>
          <p:cNvSpPr txBox="1"/>
          <p:nvPr/>
        </p:nvSpPr>
        <p:spPr>
          <a:xfrm>
            <a:off x="6397745" y="3248579"/>
            <a:ext cx="352853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last ‘S’ days)</a:t>
            </a:r>
          </a:p>
        </p:txBody>
      </p:sp>
      <p:sp>
        <p:nvSpPr>
          <p:cNvPr id="76" name="TextBox 75">
            <a:extLst>
              <a:ext uri="{FF2B5EF4-FFF2-40B4-BE49-F238E27FC236}">
                <a16:creationId xmlns:a16="http://schemas.microsoft.com/office/drawing/2014/main" id="{FB01E027-4F5A-4199-B512-E1AE401581A4}"/>
              </a:ext>
            </a:extLst>
          </p:cNvPr>
          <p:cNvSpPr txBox="1"/>
          <p:nvPr/>
        </p:nvSpPr>
        <p:spPr>
          <a:xfrm>
            <a:off x="5795858"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80" name="TextBox 79">
            <a:extLst>
              <a:ext uri="{FF2B5EF4-FFF2-40B4-BE49-F238E27FC236}">
                <a16:creationId xmlns:a16="http://schemas.microsoft.com/office/drawing/2014/main" id="{7565A5E5-B2E6-4215-8E04-A32820058208}"/>
              </a:ext>
            </a:extLst>
          </p:cNvPr>
          <p:cNvSpPr txBox="1"/>
          <p:nvPr/>
        </p:nvSpPr>
        <p:spPr>
          <a:xfrm>
            <a:off x="5732541" y="3668139"/>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82" name="TextBox 81">
            <a:extLst>
              <a:ext uri="{FF2B5EF4-FFF2-40B4-BE49-F238E27FC236}">
                <a16:creationId xmlns:a16="http://schemas.microsoft.com/office/drawing/2014/main" id="{1E60DEE7-75E4-430D-8CEC-78ED5F9374A7}"/>
              </a:ext>
            </a:extLst>
          </p:cNvPr>
          <p:cNvSpPr txBox="1"/>
          <p:nvPr/>
        </p:nvSpPr>
        <p:spPr>
          <a:xfrm>
            <a:off x="647362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84" name="TextBox 83">
            <a:extLst>
              <a:ext uri="{FF2B5EF4-FFF2-40B4-BE49-F238E27FC236}">
                <a16:creationId xmlns:a16="http://schemas.microsoft.com/office/drawing/2014/main" id="{595ACE8B-9D69-4D35-9AC4-49E68D4ECABF}"/>
              </a:ext>
            </a:extLst>
          </p:cNvPr>
          <p:cNvSpPr txBox="1"/>
          <p:nvPr/>
        </p:nvSpPr>
        <p:spPr>
          <a:xfrm>
            <a:off x="686296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86" name="TextBox 85">
            <a:extLst>
              <a:ext uri="{FF2B5EF4-FFF2-40B4-BE49-F238E27FC236}">
                <a16:creationId xmlns:a16="http://schemas.microsoft.com/office/drawing/2014/main" id="{55E9642A-3A7A-4697-AECF-11817B96D937}"/>
              </a:ext>
            </a:extLst>
          </p:cNvPr>
          <p:cNvSpPr txBox="1"/>
          <p:nvPr/>
        </p:nvSpPr>
        <p:spPr>
          <a:xfrm>
            <a:off x="725231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88" name="TextBox 87">
            <a:extLst>
              <a:ext uri="{FF2B5EF4-FFF2-40B4-BE49-F238E27FC236}">
                <a16:creationId xmlns:a16="http://schemas.microsoft.com/office/drawing/2014/main" id="{730BA813-E349-460F-A6BA-DE3AFFCEF42C}"/>
              </a:ext>
            </a:extLst>
          </p:cNvPr>
          <p:cNvSpPr txBox="1"/>
          <p:nvPr/>
        </p:nvSpPr>
        <p:spPr>
          <a:xfrm>
            <a:off x="764165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0" name="TextBox 89">
            <a:extLst>
              <a:ext uri="{FF2B5EF4-FFF2-40B4-BE49-F238E27FC236}">
                <a16:creationId xmlns:a16="http://schemas.microsoft.com/office/drawing/2014/main" id="{73C2D280-0AFA-4F2F-BDEC-8ABF82A304D1}"/>
              </a:ext>
            </a:extLst>
          </p:cNvPr>
          <p:cNvSpPr txBox="1"/>
          <p:nvPr/>
        </p:nvSpPr>
        <p:spPr>
          <a:xfrm>
            <a:off x="8287882"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 name="TextBox 91">
            <a:extLst>
              <a:ext uri="{FF2B5EF4-FFF2-40B4-BE49-F238E27FC236}">
                <a16:creationId xmlns:a16="http://schemas.microsoft.com/office/drawing/2014/main" id="{5E292EB3-C7B7-4FAD-9E5B-B10DD6E9905D}"/>
              </a:ext>
            </a:extLst>
          </p:cNvPr>
          <p:cNvSpPr txBox="1"/>
          <p:nvPr/>
        </p:nvSpPr>
        <p:spPr>
          <a:xfrm>
            <a:off x="867722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4" name="TextBox 93">
            <a:extLst>
              <a:ext uri="{FF2B5EF4-FFF2-40B4-BE49-F238E27FC236}">
                <a16:creationId xmlns:a16="http://schemas.microsoft.com/office/drawing/2014/main" id="{5C251545-8DA7-4C22-A5CF-D7A3D903103D}"/>
              </a:ext>
            </a:extLst>
          </p:cNvPr>
          <p:cNvSpPr txBox="1"/>
          <p:nvPr/>
        </p:nvSpPr>
        <p:spPr>
          <a:xfrm>
            <a:off x="906656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6" name="TextBox 95">
            <a:extLst>
              <a:ext uri="{FF2B5EF4-FFF2-40B4-BE49-F238E27FC236}">
                <a16:creationId xmlns:a16="http://schemas.microsoft.com/office/drawing/2014/main" id="{8E9894CD-39BA-4016-87D5-A4A5C1935D83}"/>
              </a:ext>
            </a:extLst>
          </p:cNvPr>
          <p:cNvSpPr txBox="1"/>
          <p:nvPr/>
        </p:nvSpPr>
        <p:spPr>
          <a:xfrm>
            <a:off x="945590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8" name="TextBox 97">
            <a:extLst>
              <a:ext uri="{FF2B5EF4-FFF2-40B4-BE49-F238E27FC236}">
                <a16:creationId xmlns:a16="http://schemas.microsoft.com/office/drawing/2014/main" id="{147DE1BE-5D92-4D38-9300-E9CF384DE24F}"/>
              </a:ext>
            </a:extLst>
          </p:cNvPr>
          <p:cNvSpPr txBox="1"/>
          <p:nvPr/>
        </p:nvSpPr>
        <p:spPr>
          <a:xfrm>
            <a:off x="7963242"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00" name="TextBox 99">
            <a:extLst>
              <a:ext uri="{FF2B5EF4-FFF2-40B4-BE49-F238E27FC236}">
                <a16:creationId xmlns:a16="http://schemas.microsoft.com/office/drawing/2014/main" id="{E91ED727-A52B-42F6-8E32-7E39A1C32B21}"/>
              </a:ext>
            </a:extLst>
          </p:cNvPr>
          <p:cNvSpPr txBox="1"/>
          <p:nvPr/>
        </p:nvSpPr>
        <p:spPr>
          <a:xfrm>
            <a:off x="5792280" y="3852622"/>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N-S+2</a:t>
            </a:r>
          </a:p>
        </p:txBody>
      </p:sp>
      <p:sp>
        <p:nvSpPr>
          <p:cNvPr id="102" name="TextBox 101">
            <a:extLst>
              <a:ext uri="{FF2B5EF4-FFF2-40B4-BE49-F238E27FC236}">
                <a16:creationId xmlns:a16="http://schemas.microsoft.com/office/drawing/2014/main" id="{4EA74C10-485E-4AFD-9B6D-2627FFCCE49A}"/>
              </a:ext>
            </a:extLst>
          </p:cNvPr>
          <p:cNvSpPr txBox="1"/>
          <p:nvPr/>
        </p:nvSpPr>
        <p:spPr>
          <a:xfrm>
            <a:off x="653336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04" name="TextBox 103">
            <a:extLst>
              <a:ext uri="{FF2B5EF4-FFF2-40B4-BE49-F238E27FC236}">
                <a16:creationId xmlns:a16="http://schemas.microsoft.com/office/drawing/2014/main" id="{8F2959F0-6C02-448F-97A1-DC3EE7BFD471}"/>
              </a:ext>
            </a:extLst>
          </p:cNvPr>
          <p:cNvSpPr txBox="1"/>
          <p:nvPr/>
        </p:nvSpPr>
        <p:spPr>
          <a:xfrm>
            <a:off x="692270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06" name="TextBox 105">
            <a:extLst>
              <a:ext uri="{FF2B5EF4-FFF2-40B4-BE49-F238E27FC236}">
                <a16:creationId xmlns:a16="http://schemas.microsoft.com/office/drawing/2014/main" id="{9237A6D9-FC12-4E5A-8397-75E189B17855}"/>
              </a:ext>
            </a:extLst>
          </p:cNvPr>
          <p:cNvSpPr txBox="1"/>
          <p:nvPr/>
        </p:nvSpPr>
        <p:spPr>
          <a:xfrm>
            <a:off x="731205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08" name="TextBox 107">
            <a:extLst>
              <a:ext uri="{FF2B5EF4-FFF2-40B4-BE49-F238E27FC236}">
                <a16:creationId xmlns:a16="http://schemas.microsoft.com/office/drawing/2014/main" id="{7E08C979-1E0A-4599-9651-89C89314D87C}"/>
              </a:ext>
            </a:extLst>
          </p:cNvPr>
          <p:cNvSpPr txBox="1"/>
          <p:nvPr/>
        </p:nvSpPr>
        <p:spPr>
          <a:xfrm>
            <a:off x="770139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10" name="TextBox 109">
            <a:extLst>
              <a:ext uri="{FF2B5EF4-FFF2-40B4-BE49-F238E27FC236}">
                <a16:creationId xmlns:a16="http://schemas.microsoft.com/office/drawing/2014/main" id="{7C344BA2-7475-439A-936F-99199E91D20A}"/>
              </a:ext>
            </a:extLst>
          </p:cNvPr>
          <p:cNvSpPr txBox="1"/>
          <p:nvPr/>
        </p:nvSpPr>
        <p:spPr>
          <a:xfrm>
            <a:off x="8347622"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12" name="TextBox 111">
            <a:extLst>
              <a:ext uri="{FF2B5EF4-FFF2-40B4-BE49-F238E27FC236}">
                <a16:creationId xmlns:a16="http://schemas.microsoft.com/office/drawing/2014/main" id="{150BDE07-6ACD-4138-878D-CF6CBBC677A1}"/>
              </a:ext>
            </a:extLst>
          </p:cNvPr>
          <p:cNvSpPr txBox="1"/>
          <p:nvPr/>
        </p:nvSpPr>
        <p:spPr>
          <a:xfrm>
            <a:off x="873696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14" name="TextBox 113">
            <a:extLst>
              <a:ext uri="{FF2B5EF4-FFF2-40B4-BE49-F238E27FC236}">
                <a16:creationId xmlns:a16="http://schemas.microsoft.com/office/drawing/2014/main" id="{87F6B722-805F-4415-A618-AEF792058FB6}"/>
              </a:ext>
            </a:extLst>
          </p:cNvPr>
          <p:cNvSpPr txBox="1"/>
          <p:nvPr/>
        </p:nvSpPr>
        <p:spPr>
          <a:xfrm>
            <a:off x="912630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16" name="TextBox 115">
            <a:extLst>
              <a:ext uri="{FF2B5EF4-FFF2-40B4-BE49-F238E27FC236}">
                <a16:creationId xmlns:a16="http://schemas.microsoft.com/office/drawing/2014/main" id="{3219B40B-3F6E-44FE-A0E4-10A132485205}"/>
              </a:ext>
            </a:extLst>
          </p:cNvPr>
          <p:cNvSpPr txBox="1"/>
          <p:nvPr/>
        </p:nvSpPr>
        <p:spPr>
          <a:xfrm>
            <a:off x="951564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18" name="TextBox 117">
            <a:extLst>
              <a:ext uri="{FF2B5EF4-FFF2-40B4-BE49-F238E27FC236}">
                <a16:creationId xmlns:a16="http://schemas.microsoft.com/office/drawing/2014/main" id="{65055FC3-85A8-4307-BA77-885C041F825E}"/>
              </a:ext>
            </a:extLst>
          </p:cNvPr>
          <p:cNvSpPr txBox="1"/>
          <p:nvPr/>
        </p:nvSpPr>
        <p:spPr>
          <a:xfrm>
            <a:off x="5852020" y="4042945"/>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N-S+3</a:t>
            </a:r>
          </a:p>
        </p:txBody>
      </p:sp>
      <p:sp>
        <p:nvSpPr>
          <p:cNvPr id="120" name="TextBox 119">
            <a:extLst>
              <a:ext uri="{FF2B5EF4-FFF2-40B4-BE49-F238E27FC236}">
                <a16:creationId xmlns:a16="http://schemas.microsoft.com/office/drawing/2014/main" id="{21945338-AFDD-46AE-B164-02B040F27218}"/>
              </a:ext>
            </a:extLst>
          </p:cNvPr>
          <p:cNvSpPr txBox="1"/>
          <p:nvPr/>
        </p:nvSpPr>
        <p:spPr>
          <a:xfrm>
            <a:off x="659310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22" name="TextBox 121">
            <a:extLst>
              <a:ext uri="{FF2B5EF4-FFF2-40B4-BE49-F238E27FC236}">
                <a16:creationId xmlns:a16="http://schemas.microsoft.com/office/drawing/2014/main" id="{23350E90-14DA-4AA4-AE76-0C68A28A91AD}"/>
              </a:ext>
            </a:extLst>
          </p:cNvPr>
          <p:cNvSpPr txBox="1"/>
          <p:nvPr/>
        </p:nvSpPr>
        <p:spPr>
          <a:xfrm>
            <a:off x="698244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24" name="TextBox 123">
            <a:extLst>
              <a:ext uri="{FF2B5EF4-FFF2-40B4-BE49-F238E27FC236}">
                <a16:creationId xmlns:a16="http://schemas.microsoft.com/office/drawing/2014/main" id="{9BCCE7BE-FCCF-41CE-82A7-1752D133B332}"/>
              </a:ext>
            </a:extLst>
          </p:cNvPr>
          <p:cNvSpPr txBox="1"/>
          <p:nvPr/>
        </p:nvSpPr>
        <p:spPr>
          <a:xfrm>
            <a:off x="737179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26" name="TextBox 125">
            <a:extLst>
              <a:ext uri="{FF2B5EF4-FFF2-40B4-BE49-F238E27FC236}">
                <a16:creationId xmlns:a16="http://schemas.microsoft.com/office/drawing/2014/main" id="{6F87D66D-B18C-47C3-98AF-7302A9D6FA09}"/>
              </a:ext>
            </a:extLst>
          </p:cNvPr>
          <p:cNvSpPr txBox="1"/>
          <p:nvPr/>
        </p:nvSpPr>
        <p:spPr>
          <a:xfrm>
            <a:off x="776113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28" name="TextBox 127">
            <a:extLst>
              <a:ext uri="{FF2B5EF4-FFF2-40B4-BE49-F238E27FC236}">
                <a16:creationId xmlns:a16="http://schemas.microsoft.com/office/drawing/2014/main" id="{70D72C01-69D9-4C44-8B2D-78A3CFB255CD}"/>
              </a:ext>
            </a:extLst>
          </p:cNvPr>
          <p:cNvSpPr txBox="1"/>
          <p:nvPr/>
        </p:nvSpPr>
        <p:spPr>
          <a:xfrm>
            <a:off x="8407362"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30" name="TextBox 129">
            <a:extLst>
              <a:ext uri="{FF2B5EF4-FFF2-40B4-BE49-F238E27FC236}">
                <a16:creationId xmlns:a16="http://schemas.microsoft.com/office/drawing/2014/main" id="{5D236D5C-C909-47D5-96EA-2AEADEDFFF9F}"/>
              </a:ext>
            </a:extLst>
          </p:cNvPr>
          <p:cNvSpPr txBox="1"/>
          <p:nvPr/>
        </p:nvSpPr>
        <p:spPr>
          <a:xfrm>
            <a:off x="879670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32" name="TextBox 131">
            <a:extLst>
              <a:ext uri="{FF2B5EF4-FFF2-40B4-BE49-F238E27FC236}">
                <a16:creationId xmlns:a16="http://schemas.microsoft.com/office/drawing/2014/main" id="{91A52BB1-61EA-4855-8801-69D7D0DE3603}"/>
              </a:ext>
            </a:extLst>
          </p:cNvPr>
          <p:cNvSpPr txBox="1"/>
          <p:nvPr/>
        </p:nvSpPr>
        <p:spPr>
          <a:xfrm>
            <a:off x="918604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34" name="TextBox 133">
            <a:extLst>
              <a:ext uri="{FF2B5EF4-FFF2-40B4-BE49-F238E27FC236}">
                <a16:creationId xmlns:a16="http://schemas.microsoft.com/office/drawing/2014/main" id="{C8A1BC01-E4AD-423D-8543-94E92721EA42}"/>
              </a:ext>
            </a:extLst>
          </p:cNvPr>
          <p:cNvSpPr txBox="1"/>
          <p:nvPr/>
        </p:nvSpPr>
        <p:spPr>
          <a:xfrm>
            <a:off x="957538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36" name="TextBox 135">
            <a:extLst>
              <a:ext uri="{FF2B5EF4-FFF2-40B4-BE49-F238E27FC236}">
                <a16:creationId xmlns:a16="http://schemas.microsoft.com/office/drawing/2014/main" id="{D001E862-0F4A-43C6-84A5-92519FB2F767}"/>
              </a:ext>
            </a:extLst>
          </p:cNvPr>
          <p:cNvSpPr txBox="1"/>
          <p:nvPr/>
        </p:nvSpPr>
        <p:spPr>
          <a:xfrm>
            <a:off x="6166629" y="4432004"/>
            <a:ext cx="274434"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a:t>
            </a:r>
          </a:p>
        </p:txBody>
      </p:sp>
      <p:sp>
        <p:nvSpPr>
          <p:cNvPr id="138" name="TextBox 137">
            <a:extLst>
              <a:ext uri="{FF2B5EF4-FFF2-40B4-BE49-F238E27FC236}">
                <a16:creationId xmlns:a16="http://schemas.microsoft.com/office/drawing/2014/main" id="{20F7EF40-2D67-48DA-AB4D-F0C5FF870738}"/>
              </a:ext>
            </a:extLst>
          </p:cNvPr>
          <p:cNvSpPr txBox="1"/>
          <p:nvPr/>
        </p:nvSpPr>
        <p:spPr>
          <a:xfrm>
            <a:off x="677466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0" name="TextBox 139">
            <a:extLst>
              <a:ext uri="{FF2B5EF4-FFF2-40B4-BE49-F238E27FC236}">
                <a16:creationId xmlns:a16="http://schemas.microsoft.com/office/drawing/2014/main" id="{1E6F1409-39AB-46D0-8564-5F49E7E3C4CE}"/>
              </a:ext>
            </a:extLst>
          </p:cNvPr>
          <p:cNvSpPr txBox="1"/>
          <p:nvPr/>
        </p:nvSpPr>
        <p:spPr>
          <a:xfrm>
            <a:off x="716400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42" name="TextBox 141">
            <a:extLst>
              <a:ext uri="{FF2B5EF4-FFF2-40B4-BE49-F238E27FC236}">
                <a16:creationId xmlns:a16="http://schemas.microsoft.com/office/drawing/2014/main" id="{5B97338B-31AD-4F3D-8A72-D265F3E04031}"/>
              </a:ext>
            </a:extLst>
          </p:cNvPr>
          <p:cNvSpPr txBox="1"/>
          <p:nvPr/>
        </p:nvSpPr>
        <p:spPr>
          <a:xfrm>
            <a:off x="755335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44" name="TextBox 143">
            <a:extLst>
              <a:ext uri="{FF2B5EF4-FFF2-40B4-BE49-F238E27FC236}">
                <a16:creationId xmlns:a16="http://schemas.microsoft.com/office/drawing/2014/main" id="{6BD944D2-B119-41FF-96F0-B207CAF11D22}"/>
              </a:ext>
            </a:extLst>
          </p:cNvPr>
          <p:cNvSpPr txBox="1"/>
          <p:nvPr/>
        </p:nvSpPr>
        <p:spPr>
          <a:xfrm>
            <a:off x="794269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46" name="TextBox 145">
            <a:extLst>
              <a:ext uri="{FF2B5EF4-FFF2-40B4-BE49-F238E27FC236}">
                <a16:creationId xmlns:a16="http://schemas.microsoft.com/office/drawing/2014/main" id="{8026C119-D35F-4CC8-AB3C-16999118A5EE}"/>
              </a:ext>
            </a:extLst>
          </p:cNvPr>
          <p:cNvSpPr txBox="1"/>
          <p:nvPr/>
        </p:nvSpPr>
        <p:spPr>
          <a:xfrm>
            <a:off x="8588922"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48" name="TextBox 147">
            <a:extLst>
              <a:ext uri="{FF2B5EF4-FFF2-40B4-BE49-F238E27FC236}">
                <a16:creationId xmlns:a16="http://schemas.microsoft.com/office/drawing/2014/main" id="{7AD2D366-D902-4427-BF88-1A40371A2B84}"/>
              </a:ext>
            </a:extLst>
          </p:cNvPr>
          <p:cNvSpPr txBox="1"/>
          <p:nvPr/>
        </p:nvSpPr>
        <p:spPr>
          <a:xfrm>
            <a:off x="897826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50" name="TextBox 149">
            <a:extLst>
              <a:ext uri="{FF2B5EF4-FFF2-40B4-BE49-F238E27FC236}">
                <a16:creationId xmlns:a16="http://schemas.microsoft.com/office/drawing/2014/main" id="{8C8D2016-27FE-40B3-B892-38BB6CB67BDE}"/>
              </a:ext>
            </a:extLst>
          </p:cNvPr>
          <p:cNvSpPr txBox="1"/>
          <p:nvPr/>
        </p:nvSpPr>
        <p:spPr>
          <a:xfrm>
            <a:off x="936760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52" name="TextBox 151">
            <a:extLst>
              <a:ext uri="{FF2B5EF4-FFF2-40B4-BE49-F238E27FC236}">
                <a16:creationId xmlns:a16="http://schemas.microsoft.com/office/drawing/2014/main" id="{5DFC4C46-9FBD-4CCA-8E19-0B6D08E5DC34}"/>
              </a:ext>
            </a:extLst>
          </p:cNvPr>
          <p:cNvSpPr txBox="1"/>
          <p:nvPr/>
        </p:nvSpPr>
        <p:spPr>
          <a:xfrm>
            <a:off x="975694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54" name="TextBox 153">
            <a:extLst>
              <a:ext uri="{FF2B5EF4-FFF2-40B4-BE49-F238E27FC236}">
                <a16:creationId xmlns:a16="http://schemas.microsoft.com/office/drawing/2014/main" id="{C74B57CA-6904-4D73-8B50-3F074C3E6193}"/>
              </a:ext>
            </a:extLst>
          </p:cNvPr>
          <p:cNvSpPr txBox="1"/>
          <p:nvPr/>
        </p:nvSpPr>
        <p:spPr>
          <a:xfrm>
            <a:off x="8001543"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6" name="TextBox 155">
            <a:extLst>
              <a:ext uri="{FF2B5EF4-FFF2-40B4-BE49-F238E27FC236}">
                <a16:creationId xmlns:a16="http://schemas.microsoft.com/office/drawing/2014/main" id="{9720B3B7-3A14-4595-822C-BB594170D60B}"/>
              </a:ext>
            </a:extLst>
          </p:cNvPr>
          <p:cNvSpPr txBox="1"/>
          <p:nvPr/>
        </p:nvSpPr>
        <p:spPr>
          <a:xfrm>
            <a:off x="8061283"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8" name="TextBox 157">
            <a:extLst>
              <a:ext uri="{FF2B5EF4-FFF2-40B4-BE49-F238E27FC236}">
                <a16:creationId xmlns:a16="http://schemas.microsoft.com/office/drawing/2014/main" id="{74FFDF95-338E-4BA4-A930-D0E9F8C1FED8}"/>
              </a:ext>
            </a:extLst>
          </p:cNvPr>
          <p:cNvSpPr txBox="1"/>
          <p:nvPr/>
        </p:nvSpPr>
        <p:spPr>
          <a:xfrm>
            <a:off x="8251834"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0" name="TextBox 159">
            <a:extLst>
              <a:ext uri="{FF2B5EF4-FFF2-40B4-BE49-F238E27FC236}">
                <a16:creationId xmlns:a16="http://schemas.microsoft.com/office/drawing/2014/main" id="{4904EB67-20CA-4F4F-AF01-13691B97A0C8}"/>
              </a:ext>
            </a:extLst>
          </p:cNvPr>
          <p:cNvSpPr txBox="1"/>
          <p:nvPr/>
        </p:nvSpPr>
        <p:spPr>
          <a:xfrm>
            <a:off x="6051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2" name="TextBox 161">
            <a:extLst>
              <a:ext uri="{FF2B5EF4-FFF2-40B4-BE49-F238E27FC236}">
                <a16:creationId xmlns:a16="http://schemas.microsoft.com/office/drawing/2014/main" id="{147FF85B-5496-4037-97C6-14A1BA2BC7DF}"/>
              </a:ext>
            </a:extLst>
          </p:cNvPr>
          <p:cNvSpPr txBox="1"/>
          <p:nvPr/>
        </p:nvSpPr>
        <p:spPr>
          <a:xfrm>
            <a:off x="6696573"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4" name="TextBox 163">
            <a:extLst>
              <a:ext uri="{FF2B5EF4-FFF2-40B4-BE49-F238E27FC236}">
                <a16:creationId xmlns:a16="http://schemas.microsoft.com/office/drawing/2014/main" id="{22848EFF-38DA-4BB9-9345-D819E6BCE2AD}"/>
              </a:ext>
            </a:extLst>
          </p:cNvPr>
          <p:cNvSpPr txBox="1"/>
          <p:nvPr/>
        </p:nvSpPr>
        <p:spPr>
          <a:xfrm>
            <a:off x="710636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6" name="TextBox 165">
            <a:extLst>
              <a:ext uri="{FF2B5EF4-FFF2-40B4-BE49-F238E27FC236}">
                <a16:creationId xmlns:a16="http://schemas.microsoft.com/office/drawing/2014/main" id="{EE1F6D0C-B595-440E-A662-137DBBDC6287}"/>
              </a:ext>
            </a:extLst>
          </p:cNvPr>
          <p:cNvSpPr txBox="1"/>
          <p:nvPr/>
        </p:nvSpPr>
        <p:spPr>
          <a:xfrm>
            <a:off x="750054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8" name="TextBox 167">
            <a:extLst>
              <a:ext uri="{FF2B5EF4-FFF2-40B4-BE49-F238E27FC236}">
                <a16:creationId xmlns:a16="http://schemas.microsoft.com/office/drawing/2014/main" id="{9D295E61-EB6F-4DB4-B6F6-024189E71169}"/>
              </a:ext>
            </a:extLst>
          </p:cNvPr>
          <p:cNvSpPr txBox="1"/>
          <p:nvPr/>
        </p:nvSpPr>
        <p:spPr>
          <a:xfrm>
            <a:off x="7880008"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0" name="TextBox 169">
            <a:extLst>
              <a:ext uri="{FF2B5EF4-FFF2-40B4-BE49-F238E27FC236}">
                <a16:creationId xmlns:a16="http://schemas.microsoft.com/office/drawing/2014/main" id="{5676DFDF-E32B-4AD6-8794-5AB34A499DE2}"/>
              </a:ext>
            </a:extLst>
          </p:cNvPr>
          <p:cNvSpPr txBox="1"/>
          <p:nvPr/>
        </p:nvSpPr>
        <p:spPr>
          <a:xfrm>
            <a:off x="852657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2" name="TextBox 171">
            <a:extLst>
              <a:ext uri="{FF2B5EF4-FFF2-40B4-BE49-F238E27FC236}">
                <a16:creationId xmlns:a16="http://schemas.microsoft.com/office/drawing/2014/main" id="{AEA1FC94-E708-4E62-92D8-DA7F434F941E}"/>
              </a:ext>
            </a:extLst>
          </p:cNvPr>
          <p:cNvSpPr txBox="1"/>
          <p:nvPr/>
        </p:nvSpPr>
        <p:spPr>
          <a:xfrm>
            <a:off x="890133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4" name="TextBox 173">
            <a:extLst>
              <a:ext uri="{FF2B5EF4-FFF2-40B4-BE49-F238E27FC236}">
                <a16:creationId xmlns:a16="http://schemas.microsoft.com/office/drawing/2014/main" id="{DD8C1A74-6574-4317-9BEE-FC4FBFB1BC2E}"/>
              </a:ext>
            </a:extLst>
          </p:cNvPr>
          <p:cNvSpPr txBox="1"/>
          <p:nvPr/>
        </p:nvSpPr>
        <p:spPr>
          <a:xfrm>
            <a:off x="929481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6" name="TextBox 175">
            <a:extLst>
              <a:ext uri="{FF2B5EF4-FFF2-40B4-BE49-F238E27FC236}">
                <a16:creationId xmlns:a16="http://schemas.microsoft.com/office/drawing/2014/main" id="{EEFE5996-C533-4428-AB09-06747B168AB6}"/>
              </a:ext>
            </a:extLst>
          </p:cNvPr>
          <p:cNvSpPr txBox="1"/>
          <p:nvPr/>
        </p:nvSpPr>
        <p:spPr>
          <a:xfrm>
            <a:off x="968830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Tree>
    <p:extLst>
      <p:ext uri="{BB962C8B-B14F-4D97-AF65-F5344CB8AC3E}">
        <p14:creationId xmlns:p14="http://schemas.microsoft.com/office/powerpoint/2010/main" val="293468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2 MODEL SUMMARY – 1D CONV / LSTM</a:t>
            </a:r>
          </a:p>
        </p:txBody>
      </p:sp>
      <p:sp>
        <p:nvSpPr>
          <p:cNvPr id="5" name="Content Placeholder 4">
            <a:extLst>
              <a:ext uri="{FF2B5EF4-FFF2-40B4-BE49-F238E27FC236}">
                <a16:creationId xmlns:a16="http://schemas.microsoft.com/office/drawing/2014/main" id="{7CE909F8-522B-4D79-9544-C74230DE2B9A}"/>
              </a:ext>
            </a:extLst>
          </p:cNvPr>
          <p:cNvSpPr>
            <a:spLocks noGrp="1"/>
          </p:cNvSpPr>
          <p:nvPr>
            <p:ph sz="half" idx="1"/>
          </p:nvPr>
        </p:nvSpPr>
        <p:spPr>
          <a:xfrm>
            <a:off x="498348" y="2111661"/>
            <a:ext cx="4988052" cy="956975"/>
          </a:xfrm>
        </p:spPr>
        <p:txBody>
          <a:bodyPr/>
          <a:lstStyle/>
          <a:p>
            <a:pPr marL="0" indent="0">
              <a:buNone/>
            </a:pPr>
            <a:r>
              <a:rPr lang="en-US" sz="1600" dirty="0"/>
              <a:t>Training:</a:t>
            </a:r>
            <a:br>
              <a:rPr lang="en-US" sz="1600" dirty="0"/>
            </a:br>
            <a:r>
              <a:rPr lang="en-US" sz="1600" dirty="0"/>
              <a:t>Use multi-day sequences of SMART features (from an individual hard drive) to train a 1D CONV / LSTM model on whether a drive will fail ‘L’ days in the future</a:t>
            </a:r>
          </a:p>
        </p:txBody>
      </p:sp>
      <p:sp>
        <p:nvSpPr>
          <p:cNvPr id="7" name="Text Placeholder 6">
            <a:extLst>
              <a:ext uri="{FF2B5EF4-FFF2-40B4-BE49-F238E27FC236}">
                <a16:creationId xmlns:a16="http://schemas.microsoft.com/office/drawing/2014/main" id="{E6D559E0-0B04-4D38-B680-BF32055CD843}"/>
              </a:ext>
            </a:extLst>
          </p:cNvPr>
          <p:cNvSpPr>
            <a:spLocks noGrp="1"/>
          </p:cNvSpPr>
          <p:nvPr>
            <p:ph type="body" sz="quarter" idx="10"/>
          </p:nvPr>
        </p:nvSpPr>
        <p:spPr/>
        <p:txBody>
          <a:bodyPr/>
          <a:lstStyle/>
          <a:p>
            <a:pPr algn="l"/>
            <a:r>
              <a:rPr lang="en-US" dirty="0"/>
              <a:t>Train LSTM Model with sequences of length ‘S’ to predict failure ‘L’ days in future</a:t>
            </a:r>
          </a:p>
        </p:txBody>
      </p:sp>
      <p:sp>
        <p:nvSpPr>
          <p:cNvPr id="8" name="TextBox 7">
            <a:extLst>
              <a:ext uri="{FF2B5EF4-FFF2-40B4-BE49-F238E27FC236}">
                <a16:creationId xmlns:a16="http://schemas.microsoft.com/office/drawing/2014/main" id="{43569CB1-A754-4209-A93A-1CC66FFE87C6}"/>
              </a:ext>
            </a:extLst>
          </p:cNvPr>
          <p:cNvSpPr txBox="1"/>
          <p:nvPr/>
        </p:nvSpPr>
        <p:spPr>
          <a:xfrm>
            <a:off x="790379" y="3248579"/>
            <a:ext cx="325602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‘S’ days)</a:t>
            </a:r>
          </a:p>
        </p:txBody>
      </p:sp>
      <p:sp>
        <p:nvSpPr>
          <p:cNvPr id="9" name="TextBox 8">
            <a:extLst>
              <a:ext uri="{FF2B5EF4-FFF2-40B4-BE49-F238E27FC236}">
                <a16:creationId xmlns:a16="http://schemas.microsoft.com/office/drawing/2014/main" id="{D6500520-622A-4446-99C0-E44C5B3ABAD9}"/>
              </a:ext>
            </a:extLst>
          </p:cNvPr>
          <p:cNvSpPr txBox="1"/>
          <p:nvPr/>
        </p:nvSpPr>
        <p:spPr>
          <a:xfrm>
            <a:off x="4533760" y="3252668"/>
            <a:ext cx="527709"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Label</a:t>
            </a:r>
          </a:p>
        </p:txBody>
      </p:sp>
      <p:sp>
        <p:nvSpPr>
          <p:cNvPr id="10" name="TextBox 9">
            <a:extLst>
              <a:ext uri="{FF2B5EF4-FFF2-40B4-BE49-F238E27FC236}">
                <a16:creationId xmlns:a16="http://schemas.microsoft.com/office/drawing/2014/main" id="{24E69FEE-1320-4452-894A-33038ADA723A}"/>
              </a:ext>
            </a:extLst>
          </p:cNvPr>
          <p:cNvSpPr txBox="1"/>
          <p:nvPr/>
        </p:nvSpPr>
        <p:spPr>
          <a:xfrm>
            <a:off x="188492"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11" name="TextBox 10">
            <a:extLst>
              <a:ext uri="{FF2B5EF4-FFF2-40B4-BE49-F238E27FC236}">
                <a16:creationId xmlns:a16="http://schemas.microsoft.com/office/drawing/2014/main" id="{C1F57347-06D1-4BDE-9457-474EA0823F83}"/>
              </a:ext>
            </a:extLst>
          </p:cNvPr>
          <p:cNvSpPr txBox="1"/>
          <p:nvPr/>
        </p:nvSpPr>
        <p:spPr>
          <a:xfrm>
            <a:off x="184485" y="3668139"/>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N+0</a:t>
            </a:r>
          </a:p>
        </p:txBody>
      </p:sp>
      <p:sp>
        <p:nvSpPr>
          <p:cNvPr id="12" name="TextBox 11">
            <a:extLst>
              <a:ext uri="{FF2B5EF4-FFF2-40B4-BE49-F238E27FC236}">
                <a16:creationId xmlns:a16="http://schemas.microsoft.com/office/drawing/2014/main" id="{5CA30C23-2870-46B0-B432-F4A7DDB11C73}"/>
              </a:ext>
            </a:extLst>
          </p:cNvPr>
          <p:cNvSpPr txBox="1"/>
          <p:nvPr/>
        </p:nvSpPr>
        <p:spPr>
          <a:xfrm>
            <a:off x="866260"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 name="TextBox 13">
            <a:extLst>
              <a:ext uri="{FF2B5EF4-FFF2-40B4-BE49-F238E27FC236}">
                <a16:creationId xmlns:a16="http://schemas.microsoft.com/office/drawing/2014/main" id="{A98C5CB8-D0A3-416E-B15A-F9731BB69E37}"/>
              </a:ext>
            </a:extLst>
          </p:cNvPr>
          <p:cNvSpPr txBox="1"/>
          <p:nvPr/>
        </p:nvSpPr>
        <p:spPr>
          <a:xfrm>
            <a:off x="4528272" y="4938989"/>
            <a:ext cx="614271"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FAILED</a:t>
            </a:r>
          </a:p>
        </p:txBody>
      </p:sp>
      <p:sp>
        <p:nvSpPr>
          <p:cNvPr id="16" name="TextBox 15">
            <a:extLst>
              <a:ext uri="{FF2B5EF4-FFF2-40B4-BE49-F238E27FC236}">
                <a16:creationId xmlns:a16="http://schemas.microsoft.com/office/drawing/2014/main" id="{D7253882-2268-4534-87CD-2FC91460F34B}"/>
              </a:ext>
            </a:extLst>
          </p:cNvPr>
          <p:cNvSpPr txBox="1"/>
          <p:nvPr/>
        </p:nvSpPr>
        <p:spPr>
          <a:xfrm>
            <a:off x="125560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8" name="TextBox 17">
            <a:extLst>
              <a:ext uri="{FF2B5EF4-FFF2-40B4-BE49-F238E27FC236}">
                <a16:creationId xmlns:a16="http://schemas.microsoft.com/office/drawing/2014/main" id="{38B44304-692C-44CD-B5D7-AADE7955EC81}"/>
              </a:ext>
            </a:extLst>
          </p:cNvPr>
          <p:cNvSpPr txBox="1"/>
          <p:nvPr/>
        </p:nvSpPr>
        <p:spPr>
          <a:xfrm>
            <a:off x="164494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20" name="TextBox 19">
            <a:extLst>
              <a:ext uri="{FF2B5EF4-FFF2-40B4-BE49-F238E27FC236}">
                <a16:creationId xmlns:a16="http://schemas.microsoft.com/office/drawing/2014/main" id="{1BB3E6F9-C6AE-4B4C-89C0-7BF99284D74D}"/>
              </a:ext>
            </a:extLst>
          </p:cNvPr>
          <p:cNvSpPr txBox="1"/>
          <p:nvPr/>
        </p:nvSpPr>
        <p:spPr>
          <a:xfrm>
            <a:off x="203428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24" name="TextBox 23">
            <a:extLst>
              <a:ext uri="{FF2B5EF4-FFF2-40B4-BE49-F238E27FC236}">
                <a16:creationId xmlns:a16="http://schemas.microsoft.com/office/drawing/2014/main" id="{24A70CC0-1486-42C3-8109-F05FF7C9C515}"/>
              </a:ext>
            </a:extLst>
          </p:cNvPr>
          <p:cNvSpPr txBox="1"/>
          <p:nvPr/>
        </p:nvSpPr>
        <p:spPr>
          <a:xfrm>
            <a:off x="268051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26" name="TextBox 25">
            <a:extLst>
              <a:ext uri="{FF2B5EF4-FFF2-40B4-BE49-F238E27FC236}">
                <a16:creationId xmlns:a16="http://schemas.microsoft.com/office/drawing/2014/main" id="{C4E64589-E7DB-46B8-B332-58737D63A3E1}"/>
              </a:ext>
            </a:extLst>
          </p:cNvPr>
          <p:cNvSpPr txBox="1"/>
          <p:nvPr/>
        </p:nvSpPr>
        <p:spPr>
          <a:xfrm>
            <a:off x="306985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28" name="TextBox 27">
            <a:extLst>
              <a:ext uri="{FF2B5EF4-FFF2-40B4-BE49-F238E27FC236}">
                <a16:creationId xmlns:a16="http://schemas.microsoft.com/office/drawing/2014/main" id="{5BF0AB00-35D9-4299-BAD5-2F4BF388F4E7}"/>
              </a:ext>
            </a:extLst>
          </p:cNvPr>
          <p:cNvSpPr txBox="1"/>
          <p:nvPr/>
        </p:nvSpPr>
        <p:spPr>
          <a:xfrm>
            <a:off x="345920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0" name="TextBox 29">
            <a:extLst>
              <a:ext uri="{FF2B5EF4-FFF2-40B4-BE49-F238E27FC236}">
                <a16:creationId xmlns:a16="http://schemas.microsoft.com/office/drawing/2014/main" id="{2D103270-4B62-4493-8747-447C5F2A14AD}"/>
              </a:ext>
            </a:extLst>
          </p:cNvPr>
          <p:cNvSpPr txBox="1"/>
          <p:nvPr/>
        </p:nvSpPr>
        <p:spPr>
          <a:xfrm>
            <a:off x="384854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896" name="TextBox 895">
            <a:extLst>
              <a:ext uri="{FF2B5EF4-FFF2-40B4-BE49-F238E27FC236}">
                <a16:creationId xmlns:a16="http://schemas.microsoft.com/office/drawing/2014/main" id="{D79BD3A6-DBD1-448D-B3D1-2AD507EA4A81}"/>
              </a:ext>
            </a:extLst>
          </p:cNvPr>
          <p:cNvSpPr txBox="1"/>
          <p:nvPr/>
        </p:nvSpPr>
        <p:spPr>
          <a:xfrm>
            <a:off x="2355876"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897" name="Arrow: Down 896">
            <a:extLst>
              <a:ext uri="{FF2B5EF4-FFF2-40B4-BE49-F238E27FC236}">
                <a16:creationId xmlns:a16="http://schemas.microsoft.com/office/drawing/2014/main" id="{FAD99077-ABEE-4189-BEAD-E742ECBAEAED}"/>
              </a:ext>
            </a:extLst>
          </p:cNvPr>
          <p:cNvSpPr/>
          <p:nvPr/>
        </p:nvSpPr>
        <p:spPr>
          <a:xfrm>
            <a:off x="2385497" y="5280662"/>
            <a:ext cx="295019" cy="341632"/>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Rectangle 897">
            <a:extLst>
              <a:ext uri="{FF2B5EF4-FFF2-40B4-BE49-F238E27FC236}">
                <a16:creationId xmlns:a16="http://schemas.microsoft.com/office/drawing/2014/main" id="{662507EE-21EB-43FA-A697-C032774DBB83}"/>
              </a:ext>
            </a:extLst>
          </p:cNvPr>
          <p:cNvSpPr/>
          <p:nvPr/>
        </p:nvSpPr>
        <p:spPr>
          <a:xfrm>
            <a:off x="1114141" y="57087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1D CONV / LSTM Model</a:t>
            </a:r>
          </a:p>
        </p:txBody>
      </p:sp>
      <p:sp>
        <p:nvSpPr>
          <p:cNvPr id="905" name="TextBox 904">
            <a:extLst>
              <a:ext uri="{FF2B5EF4-FFF2-40B4-BE49-F238E27FC236}">
                <a16:creationId xmlns:a16="http://schemas.microsoft.com/office/drawing/2014/main" id="{3E1C40E2-B515-4B12-9503-193C96719377}"/>
              </a:ext>
            </a:extLst>
          </p:cNvPr>
          <p:cNvSpPr txBox="1"/>
          <p:nvPr/>
        </p:nvSpPr>
        <p:spPr>
          <a:xfrm>
            <a:off x="6011597" y="5903663"/>
            <a:ext cx="1854995"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Future Failure at day N+L</a:t>
            </a:r>
          </a:p>
        </p:txBody>
      </p:sp>
      <p:sp>
        <p:nvSpPr>
          <p:cNvPr id="914" name="Arrow: Down 913">
            <a:extLst>
              <a:ext uri="{FF2B5EF4-FFF2-40B4-BE49-F238E27FC236}">
                <a16:creationId xmlns:a16="http://schemas.microsoft.com/office/drawing/2014/main" id="{0F115D48-2B70-42E2-816D-F070C22364EA}"/>
              </a:ext>
            </a:extLst>
          </p:cNvPr>
          <p:cNvSpPr/>
          <p:nvPr/>
        </p:nvSpPr>
        <p:spPr>
          <a:xfrm>
            <a:off x="8058420" y="4750830"/>
            <a:ext cx="295019" cy="26917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Rectangle 914">
            <a:extLst>
              <a:ext uri="{FF2B5EF4-FFF2-40B4-BE49-F238E27FC236}">
                <a16:creationId xmlns:a16="http://schemas.microsoft.com/office/drawing/2014/main" id="{DD6045EB-7A6F-488A-B195-9F16CCBA0097}"/>
              </a:ext>
            </a:extLst>
          </p:cNvPr>
          <p:cNvSpPr/>
          <p:nvPr/>
        </p:nvSpPr>
        <p:spPr>
          <a:xfrm>
            <a:off x="6787064" y="50533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1D CONV / LSTM Model</a:t>
            </a:r>
          </a:p>
        </p:txBody>
      </p:sp>
      <p:cxnSp>
        <p:nvCxnSpPr>
          <p:cNvPr id="917" name="Straight Connector 916">
            <a:extLst>
              <a:ext uri="{FF2B5EF4-FFF2-40B4-BE49-F238E27FC236}">
                <a16:creationId xmlns:a16="http://schemas.microsoft.com/office/drawing/2014/main" id="{39FFCFE6-588F-453F-821A-1C733412C370}"/>
              </a:ext>
            </a:extLst>
          </p:cNvPr>
          <p:cNvCxnSpPr>
            <a:cxnSpLocks/>
          </p:cNvCxnSpPr>
          <p:nvPr/>
        </p:nvCxnSpPr>
        <p:spPr>
          <a:xfrm>
            <a:off x="5577461" y="1984362"/>
            <a:ext cx="0" cy="394216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Content Placeholder 4">
            <a:extLst>
              <a:ext uri="{FF2B5EF4-FFF2-40B4-BE49-F238E27FC236}">
                <a16:creationId xmlns:a16="http://schemas.microsoft.com/office/drawing/2014/main" id="{92C88F3C-6A87-4385-8792-E1929D1CD5A3}"/>
              </a:ext>
            </a:extLst>
          </p:cNvPr>
          <p:cNvSpPr txBox="1">
            <a:spLocks/>
          </p:cNvSpPr>
          <p:nvPr/>
        </p:nvSpPr>
        <p:spPr bwMode="auto">
          <a:xfrm>
            <a:off x="5711903" y="2111660"/>
            <a:ext cx="4988052" cy="956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fontAlgn="base">
              <a:lnSpc>
                <a:spcPct val="90000"/>
              </a:lnSpc>
              <a:spcBef>
                <a:spcPts val="900"/>
              </a:spcBef>
              <a:spcAft>
                <a:spcPts val="900"/>
              </a:spcAft>
              <a:buClr>
                <a:schemeClr val="bg2"/>
              </a:buClr>
              <a:buSzPct val="100000"/>
              <a:buFontTx/>
              <a:buBlip>
                <a:blip r:embed="rId3"/>
              </a:buBlip>
              <a:defRPr sz="2400" b="0">
                <a:solidFill>
                  <a:schemeClr val="bg1"/>
                </a:solidFill>
                <a:latin typeface="Trebuchet MS" pitchFamily="34" charset="0"/>
                <a:ea typeface="+mn-ea"/>
                <a:cs typeface="+mn-cs"/>
              </a:defRPr>
            </a:lvl1pPr>
            <a:lvl2pPr marL="803275" indent="-231775" algn="l" rtl="0" fontAlgn="base">
              <a:lnSpc>
                <a:spcPct val="90000"/>
              </a:lnSpc>
              <a:spcBef>
                <a:spcPts val="900"/>
              </a:spcBef>
              <a:spcAft>
                <a:spcPts val="900"/>
              </a:spcAft>
              <a:buClr>
                <a:schemeClr val="bg2"/>
              </a:buClr>
              <a:buSzPct val="100000"/>
              <a:buFontTx/>
              <a:buBlip>
                <a:blip r:embed="rId3"/>
              </a:buBlip>
              <a:defRPr sz="2000" b="0">
                <a:solidFill>
                  <a:schemeClr val="bg1"/>
                </a:solidFill>
                <a:latin typeface="Trebuchet MS" pitchFamily="34" charset="0"/>
              </a:defRPr>
            </a:lvl2pPr>
            <a:lvl3pPr marL="1255713" indent="-166688" algn="l" rtl="0" fontAlgn="base">
              <a:lnSpc>
                <a:spcPct val="90000"/>
              </a:lnSpc>
              <a:spcBef>
                <a:spcPts val="900"/>
              </a:spcBef>
              <a:spcAft>
                <a:spcPts val="900"/>
              </a:spcAft>
              <a:buClr>
                <a:schemeClr val="bg2"/>
              </a:buClr>
              <a:buSzPct val="100000"/>
              <a:buFontTx/>
              <a:buBlip>
                <a:blip r:embed="rId3"/>
              </a:buBlip>
              <a:defRPr sz="1800" b="0">
                <a:solidFill>
                  <a:schemeClr val="bg1"/>
                </a:solidFill>
                <a:latin typeface="Trebuchet MS" pitchFamily="34" charset="0"/>
              </a:defRPr>
            </a:lvl3pPr>
            <a:lvl4pPr marL="17748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4pPr>
            <a:lvl5pPr marL="21177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5pPr>
            <a:lvl6pPr marL="2574925" indent="-228600" algn="l" rtl="0" eaLnBrk="1" fontAlgn="base" hangingPunct="1">
              <a:spcBef>
                <a:spcPct val="20000"/>
              </a:spcBef>
              <a:spcAft>
                <a:spcPct val="0"/>
              </a:spcAft>
              <a:buChar char="»"/>
              <a:defRPr sz="1800">
                <a:solidFill>
                  <a:schemeClr val="bg1"/>
                </a:solidFill>
                <a:latin typeface="+mn-lt"/>
              </a:defRPr>
            </a:lvl6pPr>
            <a:lvl7pPr marL="3032125" indent="-228600" algn="l" rtl="0" eaLnBrk="1" fontAlgn="base" hangingPunct="1">
              <a:spcBef>
                <a:spcPct val="20000"/>
              </a:spcBef>
              <a:spcAft>
                <a:spcPct val="0"/>
              </a:spcAft>
              <a:buChar char="»"/>
              <a:defRPr sz="1800">
                <a:solidFill>
                  <a:schemeClr val="bg1"/>
                </a:solidFill>
                <a:latin typeface="+mn-lt"/>
              </a:defRPr>
            </a:lvl7pPr>
            <a:lvl8pPr marL="3489325" indent="-228600" algn="l" rtl="0" eaLnBrk="1" fontAlgn="base" hangingPunct="1">
              <a:spcBef>
                <a:spcPct val="20000"/>
              </a:spcBef>
              <a:spcAft>
                <a:spcPct val="0"/>
              </a:spcAft>
              <a:buChar char="»"/>
              <a:defRPr sz="1800">
                <a:solidFill>
                  <a:schemeClr val="bg1"/>
                </a:solidFill>
                <a:latin typeface="+mn-lt"/>
              </a:defRPr>
            </a:lvl8pPr>
            <a:lvl9pPr marL="3946525" indent="-228600" algn="l" rtl="0" eaLnBrk="1" fontAlgn="base" hangingPunct="1">
              <a:spcBef>
                <a:spcPct val="20000"/>
              </a:spcBef>
              <a:spcAft>
                <a:spcPct val="0"/>
              </a:spcAft>
              <a:buChar char="»"/>
              <a:defRPr sz="1800">
                <a:solidFill>
                  <a:schemeClr val="bg1"/>
                </a:solidFill>
                <a:latin typeface="+mn-lt"/>
              </a:defRPr>
            </a:lvl9pPr>
          </a:lstStyle>
          <a:p>
            <a:pPr marL="0" indent="0" defTabSz="914400">
              <a:buFontTx/>
              <a:buNone/>
            </a:pPr>
            <a:r>
              <a:rPr lang="en-US" sz="1600" kern="0" dirty="0"/>
              <a:t>Inference:</a:t>
            </a:r>
            <a:br>
              <a:rPr lang="en-US" sz="1600" kern="0" dirty="0"/>
            </a:br>
            <a:r>
              <a:rPr lang="en-US" sz="1600" kern="0" dirty="0"/>
              <a:t>Pass sequence of SMART values for an individual hard drive over the last ‘S’ days to see if drive will fail ‘L’ days in the future</a:t>
            </a:r>
          </a:p>
        </p:txBody>
      </p:sp>
      <p:sp>
        <p:nvSpPr>
          <p:cNvPr id="918" name="Arrow: Down 917">
            <a:extLst>
              <a:ext uri="{FF2B5EF4-FFF2-40B4-BE49-F238E27FC236}">
                <a16:creationId xmlns:a16="http://schemas.microsoft.com/office/drawing/2014/main" id="{B8F09C8C-EA15-40D7-962A-F1305467D7B3}"/>
              </a:ext>
            </a:extLst>
          </p:cNvPr>
          <p:cNvSpPr/>
          <p:nvPr/>
        </p:nvSpPr>
        <p:spPr>
          <a:xfrm>
            <a:off x="8058419" y="5517976"/>
            <a:ext cx="295019" cy="27954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TextBox 918">
            <a:extLst>
              <a:ext uri="{FF2B5EF4-FFF2-40B4-BE49-F238E27FC236}">
                <a16:creationId xmlns:a16="http://schemas.microsoft.com/office/drawing/2014/main" id="{8DBD4539-7D7D-433E-B4BB-766EB0110C29}"/>
              </a:ext>
            </a:extLst>
          </p:cNvPr>
          <p:cNvSpPr txBox="1"/>
          <p:nvPr/>
        </p:nvSpPr>
        <p:spPr>
          <a:xfrm>
            <a:off x="7755463" y="5882287"/>
            <a:ext cx="958916" cy="2446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True / False</a:t>
            </a:r>
          </a:p>
        </p:txBody>
      </p:sp>
      <p:sp>
        <p:nvSpPr>
          <p:cNvPr id="23" name="TextBox 22">
            <a:extLst>
              <a:ext uri="{FF2B5EF4-FFF2-40B4-BE49-F238E27FC236}">
                <a16:creationId xmlns:a16="http://schemas.microsoft.com/office/drawing/2014/main" id="{ED88C602-D086-47A2-814F-F685A4E4F3CA}"/>
              </a:ext>
            </a:extLst>
          </p:cNvPr>
          <p:cNvSpPr txBox="1"/>
          <p:nvPr/>
        </p:nvSpPr>
        <p:spPr>
          <a:xfrm>
            <a:off x="244225" y="3852622"/>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N+1</a:t>
            </a:r>
          </a:p>
        </p:txBody>
      </p:sp>
      <p:sp>
        <p:nvSpPr>
          <p:cNvPr id="25" name="TextBox 24">
            <a:extLst>
              <a:ext uri="{FF2B5EF4-FFF2-40B4-BE49-F238E27FC236}">
                <a16:creationId xmlns:a16="http://schemas.microsoft.com/office/drawing/2014/main" id="{EC47760B-E935-432B-9192-A07CFA04A45D}"/>
              </a:ext>
            </a:extLst>
          </p:cNvPr>
          <p:cNvSpPr txBox="1"/>
          <p:nvPr/>
        </p:nvSpPr>
        <p:spPr>
          <a:xfrm>
            <a:off x="926000"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27" name="TextBox 26">
            <a:extLst>
              <a:ext uri="{FF2B5EF4-FFF2-40B4-BE49-F238E27FC236}">
                <a16:creationId xmlns:a16="http://schemas.microsoft.com/office/drawing/2014/main" id="{6FA5BCCE-75D7-48E4-BC5B-6B2AB1DC20EF}"/>
              </a:ext>
            </a:extLst>
          </p:cNvPr>
          <p:cNvSpPr txBox="1"/>
          <p:nvPr/>
        </p:nvSpPr>
        <p:spPr>
          <a:xfrm>
            <a:off x="131534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29" name="TextBox 28">
            <a:extLst>
              <a:ext uri="{FF2B5EF4-FFF2-40B4-BE49-F238E27FC236}">
                <a16:creationId xmlns:a16="http://schemas.microsoft.com/office/drawing/2014/main" id="{18C907AF-CB1F-4FBA-841E-F3DE6F442844}"/>
              </a:ext>
            </a:extLst>
          </p:cNvPr>
          <p:cNvSpPr txBox="1"/>
          <p:nvPr/>
        </p:nvSpPr>
        <p:spPr>
          <a:xfrm>
            <a:off x="170468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1" name="TextBox 30">
            <a:extLst>
              <a:ext uri="{FF2B5EF4-FFF2-40B4-BE49-F238E27FC236}">
                <a16:creationId xmlns:a16="http://schemas.microsoft.com/office/drawing/2014/main" id="{4C5249F7-5C76-4DBE-8120-53F258813E38}"/>
              </a:ext>
            </a:extLst>
          </p:cNvPr>
          <p:cNvSpPr txBox="1"/>
          <p:nvPr/>
        </p:nvSpPr>
        <p:spPr>
          <a:xfrm>
            <a:off x="209402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899" name="TextBox 898">
            <a:extLst>
              <a:ext uri="{FF2B5EF4-FFF2-40B4-BE49-F238E27FC236}">
                <a16:creationId xmlns:a16="http://schemas.microsoft.com/office/drawing/2014/main" id="{BB56AF26-74E2-4CB5-9A32-0C88C822DC2A}"/>
              </a:ext>
            </a:extLst>
          </p:cNvPr>
          <p:cNvSpPr txBox="1"/>
          <p:nvPr/>
        </p:nvSpPr>
        <p:spPr>
          <a:xfrm>
            <a:off x="274025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01" name="TextBox 900">
            <a:extLst>
              <a:ext uri="{FF2B5EF4-FFF2-40B4-BE49-F238E27FC236}">
                <a16:creationId xmlns:a16="http://schemas.microsoft.com/office/drawing/2014/main" id="{7BDC001F-4ABA-4F4F-B333-B563F73F4958}"/>
              </a:ext>
            </a:extLst>
          </p:cNvPr>
          <p:cNvSpPr txBox="1"/>
          <p:nvPr/>
        </p:nvSpPr>
        <p:spPr>
          <a:xfrm>
            <a:off x="312959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02" name="TextBox 901">
            <a:extLst>
              <a:ext uri="{FF2B5EF4-FFF2-40B4-BE49-F238E27FC236}">
                <a16:creationId xmlns:a16="http://schemas.microsoft.com/office/drawing/2014/main" id="{D7776323-ABF3-40DE-B984-DC7C4C3430FC}"/>
              </a:ext>
            </a:extLst>
          </p:cNvPr>
          <p:cNvSpPr txBox="1"/>
          <p:nvPr/>
        </p:nvSpPr>
        <p:spPr>
          <a:xfrm>
            <a:off x="351894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03" name="TextBox 902">
            <a:extLst>
              <a:ext uri="{FF2B5EF4-FFF2-40B4-BE49-F238E27FC236}">
                <a16:creationId xmlns:a16="http://schemas.microsoft.com/office/drawing/2014/main" id="{CFE387BA-E38F-4159-B383-B3A930C44DBD}"/>
              </a:ext>
            </a:extLst>
          </p:cNvPr>
          <p:cNvSpPr txBox="1"/>
          <p:nvPr/>
        </p:nvSpPr>
        <p:spPr>
          <a:xfrm>
            <a:off x="390828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16" name="TextBox 915">
            <a:extLst>
              <a:ext uri="{FF2B5EF4-FFF2-40B4-BE49-F238E27FC236}">
                <a16:creationId xmlns:a16="http://schemas.microsoft.com/office/drawing/2014/main" id="{FEC68FBE-F727-4EF9-B7BB-92CF623EE706}"/>
              </a:ext>
            </a:extLst>
          </p:cNvPr>
          <p:cNvSpPr txBox="1"/>
          <p:nvPr/>
        </p:nvSpPr>
        <p:spPr>
          <a:xfrm>
            <a:off x="303965" y="4042945"/>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N+2</a:t>
            </a:r>
          </a:p>
        </p:txBody>
      </p:sp>
      <p:sp>
        <p:nvSpPr>
          <p:cNvPr id="920" name="TextBox 919">
            <a:extLst>
              <a:ext uri="{FF2B5EF4-FFF2-40B4-BE49-F238E27FC236}">
                <a16:creationId xmlns:a16="http://schemas.microsoft.com/office/drawing/2014/main" id="{5C8350F1-7936-486F-B001-159FA865D657}"/>
              </a:ext>
            </a:extLst>
          </p:cNvPr>
          <p:cNvSpPr txBox="1"/>
          <p:nvPr/>
        </p:nvSpPr>
        <p:spPr>
          <a:xfrm>
            <a:off x="985740"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921" name="TextBox 920">
            <a:extLst>
              <a:ext uri="{FF2B5EF4-FFF2-40B4-BE49-F238E27FC236}">
                <a16:creationId xmlns:a16="http://schemas.microsoft.com/office/drawing/2014/main" id="{661B2651-87D0-4B3B-9335-6AAB6ED3A503}"/>
              </a:ext>
            </a:extLst>
          </p:cNvPr>
          <p:cNvSpPr txBox="1"/>
          <p:nvPr/>
        </p:nvSpPr>
        <p:spPr>
          <a:xfrm>
            <a:off x="137508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922" name="TextBox 921">
            <a:extLst>
              <a:ext uri="{FF2B5EF4-FFF2-40B4-BE49-F238E27FC236}">
                <a16:creationId xmlns:a16="http://schemas.microsoft.com/office/drawing/2014/main" id="{6D0FB0E7-A2BB-46D7-960E-01DB1C038162}"/>
              </a:ext>
            </a:extLst>
          </p:cNvPr>
          <p:cNvSpPr txBox="1"/>
          <p:nvPr/>
        </p:nvSpPr>
        <p:spPr>
          <a:xfrm>
            <a:off x="176442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924" name="TextBox 923">
            <a:extLst>
              <a:ext uri="{FF2B5EF4-FFF2-40B4-BE49-F238E27FC236}">
                <a16:creationId xmlns:a16="http://schemas.microsoft.com/office/drawing/2014/main" id="{F9A23878-FD63-4A71-B40E-AA331151654D}"/>
              </a:ext>
            </a:extLst>
          </p:cNvPr>
          <p:cNvSpPr txBox="1"/>
          <p:nvPr/>
        </p:nvSpPr>
        <p:spPr>
          <a:xfrm>
            <a:off x="215376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25" name="TextBox 924">
            <a:extLst>
              <a:ext uri="{FF2B5EF4-FFF2-40B4-BE49-F238E27FC236}">
                <a16:creationId xmlns:a16="http://schemas.microsoft.com/office/drawing/2014/main" id="{62B4E648-B6A4-4F0D-B901-E04591C7647D}"/>
              </a:ext>
            </a:extLst>
          </p:cNvPr>
          <p:cNvSpPr txBox="1"/>
          <p:nvPr/>
        </p:nvSpPr>
        <p:spPr>
          <a:xfrm>
            <a:off x="279999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6" name="TextBox 925">
            <a:extLst>
              <a:ext uri="{FF2B5EF4-FFF2-40B4-BE49-F238E27FC236}">
                <a16:creationId xmlns:a16="http://schemas.microsoft.com/office/drawing/2014/main" id="{77D9AA39-D927-483A-B054-495E7A41C148}"/>
              </a:ext>
            </a:extLst>
          </p:cNvPr>
          <p:cNvSpPr txBox="1"/>
          <p:nvPr/>
        </p:nvSpPr>
        <p:spPr>
          <a:xfrm>
            <a:off x="318933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27" name="TextBox 926">
            <a:extLst>
              <a:ext uri="{FF2B5EF4-FFF2-40B4-BE49-F238E27FC236}">
                <a16:creationId xmlns:a16="http://schemas.microsoft.com/office/drawing/2014/main" id="{08691E9A-4010-460F-B8F3-896918BB39D1}"/>
              </a:ext>
            </a:extLst>
          </p:cNvPr>
          <p:cNvSpPr txBox="1"/>
          <p:nvPr/>
        </p:nvSpPr>
        <p:spPr>
          <a:xfrm>
            <a:off x="357868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2" name="TextBox 31">
            <a:extLst>
              <a:ext uri="{FF2B5EF4-FFF2-40B4-BE49-F238E27FC236}">
                <a16:creationId xmlns:a16="http://schemas.microsoft.com/office/drawing/2014/main" id="{A6D8F326-1DB6-4B5C-AA42-C6433DC6EAE1}"/>
              </a:ext>
            </a:extLst>
          </p:cNvPr>
          <p:cNvSpPr txBox="1"/>
          <p:nvPr/>
        </p:nvSpPr>
        <p:spPr>
          <a:xfrm>
            <a:off x="396802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33" name="TextBox 32">
            <a:extLst>
              <a:ext uri="{FF2B5EF4-FFF2-40B4-BE49-F238E27FC236}">
                <a16:creationId xmlns:a16="http://schemas.microsoft.com/office/drawing/2014/main" id="{D3D2C983-E56F-47CF-9C14-B1096568113A}"/>
              </a:ext>
            </a:extLst>
          </p:cNvPr>
          <p:cNvSpPr txBox="1"/>
          <p:nvPr/>
        </p:nvSpPr>
        <p:spPr>
          <a:xfrm>
            <a:off x="426214" y="4432004"/>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34" name="TextBox 33">
            <a:extLst>
              <a:ext uri="{FF2B5EF4-FFF2-40B4-BE49-F238E27FC236}">
                <a16:creationId xmlns:a16="http://schemas.microsoft.com/office/drawing/2014/main" id="{0A792436-B9B8-472F-AE75-8E5D7F4E4BCA}"/>
              </a:ext>
            </a:extLst>
          </p:cNvPr>
          <p:cNvSpPr txBox="1"/>
          <p:nvPr/>
        </p:nvSpPr>
        <p:spPr>
          <a:xfrm>
            <a:off x="1167300"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35" name="TextBox 34">
            <a:extLst>
              <a:ext uri="{FF2B5EF4-FFF2-40B4-BE49-F238E27FC236}">
                <a16:creationId xmlns:a16="http://schemas.microsoft.com/office/drawing/2014/main" id="{4C70E4FF-0709-47C0-871E-56DEAE089247}"/>
              </a:ext>
            </a:extLst>
          </p:cNvPr>
          <p:cNvSpPr txBox="1"/>
          <p:nvPr/>
        </p:nvSpPr>
        <p:spPr>
          <a:xfrm>
            <a:off x="155664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36" name="TextBox 35">
            <a:extLst>
              <a:ext uri="{FF2B5EF4-FFF2-40B4-BE49-F238E27FC236}">
                <a16:creationId xmlns:a16="http://schemas.microsoft.com/office/drawing/2014/main" id="{17810360-0977-44BA-AF7E-7C23AEA86176}"/>
              </a:ext>
            </a:extLst>
          </p:cNvPr>
          <p:cNvSpPr txBox="1"/>
          <p:nvPr/>
        </p:nvSpPr>
        <p:spPr>
          <a:xfrm>
            <a:off x="194598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7" name="TextBox 36">
            <a:extLst>
              <a:ext uri="{FF2B5EF4-FFF2-40B4-BE49-F238E27FC236}">
                <a16:creationId xmlns:a16="http://schemas.microsoft.com/office/drawing/2014/main" id="{11FED480-D051-45EA-93CC-8D2FEC252684}"/>
              </a:ext>
            </a:extLst>
          </p:cNvPr>
          <p:cNvSpPr txBox="1"/>
          <p:nvPr/>
        </p:nvSpPr>
        <p:spPr>
          <a:xfrm>
            <a:off x="233532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38" name="TextBox 37">
            <a:extLst>
              <a:ext uri="{FF2B5EF4-FFF2-40B4-BE49-F238E27FC236}">
                <a16:creationId xmlns:a16="http://schemas.microsoft.com/office/drawing/2014/main" id="{06936EA4-F4C5-4D30-A6B6-FE127777554D}"/>
              </a:ext>
            </a:extLst>
          </p:cNvPr>
          <p:cNvSpPr txBox="1"/>
          <p:nvPr/>
        </p:nvSpPr>
        <p:spPr>
          <a:xfrm>
            <a:off x="298155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40" name="TextBox 39">
            <a:extLst>
              <a:ext uri="{FF2B5EF4-FFF2-40B4-BE49-F238E27FC236}">
                <a16:creationId xmlns:a16="http://schemas.microsoft.com/office/drawing/2014/main" id="{979994FE-19D8-4BC6-823E-C69A4D29D89C}"/>
              </a:ext>
            </a:extLst>
          </p:cNvPr>
          <p:cNvSpPr txBox="1"/>
          <p:nvPr/>
        </p:nvSpPr>
        <p:spPr>
          <a:xfrm>
            <a:off x="337089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42" name="TextBox 41">
            <a:extLst>
              <a:ext uri="{FF2B5EF4-FFF2-40B4-BE49-F238E27FC236}">
                <a16:creationId xmlns:a16="http://schemas.microsoft.com/office/drawing/2014/main" id="{874A2DBE-30BC-46B8-B4E6-8F78C9B4A1A2}"/>
              </a:ext>
            </a:extLst>
          </p:cNvPr>
          <p:cNvSpPr txBox="1"/>
          <p:nvPr/>
        </p:nvSpPr>
        <p:spPr>
          <a:xfrm>
            <a:off x="376024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44" name="TextBox 43">
            <a:extLst>
              <a:ext uri="{FF2B5EF4-FFF2-40B4-BE49-F238E27FC236}">
                <a16:creationId xmlns:a16="http://schemas.microsoft.com/office/drawing/2014/main" id="{EBFCF7E3-7812-4A24-AC3B-D5D91BB9C396}"/>
              </a:ext>
            </a:extLst>
          </p:cNvPr>
          <p:cNvSpPr txBox="1"/>
          <p:nvPr/>
        </p:nvSpPr>
        <p:spPr>
          <a:xfrm>
            <a:off x="414958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46" name="TextBox 45">
            <a:extLst>
              <a:ext uri="{FF2B5EF4-FFF2-40B4-BE49-F238E27FC236}">
                <a16:creationId xmlns:a16="http://schemas.microsoft.com/office/drawing/2014/main" id="{C4471529-ED35-48D9-8973-4B35FDCF1104}"/>
              </a:ext>
            </a:extLst>
          </p:cNvPr>
          <p:cNvSpPr txBox="1"/>
          <p:nvPr/>
        </p:nvSpPr>
        <p:spPr>
          <a:xfrm>
            <a:off x="2394177"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48" name="TextBox 47">
            <a:extLst>
              <a:ext uri="{FF2B5EF4-FFF2-40B4-BE49-F238E27FC236}">
                <a16:creationId xmlns:a16="http://schemas.microsoft.com/office/drawing/2014/main" id="{DBBEB1C4-B1FD-48CA-A105-9C540F68CC73}"/>
              </a:ext>
            </a:extLst>
          </p:cNvPr>
          <p:cNvSpPr txBox="1"/>
          <p:nvPr/>
        </p:nvSpPr>
        <p:spPr>
          <a:xfrm>
            <a:off x="2453917"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0" name="TextBox 49">
            <a:extLst>
              <a:ext uri="{FF2B5EF4-FFF2-40B4-BE49-F238E27FC236}">
                <a16:creationId xmlns:a16="http://schemas.microsoft.com/office/drawing/2014/main" id="{C61C5159-27EC-498B-B032-6D91E305BFF9}"/>
              </a:ext>
            </a:extLst>
          </p:cNvPr>
          <p:cNvSpPr txBox="1"/>
          <p:nvPr/>
        </p:nvSpPr>
        <p:spPr>
          <a:xfrm>
            <a:off x="2644468"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2" name="TextBox 51">
            <a:extLst>
              <a:ext uri="{FF2B5EF4-FFF2-40B4-BE49-F238E27FC236}">
                <a16:creationId xmlns:a16="http://schemas.microsoft.com/office/drawing/2014/main" id="{421BA05A-3289-42A0-98D8-4ED076020DAC}"/>
              </a:ext>
            </a:extLst>
          </p:cNvPr>
          <p:cNvSpPr txBox="1"/>
          <p:nvPr/>
        </p:nvSpPr>
        <p:spPr>
          <a:xfrm>
            <a:off x="44427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4" name="TextBox 53">
            <a:extLst>
              <a:ext uri="{FF2B5EF4-FFF2-40B4-BE49-F238E27FC236}">
                <a16:creationId xmlns:a16="http://schemas.microsoft.com/office/drawing/2014/main" id="{9DFFBD00-8580-45D6-8A44-8C19BA6FE7C7}"/>
              </a:ext>
            </a:extLst>
          </p:cNvPr>
          <p:cNvSpPr txBox="1"/>
          <p:nvPr/>
        </p:nvSpPr>
        <p:spPr>
          <a:xfrm>
            <a:off x="108920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6" name="TextBox 55">
            <a:extLst>
              <a:ext uri="{FF2B5EF4-FFF2-40B4-BE49-F238E27FC236}">
                <a16:creationId xmlns:a16="http://schemas.microsoft.com/office/drawing/2014/main" id="{AB10826E-FEBC-45AF-A9BE-46711D42CE1D}"/>
              </a:ext>
            </a:extLst>
          </p:cNvPr>
          <p:cNvSpPr txBox="1"/>
          <p:nvPr/>
        </p:nvSpPr>
        <p:spPr>
          <a:xfrm>
            <a:off x="1498995"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8" name="TextBox 57">
            <a:extLst>
              <a:ext uri="{FF2B5EF4-FFF2-40B4-BE49-F238E27FC236}">
                <a16:creationId xmlns:a16="http://schemas.microsoft.com/office/drawing/2014/main" id="{4F69E864-C019-4E04-BF39-CE27059E9571}"/>
              </a:ext>
            </a:extLst>
          </p:cNvPr>
          <p:cNvSpPr txBox="1"/>
          <p:nvPr/>
        </p:nvSpPr>
        <p:spPr>
          <a:xfrm>
            <a:off x="189318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0" name="TextBox 59">
            <a:extLst>
              <a:ext uri="{FF2B5EF4-FFF2-40B4-BE49-F238E27FC236}">
                <a16:creationId xmlns:a16="http://schemas.microsoft.com/office/drawing/2014/main" id="{F7FFEF65-C3FA-49DC-B383-DD1E3A6532A6}"/>
              </a:ext>
            </a:extLst>
          </p:cNvPr>
          <p:cNvSpPr txBox="1"/>
          <p:nvPr/>
        </p:nvSpPr>
        <p:spPr>
          <a:xfrm>
            <a:off x="2272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2" name="TextBox 61">
            <a:extLst>
              <a:ext uri="{FF2B5EF4-FFF2-40B4-BE49-F238E27FC236}">
                <a16:creationId xmlns:a16="http://schemas.microsoft.com/office/drawing/2014/main" id="{42A23243-93D3-4385-A671-709AA1AC61EA}"/>
              </a:ext>
            </a:extLst>
          </p:cNvPr>
          <p:cNvSpPr txBox="1"/>
          <p:nvPr/>
        </p:nvSpPr>
        <p:spPr>
          <a:xfrm>
            <a:off x="291921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4" name="TextBox 63">
            <a:extLst>
              <a:ext uri="{FF2B5EF4-FFF2-40B4-BE49-F238E27FC236}">
                <a16:creationId xmlns:a16="http://schemas.microsoft.com/office/drawing/2014/main" id="{2B9144F7-6515-43ED-9079-2B914F1F0D7F}"/>
              </a:ext>
            </a:extLst>
          </p:cNvPr>
          <p:cNvSpPr txBox="1"/>
          <p:nvPr/>
        </p:nvSpPr>
        <p:spPr>
          <a:xfrm>
            <a:off x="3293964"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6" name="TextBox 65">
            <a:extLst>
              <a:ext uri="{FF2B5EF4-FFF2-40B4-BE49-F238E27FC236}">
                <a16:creationId xmlns:a16="http://schemas.microsoft.com/office/drawing/2014/main" id="{EEDB7025-2B58-482E-998D-5FB08190A69B}"/>
              </a:ext>
            </a:extLst>
          </p:cNvPr>
          <p:cNvSpPr txBox="1"/>
          <p:nvPr/>
        </p:nvSpPr>
        <p:spPr>
          <a:xfrm>
            <a:off x="368745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8" name="TextBox 67">
            <a:extLst>
              <a:ext uri="{FF2B5EF4-FFF2-40B4-BE49-F238E27FC236}">
                <a16:creationId xmlns:a16="http://schemas.microsoft.com/office/drawing/2014/main" id="{D9716C71-12C5-4C48-A10D-913D2F05DFE9}"/>
              </a:ext>
            </a:extLst>
          </p:cNvPr>
          <p:cNvSpPr txBox="1"/>
          <p:nvPr/>
        </p:nvSpPr>
        <p:spPr>
          <a:xfrm>
            <a:off x="408093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70" name="TextBox 69">
            <a:extLst>
              <a:ext uri="{FF2B5EF4-FFF2-40B4-BE49-F238E27FC236}">
                <a16:creationId xmlns:a16="http://schemas.microsoft.com/office/drawing/2014/main" id="{75BF1170-7AAB-439C-8326-BB67E6A42CDC}"/>
              </a:ext>
            </a:extLst>
          </p:cNvPr>
          <p:cNvSpPr txBox="1"/>
          <p:nvPr/>
        </p:nvSpPr>
        <p:spPr>
          <a:xfrm>
            <a:off x="353278" y="4938989"/>
            <a:ext cx="686406"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N+S+L-1</a:t>
            </a:r>
          </a:p>
        </p:txBody>
      </p:sp>
      <p:sp>
        <p:nvSpPr>
          <p:cNvPr id="72" name="TextBox 71">
            <a:extLst>
              <a:ext uri="{FF2B5EF4-FFF2-40B4-BE49-F238E27FC236}">
                <a16:creationId xmlns:a16="http://schemas.microsoft.com/office/drawing/2014/main" id="{DA6978FC-819B-4EAE-B9D6-701BBD575EF5}"/>
              </a:ext>
            </a:extLst>
          </p:cNvPr>
          <p:cNvSpPr txBox="1"/>
          <p:nvPr/>
        </p:nvSpPr>
        <p:spPr>
          <a:xfrm>
            <a:off x="6397745" y="3248579"/>
            <a:ext cx="352853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last ‘S’ days)</a:t>
            </a:r>
          </a:p>
        </p:txBody>
      </p:sp>
      <p:sp>
        <p:nvSpPr>
          <p:cNvPr id="76" name="TextBox 75">
            <a:extLst>
              <a:ext uri="{FF2B5EF4-FFF2-40B4-BE49-F238E27FC236}">
                <a16:creationId xmlns:a16="http://schemas.microsoft.com/office/drawing/2014/main" id="{FB01E027-4F5A-4199-B512-E1AE401581A4}"/>
              </a:ext>
            </a:extLst>
          </p:cNvPr>
          <p:cNvSpPr txBox="1"/>
          <p:nvPr/>
        </p:nvSpPr>
        <p:spPr>
          <a:xfrm>
            <a:off x="5795858"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80" name="TextBox 79">
            <a:extLst>
              <a:ext uri="{FF2B5EF4-FFF2-40B4-BE49-F238E27FC236}">
                <a16:creationId xmlns:a16="http://schemas.microsoft.com/office/drawing/2014/main" id="{7565A5E5-B2E6-4215-8E04-A32820058208}"/>
              </a:ext>
            </a:extLst>
          </p:cNvPr>
          <p:cNvSpPr txBox="1"/>
          <p:nvPr/>
        </p:nvSpPr>
        <p:spPr>
          <a:xfrm>
            <a:off x="5732541" y="3668139"/>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82" name="TextBox 81">
            <a:extLst>
              <a:ext uri="{FF2B5EF4-FFF2-40B4-BE49-F238E27FC236}">
                <a16:creationId xmlns:a16="http://schemas.microsoft.com/office/drawing/2014/main" id="{1E60DEE7-75E4-430D-8CEC-78ED5F9374A7}"/>
              </a:ext>
            </a:extLst>
          </p:cNvPr>
          <p:cNvSpPr txBox="1"/>
          <p:nvPr/>
        </p:nvSpPr>
        <p:spPr>
          <a:xfrm>
            <a:off x="647362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84" name="TextBox 83">
            <a:extLst>
              <a:ext uri="{FF2B5EF4-FFF2-40B4-BE49-F238E27FC236}">
                <a16:creationId xmlns:a16="http://schemas.microsoft.com/office/drawing/2014/main" id="{595ACE8B-9D69-4D35-9AC4-49E68D4ECABF}"/>
              </a:ext>
            </a:extLst>
          </p:cNvPr>
          <p:cNvSpPr txBox="1"/>
          <p:nvPr/>
        </p:nvSpPr>
        <p:spPr>
          <a:xfrm>
            <a:off x="686296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86" name="TextBox 85">
            <a:extLst>
              <a:ext uri="{FF2B5EF4-FFF2-40B4-BE49-F238E27FC236}">
                <a16:creationId xmlns:a16="http://schemas.microsoft.com/office/drawing/2014/main" id="{55E9642A-3A7A-4697-AECF-11817B96D937}"/>
              </a:ext>
            </a:extLst>
          </p:cNvPr>
          <p:cNvSpPr txBox="1"/>
          <p:nvPr/>
        </p:nvSpPr>
        <p:spPr>
          <a:xfrm>
            <a:off x="725231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88" name="TextBox 87">
            <a:extLst>
              <a:ext uri="{FF2B5EF4-FFF2-40B4-BE49-F238E27FC236}">
                <a16:creationId xmlns:a16="http://schemas.microsoft.com/office/drawing/2014/main" id="{730BA813-E349-460F-A6BA-DE3AFFCEF42C}"/>
              </a:ext>
            </a:extLst>
          </p:cNvPr>
          <p:cNvSpPr txBox="1"/>
          <p:nvPr/>
        </p:nvSpPr>
        <p:spPr>
          <a:xfrm>
            <a:off x="764165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0" name="TextBox 89">
            <a:extLst>
              <a:ext uri="{FF2B5EF4-FFF2-40B4-BE49-F238E27FC236}">
                <a16:creationId xmlns:a16="http://schemas.microsoft.com/office/drawing/2014/main" id="{73C2D280-0AFA-4F2F-BDEC-8ABF82A304D1}"/>
              </a:ext>
            </a:extLst>
          </p:cNvPr>
          <p:cNvSpPr txBox="1"/>
          <p:nvPr/>
        </p:nvSpPr>
        <p:spPr>
          <a:xfrm>
            <a:off x="8287882"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 name="TextBox 91">
            <a:extLst>
              <a:ext uri="{FF2B5EF4-FFF2-40B4-BE49-F238E27FC236}">
                <a16:creationId xmlns:a16="http://schemas.microsoft.com/office/drawing/2014/main" id="{5E292EB3-C7B7-4FAD-9E5B-B10DD6E9905D}"/>
              </a:ext>
            </a:extLst>
          </p:cNvPr>
          <p:cNvSpPr txBox="1"/>
          <p:nvPr/>
        </p:nvSpPr>
        <p:spPr>
          <a:xfrm>
            <a:off x="867722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4" name="TextBox 93">
            <a:extLst>
              <a:ext uri="{FF2B5EF4-FFF2-40B4-BE49-F238E27FC236}">
                <a16:creationId xmlns:a16="http://schemas.microsoft.com/office/drawing/2014/main" id="{5C251545-8DA7-4C22-A5CF-D7A3D903103D}"/>
              </a:ext>
            </a:extLst>
          </p:cNvPr>
          <p:cNvSpPr txBox="1"/>
          <p:nvPr/>
        </p:nvSpPr>
        <p:spPr>
          <a:xfrm>
            <a:off x="906656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6" name="TextBox 95">
            <a:extLst>
              <a:ext uri="{FF2B5EF4-FFF2-40B4-BE49-F238E27FC236}">
                <a16:creationId xmlns:a16="http://schemas.microsoft.com/office/drawing/2014/main" id="{8E9894CD-39BA-4016-87D5-A4A5C1935D83}"/>
              </a:ext>
            </a:extLst>
          </p:cNvPr>
          <p:cNvSpPr txBox="1"/>
          <p:nvPr/>
        </p:nvSpPr>
        <p:spPr>
          <a:xfrm>
            <a:off x="945590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8" name="TextBox 97">
            <a:extLst>
              <a:ext uri="{FF2B5EF4-FFF2-40B4-BE49-F238E27FC236}">
                <a16:creationId xmlns:a16="http://schemas.microsoft.com/office/drawing/2014/main" id="{147DE1BE-5D92-4D38-9300-E9CF384DE24F}"/>
              </a:ext>
            </a:extLst>
          </p:cNvPr>
          <p:cNvSpPr txBox="1"/>
          <p:nvPr/>
        </p:nvSpPr>
        <p:spPr>
          <a:xfrm>
            <a:off x="7963242"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00" name="TextBox 99">
            <a:extLst>
              <a:ext uri="{FF2B5EF4-FFF2-40B4-BE49-F238E27FC236}">
                <a16:creationId xmlns:a16="http://schemas.microsoft.com/office/drawing/2014/main" id="{E91ED727-A52B-42F6-8E32-7E39A1C32B21}"/>
              </a:ext>
            </a:extLst>
          </p:cNvPr>
          <p:cNvSpPr txBox="1"/>
          <p:nvPr/>
        </p:nvSpPr>
        <p:spPr>
          <a:xfrm>
            <a:off x="5792280" y="3852622"/>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N-S+2</a:t>
            </a:r>
          </a:p>
        </p:txBody>
      </p:sp>
      <p:sp>
        <p:nvSpPr>
          <p:cNvPr id="102" name="TextBox 101">
            <a:extLst>
              <a:ext uri="{FF2B5EF4-FFF2-40B4-BE49-F238E27FC236}">
                <a16:creationId xmlns:a16="http://schemas.microsoft.com/office/drawing/2014/main" id="{4EA74C10-485E-4AFD-9B6D-2627FFCCE49A}"/>
              </a:ext>
            </a:extLst>
          </p:cNvPr>
          <p:cNvSpPr txBox="1"/>
          <p:nvPr/>
        </p:nvSpPr>
        <p:spPr>
          <a:xfrm>
            <a:off x="653336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04" name="TextBox 103">
            <a:extLst>
              <a:ext uri="{FF2B5EF4-FFF2-40B4-BE49-F238E27FC236}">
                <a16:creationId xmlns:a16="http://schemas.microsoft.com/office/drawing/2014/main" id="{8F2959F0-6C02-448F-97A1-DC3EE7BFD471}"/>
              </a:ext>
            </a:extLst>
          </p:cNvPr>
          <p:cNvSpPr txBox="1"/>
          <p:nvPr/>
        </p:nvSpPr>
        <p:spPr>
          <a:xfrm>
            <a:off x="692270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06" name="TextBox 105">
            <a:extLst>
              <a:ext uri="{FF2B5EF4-FFF2-40B4-BE49-F238E27FC236}">
                <a16:creationId xmlns:a16="http://schemas.microsoft.com/office/drawing/2014/main" id="{9237A6D9-FC12-4E5A-8397-75E189B17855}"/>
              </a:ext>
            </a:extLst>
          </p:cNvPr>
          <p:cNvSpPr txBox="1"/>
          <p:nvPr/>
        </p:nvSpPr>
        <p:spPr>
          <a:xfrm>
            <a:off x="731205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08" name="TextBox 107">
            <a:extLst>
              <a:ext uri="{FF2B5EF4-FFF2-40B4-BE49-F238E27FC236}">
                <a16:creationId xmlns:a16="http://schemas.microsoft.com/office/drawing/2014/main" id="{7E08C979-1E0A-4599-9651-89C89314D87C}"/>
              </a:ext>
            </a:extLst>
          </p:cNvPr>
          <p:cNvSpPr txBox="1"/>
          <p:nvPr/>
        </p:nvSpPr>
        <p:spPr>
          <a:xfrm>
            <a:off x="770139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10" name="TextBox 109">
            <a:extLst>
              <a:ext uri="{FF2B5EF4-FFF2-40B4-BE49-F238E27FC236}">
                <a16:creationId xmlns:a16="http://schemas.microsoft.com/office/drawing/2014/main" id="{7C344BA2-7475-439A-936F-99199E91D20A}"/>
              </a:ext>
            </a:extLst>
          </p:cNvPr>
          <p:cNvSpPr txBox="1"/>
          <p:nvPr/>
        </p:nvSpPr>
        <p:spPr>
          <a:xfrm>
            <a:off x="8347622"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12" name="TextBox 111">
            <a:extLst>
              <a:ext uri="{FF2B5EF4-FFF2-40B4-BE49-F238E27FC236}">
                <a16:creationId xmlns:a16="http://schemas.microsoft.com/office/drawing/2014/main" id="{150BDE07-6ACD-4138-878D-CF6CBBC677A1}"/>
              </a:ext>
            </a:extLst>
          </p:cNvPr>
          <p:cNvSpPr txBox="1"/>
          <p:nvPr/>
        </p:nvSpPr>
        <p:spPr>
          <a:xfrm>
            <a:off x="873696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14" name="TextBox 113">
            <a:extLst>
              <a:ext uri="{FF2B5EF4-FFF2-40B4-BE49-F238E27FC236}">
                <a16:creationId xmlns:a16="http://schemas.microsoft.com/office/drawing/2014/main" id="{87F6B722-805F-4415-A618-AEF792058FB6}"/>
              </a:ext>
            </a:extLst>
          </p:cNvPr>
          <p:cNvSpPr txBox="1"/>
          <p:nvPr/>
        </p:nvSpPr>
        <p:spPr>
          <a:xfrm>
            <a:off x="912630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16" name="TextBox 115">
            <a:extLst>
              <a:ext uri="{FF2B5EF4-FFF2-40B4-BE49-F238E27FC236}">
                <a16:creationId xmlns:a16="http://schemas.microsoft.com/office/drawing/2014/main" id="{3219B40B-3F6E-44FE-A0E4-10A132485205}"/>
              </a:ext>
            </a:extLst>
          </p:cNvPr>
          <p:cNvSpPr txBox="1"/>
          <p:nvPr/>
        </p:nvSpPr>
        <p:spPr>
          <a:xfrm>
            <a:off x="951564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18" name="TextBox 117">
            <a:extLst>
              <a:ext uri="{FF2B5EF4-FFF2-40B4-BE49-F238E27FC236}">
                <a16:creationId xmlns:a16="http://schemas.microsoft.com/office/drawing/2014/main" id="{65055FC3-85A8-4307-BA77-885C041F825E}"/>
              </a:ext>
            </a:extLst>
          </p:cNvPr>
          <p:cNvSpPr txBox="1"/>
          <p:nvPr/>
        </p:nvSpPr>
        <p:spPr>
          <a:xfrm>
            <a:off x="5852020" y="4042945"/>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N-S+3</a:t>
            </a:r>
          </a:p>
        </p:txBody>
      </p:sp>
      <p:sp>
        <p:nvSpPr>
          <p:cNvPr id="120" name="TextBox 119">
            <a:extLst>
              <a:ext uri="{FF2B5EF4-FFF2-40B4-BE49-F238E27FC236}">
                <a16:creationId xmlns:a16="http://schemas.microsoft.com/office/drawing/2014/main" id="{21945338-AFDD-46AE-B164-02B040F27218}"/>
              </a:ext>
            </a:extLst>
          </p:cNvPr>
          <p:cNvSpPr txBox="1"/>
          <p:nvPr/>
        </p:nvSpPr>
        <p:spPr>
          <a:xfrm>
            <a:off x="659310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22" name="TextBox 121">
            <a:extLst>
              <a:ext uri="{FF2B5EF4-FFF2-40B4-BE49-F238E27FC236}">
                <a16:creationId xmlns:a16="http://schemas.microsoft.com/office/drawing/2014/main" id="{23350E90-14DA-4AA4-AE76-0C68A28A91AD}"/>
              </a:ext>
            </a:extLst>
          </p:cNvPr>
          <p:cNvSpPr txBox="1"/>
          <p:nvPr/>
        </p:nvSpPr>
        <p:spPr>
          <a:xfrm>
            <a:off x="698244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24" name="TextBox 123">
            <a:extLst>
              <a:ext uri="{FF2B5EF4-FFF2-40B4-BE49-F238E27FC236}">
                <a16:creationId xmlns:a16="http://schemas.microsoft.com/office/drawing/2014/main" id="{9BCCE7BE-FCCF-41CE-82A7-1752D133B332}"/>
              </a:ext>
            </a:extLst>
          </p:cNvPr>
          <p:cNvSpPr txBox="1"/>
          <p:nvPr/>
        </p:nvSpPr>
        <p:spPr>
          <a:xfrm>
            <a:off x="737179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26" name="TextBox 125">
            <a:extLst>
              <a:ext uri="{FF2B5EF4-FFF2-40B4-BE49-F238E27FC236}">
                <a16:creationId xmlns:a16="http://schemas.microsoft.com/office/drawing/2014/main" id="{6F87D66D-B18C-47C3-98AF-7302A9D6FA09}"/>
              </a:ext>
            </a:extLst>
          </p:cNvPr>
          <p:cNvSpPr txBox="1"/>
          <p:nvPr/>
        </p:nvSpPr>
        <p:spPr>
          <a:xfrm>
            <a:off x="776113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28" name="TextBox 127">
            <a:extLst>
              <a:ext uri="{FF2B5EF4-FFF2-40B4-BE49-F238E27FC236}">
                <a16:creationId xmlns:a16="http://schemas.microsoft.com/office/drawing/2014/main" id="{70D72C01-69D9-4C44-8B2D-78A3CFB255CD}"/>
              </a:ext>
            </a:extLst>
          </p:cNvPr>
          <p:cNvSpPr txBox="1"/>
          <p:nvPr/>
        </p:nvSpPr>
        <p:spPr>
          <a:xfrm>
            <a:off x="8407362"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30" name="TextBox 129">
            <a:extLst>
              <a:ext uri="{FF2B5EF4-FFF2-40B4-BE49-F238E27FC236}">
                <a16:creationId xmlns:a16="http://schemas.microsoft.com/office/drawing/2014/main" id="{5D236D5C-C909-47D5-96EA-2AEADEDFFF9F}"/>
              </a:ext>
            </a:extLst>
          </p:cNvPr>
          <p:cNvSpPr txBox="1"/>
          <p:nvPr/>
        </p:nvSpPr>
        <p:spPr>
          <a:xfrm>
            <a:off x="879670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32" name="TextBox 131">
            <a:extLst>
              <a:ext uri="{FF2B5EF4-FFF2-40B4-BE49-F238E27FC236}">
                <a16:creationId xmlns:a16="http://schemas.microsoft.com/office/drawing/2014/main" id="{91A52BB1-61EA-4855-8801-69D7D0DE3603}"/>
              </a:ext>
            </a:extLst>
          </p:cNvPr>
          <p:cNvSpPr txBox="1"/>
          <p:nvPr/>
        </p:nvSpPr>
        <p:spPr>
          <a:xfrm>
            <a:off x="918604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34" name="TextBox 133">
            <a:extLst>
              <a:ext uri="{FF2B5EF4-FFF2-40B4-BE49-F238E27FC236}">
                <a16:creationId xmlns:a16="http://schemas.microsoft.com/office/drawing/2014/main" id="{C8A1BC01-E4AD-423D-8543-94E92721EA42}"/>
              </a:ext>
            </a:extLst>
          </p:cNvPr>
          <p:cNvSpPr txBox="1"/>
          <p:nvPr/>
        </p:nvSpPr>
        <p:spPr>
          <a:xfrm>
            <a:off x="957538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36" name="TextBox 135">
            <a:extLst>
              <a:ext uri="{FF2B5EF4-FFF2-40B4-BE49-F238E27FC236}">
                <a16:creationId xmlns:a16="http://schemas.microsoft.com/office/drawing/2014/main" id="{D001E862-0F4A-43C6-84A5-92519FB2F767}"/>
              </a:ext>
            </a:extLst>
          </p:cNvPr>
          <p:cNvSpPr txBox="1"/>
          <p:nvPr/>
        </p:nvSpPr>
        <p:spPr>
          <a:xfrm>
            <a:off x="6166629" y="4432004"/>
            <a:ext cx="274434"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a:t>
            </a:r>
          </a:p>
        </p:txBody>
      </p:sp>
      <p:sp>
        <p:nvSpPr>
          <p:cNvPr id="138" name="TextBox 137">
            <a:extLst>
              <a:ext uri="{FF2B5EF4-FFF2-40B4-BE49-F238E27FC236}">
                <a16:creationId xmlns:a16="http://schemas.microsoft.com/office/drawing/2014/main" id="{20F7EF40-2D67-48DA-AB4D-F0C5FF870738}"/>
              </a:ext>
            </a:extLst>
          </p:cNvPr>
          <p:cNvSpPr txBox="1"/>
          <p:nvPr/>
        </p:nvSpPr>
        <p:spPr>
          <a:xfrm>
            <a:off x="677466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0" name="TextBox 139">
            <a:extLst>
              <a:ext uri="{FF2B5EF4-FFF2-40B4-BE49-F238E27FC236}">
                <a16:creationId xmlns:a16="http://schemas.microsoft.com/office/drawing/2014/main" id="{1E6F1409-39AB-46D0-8564-5F49E7E3C4CE}"/>
              </a:ext>
            </a:extLst>
          </p:cNvPr>
          <p:cNvSpPr txBox="1"/>
          <p:nvPr/>
        </p:nvSpPr>
        <p:spPr>
          <a:xfrm>
            <a:off x="716400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42" name="TextBox 141">
            <a:extLst>
              <a:ext uri="{FF2B5EF4-FFF2-40B4-BE49-F238E27FC236}">
                <a16:creationId xmlns:a16="http://schemas.microsoft.com/office/drawing/2014/main" id="{5B97338B-31AD-4F3D-8A72-D265F3E04031}"/>
              </a:ext>
            </a:extLst>
          </p:cNvPr>
          <p:cNvSpPr txBox="1"/>
          <p:nvPr/>
        </p:nvSpPr>
        <p:spPr>
          <a:xfrm>
            <a:off x="755335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44" name="TextBox 143">
            <a:extLst>
              <a:ext uri="{FF2B5EF4-FFF2-40B4-BE49-F238E27FC236}">
                <a16:creationId xmlns:a16="http://schemas.microsoft.com/office/drawing/2014/main" id="{6BD944D2-B119-41FF-96F0-B207CAF11D22}"/>
              </a:ext>
            </a:extLst>
          </p:cNvPr>
          <p:cNvSpPr txBox="1"/>
          <p:nvPr/>
        </p:nvSpPr>
        <p:spPr>
          <a:xfrm>
            <a:off x="794269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46" name="TextBox 145">
            <a:extLst>
              <a:ext uri="{FF2B5EF4-FFF2-40B4-BE49-F238E27FC236}">
                <a16:creationId xmlns:a16="http://schemas.microsoft.com/office/drawing/2014/main" id="{8026C119-D35F-4CC8-AB3C-16999118A5EE}"/>
              </a:ext>
            </a:extLst>
          </p:cNvPr>
          <p:cNvSpPr txBox="1"/>
          <p:nvPr/>
        </p:nvSpPr>
        <p:spPr>
          <a:xfrm>
            <a:off x="8588922"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48" name="TextBox 147">
            <a:extLst>
              <a:ext uri="{FF2B5EF4-FFF2-40B4-BE49-F238E27FC236}">
                <a16:creationId xmlns:a16="http://schemas.microsoft.com/office/drawing/2014/main" id="{7AD2D366-D902-4427-BF88-1A40371A2B84}"/>
              </a:ext>
            </a:extLst>
          </p:cNvPr>
          <p:cNvSpPr txBox="1"/>
          <p:nvPr/>
        </p:nvSpPr>
        <p:spPr>
          <a:xfrm>
            <a:off x="897826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50" name="TextBox 149">
            <a:extLst>
              <a:ext uri="{FF2B5EF4-FFF2-40B4-BE49-F238E27FC236}">
                <a16:creationId xmlns:a16="http://schemas.microsoft.com/office/drawing/2014/main" id="{8C8D2016-27FE-40B3-B892-38BB6CB67BDE}"/>
              </a:ext>
            </a:extLst>
          </p:cNvPr>
          <p:cNvSpPr txBox="1"/>
          <p:nvPr/>
        </p:nvSpPr>
        <p:spPr>
          <a:xfrm>
            <a:off x="936760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52" name="TextBox 151">
            <a:extLst>
              <a:ext uri="{FF2B5EF4-FFF2-40B4-BE49-F238E27FC236}">
                <a16:creationId xmlns:a16="http://schemas.microsoft.com/office/drawing/2014/main" id="{5DFC4C46-9FBD-4CCA-8E19-0B6D08E5DC34}"/>
              </a:ext>
            </a:extLst>
          </p:cNvPr>
          <p:cNvSpPr txBox="1"/>
          <p:nvPr/>
        </p:nvSpPr>
        <p:spPr>
          <a:xfrm>
            <a:off x="975694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54" name="TextBox 153">
            <a:extLst>
              <a:ext uri="{FF2B5EF4-FFF2-40B4-BE49-F238E27FC236}">
                <a16:creationId xmlns:a16="http://schemas.microsoft.com/office/drawing/2014/main" id="{C74B57CA-6904-4D73-8B50-3F074C3E6193}"/>
              </a:ext>
            </a:extLst>
          </p:cNvPr>
          <p:cNvSpPr txBox="1"/>
          <p:nvPr/>
        </p:nvSpPr>
        <p:spPr>
          <a:xfrm>
            <a:off x="8001543"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6" name="TextBox 155">
            <a:extLst>
              <a:ext uri="{FF2B5EF4-FFF2-40B4-BE49-F238E27FC236}">
                <a16:creationId xmlns:a16="http://schemas.microsoft.com/office/drawing/2014/main" id="{9720B3B7-3A14-4595-822C-BB594170D60B}"/>
              </a:ext>
            </a:extLst>
          </p:cNvPr>
          <p:cNvSpPr txBox="1"/>
          <p:nvPr/>
        </p:nvSpPr>
        <p:spPr>
          <a:xfrm>
            <a:off x="8061283"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8" name="TextBox 157">
            <a:extLst>
              <a:ext uri="{FF2B5EF4-FFF2-40B4-BE49-F238E27FC236}">
                <a16:creationId xmlns:a16="http://schemas.microsoft.com/office/drawing/2014/main" id="{74FFDF95-338E-4BA4-A930-D0E9F8C1FED8}"/>
              </a:ext>
            </a:extLst>
          </p:cNvPr>
          <p:cNvSpPr txBox="1"/>
          <p:nvPr/>
        </p:nvSpPr>
        <p:spPr>
          <a:xfrm>
            <a:off x="8251834"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0" name="TextBox 159">
            <a:extLst>
              <a:ext uri="{FF2B5EF4-FFF2-40B4-BE49-F238E27FC236}">
                <a16:creationId xmlns:a16="http://schemas.microsoft.com/office/drawing/2014/main" id="{4904EB67-20CA-4F4F-AF01-13691B97A0C8}"/>
              </a:ext>
            </a:extLst>
          </p:cNvPr>
          <p:cNvSpPr txBox="1"/>
          <p:nvPr/>
        </p:nvSpPr>
        <p:spPr>
          <a:xfrm>
            <a:off x="6051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2" name="TextBox 161">
            <a:extLst>
              <a:ext uri="{FF2B5EF4-FFF2-40B4-BE49-F238E27FC236}">
                <a16:creationId xmlns:a16="http://schemas.microsoft.com/office/drawing/2014/main" id="{147FF85B-5496-4037-97C6-14A1BA2BC7DF}"/>
              </a:ext>
            </a:extLst>
          </p:cNvPr>
          <p:cNvSpPr txBox="1"/>
          <p:nvPr/>
        </p:nvSpPr>
        <p:spPr>
          <a:xfrm>
            <a:off x="6696573"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4" name="TextBox 163">
            <a:extLst>
              <a:ext uri="{FF2B5EF4-FFF2-40B4-BE49-F238E27FC236}">
                <a16:creationId xmlns:a16="http://schemas.microsoft.com/office/drawing/2014/main" id="{22848EFF-38DA-4BB9-9345-D819E6BCE2AD}"/>
              </a:ext>
            </a:extLst>
          </p:cNvPr>
          <p:cNvSpPr txBox="1"/>
          <p:nvPr/>
        </p:nvSpPr>
        <p:spPr>
          <a:xfrm>
            <a:off x="710636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6" name="TextBox 165">
            <a:extLst>
              <a:ext uri="{FF2B5EF4-FFF2-40B4-BE49-F238E27FC236}">
                <a16:creationId xmlns:a16="http://schemas.microsoft.com/office/drawing/2014/main" id="{EE1F6D0C-B595-440E-A662-137DBBDC6287}"/>
              </a:ext>
            </a:extLst>
          </p:cNvPr>
          <p:cNvSpPr txBox="1"/>
          <p:nvPr/>
        </p:nvSpPr>
        <p:spPr>
          <a:xfrm>
            <a:off x="750054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8" name="TextBox 167">
            <a:extLst>
              <a:ext uri="{FF2B5EF4-FFF2-40B4-BE49-F238E27FC236}">
                <a16:creationId xmlns:a16="http://schemas.microsoft.com/office/drawing/2014/main" id="{9D295E61-EB6F-4DB4-B6F6-024189E71169}"/>
              </a:ext>
            </a:extLst>
          </p:cNvPr>
          <p:cNvSpPr txBox="1"/>
          <p:nvPr/>
        </p:nvSpPr>
        <p:spPr>
          <a:xfrm>
            <a:off x="7880008"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0" name="TextBox 169">
            <a:extLst>
              <a:ext uri="{FF2B5EF4-FFF2-40B4-BE49-F238E27FC236}">
                <a16:creationId xmlns:a16="http://schemas.microsoft.com/office/drawing/2014/main" id="{5676DFDF-E32B-4AD6-8794-5AB34A499DE2}"/>
              </a:ext>
            </a:extLst>
          </p:cNvPr>
          <p:cNvSpPr txBox="1"/>
          <p:nvPr/>
        </p:nvSpPr>
        <p:spPr>
          <a:xfrm>
            <a:off x="852657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2" name="TextBox 171">
            <a:extLst>
              <a:ext uri="{FF2B5EF4-FFF2-40B4-BE49-F238E27FC236}">
                <a16:creationId xmlns:a16="http://schemas.microsoft.com/office/drawing/2014/main" id="{AEA1FC94-E708-4E62-92D8-DA7F434F941E}"/>
              </a:ext>
            </a:extLst>
          </p:cNvPr>
          <p:cNvSpPr txBox="1"/>
          <p:nvPr/>
        </p:nvSpPr>
        <p:spPr>
          <a:xfrm>
            <a:off x="890133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4" name="TextBox 173">
            <a:extLst>
              <a:ext uri="{FF2B5EF4-FFF2-40B4-BE49-F238E27FC236}">
                <a16:creationId xmlns:a16="http://schemas.microsoft.com/office/drawing/2014/main" id="{DD8C1A74-6574-4317-9BEE-FC4FBFB1BC2E}"/>
              </a:ext>
            </a:extLst>
          </p:cNvPr>
          <p:cNvSpPr txBox="1"/>
          <p:nvPr/>
        </p:nvSpPr>
        <p:spPr>
          <a:xfrm>
            <a:off x="929481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6" name="TextBox 175">
            <a:extLst>
              <a:ext uri="{FF2B5EF4-FFF2-40B4-BE49-F238E27FC236}">
                <a16:creationId xmlns:a16="http://schemas.microsoft.com/office/drawing/2014/main" id="{EEFE5996-C533-4428-AB09-06747B168AB6}"/>
              </a:ext>
            </a:extLst>
          </p:cNvPr>
          <p:cNvSpPr txBox="1"/>
          <p:nvPr/>
        </p:nvSpPr>
        <p:spPr>
          <a:xfrm>
            <a:off x="968830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Tree>
    <p:extLst>
      <p:ext uri="{BB962C8B-B14F-4D97-AF65-F5344CB8AC3E}">
        <p14:creationId xmlns:p14="http://schemas.microsoft.com/office/powerpoint/2010/main" val="128857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Summary</a:t>
            </a:r>
          </a:p>
        </p:txBody>
      </p:sp>
    </p:spTree>
    <p:extLst>
      <p:ext uri="{BB962C8B-B14F-4D97-AF65-F5344CB8AC3E}">
        <p14:creationId xmlns:p14="http://schemas.microsoft.com/office/powerpoint/2010/main" val="285246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2 SUMMARY </a:t>
            </a:r>
          </a:p>
        </p:txBody>
      </p:sp>
      <p:sp>
        <p:nvSpPr>
          <p:cNvPr id="2" name="Rectangle 1">
            <a:extLst>
              <a:ext uri="{FF2B5EF4-FFF2-40B4-BE49-F238E27FC236}">
                <a16:creationId xmlns:a16="http://schemas.microsoft.com/office/drawing/2014/main" id="{2EACE50C-DB4A-BC49-883C-26452E5FF05C}"/>
              </a:ext>
            </a:extLst>
          </p:cNvPr>
          <p:cNvSpPr/>
          <p:nvPr/>
        </p:nvSpPr>
        <p:spPr>
          <a:xfrm>
            <a:off x="854011" y="1250080"/>
            <a:ext cx="9463180" cy="369332"/>
          </a:xfrm>
          <a:prstGeom prst="rect">
            <a:avLst/>
          </a:prstGeom>
        </p:spPr>
        <p:txBody>
          <a:bodyPr wrap="square">
            <a:spAutoFit/>
          </a:bodyPr>
          <a:lstStyle/>
          <a:p>
            <a:pPr lvl="0" algn="ctr">
              <a:lnSpc>
                <a:spcPct val="90000"/>
              </a:lnSpc>
              <a:spcBef>
                <a:spcPts val="0"/>
              </a:spcBef>
              <a:spcAft>
                <a:spcPts val="0"/>
              </a:spcAft>
              <a:buClr>
                <a:srgbClr val="000000"/>
              </a:buClr>
              <a:buSzPts val="2000"/>
            </a:pPr>
            <a:r>
              <a:rPr lang="en-US" sz="2000" dirty="0">
                <a:solidFill>
                  <a:schemeClr val="tx2"/>
                </a:solidFill>
                <a:latin typeface="Arial" panose="020B0604020202020204" pitchFamily="34" charset="0"/>
                <a:ea typeface="Trebuchet MS"/>
                <a:cs typeface="Arial" panose="020B0604020202020204" pitchFamily="34" charset="0"/>
                <a:sym typeface="Trebuchet MS"/>
              </a:rPr>
              <a:t>Training GPU LSTM models using </a:t>
            </a:r>
            <a:r>
              <a:rPr lang="en-US" sz="2000" dirty="0" err="1">
                <a:solidFill>
                  <a:schemeClr val="tx2"/>
                </a:solidFill>
                <a:latin typeface="Arial" panose="020B0604020202020204" pitchFamily="34" charset="0"/>
                <a:ea typeface="Trebuchet MS"/>
                <a:cs typeface="Arial" panose="020B0604020202020204" pitchFamily="34" charset="0"/>
                <a:sym typeface="Trebuchet MS"/>
              </a:rPr>
              <a:t>Keras+Tensorflow</a:t>
            </a:r>
            <a:r>
              <a:rPr lang="en-US" sz="2000" dirty="0">
                <a:solidFill>
                  <a:schemeClr val="tx2"/>
                </a:solidFill>
                <a:latin typeface="Arial" panose="020B0604020202020204" pitchFamily="34" charset="0"/>
                <a:ea typeface="Trebuchet MS"/>
                <a:cs typeface="Arial" panose="020B0604020202020204" pitchFamily="34" charset="0"/>
                <a:sym typeface="Trebuchet MS"/>
              </a:rPr>
              <a:t> for Time Series</a:t>
            </a:r>
          </a:p>
        </p:txBody>
      </p:sp>
      <p:sp>
        <p:nvSpPr>
          <p:cNvPr id="3" name="Rectangle 2">
            <a:extLst>
              <a:ext uri="{FF2B5EF4-FFF2-40B4-BE49-F238E27FC236}">
                <a16:creationId xmlns:a16="http://schemas.microsoft.com/office/drawing/2014/main" id="{4A899748-597D-5149-9477-C9AC5C86423E}"/>
              </a:ext>
            </a:extLst>
          </p:cNvPr>
          <p:cNvSpPr/>
          <p:nvPr/>
        </p:nvSpPr>
        <p:spPr>
          <a:xfrm>
            <a:off x="809059" y="2190301"/>
            <a:ext cx="9620441" cy="1837426"/>
          </a:xfrm>
          <a:prstGeom prst="rect">
            <a:avLst/>
          </a:prstGeom>
        </p:spPr>
        <p:txBody>
          <a:bodyPr wrap="square">
            <a:spAutoFit/>
          </a:bodyPr>
          <a:lstStyle/>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Discuss Recurrent Networks and Long Short-Term Memory (LSTMs).</a:t>
            </a:r>
          </a:p>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mitigate Vanishing Gradient Problem using LSTMs and get familiarized with their cell structure.</a:t>
            </a:r>
          </a:p>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create sequences of data to feed the temporal nature of RNNs.</a:t>
            </a:r>
          </a:p>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Design different RNN architectures and even create your own model.</a:t>
            </a:r>
          </a:p>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create the confusion matrix and adjust the threshold to different f-1 scores.</a:t>
            </a:r>
          </a:p>
          <a:p>
            <a:pPr lvl="0">
              <a:lnSpc>
                <a:spcPct val="90000"/>
              </a:lnSpc>
              <a:spcBef>
                <a:spcPts val="0"/>
              </a:spcBef>
              <a:spcAft>
                <a:spcPts val="0"/>
              </a:spcAft>
            </a:pPr>
            <a:endParaRPr lang="en-US" dirty="0">
              <a:solidFill>
                <a:srgbClr val="000000"/>
              </a:solidFill>
              <a:latin typeface="Arial" panose="020B0604020202020204" pitchFamily="34" charset="0"/>
              <a:ea typeface="Trebuchet MS"/>
              <a:cs typeface="Arial" panose="020B0604020202020204" pitchFamily="34" charset="0"/>
              <a:sym typeface="Trebuchet MS"/>
            </a:endParaRPr>
          </a:p>
        </p:txBody>
      </p:sp>
      <p:sp>
        <p:nvSpPr>
          <p:cNvPr id="4" name="Slide Number Placeholder 3">
            <a:extLst>
              <a:ext uri="{FF2B5EF4-FFF2-40B4-BE49-F238E27FC236}">
                <a16:creationId xmlns:a16="http://schemas.microsoft.com/office/drawing/2014/main" id="{BE46AFAB-F8EA-2D44-B159-8D2BED05BE9F}"/>
              </a:ext>
            </a:extLst>
          </p:cNvPr>
          <p:cNvSpPr>
            <a:spLocks noGrp="1"/>
          </p:cNvSpPr>
          <p:nvPr>
            <p:ph type="sldNum" sz="quarter" idx="4"/>
          </p:nvPr>
        </p:nvSpPr>
        <p:spPr/>
        <p:txBody>
          <a:bodyPr/>
          <a:lstStyle/>
          <a:p>
            <a:fld id="{D1EEACBE-03EC-4E7A-962F-F75CCA5C4C08}" type="slidenum">
              <a:rPr lang="en-US" smtClean="0"/>
              <a:pPr/>
              <a:t>25</a:t>
            </a:fld>
            <a:endParaRPr lang="en-US" dirty="0"/>
          </a:p>
        </p:txBody>
      </p:sp>
    </p:spTree>
    <p:extLst>
      <p:ext uri="{BB962C8B-B14F-4D97-AF65-F5344CB8AC3E}">
        <p14:creationId xmlns:p14="http://schemas.microsoft.com/office/powerpoint/2010/main" val="18143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lvl="0"/>
            <a:r>
              <a:rPr lang="en-US" sz="3200" dirty="0">
                <a:latin typeface="Arial" panose="020B0604020202020204" pitchFamily="34" charset="0"/>
                <a:cs typeface="Arial" panose="020B0604020202020204" pitchFamily="34" charset="0"/>
              </a:rPr>
              <a:t>WHAT’S NEXT (LAB 3)?</a:t>
            </a:r>
          </a:p>
        </p:txBody>
      </p:sp>
      <p:sp>
        <p:nvSpPr>
          <p:cNvPr id="2" name="Rectangle 1">
            <a:extLst>
              <a:ext uri="{FF2B5EF4-FFF2-40B4-BE49-F238E27FC236}">
                <a16:creationId xmlns:a16="http://schemas.microsoft.com/office/drawing/2014/main" id="{2EACE50C-DB4A-BC49-883C-26452E5FF05C}"/>
              </a:ext>
            </a:extLst>
          </p:cNvPr>
          <p:cNvSpPr/>
          <p:nvPr/>
        </p:nvSpPr>
        <p:spPr>
          <a:xfrm>
            <a:off x="854011" y="1250080"/>
            <a:ext cx="9463180" cy="369332"/>
          </a:xfrm>
          <a:prstGeom prst="rect">
            <a:avLst/>
          </a:prstGeom>
        </p:spPr>
        <p:txBody>
          <a:bodyPr wrap="square">
            <a:spAutoFit/>
          </a:bodyPr>
          <a:lstStyle/>
          <a:p>
            <a:pPr algn="ctr">
              <a:lnSpc>
                <a:spcPct val="90000"/>
              </a:lnSpc>
              <a:spcBef>
                <a:spcPts val="0"/>
              </a:spcBef>
              <a:spcAft>
                <a:spcPts val="0"/>
              </a:spcAft>
              <a:buClr>
                <a:srgbClr val="000000"/>
              </a:buClr>
              <a:buSzPts val="2000"/>
            </a:pPr>
            <a:r>
              <a:rPr lang="en-US" sz="2000" dirty="0">
                <a:solidFill>
                  <a:schemeClr val="tx2"/>
                </a:solidFill>
                <a:latin typeface="Arial" panose="020B0604020202020204" pitchFamily="34" charset="0"/>
                <a:ea typeface="Trebuchet MS"/>
                <a:cs typeface="Arial" panose="020B0604020202020204" pitchFamily="34" charset="0"/>
                <a:sym typeface="Trebuchet MS"/>
              </a:rPr>
              <a:t>Training Autoencoder for Anomaly Detection</a:t>
            </a:r>
          </a:p>
        </p:txBody>
      </p:sp>
      <p:sp>
        <p:nvSpPr>
          <p:cNvPr id="3" name="Rectangle 2">
            <a:extLst>
              <a:ext uri="{FF2B5EF4-FFF2-40B4-BE49-F238E27FC236}">
                <a16:creationId xmlns:a16="http://schemas.microsoft.com/office/drawing/2014/main" id="{4A899748-597D-5149-9477-C9AC5C86423E}"/>
              </a:ext>
            </a:extLst>
          </p:cNvPr>
          <p:cNvSpPr/>
          <p:nvPr/>
        </p:nvSpPr>
        <p:spPr>
          <a:xfrm>
            <a:off x="809060" y="2190301"/>
            <a:ext cx="9264778" cy="1588127"/>
          </a:xfrm>
          <a:prstGeom prst="rect">
            <a:avLst/>
          </a:prstGeom>
        </p:spPr>
        <p:txBody>
          <a:bodyPr wrap="square">
            <a:spAutoFit/>
          </a:bodyPr>
          <a:lstStyle/>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p>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p>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dirty="0" err="1">
                <a:solidFill>
                  <a:srgbClr val="000000"/>
                </a:solidFill>
                <a:latin typeface="Arial" panose="020B0604020202020204" pitchFamily="34" charset="0"/>
                <a:ea typeface="Trebuchet MS"/>
                <a:cs typeface="Arial" panose="020B0604020202020204" pitchFamily="34" charset="0"/>
                <a:sym typeface="Trebuchet MS"/>
              </a:rPr>
              <a:t>Keras</a:t>
            </a:r>
            <a:r>
              <a:rPr lang="en-US" dirty="0">
                <a:solidFill>
                  <a:srgbClr val="000000"/>
                </a:solidFill>
                <a:latin typeface="Arial" panose="020B0604020202020204" pitchFamily="34" charset="0"/>
                <a:ea typeface="Trebuchet MS"/>
                <a:cs typeface="Arial" panose="020B0604020202020204" pitchFamily="34" charset="0"/>
                <a:sym typeface="Trebuchet MS"/>
              </a:rPr>
              <a:t>.</a:t>
            </a:r>
          </a:p>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Discuss how to create and deploy GAN models for detecting anomalies.</a:t>
            </a:r>
          </a:p>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General discussion on hyperparameter tuning and threshold settings.</a:t>
            </a:r>
            <a:endParaRPr lang="en-US" dirty="0">
              <a:solidFill>
                <a:srgbClr val="000000"/>
              </a:solidFill>
              <a:latin typeface="Arial" panose="020B0604020202020204" pitchFamily="34" charset="0"/>
              <a:ea typeface="Arial"/>
              <a:cs typeface="Arial" panose="020B0604020202020204" pitchFamily="34" charset="0"/>
              <a:sym typeface="Arial"/>
            </a:endParaRPr>
          </a:p>
        </p:txBody>
      </p:sp>
      <p:sp>
        <p:nvSpPr>
          <p:cNvPr id="4" name="Slide Number Placeholder 3">
            <a:extLst>
              <a:ext uri="{FF2B5EF4-FFF2-40B4-BE49-F238E27FC236}">
                <a16:creationId xmlns:a16="http://schemas.microsoft.com/office/drawing/2014/main" id="{2C77EA3B-CE6D-A44A-BDB9-4D7FEA11ACB4}"/>
              </a:ext>
            </a:extLst>
          </p:cNvPr>
          <p:cNvSpPr>
            <a:spLocks noGrp="1"/>
          </p:cNvSpPr>
          <p:nvPr>
            <p:ph type="sldNum" sz="quarter" idx="4"/>
          </p:nvPr>
        </p:nvSpPr>
        <p:spPr/>
        <p:txBody>
          <a:bodyPr/>
          <a:lstStyle/>
          <a:p>
            <a:fld id="{D1EEACBE-03EC-4E7A-962F-F75CCA5C4C08}" type="slidenum">
              <a:rPr lang="en-US" smtClean="0">
                <a:latin typeface="Arial" panose="020B0604020202020204" pitchFamily="34" charset="0"/>
                <a:cs typeface="Arial" panose="020B0604020202020204" pitchFamily="34" charset="0"/>
              </a:rPr>
              <a:pPr/>
              <a:t>26</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916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LAB 2 OVERVIEW</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3</a:t>
            </a:fld>
            <a:endParaRPr lang="en-US" dirty="0"/>
          </a:p>
        </p:txBody>
      </p:sp>
      <p:sp>
        <p:nvSpPr>
          <p:cNvPr id="2" name="Rectangle 1">
            <a:extLst>
              <a:ext uri="{FF2B5EF4-FFF2-40B4-BE49-F238E27FC236}">
                <a16:creationId xmlns:a16="http://schemas.microsoft.com/office/drawing/2014/main" id="{BAEA6B05-0B3C-4AC4-8D7A-373C05F282FE}"/>
              </a:ext>
            </a:extLst>
          </p:cNvPr>
          <p:cNvSpPr/>
          <p:nvPr/>
        </p:nvSpPr>
        <p:spPr>
          <a:xfrm>
            <a:off x="795528" y="1793438"/>
            <a:ext cx="9678924" cy="2308324"/>
          </a:xfrm>
          <a:prstGeom prst="rect">
            <a:avLst/>
          </a:prstGeom>
        </p:spPr>
        <p:txBody>
          <a:bodyPr wrap="square">
            <a:spAutoFit/>
          </a:bodyPr>
          <a:lstStyle/>
          <a:p>
            <a:r>
              <a:rPr lang="en-US" dirty="0">
                <a:solidFill>
                  <a:srgbClr val="000000"/>
                </a:solidFill>
                <a:latin typeface="Helvetica Neue"/>
              </a:rPr>
              <a:t>In this lab, we will leverage the </a:t>
            </a:r>
            <a:r>
              <a:rPr lang="en-US" dirty="0" err="1">
                <a:solidFill>
                  <a:srgbClr val="000000"/>
                </a:solidFill>
                <a:latin typeface="Helvetica Neue"/>
              </a:rPr>
              <a:t>Backblaze</a:t>
            </a:r>
            <a:r>
              <a:rPr lang="en-US" dirty="0">
                <a:solidFill>
                  <a:srgbClr val="000000"/>
                </a:solidFill>
                <a:latin typeface="Helvetica Neue"/>
              </a:rPr>
              <a:t> Hard Drive SMART data to train an LSTM model that will predict potential future failures. Unlike the previous lab, where the </a:t>
            </a:r>
            <a:r>
              <a:rPr lang="en-US" dirty="0" err="1">
                <a:solidFill>
                  <a:srgbClr val="000000"/>
                </a:solidFill>
                <a:latin typeface="Helvetica Neue"/>
              </a:rPr>
              <a:t>XGBoost</a:t>
            </a:r>
            <a:r>
              <a:rPr lang="en-US" dirty="0">
                <a:solidFill>
                  <a:srgbClr val="000000"/>
                </a:solidFill>
                <a:latin typeface="Helvetica Neue"/>
              </a:rPr>
              <a:t> model predicted based on current data, the LSTM model will leverage time series data to look for trends prior to a failure.</a:t>
            </a:r>
          </a:p>
          <a:p>
            <a:endParaRPr lang="en-US" dirty="0">
              <a:solidFill>
                <a:srgbClr val="000000"/>
              </a:solidFill>
              <a:latin typeface="Helvetica Neue"/>
            </a:endParaRPr>
          </a:p>
          <a:p>
            <a:r>
              <a:rPr lang="en-US" dirty="0">
                <a:solidFill>
                  <a:srgbClr val="000000"/>
                </a:solidFill>
                <a:latin typeface="Helvetica Neue"/>
              </a:rPr>
              <a:t>We will walk through creating the "normal" and "failing" sequences that will indicate when we expect to see early warning signs of a disk failure. Then we will use that data to train our model.</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99793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dirty="0">
                <a:latin typeface="Arial" panose="020B0604020202020204" pitchFamily="34" charset="0"/>
                <a:cs typeface="Arial" panose="020B0604020202020204" pitchFamily="34" charset="0"/>
              </a:rPr>
              <a:t>workshop structure</a:t>
            </a:r>
          </a:p>
        </p:txBody>
      </p:sp>
      <p:grpSp>
        <p:nvGrpSpPr>
          <p:cNvPr id="5" name="Google Shape;502;p102">
            <a:extLst>
              <a:ext uri="{FF2B5EF4-FFF2-40B4-BE49-F238E27FC236}">
                <a16:creationId xmlns:a16="http://schemas.microsoft.com/office/drawing/2014/main" id="{FB8D74FA-6AE4-A747-8E6F-82A6471E154D}"/>
              </a:ext>
            </a:extLst>
          </p:cNvPr>
          <p:cNvGrpSpPr/>
          <p:nvPr/>
        </p:nvGrpSpPr>
        <p:grpSpPr>
          <a:xfrm>
            <a:off x="854010" y="1836246"/>
            <a:ext cx="4798142" cy="2077532"/>
            <a:chOff x="599768" y="1728678"/>
            <a:chExt cx="4798142" cy="1995948"/>
          </a:xfrm>
        </p:grpSpPr>
        <p:sp>
          <p:nvSpPr>
            <p:cNvPr id="6" name="Google Shape;503;p102">
              <a:extLst>
                <a:ext uri="{FF2B5EF4-FFF2-40B4-BE49-F238E27FC236}">
                  <a16:creationId xmlns:a16="http://schemas.microsoft.com/office/drawing/2014/main" id="{317E49DD-4E89-7C44-8BA5-B3A99317E310}"/>
                </a:ext>
              </a:extLst>
            </p:cNvPr>
            <p:cNvSpPr/>
            <p:nvPr/>
          </p:nvSpPr>
          <p:spPr>
            <a:xfrm>
              <a:off x="599768" y="1728678"/>
              <a:ext cx="4798142" cy="1995948"/>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7" name="Google Shape;504;p102">
              <a:extLst>
                <a:ext uri="{FF2B5EF4-FFF2-40B4-BE49-F238E27FC236}">
                  <a16:creationId xmlns:a16="http://schemas.microsoft.com/office/drawing/2014/main" id="{967A5E4B-6613-6641-8FB2-8DF486BCA216}"/>
                </a:ext>
              </a:extLst>
            </p:cNvPr>
            <p:cNvSpPr/>
            <p:nvPr/>
          </p:nvSpPr>
          <p:spPr>
            <a:xfrm>
              <a:off x="689515" y="1775807"/>
              <a:ext cx="4597167" cy="1887818"/>
            </a:xfrm>
            <a:prstGeom prst="rect">
              <a:avLst/>
            </a:prstGeom>
            <a:solidFill>
              <a:srgbClr val="92D050"/>
            </a:solid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Discuss predictive maintenance,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Blackblaze</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hard drive data, challenges of dealing with large noisy datasets.</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Scope into short-term </a:t>
              </a:r>
              <a:r>
                <a:rPr lang="en-US" sz="1200" dirty="0">
                  <a:solidFill>
                    <a:srgbClr val="000000"/>
                  </a:solidFill>
                  <a:latin typeface="Arial" panose="020B0604020202020204" pitchFamily="34" charset="0"/>
                  <a:ea typeface="Trebuchet MS"/>
                  <a:cs typeface="Arial" panose="020B0604020202020204" pitchFamily="34" charset="0"/>
                  <a:sym typeface="Trebuchet MS"/>
                </a:rPr>
                <a:t>ML </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automation problem.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Ingest raw real dataset from GPU production line for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Format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DataFrame</a:t>
              </a:r>
              <a:r>
                <a:rPr lang="en-US" sz="1200" dirty="0" err="1">
                  <a:solidFill>
                    <a:srgbClr val="000000"/>
                  </a:solidFill>
                  <a:latin typeface="Arial" panose="020B0604020202020204" pitchFamily="34" charset="0"/>
                  <a:ea typeface="Trebuchet MS"/>
                  <a:cs typeface="Arial" panose="020B0604020202020204" pitchFamily="34" charset="0"/>
                  <a:sym typeface="Trebuchet MS"/>
                </a:rPr>
                <a:t>s</a:t>
              </a:r>
              <a:r>
                <a:rPr lang="en-US" sz="1200" dirty="0">
                  <a:solidFill>
                    <a:srgbClr val="000000"/>
                  </a:solidFill>
                  <a:latin typeface="Arial" panose="020B0604020202020204" pitchFamily="34" charset="0"/>
                  <a:ea typeface="Trebuchet MS"/>
                  <a:cs typeface="Arial" panose="020B0604020202020204" pitchFamily="34" charset="0"/>
                  <a:sym typeface="Trebuchet MS"/>
                </a:rPr>
                <a:t> and </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into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DMatrices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to fit into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Analyze dataset statistics (i.e. false positives, true positives.) </a:t>
              </a:r>
              <a:endParaRPr lang="en-US" sz="1200"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Examine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performance over the model.</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balance imbalanced data and measure relevant KPIs to assess the model.</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8" name="Google Shape;505;p102">
            <a:extLst>
              <a:ext uri="{FF2B5EF4-FFF2-40B4-BE49-F238E27FC236}">
                <a16:creationId xmlns:a16="http://schemas.microsoft.com/office/drawing/2014/main" id="{A1B5C4B4-A5A3-4049-8571-CE4519402D20}"/>
              </a:ext>
            </a:extLst>
          </p:cNvPr>
          <p:cNvGrpSpPr/>
          <p:nvPr/>
        </p:nvGrpSpPr>
        <p:grpSpPr>
          <a:xfrm>
            <a:off x="854010" y="1031550"/>
            <a:ext cx="4798142" cy="762181"/>
            <a:chOff x="599768" y="1604864"/>
            <a:chExt cx="4798142" cy="1995950"/>
          </a:xfrm>
        </p:grpSpPr>
        <p:sp>
          <p:nvSpPr>
            <p:cNvPr id="9" name="Google Shape;506;p102">
              <a:extLst>
                <a:ext uri="{FF2B5EF4-FFF2-40B4-BE49-F238E27FC236}">
                  <a16:creationId xmlns:a16="http://schemas.microsoft.com/office/drawing/2014/main" id="{87BC40F4-8059-3749-8A7F-146FB6D5BBAC}"/>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0" name="Google Shape;507;p102">
              <a:extLst>
                <a:ext uri="{FF2B5EF4-FFF2-40B4-BE49-F238E27FC236}">
                  <a16:creationId xmlns:a16="http://schemas.microsoft.com/office/drawing/2014/main" id="{41E18C4A-0D08-4F47-A9FD-D6920CC49C9B}"/>
                </a:ext>
              </a:extLst>
            </p:cNvPr>
            <p:cNvSpPr/>
            <p:nvPr/>
          </p:nvSpPr>
          <p:spPr>
            <a:xfrm>
              <a:off x="898588" y="2432062"/>
              <a:ext cx="4388094" cy="1075088"/>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a:t>
              </a:r>
              <a:r>
                <a:rPr lang="en-US" sz="1400" dirty="0" err="1"/>
                <a:t>XGBoost</a:t>
              </a:r>
              <a:r>
                <a:rPr lang="en-US" sz="1400" dirty="0"/>
                <a:t> models with RAPIDS for Time Series</a:t>
              </a:r>
            </a:p>
          </p:txBody>
        </p:sp>
        <p:sp>
          <p:nvSpPr>
            <p:cNvPr id="11" name="Google Shape;508;p102">
              <a:extLst>
                <a:ext uri="{FF2B5EF4-FFF2-40B4-BE49-F238E27FC236}">
                  <a16:creationId xmlns:a16="http://schemas.microsoft.com/office/drawing/2014/main" id="{05D098B3-7A84-6B4C-82DF-CCFD94ABB74D}"/>
                </a:ext>
              </a:extLst>
            </p:cNvPr>
            <p:cNvSpPr/>
            <p:nvPr/>
          </p:nvSpPr>
          <p:spPr>
            <a:xfrm>
              <a:off x="898588" y="1931758"/>
              <a:ext cx="4236097" cy="648598"/>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1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12" name="Google Shape;509;p102">
            <a:extLst>
              <a:ext uri="{FF2B5EF4-FFF2-40B4-BE49-F238E27FC236}">
                <a16:creationId xmlns:a16="http://schemas.microsoft.com/office/drawing/2014/main" id="{EC7BA576-850B-CA40-931E-0118556A43A1}"/>
              </a:ext>
            </a:extLst>
          </p:cNvPr>
          <p:cNvGrpSpPr/>
          <p:nvPr/>
        </p:nvGrpSpPr>
        <p:grpSpPr>
          <a:xfrm>
            <a:off x="5838782" y="1832889"/>
            <a:ext cx="4798142" cy="2077531"/>
            <a:chOff x="599768" y="1728678"/>
            <a:chExt cx="4798142" cy="3257824"/>
          </a:xfrm>
        </p:grpSpPr>
        <p:sp>
          <p:nvSpPr>
            <p:cNvPr id="13" name="Google Shape;510;p102">
              <a:extLst>
                <a:ext uri="{FF2B5EF4-FFF2-40B4-BE49-F238E27FC236}">
                  <a16:creationId xmlns:a16="http://schemas.microsoft.com/office/drawing/2014/main" id="{46342162-45C8-2046-9ED6-21531D03CD7F}"/>
                </a:ext>
              </a:extLst>
            </p:cNvPr>
            <p:cNvSpPr/>
            <p:nvPr/>
          </p:nvSpPr>
          <p:spPr>
            <a:xfrm>
              <a:off x="599768" y="1728678"/>
              <a:ext cx="4798142" cy="3257824"/>
            </a:xfrm>
            <a:prstGeom prst="rect">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4" name="Google Shape;511;p102">
              <a:extLst>
                <a:ext uri="{FF2B5EF4-FFF2-40B4-BE49-F238E27FC236}">
                  <a16:creationId xmlns:a16="http://schemas.microsoft.com/office/drawing/2014/main" id="{83172A77-7716-1541-B169-49FF0529923F}"/>
                </a:ext>
              </a:extLst>
            </p:cNvPr>
            <p:cNvSpPr/>
            <p:nvPr/>
          </p:nvSpPr>
          <p:spPr>
            <a:xfrm>
              <a:off x="773476" y="1873588"/>
              <a:ext cx="4434825" cy="2940983"/>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Discuss Recurrent Networks and Long Short-Term Memory (LSTMs).</a:t>
              </a:r>
            </a:p>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mitigate Vanishing Gradient Problem using LSTMs and get familiarized with their cell structure.</a:t>
              </a:r>
            </a:p>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create sequences of data to feed the temporal nature of RNNs.</a:t>
              </a:r>
            </a:p>
            <a:p>
              <a:pPr marL="228600" marR="0" lvl="0" indent="-228600" algn="l" rtl="0">
                <a:lnSpc>
                  <a:spcPct val="90000"/>
                </a:lnSpc>
                <a:spcBef>
                  <a:spcPts val="0"/>
                </a:spcBef>
                <a:spcAft>
                  <a:spcPts val="0"/>
                </a:spcAft>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Design different RNN architectures and even create your own model.</a:t>
              </a:r>
            </a:p>
            <a:p>
              <a:pPr marL="228600" marR="0" lvl="0" indent="-228600" algn="l" rtl="0">
                <a:lnSpc>
                  <a:spcPct val="90000"/>
                </a:lnSpc>
                <a:spcBef>
                  <a:spcPts val="0"/>
                </a:spcBef>
                <a:spcAft>
                  <a:spcPts val="0"/>
                </a:spcAft>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the confusion matrix and adjust the threshold to different f-1 scores.</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p:txBody>
        </p:sp>
      </p:grpSp>
      <p:grpSp>
        <p:nvGrpSpPr>
          <p:cNvPr id="15" name="Google Shape;512;p102">
            <a:extLst>
              <a:ext uri="{FF2B5EF4-FFF2-40B4-BE49-F238E27FC236}">
                <a16:creationId xmlns:a16="http://schemas.microsoft.com/office/drawing/2014/main" id="{83E808F0-DEBA-7E43-B766-A6FDDF225A33}"/>
              </a:ext>
            </a:extLst>
          </p:cNvPr>
          <p:cNvGrpSpPr/>
          <p:nvPr/>
        </p:nvGrpSpPr>
        <p:grpSpPr>
          <a:xfrm>
            <a:off x="5838782" y="1034182"/>
            <a:ext cx="4798142" cy="762332"/>
            <a:chOff x="599768" y="1604469"/>
            <a:chExt cx="4798142" cy="1996345"/>
          </a:xfrm>
        </p:grpSpPr>
        <p:sp>
          <p:nvSpPr>
            <p:cNvPr id="16" name="Google Shape;513;p102">
              <a:extLst>
                <a:ext uri="{FF2B5EF4-FFF2-40B4-BE49-F238E27FC236}">
                  <a16:creationId xmlns:a16="http://schemas.microsoft.com/office/drawing/2014/main" id="{7E61B4E0-92A3-2A42-87DA-380085184CCB}"/>
                </a:ext>
              </a:extLst>
            </p:cNvPr>
            <p:cNvSpPr/>
            <p:nvPr/>
          </p:nvSpPr>
          <p:spPr>
            <a:xfrm>
              <a:off x="599768" y="1604864"/>
              <a:ext cx="4798142" cy="1995950"/>
            </a:xfrm>
            <a:prstGeom prst="rect">
              <a:avLst/>
            </a:prstGeom>
            <a:solidFill>
              <a:schemeClr val="accent3">
                <a:lumMod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7" name="Google Shape;514;p102">
              <a:extLst>
                <a:ext uri="{FF2B5EF4-FFF2-40B4-BE49-F238E27FC236}">
                  <a16:creationId xmlns:a16="http://schemas.microsoft.com/office/drawing/2014/main" id="{95B9B248-73A4-3B4F-986A-3E47C9081298}"/>
                </a:ext>
              </a:extLst>
            </p:cNvPr>
            <p:cNvSpPr/>
            <p:nvPr/>
          </p:nvSpPr>
          <p:spPr>
            <a:xfrm>
              <a:off x="904786" y="2436155"/>
              <a:ext cx="4364567" cy="1085989"/>
            </a:xfrm>
            <a:prstGeom prst="rect">
              <a:avLst/>
            </a:prstGeom>
            <a:solidFill>
              <a:schemeClr val="accent3">
                <a:lumMod val="75000"/>
              </a:schemeClr>
            </a:solidFill>
            <a:ln>
              <a:noFill/>
            </a:ln>
          </p:spPr>
          <p:txBody>
            <a:bodyPr spcFirstLastPara="1" wrap="square" lIns="91425" tIns="45700" rIns="91425" bIns="45700" anchor="t" anchorCtr="0">
              <a:noAutofit/>
            </a:bodyPr>
            <a:lstStyle/>
            <a:p>
              <a:r>
                <a:rPr lang="en-US" sz="1400" dirty="0"/>
                <a:t>Training GPU LSTM models using </a:t>
              </a:r>
              <a:r>
                <a:rPr lang="en-US" sz="1400" dirty="0" err="1"/>
                <a:t>Keras+Tensorflow</a:t>
              </a:r>
              <a:r>
                <a:rPr lang="en-US" sz="1400" dirty="0"/>
                <a:t> for Time Series</a:t>
              </a:r>
            </a:p>
          </p:txBody>
        </p:sp>
        <p:sp>
          <p:nvSpPr>
            <p:cNvPr id="18" name="Google Shape;515;p102">
              <a:extLst>
                <a:ext uri="{FF2B5EF4-FFF2-40B4-BE49-F238E27FC236}">
                  <a16:creationId xmlns:a16="http://schemas.microsoft.com/office/drawing/2014/main" id="{53267915-0FDD-1A43-B81A-5216F13FC3D3}"/>
                </a:ext>
              </a:extLst>
            </p:cNvPr>
            <p:cNvSpPr/>
            <p:nvPr/>
          </p:nvSpPr>
          <p:spPr>
            <a:xfrm>
              <a:off x="898589" y="1604469"/>
              <a:ext cx="4236097" cy="967183"/>
            </a:xfrm>
            <a:prstGeom prst="rect">
              <a:avLst/>
            </a:prstGeom>
            <a:solidFill>
              <a:schemeClr val="accent3">
                <a:lumMod val="75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2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19" name="Google Shape;516;p102">
            <a:extLst>
              <a:ext uri="{FF2B5EF4-FFF2-40B4-BE49-F238E27FC236}">
                <a16:creationId xmlns:a16="http://schemas.microsoft.com/office/drawing/2014/main" id="{EE68830A-21FA-C444-8391-27AF6F59DBAA}"/>
              </a:ext>
            </a:extLst>
          </p:cNvPr>
          <p:cNvSpPr/>
          <p:nvPr/>
        </p:nvSpPr>
        <p:spPr>
          <a:xfrm rot="10800000">
            <a:off x="5165795" y="1831101"/>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0" name="Google Shape;517;p102">
            <a:extLst>
              <a:ext uri="{FF2B5EF4-FFF2-40B4-BE49-F238E27FC236}">
                <a16:creationId xmlns:a16="http://schemas.microsoft.com/office/drawing/2014/main" id="{E6A84B4C-BCBE-2B43-AEA5-3C7398821DED}"/>
              </a:ext>
            </a:extLst>
          </p:cNvPr>
          <p:cNvSpPr/>
          <p:nvPr/>
        </p:nvSpPr>
        <p:spPr>
          <a:xfrm rot="10800000">
            <a:off x="10089371" y="1825514"/>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nvGrpSpPr>
          <p:cNvPr id="21" name="Google Shape;518;p102">
            <a:extLst>
              <a:ext uri="{FF2B5EF4-FFF2-40B4-BE49-F238E27FC236}">
                <a16:creationId xmlns:a16="http://schemas.microsoft.com/office/drawing/2014/main" id="{9EAA652F-6347-0947-AD86-58238B5C796E}"/>
              </a:ext>
            </a:extLst>
          </p:cNvPr>
          <p:cNvGrpSpPr/>
          <p:nvPr/>
        </p:nvGrpSpPr>
        <p:grpSpPr>
          <a:xfrm>
            <a:off x="854010" y="4017386"/>
            <a:ext cx="9782914" cy="1701384"/>
            <a:chOff x="5883843" y="3625471"/>
            <a:chExt cx="4808882" cy="2236658"/>
          </a:xfrm>
        </p:grpSpPr>
        <p:grpSp>
          <p:nvGrpSpPr>
            <p:cNvPr id="22" name="Google Shape;519;p102">
              <a:extLst>
                <a:ext uri="{FF2B5EF4-FFF2-40B4-BE49-F238E27FC236}">
                  <a16:creationId xmlns:a16="http://schemas.microsoft.com/office/drawing/2014/main" id="{34CFA0BE-B8A4-9947-8399-E03E7B370F0B}"/>
                </a:ext>
              </a:extLst>
            </p:cNvPr>
            <p:cNvGrpSpPr/>
            <p:nvPr/>
          </p:nvGrpSpPr>
          <p:grpSpPr>
            <a:xfrm>
              <a:off x="5883843" y="4432150"/>
              <a:ext cx="4798142" cy="1429979"/>
              <a:chOff x="599768" y="1728676"/>
              <a:chExt cx="4798142" cy="2511241"/>
            </a:xfrm>
          </p:grpSpPr>
          <p:sp>
            <p:nvSpPr>
              <p:cNvPr id="29" name="Google Shape;520;p102">
                <a:extLst>
                  <a:ext uri="{FF2B5EF4-FFF2-40B4-BE49-F238E27FC236}">
                    <a16:creationId xmlns:a16="http://schemas.microsoft.com/office/drawing/2014/main" id="{F4056B86-A996-8741-8482-69B8AF4C44BE}"/>
                  </a:ext>
                </a:extLst>
              </p:cNvPr>
              <p:cNvSpPr/>
              <p:nvPr/>
            </p:nvSpPr>
            <p:spPr>
              <a:xfrm>
                <a:off x="599768" y="1728676"/>
                <a:ext cx="4798142" cy="251124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30" name="Google Shape;521;p102">
                <a:extLst>
                  <a:ext uri="{FF2B5EF4-FFF2-40B4-BE49-F238E27FC236}">
                    <a16:creationId xmlns:a16="http://schemas.microsoft.com/office/drawing/2014/main" id="{DE6DCA1F-BC00-7A48-A00D-5FA7D1C3DA47}"/>
                  </a:ext>
                </a:extLst>
              </p:cNvPr>
              <p:cNvSpPr/>
              <p:nvPr/>
            </p:nvSpPr>
            <p:spPr>
              <a:xfrm>
                <a:off x="784216" y="1896175"/>
                <a:ext cx="4511544" cy="1769069"/>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Keras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t>
                </a: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General discussion on hyperparameter tuning and threshold settings.</a:t>
                </a: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23" name="Google Shape;522;p102">
              <a:extLst>
                <a:ext uri="{FF2B5EF4-FFF2-40B4-BE49-F238E27FC236}">
                  <a16:creationId xmlns:a16="http://schemas.microsoft.com/office/drawing/2014/main" id="{CC39850B-A9E0-9D4B-9ABE-B42A0715DDA0}"/>
                </a:ext>
              </a:extLst>
            </p:cNvPr>
            <p:cNvGrpSpPr/>
            <p:nvPr/>
          </p:nvGrpSpPr>
          <p:grpSpPr>
            <a:xfrm>
              <a:off x="5894583" y="3625471"/>
              <a:ext cx="4798142" cy="762181"/>
              <a:chOff x="599768" y="1604864"/>
              <a:chExt cx="4798142" cy="1995950"/>
            </a:xfrm>
          </p:grpSpPr>
          <p:sp>
            <p:nvSpPr>
              <p:cNvPr id="26" name="Google Shape;523;p102">
                <a:extLst>
                  <a:ext uri="{FF2B5EF4-FFF2-40B4-BE49-F238E27FC236}">
                    <a16:creationId xmlns:a16="http://schemas.microsoft.com/office/drawing/2014/main" id="{B4493030-8FFD-5A4C-BD16-5A2F2C75D792}"/>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7" name="Google Shape;524;p102">
                <a:extLst>
                  <a:ext uri="{FF2B5EF4-FFF2-40B4-BE49-F238E27FC236}">
                    <a16:creationId xmlns:a16="http://schemas.microsoft.com/office/drawing/2014/main" id="{F84FA7ED-8130-D343-8DA0-32F315DF6385}"/>
                  </a:ext>
                </a:extLst>
              </p:cNvPr>
              <p:cNvSpPr/>
              <p:nvPr/>
            </p:nvSpPr>
            <p:spPr>
              <a:xfrm>
                <a:off x="919900" y="2605226"/>
                <a:ext cx="4236097" cy="749564"/>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Autoencoder for Anomaly Detection</a:t>
                </a:r>
              </a:p>
            </p:txBody>
          </p:sp>
          <p:sp>
            <p:nvSpPr>
              <p:cNvPr id="28" name="Google Shape;525;p102">
                <a:extLst>
                  <a:ext uri="{FF2B5EF4-FFF2-40B4-BE49-F238E27FC236}">
                    <a16:creationId xmlns:a16="http://schemas.microsoft.com/office/drawing/2014/main" id="{722857A1-2D49-6242-9759-E20C0FE3B56A}"/>
                  </a:ext>
                </a:extLst>
              </p:cNvPr>
              <p:cNvSpPr/>
              <p:nvPr/>
            </p:nvSpPr>
            <p:spPr>
              <a:xfrm>
                <a:off x="898589" y="1850980"/>
                <a:ext cx="4236097" cy="967183"/>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3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25" name="Google Shape;527;p102">
              <a:extLst>
                <a:ext uri="{FF2B5EF4-FFF2-40B4-BE49-F238E27FC236}">
                  <a16:creationId xmlns:a16="http://schemas.microsoft.com/office/drawing/2014/main" id="{0AF31DB7-ED8A-2748-897B-F8633006FECE}"/>
                </a:ext>
              </a:extLst>
            </p:cNvPr>
            <p:cNvSpPr/>
            <p:nvPr/>
          </p:nvSpPr>
          <p:spPr>
            <a:xfrm rot="10800000">
              <a:off x="10132942" y="4411439"/>
              <a:ext cx="120641" cy="198665"/>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sp>
        <p:nvSpPr>
          <p:cNvPr id="4" name="Slide Number Placeholder 3">
            <a:extLst>
              <a:ext uri="{FF2B5EF4-FFF2-40B4-BE49-F238E27FC236}">
                <a16:creationId xmlns:a16="http://schemas.microsoft.com/office/drawing/2014/main" id="{AD93F64D-60D6-7241-A3C3-DC8558BCA67B}"/>
              </a:ext>
            </a:extLst>
          </p:cNvPr>
          <p:cNvSpPr>
            <a:spLocks noGrp="1"/>
          </p:cNvSpPr>
          <p:nvPr>
            <p:ph type="sldNum" sz="quarter" idx="4"/>
          </p:nvPr>
        </p:nvSpPr>
        <p:spPr/>
        <p:txBody>
          <a:bodyPr/>
          <a:lstStyle/>
          <a:p>
            <a:fld id="{D1EEACBE-03EC-4E7A-962F-F75CCA5C4C08}" type="slidenum">
              <a:rPr lang="en-US" smtClean="0"/>
              <a:pPr/>
              <a:t>4</a:t>
            </a:fld>
            <a:endParaRPr lang="en-US" dirty="0"/>
          </a:p>
        </p:txBody>
      </p:sp>
    </p:spTree>
    <p:extLst>
      <p:ext uri="{BB962C8B-B14F-4D97-AF65-F5344CB8AC3E}">
        <p14:creationId xmlns:p14="http://schemas.microsoft.com/office/powerpoint/2010/main" val="160473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Recurrent Neural Networks</a:t>
            </a:r>
          </a:p>
        </p:txBody>
      </p:sp>
    </p:spTree>
    <p:extLst>
      <p:ext uri="{BB962C8B-B14F-4D97-AF65-F5344CB8AC3E}">
        <p14:creationId xmlns:p14="http://schemas.microsoft.com/office/powerpoint/2010/main" val="95306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Recurrent Neural Networks</a:t>
            </a:r>
            <a:endParaRPr lang="en-US" sz="3200" cap="none"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399E7399-706E-4E98-BE47-2F2025AE7B4D}"/>
              </a:ext>
            </a:extLst>
          </p:cNvPr>
          <p:cNvSpPr/>
          <p:nvPr/>
        </p:nvSpPr>
        <p:spPr>
          <a:xfrm>
            <a:off x="606830" y="1331163"/>
            <a:ext cx="9759140" cy="4219617"/>
          </a:xfrm>
          <a:prstGeom prst="rect">
            <a:avLst/>
          </a:prstGeom>
        </p:spPr>
        <p:txBody>
          <a:bodyPr wrap="square">
            <a:spAutoFit/>
          </a:bodyPr>
          <a:lstStyle/>
          <a:p>
            <a:pPr marL="285750" lvl="0" indent="-285750">
              <a:lnSpc>
                <a:spcPct val="90000"/>
              </a:lnSpc>
              <a:spcBef>
                <a:spcPts val="1800"/>
              </a:spcBef>
              <a:spcAft>
                <a:spcPts val="0"/>
              </a:spcAft>
              <a:buClr>
                <a:schemeClr val="dk1"/>
              </a:buClr>
              <a:buSzPts val="200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RNNs are created to solve the memory-persistence issue found in conventional feed forward networks. </a:t>
            </a:r>
          </a:p>
          <a:p>
            <a:pPr marL="285750" lvl="0" indent="-285750">
              <a:lnSpc>
                <a:spcPct val="90000"/>
              </a:lnSpc>
              <a:spcBef>
                <a:spcPts val="1800"/>
              </a:spcBef>
              <a:spcAft>
                <a:spcPts val="0"/>
              </a:spcAft>
              <a:buClr>
                <a:schemeClr val="dk1"/>
              </a:buClr>
              <a:buSzPts val="200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RNNs maintain a loop that allows the information to be persistent in the network. </a:t>
            </a:r>
          </a:p>
          <a:p>
            <a:pPr marL="285750" lvl="0" indent="-285750">
              <a:lnSpc>
                <a:spcPct val="90000"/>
              </a:lnSpc>
              <a:spcBef>
                <a:spcPts val="1800"/>
              </a:spcBef>
              <a:spcAft>
                <a:spcPts val="0"/>
              </a:spcAft>
              <a:buClr>
                <a:schemeClr val="dk1"/>
              </a:buClr>
              <a:buSzPts val="200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lvl="0" indent="-285750">
              <a:lnSpc>
                <a:spcPct val="90000"/>
              </a:lnSpc>
              <a:spcBef>
                <a:spcPts val="1800"/>
              </a:spcBef>
              <a:spcAft>
                <a:spcPts val="0"/>
              </a:spcAft>
              <a:buClr>
                <a:schemeClr val="dk1"/>
              </a:buClr>
              <a:buSzPts val="200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lvl="0" indent="-285750">
              <a:lnSpc>
                <a:spcPct val="90000"/>
              </a:lnSpc>
              <a:spcBef>
                <a:spcPts val="1800"/>
              </a:spcBef>
              <a:spcAft>
                <a:spcPts val="0"/>
              </a:spcAft>
              <a:buClr>
                <a:schemeClr val="dk1"/>
              </a:buClr>
              <a:buSzPts val="200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lvl="0" indent="-285750">
              <a:lnSpc>
                <a:spcPct val="90000"/>
              </a:lnSpc>
              <a:spcBef>
                <a:spcPts val="1800"/>
              </a:spcBef>
              <a:spcAft>
                <a:spcPts val="0"/>
              </a:spcAft>
              <a:buClr>
                <a:schemeClr val="dk1"/>
              </a:buClr>
              <a:buSzPts val="200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lvl="0" indent="-285750">
              <a:lnSpc>
                <a:spcPct val="90000"/>
              </a:lnSpc>
              <a:spcBef>
                <a:spcPts val="1800"/>
              </a:spcBef>
              <a:spcAft>
                <a:spcPts val="0"/>
              </a:spcAft>
              <a:buClr>
                <a:schemeClr val="dk1"/>
              </a:buClr>
              <a:buSzPts val="200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At each time step  𝑡 , the network receives input  𝑋𝑡  and outputs a value of  𝑦𝑡 . The left side of the figure shows an RNN cell with input  𝑋  and output  𝑦 . There is also a loop-back of the state, which represents the memory. At a given timestep  𝑡 , the output also depends on all previous timesteps  𝑡−1,𝑡−2,...,0 . </a:t>
            </a: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6</a:t>
            </a:fld>
            <a:endParaRPr lang="en-US" dirty="0"/>
          </a:p>
        </p:txBody>
      </p:sp>
      <p:grpSp>
        <p:nvGrpSpPr>
          <p:cNvPr id="6" name="Group 5">
            <a:extLst>
              <a:ext uri="{FF2B5EF4-FFF2-40B4-BE49-F238E27FC236}">
                <a16:creationId xmlns:a16="http://schemas.microsoft.com/office/drawing/2014/main" id="{7E3F2EAD-5972-4207-B848-96ECAA507B07}"/>
              </a:ext>
            </a:extLst>
          </p:cNvPr>
          <p:cNvGrpSpPr/>
          <p:nvPr/>
        </p:nvGrpSpPr>
        <p:grpSpPr>
          <a:xfrm>
            <a:off x="3037885" y="2513838"/>
            <a:ext cx="4540758" cy="1796703"/>
            <a:chOff x="3037885" y="2513838"/>
            <a:chExt cx="4540758" cy="1796703"/>
          </a:xfrm>
        </p:grpSpPr>
        <p:pic>
          <p:nvPicPr>
            <p:cNvPr id="3077" name="Picture 5" descr="http://ec2-52-40-136-0.us-west-2.compute.amazonaws.com:9980/eqvBEcDZ/notebooks/tasks/l-mf-04/task/img/lstm%20seq.png">
              <a:extLst>
                <a:ext uri="{FF2B5EF4-FFF2-40B4-BE49-F238E27FC236}">
                  <a16:creationId xmlns:a16="http://schemas.microsoft.com/office/drawing/2014/main" id="{3224C261-DA5E-451F-A30A-34F409A94E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7885" y="2513838"/>
              <a:ext cx="4540758" cy="17967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8DE0BC2-8FF5-4334-899E-D7B1E20FDDAF}"/>
                </a:ext>
              </a:extLst>
            </p:cNvPr>
            <p:cNvSpPr txBox="1"/>
            <p:nvPr/>
          </p:nvSpPr>
          <p:spPr>
            <a:xfrm>
              <a:off x="6817492" y="2558577"/>
              <a:ext cx="484428" cy="313932"/>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y</a:t>
              </a:r>
              <a:r>
                <a:rPr lang="en-US" sz="1600" baseline="-25000" dirty="0">
                  <a:solidFill>
                    <a:schemeClr val="bg1"/>
                  </a:solidFill>
                </a:rPr>
                <a:t>t+2</a:t>
              </a:r>
              <a:endParaRPr lang="en-US" sz="1600" dirty="0">
                <a:solidFill>
                  <a:schemeClr val="bg1"/>
                </a:solidFill>
              </a:endParaRPr>
            </a:p>
          </p:txBody>
        </p:sp>
        <p:sp>
          <p:nvSpPr>
            <p:cNvPr id="7" name="TextBox 6">
              <a:extLst>
                <a:ext uri="{FF2B5EF4-FFF2-40B4-BE49-F238E27FC236}">
                  <a16:creationId xmlns:a16="http://schemas.microsoft.com/office/drawing/2014/main" id="{EF04E324-7589-418B-BC88-B5637FED7A16}"/>
                </a:ext>
              </a:extLst>
            </p:cNvPr>
            <p:cNvSpPr txBox="1"/>
            <p:nvPr/>
          </p:nvSpPr>
          <p:spPr>
            <a:xfrm>
              <a:off x="6783074" y="3921166"/>
              <a:ext cx="486030" cy="313932"/>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x</a:t>
              </a:r>
              <a:r>
                <a:rPr lang="en-US" sz="1600" baseline="-25000" dirty="0">
                  <a:solidFill>
                    <a:schemeClr val="bg1"/>
                  </a:solidFill>
                </a:rPr>
                <a:t>t+2</a:t>
              </a:r>
              <a:endParaRPr lang="en-US" sz="1600" dirty="0">
                <a:solidFill>
                  <a:schemeClr val="bg1"/>
                </a:solidFill>
              </a:endParaRPr>
            </a:p>
          </p:txBody>
        </p:sp>
      </p:grpSp>
    </p:spTree>
    <p:extLst>
      <p:ext uri="{BB962C8B-B14F-4D97-AF65-F5344CB8AC3E}">
        <p14:creationId xmlns:p14="http://schemas.microsoft.com/office/powerpoint/2010/main" val="140012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Vanishing Gradient Problem and LSTMs</a:t>
            </a:r>
          </a:p>
        </p:txBody>
      </p:sp>
      <p:sp>
        <p:nvSpPr>
          <p:cNvPr id="4" name="Rectangle 3">
            <a:extLst>
              <a:ext uri="{FF2B5EF4-FFF2-40B4-BE49-F238E27FC236}">
                <a16:creationId xmlns:a16="http://schemas.microsoft.com/office/drawing/2014/main" id="{28EDE62B-90BC-4299-AC98-F38E790C04CD}"/>
              </a:ext>
            </a:extLst>
          </p:cNvPr>
          <p:cNvSpPr/>
          <p:nvPr/>
        </p:nvSpPr>
        <p:spPr>
          <a:xfrm>
            <a:off x="585216" y="1870377"/>
            <a:ext cx="9189720" cy="3139321"/>
          </a:xfrm>
          <a:prstGeom prst="rect">
            <a:avLst/>
          </a:prstGeom>
        </p:spPr>
        <p:txBody>
          <a:bodyPr wrap="square">
            <a:spAutoFit/>
          </a:bodyPr>
          <a:lstStyle/>
          <a:p>
            <a:r>
              <a:rPr lang="en-US" dirty="0">
                <a:solidFill>
                  <a:srgbClr val="000000"/>
                </a:solidFill>
                <a:latin typeface="Helvetica Neue"/>
              </a:rPr>
              <a:t>A simple RNN model only has a single hidden RNN layer while a stacked RNN model (needed for advanced applications) has multiple RNN hidden layers. A common problem in deep networks is the “vanishing gradient” problem, where the gradient gets smaller and smaller with each layer until it is too small to affect the deepest layers.</a:t>
            </a:r>
          </a:p>
          <a:p>
            <a:endParaRPr lang="en-US" dirty="0">
              <a:solidFill>
                <a:srgbClr val="000000"/>
              </a:solidFill>
              <a:latin typeface="Helvetica Neue"/>
            </a:endParaRPr>
          </a:p>
          <a:p>
            <a:r>
              <a:rPr lang="en-US" dirty="0">
                <a:solidFill>
                  <a:srgbClr val="000000"/>
                </a:solidFill>
                <a:latin typeface="Helvetica Neue"/>
              </a:rPr>
              <a:t>This is because small gradients or weights (values less than 1) are multiplied many times over through the multiple time steps, and the gradients shrink asymptotically to zero. </a:t>
            </a:r>
          </a:p>
          <a:p>
            <a:endParaRPr lang="en-US" dirty="0">
              <a:solidFill>
                <a:srgbClr val="000000"/>
              </a:solidFill>
              <a:latin typeface="Helvetica Neue"/>
            </a:endParaRPr>
          </a:p>
          <a:p>
            <a:r>
              <a:rPr lang="en-US" dirty="0">
                <a:solidFill>
                  <a:srgbClr val="000000"/>
                </a:solidFill>
                <a:latin typeface="Helvetica Neue"/>
              </a:rPr>
              <a:t>With the memory cell in LSTMs, we have continuous gradient flow (errors maintain their value) which thus eliminates the vanishing gradient problem and enables learning from sequences which are hundreds of time steps long.</a:t>
            </a:r>
            <a:endParaRPr lang="en-US" b="0" i="0" dirty="0">
              <a:solidFill>
                <a:srgbClr val="000000"/>
              </a:solidFill>
              <a:effectLst/>
              <a:latin typeface="Helvetica Neue"/>
            </a:endParaRPr>
          </a:p>
        </p:txBody>
      </p:sp>
      <p:sp>
        <p:nvSpPr>
          <p:cNvPr id="2" name="Slide Number Placeholder 1">
            <a:extLst>
              <a:ext uri="{FF2B5EF4-FFF2-40B4-BE49-F238E27FC236}">
                <a16:creationId xmlns:a16="http://schemas.microsoft.com/office/drawing/2014/main" id="{1ADCFEA6-6572-456E-B4C9-7C7F5205F3C5}"/>
              </a:ext>
            </a:extLst>
          </p:cNvPr>
          <p:cNvSpPr>
            <a:spLocks noGrp="1"/>
          </p:cNvSpPr>
          <p:nvPr>
            <p:ph type="sldNum" sz="quarter" idx="4"/>
          </p:nvPr>
        </p:nvSpPr>
        <p:spPr/>
        <p:txBody>
          <a:bodyPr/>
          <a:lstStyle/>
          <a:p>
            <a:fld id="{D1EEACBE-03EC-4E7A-962F-F75CCA5C4C08}" type="slidenum">
              <a:rPr lang="en-US" smtClean="0"/>
              <a:pPr/>
              <a:t>7</a:t>
            </a:fld>
            <a:endParaRPr lang="en-US" dirty="0"/>
          </a:p>
        </p:txBody>
      </p:sp>
    </p:spTree>
    <p:extLst>
      <p:ext uri="{BB962C8B-B14F-4D97-AF65-F5344CB8AC3E}">
        <p14:creationId xmlns:p14="http://schemas.microsoft.com/office/powerpoint/2010/main" val="182022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LSTM Model</a:t>
            </a:r>
          </a:p>
        </p:txBody>
      </p:sp>
      <p:sp>
        <p:nvSpPr>
          <p:cNvPr id="2" name="Rectangle 1">
            <a:extLst>
              <a:ext uri="{FF2B5EF4-FFF2-40B4-BE49-F238E27FC236}">
                <a16:creationId xmlns:a16="http://schemas.microsoft.com/office/drawing/2014/main" id="{B6F1A5DE-DBD7-44BC-961F-49691BB67A8F}"/>
              </a:ext>
            </a:extLst>
          </p:cNvPr>
          <p:cNvSpPr/>
          <p:nvPr/>
        </p:nvSpPr>
        <p:spPr>
          <a:xfrm>
            <a:off x="841248" y="5229538"/>
            <a:ext cx="5486400" cy="430887"/>
          </a:xfrm>
          <a:prstGeom prst="rect">
            <a:avLst/>
          </a:prstGeom>
        </p:spPr>
        <p:txBody>
          <a:bodyPr>
            <a:spAutoFit/>
          </a:bodyPr>
          <a:lstStyle/>
          <a:p>
            <a:r>
              <a:rPr lang="en-US" sz="1100" i="1" dirty="0">
                <a:solidFill>
                  <a:schemeClr val="tx1">
                    <a:lumMod val="50000"/>
                  </a:schemeClr>
                </a:solidFill>
              </a:rPr>
              <a:t>Image from book: Hands-On Machine Learning with </a:t>
            </a:r>
            <a:r>
              <a:rPr lang="en-US" sz="1100" i="1" dirty="0" err="1">
                <a:solidFill>
                  <a:schemeClr val="tx1">
                    <a:lumMod val="50000"/>
                  </a:schemeClr>
                </a:solidFill>
              </a:rPr>
              <a:t>Scikit</a:t>
            </a:r>
            <a:r>
              <a:rPr lang="en-US" sz="1100" i="1" dirty="0">
                <a:solidFill>
                  <a:schemeClr val="tx1">
                    <a:lumMod val="50000"/>
                  </a:schemeClr>
                </a:solidFill>
              </a:rPr>
              <a:t>-Learn and TensorFlow: Concepts, Tools, and Techniques to Build Intelligent Systems by </a:t>
            </a:r>
            <a:r>
              <a:rPr lang="en-US" sz="1100" i="1" dirty="0" err="1">
                <a:solidFill>
                  <a:schemeClr val="tx1">
                    <a:lumMod val="50000"/>
                  </a:schemeClr>
                </a:solidFill>
              </a:rPr>
              <a:t>Aurélien</a:t>
            </a:r>
            <a:r>
              <a:rPr lang="en-US" sz="1100" i="1" dirty="0">
                <a:solidFill>
                  <a:schemeClr val="tx1">
                    <a:lumMod val="50000"/>
                  </a:schemeClr>
                </a:solidFill>
              </a:rPr>
              <a:t> </a:t>
            </a:r>
            <a:r>
              <a:rPr lang="en-US" sz="1100" i="1" dirty="0" err="1">
                <a:solidFill>
                  <a:schemeClr val="tx1">
                    <a:lumMod val="50000"/>
                  </a:schemeClr>
                </a:solidFill>
              </a:rPr>
              <a:t>Géron</a:t>
            </a:r>
            <a:endParaRPr lang="en-US" sz="1100" i="1" dirty="0">
              <a:solidFill>
                <a:schemeClr val="tx1">
                  <a:lumMod val="50000"/>
                </a:schemeClr>
              </a:solidFill>
            </a:endParaRPr>
          </a:p>
        </p:txBody>
      </p:sp>
      <p:pic>
        <p:nvPicPr>
          <p:cNvPr id="1028" name="Picture 4" descr="http://ec2-52-40-136-0.us-west-2.compute.amazonaws.com:9980/eqvBEcDZ/notebooks/tasks/l-mf-04/task/img/LSTM%20cell.png">
            <a:extLst>
              <a:ext uri="{FF2B5EF4-FFF2-40B4-BE49-F238E27FC236}">
                <a16:creationId xmlns:a16="http://schemas.microsoft.com/office/drawing/2014/main" id="{C1E75119-E8A9-43E7-95CD-21BA08FDC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1104900"/>
            <a:ext cx="7553325" cy="39624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99B9BB17-2D2D-45DA-89A8-BC9FE78A9102}"/>
              </a:ext>
            </a:extLst>
          </p:cNvPr>
          <p:cNvSpPr>
            <a:spLocks noGrp="1"/>
          </p:cNvSpPr>
          <p:nvPr>
            <p:ph type="sldNum" sz="quarter" idx="4"/>
          </p:nvPr>
        </p:nvSpPr>
        <p:spPr/>
        <p:txBody>
          <a:bodyPr/>
          <a:lstStyle/>
          <a:p>
            <a:fld id="{D1EEACBE-03EC-4E7A-962F-F75CCA5C4C08}" type="slidenum">
              <a:rPr lang="en-US" smtClean="0"/>
              <a:pPr/>
              <a:t>8</a:t>
            </a:fld>
            <a:endParaRPr lang="en-US" dirty="0"/>
          </a:p>
        </p:txBody>
      </p:sp>
    </p:spTree>
    <p:extLst>
      <p:ext uri="{BB962C8B-B14F-4D97-AF65-F5344CB8AC3E}">
        <p14:creationId xmlns:p14="http://schemas.microsoft.com/office/powerpoint/2010/main" val="76024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LSTM Applications</a:t>
            </a:r>
          </a:p>
        </p:txBody>
      </p:sp>
      <p:sp>
        <p:nvSpPr>
          <p:cNvPr id="4" name="Rectangle 3">
            <a:extLst>
              <a:ext uri="{FF2B5EF4-FFF2-40B4-BE49-F238E27FC236}">
                <a16:creationId xmlns:a16="http://schemas.microsoft.com/office/drawing/2014/main" id="{28EDE62B-90BC-4299-AC98-F38E790C04CD}"/>
              </a:ext>
            </a:extLst>
          </p:cNvPr>
          <p:cNvSpPr/>
          <p:nvPr/>
        </p:nvSpPr>
        <p:spPr>
          <a:xfrm>
            <a:off x="585216" y="1870377"/>
            <a:ext cx="9189720" cy="2585323"/>
          </a:xfrm>
          <a:prstGeom prst="rect">
            <a:avLst/>
          </a:prstGeom>
        </p:spPr>
        <p:txBody>
          <a:bodyPr wrap="square">
            <a:spAutoFit/>
          </a:bodyPr>
          <a:lstStyle/>
          <a:p>
            <a:r>
              <a:rPr lang="en-US" dirty="0">
                <a:solidFill>
                  <a:srgbClr val="000000"/>
                </a:solidFill>
                <a:latin typeface="Helvetica Neue"/>
              </a:rPr>
              <a:t>LSTMs, due to their ability to learn long term dependencies, are applicable to a number of sequence learning problems. These problems include language modeling and translation, acoustic modeling of speech, speech synthesis, speech recognition, audio and video data analysis, handwriting recognition and generation, sequence prediction, and protein secondary structure prediction.</a:t>
            </a:r>
          </a:p>
          <a:p>
            <a:endParaRPr lang="en-US" dirty="0">
              <a:solidFill>
                <a:srgbClr val="000000"/>
              </a:solidFill>
              <a:latin typeface="Helvetica Neue"/>
            </a:endParaRPr>
          </a:p>
          <a:p>
            <a:r>
              <a:rPr lang="en-US" dirty="0">
                <a:solidFill>
                  <a:srgbClr val="000000"/>
                </a:solidFill>
                <a:latin typeface="Helvetica Neue"/>
              </a:rPr>
              <a:t>In this lab, we apply the LSTM model to the </a:t>
            </a:r>
            <a:r>
              <a:rPr lang="en-US" dirty="0" err="1">
                <a:solidFill>
                  <a:srgbClr val="000000"/>
                </a:solidFill>
                <a:latin typeface="Helvetica Neue"/>
              </a:rPr>
              <a:t>Backblaze</a:t>
            </a:r>
            <a:r>
              <a:rPr lang="en-US" dirty="0">
                <a:solidFill>
                  <a:srgbClr val="000000"/>
                </a:solidFill>
                <a:latin typeface="Helvetica Neue"/>
              </a:rPr>
              <a:t> data we introduced in the previous lab to create a model that predicts the hard disk failure based on the recorded data-points at least a few days before the actual failure.</a:t>
            </a:r>
            <a:endParaRPr lang="en-US" b="0" i="0" dirty="0">
              <a:solidFill>
                <a:srgbClr val="000000"/>
              </a:solidFill>
              <a:effectLst/>
              <a:latin typeface="Helvetica Neue"/>
            </a:endParaRP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p:txBody>
          <a:bodyPr/>
          <a:lstStyle/>
          <a:p>
            <a:fld id="{D1EEACBE-03EC-4E7A-962F-F75CCA5C4C08}" type="slidenum">
              <a:rPr lang="en-US" smtClean="0"/>
              <a:pPr/>
              <a:t>9</a:t>
            </a:fld>
            <a:endParaRPr lang="en-US" dirty="0"/>
          </a:p>
        </p:txBody>
      </p:sp>
    </p:spTree>
    <p:extLst>
      <p:ext uri="{BB962C8B-B14F-4D97-AF65-F5344CB8AC3E}">
        <p14:creationId xmlns:p14="http://schemas.microsoft.com/office/powerpoint/2010/main" val="101832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A82F4F-F3EA-4E98-BEE2-3C70B6315C21}">
  <ds:schemaRefs>
    <ds:schemaRef ds:uri="http://purl.org/dc/elements/1.1/"/>
    <ds:schemaRef ds:uri="http://purl.org/dc/terms/"/>
    <ds:schemaRef ds:uri="http://schemas.microsoft.com/office/2006/metadata/contentType"/>
    <ds:schemaRef ds:uri="http://schemas.microsoft.com/office/2006/metadata/properties"/>
    <ds:schemaRef ds:uri="http://schemas.microsoft.com/office/2006/metadata/properties/metaAttributes"/>
    <ds:schemaRef ds:uri="http://schemas.microsoft.com/office/internal/2005/internalDocumentation"/>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F88E22E-2A4B-4FB1-9848-BF16E7DBE74B}">
  <ds:schemaRefs>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www.w3.org/XML/1998/namespace"/>
    <ds:schemaRef ds:uri="http://purl.org/dc/elements/1.1/"/>
  </ds:schemaRefs>
</ds:datastoreItem>
</file>

<file path=customXml/itemProps3.xml><?xml version="1.0" encoding="utf-8"?>
<ds:datastoreItem xmlns:ds="http://schemas.openxmlformats.org/officeDocument/2006/customXml" ds:itemID="{E29B7386-0C5E-43DB-8BF1-052EEAD5F5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25314</TotalTime>
  <Words>2154</Words>
  <Application>Microsoft Office PowerPoint</Application>
  <PresentationFormat>Custom</PresentationFormat>
  <Paragraphs>407</Paragraphs>
  <Slides>26</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Helvetica Neue</vt:lpstr>
      <vt:lpstr>Lato</vt:lpstr>
      <vt:lpstr>Noto Sans Symbols</vt:lpstr>
      <vt:lpstr>SFMono-Regular</vt:lpstr>
      <vt:lpstr>Trebuchet MS</vt:lpstr>
      <vt:lpstr>Wingdings</vt:lpstr>
      <vt:lpstr>Title &amp; Bullet</vt:lpstr>
      <vt:lpstr>Applications of AI to Predictive Maintenance</vt:lpstr>
      <vt:lpstr>Lab 2: Training GPU LSTM models using Keras + Tensorflow for Time Series  </vt:lpstr>
      <vt:lpstr>LAB 2 OVERVIEW</vt:lpstr>
      <vt:lpstr>workshop structure</vt:lpstr>
      <vt:lpstr>Recurrent Neural Networks</vt:lpstr>
      <vt:lpstr>Recurrent Neural Networks</vt:lpstr>
      <vt:lpstr>Vanishing Gradient Problem and LSTMs</vt:lpstr>
      <vt:lpstr>LSTM Model</vt:lpstr>
      <vt:lpstr>LSTM Applications</vt:lpstr>
      <vt:lpstr>LSTM - create sequences of data based on the serial number</vt:lpstr>
      <vt:lpstr>Stacked LSTMs</vt:lpstr>
      <vt:lpstr>Stacked LSTMs</vt:lpstr>
      <vt:lpstr>CNN LSTM Architecture</vt:lpstr>
      <vt:lpstr>CNN LSTM Architecture</vt:lpstr>
      <vt:lpstr>Keras</vt:lpstr>
      <vt:lpstr>Keras</vt:lpstr>
      <vt:lpstr>Keras</vt:lpstr>
      <vt:lpstr>Keras – CODE SIMPLICITY</vt:lpstr>
      <vt:lpstr>Keras – CODE SIMPLICITY</vt:lpstr>
      <vt:lpstr>NOTE ABOUT LAB AND RUL</vt:lpstr>
      <vt:lpstr>STARTING the lab</vt:lpstr>
      <vt:lpstr>LAB 2 MODEL SUMMARY - LSTM</vt:lpstr>
      <vt:lpstr>LAB 2 MODEL SUMMARY – 1D CONV / LSTM</vt:lpstr>
      <vt:lpstr>Summary</vt:lpstr>
      <vt:lpstr>LAB 2 SUMMARY </vt:lpstr>
      <vt:lpstr>WHAT’S NEXT (LAB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Accurate object tracking for large scale full motion video</dc:title>
  <dc:creator>Kushan Ahmadian</dc:creator>
  <cp:lastModifiedBy>Shourya Otta</cp:lastModifiedBy>
  <cp:revision>175</cp:revision>
  <dcterms:modified xsi:type="dcterms:W3CDTF">2021-09-30T20:17:45Z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Owner">
    <vt:lpwstr>kahmadian@nvidia.com</vt:lpwstr>
  </property>
  <property fmtid="{D5CDD505-2E9C-101B-9397-08002B2CF9AE}" pid="6" name="MSIP_Label_6b558183-044c-4105-8d9c-cea02a2a3d86_SetDate">
    <vt:lpwstr>2019-02-28T22:47:28.5404735Z</vt:lpwstr>
  </property>
  <property fmtid="{D5CDD505-2E9C-101B-9397-08002B2CF9AE}" pid="7" name="MSIP_Label_6b558183-044c-4105-8d9c-cea02a2a3d86_Name">
    <vt:lpwstr>Unrestricted</vt:lpwstr>
  </property>
  <property fmtid="{D5CDD505-2E9C-101B-9397-08002B2CF9AE}" pid="8" name="MSIP_Label_6b558183-044c-4105-8d9c-cea02a2a3d86_Application">
    <vt:lpwstr>Microsoft Azure Information Protection</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