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24387175" cy="13716000"/>
  <p:notesSz cx="6858000" cy="9144000"/>
  <p:embeddedFontLst>
    <p:embeddedFont>
      <p:font typeface="Acumin Pro" panose="020B0604020202020204" charset="0"/>
      <p:regular r:id="rId5"/>
      <p:bold r:id="rId6"/>
      <p:italic r:id="rId7"/>
      <p:boldItalic r:id="rId8"/>
    </p:embeddedFont>
    <p:embeddedFont>
      <p:font typeface="Acumin Pro Condensed" panose="020B0604020202020204" charset="0"/>
      <p:regular r:id="rId9"/>
      <p:bold r:id="rId10"/>
      <p:italic r:id="rId11"/>
      <p:boldItalic r:id="rId12"/>
    </p:embeddedFont>
    <p:embeddedFont>
      <p:font typeface="Acumin Pro Medium" panose="020B0604020202020204" charset="0"/>
      <p:regular r:id="rId13"/>
      <p:italic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D8B9"/>
    <a:srgbClr val="8E6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1"/>
    <p:restoredTop sz="94830"/>
  </p:normalViewPr>
  <p:slideViewPr>
    <p:cSldViewPr snapToGrid="0">
      <p:cViewPr varScale="1">
        <p:scale>
          <a:sx n="53" d="100"/>
          <a:sy n="53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50300-12DA-6844-8A14-5F82B8E8C613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F7371-1DF3-7C47-BC04-4198A68C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59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04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707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94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1FC9D4-8298-B8D0-1C65-B04C7667C7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770" t="663" b="315"/>
          <a:stretch/>
        </p:blipFill>
        <p:spPr>
          <a:xfrm>
            <a:off x="0" y="1"/>
            <a:ext cx="24387175" cy="1372583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7971" y="2590013"/>
            <a:ext cx="18778112" cy="1414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8093" y="4267478"/>
            <a:ext cx="18778112" cy="6546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233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7200" kern="1200">
          <a:solidFill>
            <a:schemeClr val="tx1"/>
          </a:solidFill>
          <a:latin typeface="Acumin Pro" panose="020B0504020202020204" pitchFamily="34" charset="77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8F25CA-BFF0-C5C1-810A-F317B8813C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87"/>
          <a:stretch/>
        </p:blipFill>
        <p:spPr>
          <a:xfrm>
            <a:off x="-1" y="-1"/>
            <a:ext cx="24561210" cy="138021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5D0089-1B99-05B1-190B-57D2183EC168}"/>
              </a:ext>
            </a:extLst>
          </p:cNvPr>
          <p:cNvSpPr txBox="1"/>
          <p:nvPr/>
        </p:nvSpPr>
        <p:spPr>
          <a:xfrm>
            <a:off x="1637412" y="3421183"/>
            <a:ext cx="9633097" cy="3824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700"/>
              </a:lnSpc>
            </a:pPr>
            <a:r>
              <a:rPr lang="en-US" sz="9500" i="1" dirty="0">
                <a:latin typeface="Acumin Pro Condensed" panose="020B0506020202020204" pitchFamily="34" charset="77"/>
              </a:rPr>
              <a:t>Predicting Stresses in Trees Using Hyperspectral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4E39E-D193-1323-F5ED-80CE5AAF2A71}"/>
              </a:ext>
            </a:extLst>
          </p:cNvPr>
          <p:cNvSpPr txBox="1"/>
          <p:nvPr/>
        </p:nvSpPr>
        <p:spPr>
          <a:xfrm>
            <a:off x="2846193" y="7580628"/>
            <a:ext cx="72155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sz="4400" dirty="0">
                <a:solidFill>
                  <a:srgbClr val="CFB98F"/>
                </a:solidFill>
                <a:latin typeface="Acumin Pro Medium" panose="020B0504020202020204" pitchFamily="34" charset="77"/>
              </a:rPr>
              <a:t>Aditya Tiwari, John Couture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0D822-C8B5-50D1-C1D0-0FD0097AF040}"/>
              </a:ext>
            </a:extLst>
          </p:cNvPr>
          <p:cNvSpPr txBox="1"/>
          <p:nvPr/>
        </p:nvSpPr>
        <p:spPr>
          <a:xfrm>
            <a:off x="1057934" y="13325403"/>
            <a:ext cx="1281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E6E3E"/>
                </a:solidFill>
                <a:latin typeface="Acumin Pro Medium" panose="020B0504020202020204" pitchFamily="34" charset="77"/>
              </a:rPr>
              <a:t>EA/EOU</a:t>
            </a:r>
            <a:endParaRPr lang="en-US" dirty="0">
              <a:solidFill>
                <a:srgbClr val="8E6E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1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979F86-BDEE-3737-B2CD-475AD5B99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4447" y="12084089"/>
            <a:ext cx="5822728" cy="164174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9B80DA-0132-4F87-9F58-392B423FB81E}"/>
              </a:ext>
            </a:extLst>
          </p:cNvPr>
          <p:cNvCxnSpPr>
            <a:cxnSpLocks/>
          </p:cNvCxnSpPr>
          <p:nvPr/>
        </p:nvCxnSpPr>
        <p:spPr>
          <a:xfrm>
            <a:off x="12193587" y="1335024"/>
            <a:ext cx="0" cy="11905488"/>
          </a:xfrm>
          <a:prstGeom prst="line">
            <a:avLst/>
          </a:prstGeom>
          <a:ln w="76200">
            <a:solidFill>
              <a:srgbClr val="E7D8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75B540-A92C-4ACA-BDC0-78EC07D9ED2C}"/>
              </a:ext>
            </a:extLst>
          </p:cNvPr>
          <p:cNvCxnSpPr>
            <a:cxnSpLocks/>
          </p:cNvCxnSpPr>
          <p:nvPr/>
        </p:nvCxnSpPr>
        <p:spPr>
          <a:xfrm>
            <a:off x="1152144" y="6858000"/>
            <a:ext cx="22018752" cy="0"/>
          </a:xfrm>
          <a:prstGeom prst="line">
            <a:avLst/>
          </a:prstGeom>
          <a:ln w="76200">
            <a:solidFill>
              <a:srgbClr val="E7D8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CE2962-182F-43A4-BF5E-02E34AD73B94}"/>
              </a:ext>
            </a:extLst>
          </p:cNvPr>
          <p:cNvSpPr txBox="1"/>
          <p:nvPr/>
        </p:nvSpPr>
        <p:spPr>
          <a:xfrm>
            <a:off x="427241" y="627138"/>
            <a:ext cx="2626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Challenge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C0786C-5C10-4339-AD8A-E30AF94E89AB}"/>
              </a:ext>
            </a:extLst>
          </p:cNvPr>
          <p:cNvSpPr txBox="1"/>
          <p:nvPr/>
        </p:nvSpPr>
        <p:spPr>
          <a:xfrm>
            <a:off x="335281" y="7175741"/>
            <a:ext cx="2718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Approach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BD7CC3-B1B0-4C03-82A6-D082A4272C9D}"/>
              </a:ext>
            </a:extLst>
          </p:cNvPr>
          <p:cNvSpPr txBox="1"/>
          <p:nvPr/>
        </p:nvSpPr>
        <p:spPr>
          <a:xfrm>
            <a:off x="12539992" y="627138"/>
            <a:ext cx="2401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Progress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036C1-2CFE-47A5-82E7-C2E03E05F5C4}"/>
              </a:ext>
            </a:extLst>
          </p:cNvPr>
          <p:cNvSpPr txBox="1"/>
          <p:nvPr/>
        </p:nvSpPr>
        <p:spPr>
          <a:xfrm>
            <a:off x="12760513" y="7175741"/>
            <a:ext cx="5618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Expected Outcomes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567160-836C-BC1B-90FF-BD082F0B8B53}"/>
              </a:ext>
            </a:extLst>
          </p:cNvPr>
          <p:cNvSpPr txBox="1"/>
          <p:nvPr/>
        </p:nvSpPr>
        <p:spPr>
          <a:xfrm>
            <a:off x="427241" y="1631912"/>
            <a:ext cx="472746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</a:rPr>
              <a:t>Develop a framework for predicting the stresses that a tree is under using spectroscopic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</a:rPr>
              <a:t>Determine what biochemical traits are associated with what stresses. </a:t>
            </a:r>
            <a:br>
              <a:rPr lang="en-US" sz="3200" dirty="0">
                <a:effectLst/>
              </a:rPr>
            </a:b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1D1DAF-9378-6B78-0948-85D5B217803D}"/>
              </a:ext>
            </a:extLst>
          </p:cNvPr>
          <p:cNvSpPr txBox="1"/>
          <p:nvPr/>
        </p:nvSpPr>
        <p:spPr>
          <a:xfrm>
            <a:off x="335282" y="8094439"/>
            <a:ext cx="55755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Black walnut and red oak seedlings were exposed to various combinations of stresses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effectLst/>
              </a:rPr>
              <a:t>Spectroscopic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data was collected from leaves using a Spectra Vista HR 1024i spectroradiometer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Leaf traits were derived from the spectral data using partial-least-squares-based predictive models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A7C99D8-2290-8A4C-61D2-C361C40CB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0828" y="7333660"/>
            <a:ext cx="6086100" cy="44980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B5579B-30E2-BB52-4D21-C60350048ADC}"/>
              </a:ext>
            </a:extLst>
          </p:cNvPr>
          <p:cNvSpPr txBox="1"/>
          <p:nvPr/>
        </p:nvSpPr>
        <p:spPr>
          <a:xfrm>
            <a:off x="430524" y="11675756"/>
            <a:ext cx="111961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A CNN was trained on the spectral data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A linear NN was trained on the traits data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Meta Analysis of the traits model was performed to determine trait associations (Layer-wise Relevance Propagation (LRP), Sufficient Input Subsets (SIS))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C3A5446-F857-2FAF-1F9E-A1A42230E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001045"/>
              </p:ext>
            </p:extLst>
          </p:nvPr>
        </p:nvGraphicFramePr>
        <p:xfrm>
          <a:off x="12438091" y="1715706"/>
          <a:ext cx="5685192" cy="146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42596">
                  <a:extLst>
                    <a:ext uri="{9D8B030D-6E8A-4147-A177-3AD203B41FA5}">
                      <a16:colId xmlns:a16="http://schemas.microsoft.com/office/drawing/2014/main" val="292009353"/>
                    </a:ext>
                  </a:extLst>
                </a:gridCol>
                <a:gridCol w="2842596">
                  <a:extLst>
                    <a:ext uri="{9D8B030D-6E8A-4147-A177-3AD203B41FA5}">
                      <a16:colId xmlns:a16="http://schemas.microsoft.com/office/drawing/2014/main" val="11133912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sz="2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Spectral CNN Accuracy</a:t>
                      </a:r>
                      <a:endParaRPr lang="en-US" sz="28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Traits NN Accuracy</a:t>
                      </a:r>
                      <a:endParaRPr lang="en-US" sz="28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12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99.57%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99.81%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474693"/>
                  </a:ext>
                </a:extLst>
              </a:tr>
            </a:tbl>
          </a:graphicData>
        </a:graphic>
      </p:graphicFrame>
      <p:pic>
        <p:nvPicPr>
          <p:cNvPr id="19" name="Picture 18" descr="A diagram of a tree&#10;&#10;Description automatically generated">
            <a:extLst>
              <a:ext uri="{FF2B5EF4-FFF2-40B4-BE49-F238E27FC236}">
                <a16:creationId xmlns:a16="http://schemas.microsoft.com/office/drawing/2014/main" id="{870F9453-7806-63FC-869B-1DEFD84F8A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873" t="20046"/>
          <a:stretch/>
        </p:blipFill>
        <p:spPr>
          <a:xfrm>
            <a:off x="5154705" y="1604295"/>
            <a:ext cx="6895800" cy="43640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60C27AB-5C71-3555-8A19-D64FA21BDAFC}"/>
              </a:ext>
            </a:extLst>
          </p:cNvPr>
          <p:cNvSpPr txBox="1"/>
          <p:nvPr/>
        </p:nvSpPr>
        <p:spPr>
          <a:xfrm>
            <a:off x="18367786" y="1884332"/>
            <a:ext cx="5443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significant correlations between any individual trait and any stress were found using point-biserial correlation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67DA54-15DE-1F0E-53D5-895EA86C6D66}"/>
              </a:ext>
            </a:extLst>
          </p:cNvPr>
          <p:cNvSpPr txBox="1"/>
          <p:nvPr/>
        </p:nvSpPr>
        <p:spPr>
          <a:xfrm>
            <a:off x="12390247" y="3291866"/>
            <a:ext cx="50535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LRP - Selected important traits for each stress, sorted by descending relevance: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u="sng" dirty="0" err="1"/>
              <a:t>Geosmithia</a:t>
            </a:r>
            <a:r>
              <a:rPr lang="en-US" sz="2000" i="1" u="sng" dirty="0"/>
              <a:t> </a:t>
            </a:r>
            <a:r>
              <a:rPr lang="en-US" sz="2000" i="1" u="sng" dirty="0" err="1"/>
              <a:t>morbida</a:t>
            </a:r>
            <a:r>
              <a:rPr lang="en-US" sz="2000" dirty="0"/>
              <a:t>: Glucose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Drought</a:t>
            </a:r>
            <a:r>
              <a:rPr lang="en-US" sz="2000" dirty="0"/>
              <a:t>: N, Gal, </a:t>
            </a:r>
            <a:r>
              <a:rPr lang="en-US" sz="2000" dirty="0" err="1"/>
              <a:t>Fv_Fo</a:t>
            </a:r>
            <a:r>
              <a:rPr lang="en-US" sz="2000" dirty="0"/>
              <a:t>, Performance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Nutrient Deficiency</a:t>
            </a:r>
            <a:r>
              <a:rPr lang="en-US" sz="2000" dirty="0"/>
              <a:t>: </a:t>
            </a:r>
            <a:r>
              <a:rPr lang="en-US" sz="2000" dirty="0" err="1"/>
              <a:t>Fv_Fo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u="sng" dirty="0"/>
              <a:t>Fusarium </a:t>
            </a:r>
            <a:r>
              <a:rPr lang="en-US" sz="2000" i="1" u="sng" dirty="0" err="1"/>
              <a:t>solani</a:t>
            </a:r>
            <a:r>
              <a:rPr lang="en-US" sz="2000" dirty="0"/>
              <a:t>: N, Gal, Performance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Salinity</a:t>
            </a:r>
            <a:r>
              <a:rPr lang="en-US" sz="2000" dirty="0"/>
              <a:t>: </a:t>
            </a:r>
            <a:r>
              <a:rPr lang="en-US" sz="2000" dirty="0" err="1"/>
              <a:t>Fv_Fo</a:t>
            </a:r>
            <a:r>
              <a:rPr lang="en-US" sz="2000" dirty="0"/>
              <a:t>, </a:t>
            </a:r>
            <a:r>
              <a:rPr lang="en-US" sz="2000" dirty="0" err="1"/>
              <a:t>WUEin</a:t>
            </a:r>
            <a:r>
              <a:rPr lang="en-US" sz="2000" dirty="0"/>
              <a:t>, Zeaxanthin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4013F0-D320-142A-F8F0-E121360F5CCA}"/>
              </a:ext>
            </a:extLst>
          </p:cNvPr>
          <p:cNvSpPr txBox="1"/>
          <p:nvPr/>
        </p:nvSpPr>
        <p:spPr>
          <a:xfrm>
            <a:off x="17443832" y="3259987"/>
            <a:ext cx="651610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SIS - Selected not-unimportant traits for each stress, unsorted: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u="sng" dirty="0" err="1"/>
              <a:t>Geosmithia</a:t>
            </a:r>
            <a:r>
              <a:rPr lang="en-US" sz="2000" i="1" u="sng" dirty="0"/>
              <a:t> </a:t>
            </a:r>
            <a:r>
              <a:rPr lang="en-US" sz="2000" i="1" u="sng" dirty="0" err="1"/>
              <a:t>morbida</a:t>
            </a:r>
            <a:r>
              <a:rPr lang="en-US" sz="2000" i="1" u="sng" dirty="0"/>
              <a:t> </a:t>
            </a:r>
            <a:r>
              <a:rPr lang="en-US" sz="2000" dirty="0"/>
              <a:t>: Sugars, Rut, Condensed Tannins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Drought</a:t>
            </a:r>
            <a:r>
              <a:rPr lang="en-US" sz="2000" dirty="0"/>
              <a:t>: Water Potential, N, C, Violaxanthin, Lutein, Zeaxanthin, </a:t>
            </a:r>
            <a:r>
              <a:rPr lang="en-US" sz="2000" dirty="0" err="1"/>
              <a:t>Chl_b</a:t>
            </a:r>
            <a:r>
              <a:rPr lang="en-US" sz="2000" dirty="0"/>
              <a:t>, </a:t>
            </a:r>
            <a:r>
              <a:rPr lang="en-US" sz="2000" dirty="0" err="1"/>
              <a:t>B_carotene</a:t>
            </a:r>
            <a:r>
              <a:rPr lang="en-US" sz="2000" dirty="0"/>
              <a:t>, Glucose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Nutrient Deficiency</a:t>
            </a:r>
            <a:r>
              <a:rPr lang="en-US" sz="2000" dirty="0"/>
              <a:t>: Gal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u="sng" dirty="0"/>
              <a:t>Fusarium </a:t>
            </a:r>
            <a:r>
              <a:rPr lang="en-US" sz="2000" i="1" u="sng" dirty="0" err="1"/>
              <a:t>solani</a:t>
            </a:r>
            <a:r>
              <a:rPr lang="en-US" sz="2000" i="1" u="sng" dirty="0"/>
              <a:t> </a:t>
            </a:r>
            <a:r>
              <a:rPr lang="en-US" sz="2000" dirty="0"/>
              <a:t>: LWC, </a:t>
            </a:r>
            <a:r>
              <a:rPr lang="en-US" sz="2000" dirty="0" err="1"/>
              <a:t>Chl_a</a:t>
            </a:r>
            <a:r>
              <a:rPr lang="en-US" sz="2000" dirty="0"/>
              <a:t>, Sucrose, Rut, Condensed Tannins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Salinity</a:t>
            </a:r>
            <a:r>
              <a:rPr lang="en-US" sz="2000" dirty="0"/>
              <a:t>: Violaxanthin, Lutein, Zeaxanthin, </a:t>
            </a:r>
            <a:r>
              <a:rPr lang="en-US" sz="2000" dirty="0" err="1"/>
              <a:t>Chl_b</a:t>
            </a:r>
            <a:r>
              <a:rPr lang="en-US" sz="2000" dirty="0"/>
              <a:t>, </a:t>
            </a:r>
            <a:r>
              <a:rPr lang="en-US" sz="2000" dirty="0" err="1"/>
              <a:t>Chl_a</a:t>
            </a:r>
            <a:r>
              <a:rPr lang="en-US" sz="2000" dirty="0"/>
              <a:t>, </a:t>
            </a:r>
            <a:r>
              <a:rPr lang="en-US" sz="2000" dirty="0" err="1"/>
              <a:t>B_carotene</a:t>
            </a:r>
            <a:r>
              <a:rPr lang="en-US" sz="2000" dirty="0"/>
              <a:t>, Glucose, Fructose, Sucrose, Sugars, Starch, Ellagic, Gal, Rut, Condensed Tannins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2FBD50-163A-ADEF-B1B5-17C4B2AD6F3A}"/>
              </a:ext>
            </a:extLst>
          </p:cNvPr>
          <p:cNvSpPr txBox="1"/>
          <p:nvPr/>
        </p:nvSpPr>
        <p:spPr>
          <a:xfrm>
            <a:off x="12734937" y="8033320"/>
            <a:ext cx="1131695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</a:rPr>
              <a:t>The trait-stress associations could be used to develop a more efficient prediction model and </a:t>
            </a:r>
            <a:r>
              <a:rPr lang="en-US" sz="3200" dirty="0"/>
              <a:t>to inform further research</a:t>
            </a:r>
            <a:endParaRPr lang="en-US" sz="32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stress prediction model could be implemented into UAVs to make managing forests easier and cheaper.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</a:rPr>
              <a:t>The general framework of meta-analyzing neural networks after training could be used to aid the development of machine learning models for other purposes. </a:t>
            </a:r>
            <a:br>
              <a:rPr lang="en-US" sz="3200" dirty="0">
                <a:effectLst/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34799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317</TotalTime>
  <Words>366</Words>
  <Application>Microsoft Office PowerPoint</Application>
  <PresentationFormat>Custom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Acumin Pro Medium</vt:lpstr>
      <vt:lpstr>Acumin Pro Condensed</vt:lpstr>
      <vt:lpstr>Arial</vt:lpstr>
      <vt:lpstr>Acumin Pro</vt:lpstr>
      <vt:lpstr>Calibri</vt:lpstr>
      <vt:lpstr>Office 2013 - 2022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Merzdorf, Russell J.</dc:creator>
  <cp:lastModifiedBy>Aditya Tiwari</cp:lastModifiedBy>
  <cp:revision>25</cp:revision>
  <dcterms:created xsi:type="dcterms:W3CDTF">2023-04-18T15:02:38Z</dcterms:created>
  <dcterms:modified xsi:type="dcterms:W3CDTF">2024-07-18T14:59:56Z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2024-04-26T15:58:47Z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c75dd519-dde0-47cf-86ff-e98a86222e62</vt:lpwstr>
  </property>
  <property fmtid="{D5CDD505-2E9C-101B-9397-08002B2CF9AE}" pid="8" name="MSIP_Label_4044bd30-2ed7-4c9d-9d12-46200872a97b_ContentBits">
    <vt:lpwstr>0</vt:lpwstr>
  </property>
</Properties>
</file>