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0"/>
  </p:notesMasterIdLst>
  <p:handoutMasterIdLst>
    <p:handoutMasterId r:id="rId21"/>
  </p:handoutMasterIdLst>
  <p:sldIdLst>
    <p:sldId id="327" r:id="rId2"/>
    <p:sldId id="402" r:id="rId3"/>
    <p:sldId id="408" r:id="rId4"/>
    <p:sldId id="406" r:id="rId5"/>
    <p:sldId id="392" r:id="rId6"/>
    <p:sldId id="411" r:id="rId7"/>
    <p:sldId id="394" r:id="rId8"/>
    <p:sldId id="393" r:id="rId9"/>
    <p:sldId id="395" r:id="rId10"/>
    <p:sldId id="404" r:id="rId11"/>
    <p:sldId id="397" r:id="rId12"/>
    <p:sldId id="400" r:id="rId13"/>
    <p:sldId id="413" r:id="rId14"/>
    <p:sldId id="403" r:id="rId15"/>
    <p:sldId id="396" r:id="rId16"/>
    <p:sldId id="409" r:id="rId17"/>
    <p:sldId id="399" r:id="rId18"/>
    <p:sldId id="414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6FB3"/>
    <a:srgbClr val="30BFDC"/>
    <a:srgbClr val="A8FCAA"/>
    <a:srgbClr val="FF6699"/>
    <a:srgbClr val="82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/>
    <p:restoredTop sz="95220" autoAdjust="0"/>
  </p:normalViewPr>
  <p:slideViewPr>
    <p:cSldViewPr snapToGrid="0" snapToObjects="1">
      <p:cViewPr varScale="1">
        <p:scale>
          <a:sx n="113" d="100"/>
          <a:sy n="113" d="100"/>
        </p:scale>
        <p:origin x="221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-327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4F85-39FC-47CD-8EEA-17196220B495}" type="datetimeFigureOut">
              <a:rPr lang="en-US" smtClean="0">
                <a:latin typeface="Century Gothic" pitchFamily="34" charset="0"/>
              </a:rPr>
              <a:pPr/>
              <a:t>8/6/2020</a:t>
            </a:fld>
            <a:endParaRPr lang="en-US" dirty="0">
              <a:latin typeface="Century Gothic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1E36-B1BE-44F6-AF32-77FFA8E20593}" type="slidenum">
              <a:rPr lang="en-US" smtClean="0">
                <a:latin typeface="Century Gothic" pitchFamily="34" charset="0"/>
              </a:rPr>
              <a:pPr/>
              <a:t>‹#›</a:t>
            </a:fld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34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CBEA3575-2BBE-2E47-8874-3B204EE4CAFF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D0E339E9-4B5E-C24B-A00B-DA5D85F6F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339E9-4B5E-C24B-A00B-DA5D85F6F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73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8201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000000"/>
                </a:solidFill>
              </a:rPr>
              <a:t>Workaround: </a:t>
            </a:r>
            <a:r>
              <a:rPr lang="en-US" sz="900" dirty="0">
                <a:solidFill>
                  <a:srgbClr val="000000"/>
                </a:solidFill>
              </a:rPr>
              <a:t>So we had to provide the city to search in the </a:t>
            </a:r>
            <a:r>
              <a:rPr lang="en-US" sz="900" dirty="0" err="1">
                <a:solidFill>
                  <a:srgbClr val="000000"/>
                </a:solidFill>
              </a:rPr>
              <a:t>url</a:t>
            </a:r>
            <a:endParaRPr lang="en-US" sz="900" dirty="0">
              <a:solidFill>
                <a:srgbClr val="000000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000000"/>
                </a:solidFill>
              </a:rPr>
              <a:t>Workaround: </a:t>
            </a:r>
            <a:r>
              <a:rPr lang="en-US" sz="900" dirty="0">
                <a:solidFill>
                  <a:srgbClr val="000000"/>
                </a:solidFill>
              </a:rPr>
              <a:t>Used Selenium </a:t>
            </a:r>
            <a:r>
              <a:rPr lang="en-US" sz="900" dirty="0" err="1">
                <a:solidFill>
                  <a:srgbClr val="000000"/>
                </a:solidFill>
              </a:rPr>
              <a:t>PageSource</a:t>
            </a:r>
            <a:endParaRPr lang="en-US" sz="900" dirty="0">
              <a:solidFill>
                <a:srgbClr val="000000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000000"/>
                </a:solidFill>
              </a:rPr>
              <a:t>Workaround:  </a:t>
            </a:r>
            <a:r>
              <a:rPr lang="en-US" sz="900" dirty="0">
                <a:solidFill>
                  <a:srgbClr val="000000"/>
                </a:solidFill>
              </a:rPr>
              <a:t>Cleaning was required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000000"/>
                </a:solidFill>
              </a:rPr>
              <a:t>Workaround: </a:t>
            </a:r>
            <a:r>
              <a:rPr lang="en-US" sz="900" dirty="0">
                <a:solidFill>
                  <a:srgbClr val="000000"/>
                </a:solidFill>
              </a:rPr>
              <a:t>Write new logic for changing review pages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000000"/>
                </a:solidFill>
              </a:rPr>
              <a:t>Workaround: </a:t>
            </a:r>
            <a:r>
              <a:rPr lang="en-US" sz="900" dirty="0">
                <a:solidFill>
                  <a:srgbClr val="000000"/>
                </a:solidFill>
              </a:rPr>
              <a:t>Print the error and check periodically, load it manually and re-run the script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rgbClr val="000000"/>
                </a:solidFill>
              </a:rPr>
              <a:t>Workaround: </a:t>
            </a:r>
            <a:r>
              <a:rPr lang="en-US" sz="900" dirty="0">
                <a:solidFill>
                  <a:srgbClr val="000000"/>
                </a:solidFill>
              </a:rPr>
              <a:t>Avoid </a:t>
            </a:r>
            <a:r>
              <a:rPr lang="en-US" sz="900" dirty="0" err="1">
                <a:solidFill>
                  <a:srgbClr val="000000"/>
                </a:solidFill>
              </a:rPr>
              <a:t>xpath</a:t>
            </a:r>
            <a:r>
              <a:rPr lang="en-US" sz="900" dirty="0">
                <a:solidFill>
                  <a:srgbClr val="000000"/>
                </a:solidFill>
              </a:rPr>
              <a:t> where possible, used only for automating listing clicks, raised exception and re-ran manually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230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1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508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Talk</a:t>
            </a:r>
            <a:r>
              <a:rPr lang="en-US" baseline="0" dirty="0"/>
              <a:t> about how we scaled score to get on the same range as in the overall rating so it was easier to compare </a:t>
            </a:r>
            <a:r>
              <a:rPr lang="en-US" baseline="0"/>
              <a:t>the two.</a:t>
            </a:r>
            <a:br>
              <a:rPr lang="en-US" baseline="0"/>
            </a:b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Emphasize</a:t>
            </a:r>
            <a:r>
              <a:rPr lang="en-US" baseline="0" dirty="0"/>
              <a:t> the themes we didn’t expect to see – chicken, rice, menu.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Accuracy issue in Adjectives – ‘nice’. Could have been taken out of context.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B72C-8E9D-9242-BCCD-CE4FDDEFD11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77F-C7F2-C042-B7A6-11B0C787E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B72C-8E9D-9242-BCCD-CE4FDDEFD11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77F-C7F2-C042-B7A6-11B0C787E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5982"/>
            <a:ext cx="27432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2"/>
            <a:ext cx="80772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B72C-8E9D-9242-BCCD-CE4FDDEFD11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77F-C7F2-C042-B7A6-11B0C787E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pPr lvl="0">
                <a:spcBef>
                  <a:spcPts val="0"/>
                </a:spcBef>
                <a:buNone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14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B72C-8E9D-9242-BCCD-CE4FDDEFD11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77F-C7F2-C042-B7A6-11B0C787E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B72C-8E9D-9242-BCCD-CE4FDDEFD11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77F-C7F2-C042-B7A6-11B0C787E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3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00153"/>
            <a:ext cx="54102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B72C-8E9D-9242-BCCD-CE4FDDEFD11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77F-C7F2-C042-B7A6-11B0C787E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B72C-8E9D-9242-BCCD-CE4FDDEFD11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77F-C7F2-C042-B7A6-11B0C787E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B72C-8E9D-9242-BCCD-CE4FDDEFD11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77F-C7F2-C042-B7A6-11B0C787E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B72C-8E9D-9242-BCCD-CE4FDDEFD11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77F-C7F2-C042-B7A6-11B0C787E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B72C-8E9D-9242-BCCD-CE4FDDEFD11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77F-C7F2-C042-B7A6-11B0C787E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B72C-8E9D-9242-BCCD-CE4FDDEFD11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9177F-C7F2-C042-B7A6-11B0C787E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8EABB72C-8E9D-9242-BCCD-CE4FDDEFD119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E8A9177F-C7F2-C042-B7A6-11B0C787EC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mentlabs.co/face-track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mato.com/toronto/restaura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1787" y="1711484"/>
            <a:ext cx="1468754" cy="788829"/>
          </a:xfrm>
          <a:prstGeom prst="rect">
            <a:avLst/>
          </a:prstGeom>
          <a:solidFill>
            <a:srgbClr val="006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9579" y="1569555"/>
            <a:ext cx="8283942" cy="376256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3000" dirty="0">
                <a:solidFill>
                  <a:srgbClr val="006FB3"/>
                </a:solidFill>
                <a:latin typeface="Century Gothic" pitchFamily="34" charset="0"/>
              </a:rPr>
              <a:t>Web Scraping – </a:t>
            </a:r>
          </a:p>
          <a:p>
            <a:r>
              <a:rPr lang="en-US" sz="3000" dirty="0">
                <a:solidFill>
                  <a:srgbClr val="006FB3"/>
                </a:solidFill>
                <a:latin typeface="Century Gothic" pitchFamily="34" charset="0"/>
              </a:rPr>
              <a:t>Restaurant Reviews </a:t>
            </a:r>
          </a:p>
          <a:p>
            <a:r>
              <a:rPr lang="en-US" sz="3000" dirty="0">
                <a:solidFill>
                  <a:srgbClr val="006FB3"/>
                </a:solidFill>
                <a:latin typeface="Century Gothic" pitchFamily="34" charset="0"/>
              </a:rPr>
              <a:t>and Sentiment Analysis</a:t>
            </a:r>
          </a:p>
          <a:p>
            <a:endParaRPr lang="en-US" sz="3000" dirty="0">
              <a:solidFill>
                <a:srgbClr val="006FB3"/>
              </a:solidFill>
              <a:latin typeface="Century Gothic" pitchFamily="34" charset="0"/>
            </a:endParaRPr>
          </a:p>
          <a:p>
            <a:endParaRPr lang="en-US" sz="3000" dirty="0">
              <a:solidFill>
                <a:srgbClr val="006FB3"/>
              </a:solidFill>
              <a:latin typeface="Century Gothic" pitchFamily="34" charset="0"/>
            </a:endParaRPr>
          </a:p>
          <a:p>
            <a:endParaRPr lang="en-US" sz="3000" dirty="0">
              <a:solidFill>
                <a:srgbClr val="006FB3"/>
              </a:solidFill>
              <a:latin typeface="Century Gothic" pitchFamily="34" charset="0"/>
            </a:endParaRPr>
          </a:p>
          <a:p>
            <a:endParaRPr lang="en-US" sz="3000" dirty="0">
              <a:solidFill>
                <a:srgbClr val="006FB3"/>
              </a:solidFill>
              <a:latin typeface="Century Gothic" pitchFamily="34" charset="0"/>
            </a:endParaRPr>
          </a:p>
          <a:p>
            <a:endParaRPr lang="en-US" sz="3000" dirty="0">
              <a:hlinkClick r:id="rId3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CF202B9-91D5-486D-B8B5-2F137A370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13" y="1637284"/>
            <a:ext cx="1347249" cy="134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84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" y="327660"/>
            <a:ext cx="1463040" cy="3352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9260" y="259080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 Areas of Concern</a:t>
            </a:r>
          </a:p>
        </p:txBody>
      </p:sp>
      <p:sp>
        <p:nvSpPr>
          <p:cNvPr id="3" name="AutoShape 2" descr="https://files.slack.com/files-pri/TB2466CRZ-FUBFHHYSJ/annotation_2020-02-20_09515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C:\Users\bhrig\Desktop\DS Bootcamp\Web Scraping Project\topi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5" y="1165543"/>
            <a:ext cx="3294765" cy="329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166359" y="1165543"/>
            <a:ext cx="3003867" cy="3406589"/>
            <a:chOff x="4995613" y="1175639"/>
            <a:chExt cx="3273674" cy="3537394"/>
          </a:xfrm>
        </p:grpSpPr>
        <p:pic>
          <p:nvPicPr>
            <p:cNvPr id="7171" name="Picture 3" descr="C:\Users\bhrig\Desktop\DS Bootcamp\Web Scraping Project\adjectives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613" y="1175639"/>
              <a:ext cx="3273674" cy="327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802591" y="4451423"/>
              <a:ext cx="20601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i="1" dirty="0"/>
                <a:t>Adjectives used to Describe them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668292" y="2741854"/>
            <a:ext cx="959328" cy="33662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bhrig\Downloads\Annotation 2020-02-20 09515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" b="3902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616465" y="1708209"/>
            <a:ext cx="3527535" cy="3435291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extBox 3"/>
          <p:cNvSpPr txBox="1"/>
          <p:nvPr/>
        </p:nvSpPr>
        <p:spPr>
          <a:xfrm>
            <a:off x="5698446" y="2423948"/>
            <a:ext cx="3527534" cy="13755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dirty="0">
                <a:latin typeface="+mj-lt"/>
                <a:ea typeface="+mj-ea"/>
                <a:cs typeface="+mj-cs"/>
              </a:rPr>
              <a:t>Sentiment Score vs. Restaurant Location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0248" y="3842844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8180" y="3349471"/>
            <a:ext cx="610062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itchFamily="34" charset="0"/>
              <a:buChar char="•"/>
            </a:pPr>
            <a:endParaRPr lang="en-US" sz="1200" b="1"/>
          </a:p>
          <a:p>
            <a:pPr>
              <a:spcAft>
                <a:spcPts val="600"/>
              </a:spcAft>
            </a:pPr>
            <a:endParaRPr lang="en-US" sz="1200"/>
          </a:p>
        </p:txBody>
      </p:sp>
      <p:sp>
        <p:nvSpPr>
          <p:cNvPr id="3" name="AutoShape 2" descr="https://files.slack.com/files-pri/TB2466CRZ-FUBFHHYSJ/annotation_2020-02-20_09515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94" y="480060"/>
            <a:ext cx="2620756" cy="284511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Top Cuisines by Sentiment Score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9444" y="0"/>
            <a:ext cx="5674556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6927" y="480068"/>
            <a:ext cx="4699590" cy="418336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bhrig\Downloads\image (2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 b="4642"/>
          <a:stretch/>
        </p:blipFill>
        <p:spPr bwMode="auto">
          <a:xfrm>
            <a:off x="3592632" y="163493"/>
            <a:ext cx="5426321" cy="4799242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" y="327660"/>
            <a:ext cx="1463040" cy="3352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8180" y="3349471"/>
            <a:ext cx="610062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itchFamily="34" charset="0"/>
              <a:buChar char="•"/>
            </a:pPr>
            <a:endParaRPr lang="en-US" sz="1200" b="1"/>
          </a:p>
          <a:p>
            <a:pPr>
              <a:spcAft>
                <a:spcPts val="600"/>
              </a:spcAft>
            </a:pPr>
            <a:endParaRPr lang="en-US" sz="1200"/>
          </a:p>
        </p:txBody>
      </p:sp>
      <p:sp>
        <p:nvSpPr>
          <p:cNvPr id="3" name="AutoShape 2" descr="https://files.slack.com/files-pri/TB2466CRZ-FUBFHHYSJ/annotation_2020-02-20_09515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394" y="480060"/>
            <a:ext cx="2620756" cy="284511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Bottom Cuisines by Sentiment Score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9444" y="0"/>
            <a:ext cx="5674556" cy="51435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6927" y="480068"/>
            <a:ext cx="4699590" cy="418336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980" y="327660"/>
            <a:ext cx="1463040" cy="3352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8180" y="3349471"/>
            <a:ext cx="610062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" pitchFamily="34" charset="0"/>
              <a:buChar char="•"/>
            </a:pPr>
            <a:endParaRPr lang="en-US" sz="1200" b="1"/>
          </a:p>
          <a:p>
            <a:pPr>
              <a:spcAft>
                <a:spcPts val="600"/>
              </a:spcAft>
            </a:pPr>
            <a:endParaRPr lang="en-US" sz="1200"/>
          </a:p>
        </p:txBody>
      </p:sp>
      <p:sp>
        <p:nvSpPr>
          <p:cNvPr id="3" name="AutoShape 2" descr="https://files.slack.com/files-pri/TB2466CRZ-FUBFHHYSJ/annotation_2020-02-20_09515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3" descr="C:\Users\bhrig\Downloads\image (3).png">
            <a:extLst>
              <a:ext uri="{FF2B5EF4-FFF2-40B4-BE49-F238E27FC236}">
                <a16:creationId xmlns:a16="http://schemas.microsoft.com/office/drawing/2014/main" id="{45AAE54C-C38A-4079-8B79-28CC78D10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29"/>
          <a:stretch/>
        </p:blipFill>
        <p:spPr bwMode="auto">
          <a:xfrm>
            <a:off x="3586751" y="128035"/>
            <a:ext cx="5407391" cy="4833691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3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" y="327660"/>
            <a:ext cx="1463040" cy="3352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9260" y="264467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Sentiment Score vs. Number of Reviews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8180" y="3349471"/>
            <a:ext cx="6100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US" sz="1200" b="1"/>
          </a:p>
          <a:p>
            <a:endParaRPr lang="en-US" sz="1200" dirty="0"/>
          </a:p>
        </p:txBody>
      </p:sp>
      <p:sp>
        <p:nvSpPr>
          <p:cNvPr id="3" name="AutoShape 2" descr="https://files.slack.com/files-pri/TB2466CRZ-FUBFHHYSJ/annotation_2020-02-20_095158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0" name="Picture 2" descr="C:\Users\bhrig\Downloads\image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9" y="829798"/>
            <a:ext cx="7869018" cy="41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12294" y="4869818"/>
            <a:ext cx="28200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Majority of the listings fell under &lt;200 reviews</a:t>
            </a:r>
          </a:p>
        </p:txBody>
      </p:sp>
    </p:spTree>
    <p:extLst>
      <p:ext uri="{BB962C8B-B14F-4D97-AF65-F5344CB8AC3E}">
        <p14:creationId xmlns:p14="http://schemas.microsoft.com/office/powerpoint/2010/main" val="292689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46953" y="327660"/>
            <a:ext cx="4476067" cy="45288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We cannot always trust overall ratings of the restaurants – as its easier to give a 5-star rating compared to writing a review</a:t>
            </a: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Displaying sentiment scores across crucial </a:t>
            </a:r>
            <a:r>
              <a:rPr lang="en-US" dirty="0"/>
              <a:t>aspects such as quality, service, staff etc.</a:t>
            </a:r>
            <a:r>
              <a:rPr lang="en-US" dirty="0">
                <a:solidFill>
                  <a:srgbClr val="000000"/>
                </a:solidFill>
              </a:rPr>
              <a:t> would be a better indicator</a:t>
            </a: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Restaurant ratings need to be more personalized as experiences can be subjective </a:t>
            </a: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Could not derive a clear relationship between the number of reviews and sentiment score.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With more data and other statistical methods, the analysis might improve</a:t>
            </a:r>
          </a:p>
        </p:txBody>
      </p:sp>
    </p:spTree>
    <p:extLst>
      <p:ext uri="{BB962C8B-B14F-4D97-AF65-F5344CB8AC3E}">
        <p14:creationId xmlns:p14="http://schemas.microsoft.com/office/powerpoint/2010/main" val="97384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9445" y="1587643"/>
            <a:ext cx="2751871" cy="2070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32996" y="284480"/>
            <a:ext cx="5011003" cy="453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rgbClr val="000000"/>
                </a:solidFill>
              </a:rPr>
              <a:t>Challenge 1: </a:t>
            </a:r>
            <a:r>
              <a:rPr lang="en-US" sz="1250" dirty="0">
                <a:solidFill>
                  <a:srgbClr val="000000"/>
                </a:solidFill>
              </a:rPr>
              <a:t>Zomato does not allow selenium to select options in a drop-down and enter text in the location cell.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rgbClr val="000000"/>
                </a:solidFill>
              </a:rPr>
              <a:t>Challenge 2: </a:t>
            </a:r>
            <a:r>
              <a:rPr lang="en-US" sz="1250" dirty="0">
                <a:solidFill>
                  <a:srgbClr val="000000"/>
                </a:solidFill>
              </a:rPr>
              <a:t>Each restaurant had a unique URL so we could not change source URL dynamically. We used selenium to click through these. The review pages were loaded within a frame with java script, so they did not have any URL at all so we again used selenium to navigate.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rgbClr val="000000"/>
                </a:solidFill>
              </a:rPr>
              <a:t>Challenge 3</a:t>
            </a:r>
            <a:r>
              <a:rPr lang="en-US" sz="1250" dirty="0">
                <a:solidFill>
                  <a:srgbClr val="000000"/>
                </a:solidFill>
              </a:rPr>
              <a:t>: After scraping 23 listings, the entire page structure changed, all </a:t>
            </a:r>
            <a:r>
              <a:rPr lang="en-US" sz="1250" dirty="0" err="1">
                <a:solidFill>
                  <a:srgbClr val="000000"/>
                </a:solidFill>
              </a:rPr>
              <a:t>xpaths</a:t>
            </a:r>
            <a:r>
              <a:rPr lang="en-US" sz="1250" dirty="0">
                <a:solidFill>
                  <a:srgbClr val="000000"/>
                </a:solidFill>
              </a:rPr>
              <a:t> and tags changed, The rating for a review had become an attribute than a content now. And some content which was in different tags started coming together under the same tag.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rgbClr val="000000"/>
                </a:solidFill>
              </a:rPr>
              <a:t>Challenge 4</a:t>
            </a:r>
            <a:r>
              <a:rPr lang="en-US" sz="1250" dirty="0">
                <a:solidFill>
                  <a:srgbClr val="000000"/>
                </a:solidFill>
              </a:rPr>
              <a:t>: The next review page button changed completely, earlier there were page numbers which a link called load more. And it does not hide the ones already seen.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rgbClr val="000000"/>
                </a:solidFill>
              </a:rPr>
              <a:t>Challenge 5</a:t>
            </a:r>
            <a:r>
              <a:rPr lang="en-US" sz="1250" dirty="0">
                <a:solidFill>
                  <a:srgbClr val="000000"/>
                </a:solidFill>
              </a:rPr>
              <a:t>: Sometimes on returning to the listing page, the page would not load. It would just go blank.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 b="1" dirty="0">
                <a:solidFill>
                  <a:srgbClr val="000000"/>
                </a:solidFill>
              </a:rPr>
              <a:t>Challenge 6</a:t>
            </a:r>
            <a:r>
              <a:rPr lang="en-US" sz="1250" dirty="0">
                <a:solidFill>
                  <a:srgbClr val="000000"/>
                </a:solidFill>
              </a:rPr>
              <a:t>: If we use </a:t>
            </a:r>
            <a:r>
              <a:rPr lang="en-US" sz="1250" dirty="0" err="1">
                <a:solidFill>
                  <a:srgbClr val="000000"/>
                </a:solidFill>
              </a:rPr>
              <a:t>xpath</a:t>
            </a:r>
            <a:r>
              <a:rPr lang="en-US" sz="1250" dirty="0">
                <a:solidFill>
                  <a:srgbClr val="000000"/>
                </a:solidFill>
              </a:rPr>
              <a:t>, the </a:t>
            </a:r>
            <a:r>
              <a:rPr lang="en-US" sz="1250" dirty="0" err="1">
                <a:solidFill>
                  <a:srgbClr val="000000"/>
                </a:solidFill>
              </a:rPr>
              <a:t>xpath</a:t>
            </a:r>
            <a:r>
              <a:rPr lang="en-US" sz="1250" dirty="0">
                <a:solidFill>
                  <a:srgbClr val="000000"/>
                </a:solidFill>
              </a:rPr>
              <a:t> may point to a different element on some pages, so we need to be careful and check after few pages</a:t>
            </a:r>
          </a:p>
        </p:txBody>
      </p:sp>
    </p:spTree>
    <p:extLst>
      <p:ext uri="{BB962C8B-B14F-4D97-AF65-F5344CB8AC3E}">
        <p14:creationId xmlns:p14="http://schemas.microsoft.com/office/powerpoint/2010/main" val="11917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59" y="1540230"/>
            <a:ext cx="2751871" cy="2070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78140" y="601399"/>
            <a:ext cx="4908061" cy="3922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Improve NLP model for identifying context better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Differentiate between sarcasm and actual positive sentences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Classify a review as a whole better than just by individual sentences</a:t>
            </a: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Incorporate Sentiment score across key topics of interest on the platform</a:t>
            </a: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Provide recommendation also as per review comments and not just as per ratings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Tailor to user based on their earlier written reviews</a:t>
            </a: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Strive to create a more accurate and relevant metric based on: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Sentiment score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Subjectivity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Overall Ratings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Classifying genuine review comments is still a challenge and needs more research</a:t>
            </a: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Recommend a meal plan given a budget for a week.</a:t>
            </a:r>
          </a:p>
        </p:txBody>
      </p:sp>
    </p:spTree>
    <p:extLst>
      <p:ext uri="{BB962C8B-B14F-4D97-AF65-F5344CB8AC3E}">
        <p14:creationId xmlns:p14="http://schemas.microsoft.com/office/powerpoint/2010/main" val="316236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99E0B8-3E7A-452B-8090-9EB57AF98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9001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18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 descr="https://wonderinspirit.files.wordpress.com/2011/11/tired-kitten.jpg"/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" b="3481"/>
          <a:stretch/>
        </p:blipFill>
        <p:spPr bwMode="auto">
          <a:xfrm>
            <a:off x="4561043" y="2338729"/>
            <a:ext cx="4695998" cy="2949234"/>
          </a:xfrm>
          <a:prstGeom prst="rect">
            <a:avLst/>
          </a:prstGeom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bhrig\Desktop\DS Bootcamp\Web Scraping Project\download.jf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" r="6319" b="1"/>
          <a:stretch/>
        </p:blipFill>
        <p:spPr bwMode="auto">
          <a:xfrm>
            <a:off x="4672351" y="-96809"/>
            <a:ext cx="4697730" cy="3161538"/>
          </a:xfrm>
          <a:prstGeom prst="rect">
            <a:avLst/>
          </a:prstGeom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2399" y="7937"/>
            <a:ext cx="3602727" cy="983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98" y="1643918"/>
            <a:ext cx="3864472" cy="2841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1714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Experience turns out to be poor when we depend on overall rating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Sometimes </a:t>
            </a:r>
            <a:r>
              <a:rPr lang="en-US" dirty="0">
                <a:solidFill>
                  <a:srgbClr val="000000"/>
                </a:solidFill>
              </a:rPr>
              <a:t>food is good but service is bad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Everything is bad</a:t>
            </a:r>
          </a:p>
          <a:p>
            <a:pPr marL="6286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Rating does not match our preferences</a:t>
            </a:r>
          </a:p>
          <a:p>
            <a:pPr marL="400050" lvl="1" defTabSz="914400"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rgbClr val="000000"/>
              </a:solidFill>
            </a:endParaRPr>
          </a:p>
          <a:p>
            <a:pPr marL="400050" lvl="1" defTabSz="914400"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rgbClr val="000000"/>
              </a:solidFill>
            </a:endParaRPr>
          </a:p>
          <a:p>
            <a:pPr marL="228600" indent="-1714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Going through 100s of reviews is tiring and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time consuming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1714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0980" y="327660"/>
            <a:ext cx="1463040" cy="3352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MTEhUTExIWFRUVFxUXFxUVGBcXFxUXFRcXFxcXFRcYHSggGBolHRUVITEhJSkrLi4uFx8zODMtNygtLisBCgoKDg0OGxAQGy0mHyUtLS0tLS0tLS0tLS0tLS0tLS0tLS0tLS0tLS0tLS0tLS0tLS0tLS0tLS0tLS0tLS0tLf/AABEIALEBHAMBIgACEQEDEQH/xAAcAAACAgMBAQAAAAAAAAAAAAAEBQIDAAEGBwj/xABCEAABAwIEBAIHBQYFAwUAAAABAAIRAwQFEiExBkFRYSJxEzKBkaGx0QcUQlLBI1NykuHwFUNigvEWM9I0RFRjov/EABkBAAMBAQEAAAAAAAAAAAAAAAECAwAEBf/EACwRAAICAQMDAwQBBQEAAAAAAAABAhEDEiExBEFRExQiMoGR8GGhscHR4UL/2gAMAwEAAhEDEQA/APJPThX0noDIpR3U2kV1yGBq91X6QIUAdVKWhbSg+pIK9MFJtSUH6YcgpiohoQfVl5CfThZ95CCLSVJtGN1tEQ+tMObcBSZcg80Hk7LbKaX04hWeYabpo5qQvGoPKpZQg8UTe4mHNu2qxt21LcqmxqV4YhXUzGRvmjmrG346pW6FW1wlD28BvczHjbwHmtPvY5ylbHiEIahJQXTQN7rIO/8AFQN5VZxdvdKWtJ5qypQy6lH22M3usg4pYiCNFJuIJVbO0V7xpolfTw8B9zk8jA4uAsGKtd1Ss2riNVYyih7fGb3GQYm8aqfvoVQYoPYFlhgH3Ewtt8Oq0MUA6pdkgyoO0Te3h4F9zMa/4u3utHGx3SZygT1CPtoeAe5n5Hf+NDuqnY32SyBEhVOaiunx+DPqMnkbf46RyKg7HD3Scbwt5UywQ8CvNk8jI4qTzUPvp6pa5p6qGU9UyxRF9WZEMCk1gWHZaFRUIkyB0UiR0UWkRK2wTssEjknWVa1i1khWUmfBYJgU4MrGNM7I6hTkaoMIPQp7ncKsOjSEw9DA0VVUDkJKCMBOAOnNW0qXZSrMiDGqsotMayiKzRpLGiNVKo2DHTf+qoc4uMTCwjs1VbOoVDGkaplb4Y95DabS4nkBJ+C7PCPs9eQDWqhhP4WiT7yllOMeSsYSfB5+1p5jRaDcwIa2F7JhvAtow+LNVO3iMD3NT3/pazED7rS23yjcTzU/cRKejI+f6UNIzDRFVWE7Q4HbsvYrrhKwqamhk31Y5wSDG/s5a7xW1YCCSGP0AHQOCKzQYHikjzq2oO06JhQpJjcYNXt9HsPXTUR10VLBKaTvgWK8lJaVRXeByXTWmCucAXuFMHqCT7G/VBYthvo3FvrRsY3kTzU4yV0VknQno1J7KNTfQbq0NO0e5Fi3OqpSRO7E1dhA6IR5J5oy8Y4mOSqYyDEJ0iUmVNYeSlVI/EIKJBAQ9SoHAysZOgd4giFeaU6hQp05KIa0gLMZANSiZEaKDrY9UfkWVFjC1ttrupG2RIbGqi5E1AjStmlOoVrGdlt1QAwsKyLKOitOkBYKmigyuCYWEbZYIPJTZS0VHphOgRdvXGxELUZNoi0kexW25J5wiK1NpHmqjyjlyQKJ2XinpvqtGgXN007ou0ss09VjqeQwSd0Ai803SARKKL/2rWjSIPmUfWptiQRolNVzhUDjB1bpIGmq3Ju512F3jLlpp16QqRpmb67fJw1UBwZSc6adwWg/hqNkj/cNPeAt4PYzoweHdxGsE8jCdVLbLBk/75MjtndP97Li1Sj9LOzTGXKJYbY+hPo2MDeRqE6v9o+SeUSANXdjJ6JLSeSRlPLWd9Ijrp3U6twWsyOElxgTuZOkHY7/ACXO3btnQkkqOmtnhozkw32K67vNo9U9O/8AygLKt+xyQHACCD25EboZlywwAYyk+Eme3u2PuTOQiQ8gFhG0pWGcj/YRWckdss+2NQgaVUOAj3c0JMMUDXZqt0BmefKP+Emt7BmbOGtzTOaAB/tb+q6Z7DEaD9OsJdVYKf4s3aNfhstC+LDJLwKr5rjoGOcSQJ7nsNfekmKXOeqRyGgOv4dBuusddNyEzljQCoJGY92eIea4zE2gO9dk8srnH4ECF24oo5Oom+ARlWNI9qMzkt6pdVeBudUXQMgu2Cu4nIpMSYg+pMAKFs3MNTBHVNWszE67qiraxPwTp7BA6lk4GQZlUGxdmAARIqPYYd7lfSqFztdFnZtjDagCY2VbmjzR11Qlqqt6GncJBxbeNIGiFaNNSm1ZiBuaQ2KdCsokEbqEKRZAVVSprotRrIlrh4igXvObsm4dnplCssw8R0RQCt9PTfdRY2DCONk1vMlapWYgko2gUUFuXYKzPOUc1LPpEbFTolpOg1WA3sFUmy5o5DdFXNpJBGgVVrSEklFF2oASMWCZZhry0E7kckYblj/WEeaGtKkucIWrmlvyU26Z0wjqRurkLg0HXoOarunAHVjSQYBMxHkDqt2NITm9yHuD6R8D2Jha8Ddly5zYLi2NshyAeUN+qLw/O/R1R529fKe3rAAx70uFo4QCT7oHnquxwINayA0F3ODPtg7rgyzTdRO3FFpbhuH2ROVsHSPMd2uG/kQnnEGACrbyAPSUyHawC6NYkBcti3FF1bAltuXNAmQ0aDrJGnuSqr9rVxTazPbNqMqAHQ5XNn8pAg6a7JIY2/uPOdb+DsruiG5azejS4didweaUXdQ+lyloOmjvMjb4IPDOLqVakWtkRJDHCHNBMxHMSdwir52tF4Mgtgn+EAie+nxUnzTW5RbK0PKT/BUI6R7YhTssOhgEa/JAVsWpUKINTMN3w1suc1p1MdCeeyAt/tUpuZnpW8gZpaXEOaBtm8OWSNQAT3R0N7+BXOtvJ0lS2Ld51CX3liw+J7XGNhJ+EKynxOa4afQOYDqDo4fBN6TA5koK4sL3VnJY5DKXhpabkzJGi4i7c1zgex06L2KlSG2WR5LgeOcFp03CrT0DpzM6Hq36Lt6bMm6OPqMb5OKccwIPVMqVM5A2Utd6yYWNxB1Gi7XucGqmRqDK6AhK2YOGs9UwvqzIDgdeapF7TaDJEoWW5BbmqNyD2KjTqSQOS2+5D56ckMyrDtk2wNxyxp6+xUVZ5KVGp4ZOqFqV9SRv0U63HvY0yqNjuh6tHMSVdkkzsQseY1J0TiimtVyHKRKAqPBJglG3JBqdQtOYAiAIw4S0hDtdBIVuGnUrYpftCDsgZELd0u12TL0Ig66IejbwYRdy6KZ6oDCqpbEDTqqajwIA36o6mHFsz7FP0E8h5prJWZbW5cM07IgOy9T36LdNhA0RcDLHPmEjY6pkMOeASY8kRcUi/T4oRjMurdNdkzvKoDRGhKVq2Ui6QBVaXRTYulwfA6bWt08R3JPw1CR4Q0599zoOqe39B2XM1zQ8bDNJHmCubqJv6UXwxXLC7qyAO0RudCpUWuLmmm46aFsCD3SOhxQ+m4NuKI6ZwDHnum1K+a5zXMewdiY0PXv5KEYaXuXk/B2FpdkNBgEcwdj13STEeEbSsCBmY2ScjS0hsmTGZstEyYnmqLq/LQSDIA5HRW4ZihyEkb7Bxa3y3hVT7E2KKXCVva1G1mmoQAWn0hBz5tNgIAGhXXYP6EjLLYIEM0geXfVK339Ov+yqSdfWpkyPIkRtySOlg+Su2n94OTNmFUFoc1oIlh0iZ02R5dhjVUdDdYQ6rXfUcSMrcgjQOZ0LToRz5EJda8O0WGMvhBzZRAZmnctGpPn0XYugNa1rszwNMzhLvNC1aM/hyuiYOk+R6qUou7HUlRq2tjI28gE09F6M9AUPYVRAH6/DRE4lT00dtr1A0n3fVbQDXuTaRK4r7SKToa4NJYdHOH4TyzDof0XXW1WWif7Kr4iwj01EhpyvAMH9COYPRHE1CSEyrVE8Wq27RGqus2DMJOivqYflec2kEy3oR5rK7WlhLd16Oo83Q2wTEGhzobBhbp2jdMzQled06HfdNqNuHAboSdcl4Rvg3cvY2BoAq3EOBAA81KrYUzo6UBSEOc0HQbJdNjat6LbW5JGUwIUGVBnBI57oSpb+I6wrLKpBgp6JXvQ2fR1OuiXXlQSWwjHVAAXAzqgq7xJIWTNJ0hQacbK0lRJ1csBTPcWzVkfEUwGyWWTtUwa5I9ikVsFh+ihc1JpmBKixWXIhhjmhYWmDWlUFuu6MoGQdNAllpaiJPuTChUGU6FFiKCJ0NZHRLrm6OfQ9vNG1auVkg/VA2sSCRKMQvYuo13c/ipVnl2hdryT9tuxzZgaBUDD6e5ahYy3AMPunMnmYifoup4cxGiz/ALjSXcyYgT0KSPtQNG+9ZUt4EFSlpfJRNrg728srW5pzDdecx7iVxd5w7Uokmk4VKfTNMeTh+q67gXDwWNBkakS3eJUeMMJvqDhleKlP8QDNe2n02Uo4m1fYf1KdM5G1u2M0lw6kzlHbz8oK6W0vKOWR4D/AzM493OBI79NZSerbAjMeXrZdg7ozp/F026pdcMdEhw05aAQOXkhVLYa7GdavmqSwnzJ38gIHMI2pYvcQ5roIA0I0PUfNc1Ru3wDGvwJ7J/hOMViJ9HMSJ8v+PippSKakO8Pu3tOWoIb19YcvzSOXxK6exqtcMsAt5QCC0+wwR7lxlljL3kNewQTAc31ewJ9i6GjiLaTfCMpB1BjYx7wmW3Ir34KcUoMe8tzFjzrE5QY6cifcUXh12WHI4nbnz9qDxMenEhggnXz6gjt/chE2uHhjmt3aQCHEl3mDP9UspJPYaMdtxph4gxIjl/fJMK1yANVRRtIAQOPW7o0flMaykSb3ZpNLg5niuwZV8Yieo2PYndp81x+0tHki8TxuqwuGdrtwdN/Pqk5uA+HjQncTMHt2XbCLSOSTViy6bldtGqa2FU5UtxS7zECNkVh10A2DuqTXxBjdMYOGZu3tS+4tsrt9SjWXYjRCXLs5BA0CWLY04rlFF8PF00QOTpuj8QjQoellnUyqp7EJfUWNbIUajYVkgbHRU1Kw66IUJKQvqiS5WUNlTmlx6Hmqi8jQbJw1sW0mwdEYxyAaiaZhTZZbB1Bytr1NEK1+ylVqQElbj9ixjBBVLHEGBsoMqwBqrraoR70whXUty467AKVqwaGY1V9xeeF2yWU3aQYRQqZ09E6Ez/VWsqEiAleaAPFyRNpc8pCD4sZchdHUho3TipTa1oB1chsHsAXZ5hM7mgJHcifJeXll6k9KeyO+EdEbfJ0/BjMrafI7+9dpjFJpDS/1XeEn8pPqu/T3LisWpfd3UyDLXtDgRyOy6nBr8XNF1Jx8WXQ9eh8wV6eP4/E4J7/IS3+AsafVjfxsjnqS5ux5LmMX4QuqwijVt3CfxB7HxzAa4lgP+pehWTiW5XDUaHzGiGvKABkBM4JO6Ap7UeOYlwZicAGyqFjTpToupOD42LqjXkgddJM99JU8JxaH0/uFbK8NJAaGjMdXBusBusf7QvXqF29uzijW4m/qt8X2NbPMuFeCMRaBmo+hiID6rYMmTORxJ2G672y4ObqblzXgz4WghozbiSZPNNKd3VfoNEX6AAZqjpPQ7JfSjdh9WVULmYZRa1tOkzLTBAEDp+Uf3urHYQMpP5Sfcj7UF7sx5aDsjHM0PdH0Yg9SQtt7Mge1LMZpCSDtA+S6ZrYELmcdf+0drEQPgFDqIqMdi2CTlLc8l4t4fa15cHGDyAXKW9AtmZ02XqvE2GCpTJG46Hdee3lLKI1HVNhncRckNMhbbMY53i0KvqUADIcFXd02gghao0Wl8u26KzJp0TER64WMutCC8LV+KIGmp7JX6CRJEIqNoznRdctL9AZlZ/hbhz1UffopMuT+b2FOlRNyRCpaPaDKHzM0n2puR6Rp+SU0KTdS4c1rCiFa5aAQ1Ctqq+rSGbTZQNONgtYTKSua9CsKvohTY4Wxy3WMtKrYq67xtOqUPYu0gCVPNKHdUgKt1Y7DdMJK2FvMtIQzaZjbVbokmey20tG5koipNEg8xBCOw+prBZ7UE2sAdtU6wg+lIAiSYHP5KOaVRL4VcjqMOqkNAA3H9wq/vJLsjpa4bA6Zh2XQ4HhZpumq0Et9VoM+0wi8UNOqSKjBI7agnYt5+7VeZigotuR35JOWyN39Q1rBrvxUTDv4Hc/YfmguEcYLKg12Mj9R7lGjiPoPC+DTeMuc+qZ0y1Oh7/IrkLu5dbVy5oJpzuNS3zhelGSkk0cMotNpn0EKQfFRuzgCUPf2shc/wXxMx7AMwLXbGfVP0XZuaCF0xkmjnlFpnI1KcI2xti8o25sczob7T0VGIYvStW5G+J/Tv1cUdkZWxhcXFOg3XfkOZPQIAVHPIc/SfVb0HU9SuIxbiynRmrWcHP5N5DsB+qu4a4mqXYNQghsaGPCROzSfnCRzS3Y2hnem8DdGiT8PaoPxFjhDqmWDqW6eyVz4ugZHXUwdfbzQT69VrtBmad9dRz26KD6hXsVWB9zpa+OMYwmmHPjbuT5mUobcNf4nGZ3lAXlnSqU8xGVzdQWnxjy+iWssTI5ub+IbO8x3HNQyTlI6MeNRLeKLdwZnoukD1mjcdx2Xm984u0+K9LuJdSc31TB8wV5vcNOoedQVbA9iGZUwKpSaNBr3Q1XLB380b6M6ZSrXW4yxGq6NkQOes3byPKVYDG5n9FtzSDBHNC1hBPnKqTCHV4+qnQotqAj8XIoapdAiD0RWHuDS3uhRuGat6rmOLChRrmnkURcuBqyBoFqmWnMDzKD4HiCWrJmVaaYGkIlluGiULWfqlbGPc2cDWVzYBoosbUj12iHNPLVeM4lw5XoVXUnNnKdDIgjqF9EcI1Ja5nItnX3fqlHGWANrUzs17Do/yU56lHbkfHKDktXB4TTwqr0HvCqOBVi4mG/zBegM4Zf+9HuKuZwwf3o/l/qvNfV5V4PS9tg7t/v2PPmYHW6N/mWq2C1hr4ff/Reit4XP70fy/wBUPZYYBWHi9IG84gT7yjDqc0nW379wTw4Ix2bv9/g5ew4LvXsJbROU8yY+G6Dr8M3DNHNDT3kfovojh94gD4FG43glK4plj2iTs4bgrsm8jXwOLG4J1NHzKMBqjmz3n6JxwfQNGs57y1xYJa0EnxHbl2XcXfCHo35X5na6QIn2yugwjhbKNAKY/wBI1PmV58usyJ6ZLc7ZYsKVxYtwm9eW5nsIJknNofISpG2zvDiAdCCAC6dyPiZXW0cIoM5Zj7ymVK2P4aYA76fBSSz5OP8AYnqwjwcHccO+mBaWPhwIcAAA4Hs6dQqrfgBuUNLajoEDNU27SBsvSRbO5uA8h9VMWY5ucfbHyCtHpM9fU/6IlLqYvsjgsO4HbROanTDZ3/aVCD5iYXQ21rcsAa2oANdDrHvT77m3ufaVn3RnT4lVXRZedb/LJvqE+y/AjfbXLgQaojnGnyS53DUmTlMncz9V1v3Nn5Qs+5s/KEX0WR8zf5YF1Fdl+Dzy/wDs8o1TmfRpuPcv/QqwcLvptaxjIawANax7wABvpME+a702TOhHkT9VB1j0e4e0H9Esujy19T/I66lXdL8Hn1fCqwG1VsGZa4HY7QQdFlvVNMnOXkcszQSOxPMfFdvctyetVb5OEfIpfXvWxqGO8iP11XJPFlg61f2/wdEcykuDnX3zGyWy6eTYnuIdol1LEaoMeiLRt4jrE6TGmi6CvRoPE5GA9nEfJqWVsLqD1A6Om4SvqMq7FYRxvkEr3pOvyXHXOHPLnERqSRJ6rsHMAOWoCyeYH6ItvDLCJFYkHYgBHH1OfmNFJ4enf1WeZtwetJAcyRrudOx0V/8AhlxAks0/1H6Jxxnw96GKjHkl2hEAajUe36BKOD6RuLptMvIGV7tOw/qF6EcuWWNytWv4/wCnBKGJZK3oFusDrO1GQHzP0QT+G65P4P5j9F6ueFGj/Nd7h9VB3DA/en3D6rm951K8HT7bpHvbPJn8M1uQb/Mp0sCuBPhHaHBeou4Y/wDt/wDz/VVnhl374fyH/wAkV13U+F+/cz6XpfL/AH7HmL8GrgepJ7Ob9UOzC64maTveD8ivT6vDNTlVb7iEM/hqtyew+1w/RP77P3iv37iro+n7SZ5990qwZY7ygoM27udN/wDKfovRH4Bcj8h/3H9QhnYPc/kH8wTLrMneIPZ4u0zqOFL64bVnOcscwEffuqvNQvfIJ0HbtCUcP3BgI+5uJMLolkqBwxh8qIsYrMqqY9XMK81o7rSF2P3TqbWho9Y6nsFfg1Vh2Z7QlHFWLMDmUTu7WeiAt2VG+o8hXhP09miU46+GerYdpBAXSZZAXmdnVrlrYeZ5rqqArZBNQx7F3Y2n2OWUWu44vQzL4o0Sp1znJDT4WiTGp8oXN8QY3TtTNR8moQ0b6KVheMcQ+m8E9QdQuXqVJTi9NruVw04vc7DBMQo1QfREZmmHt/E09+o7oi7xWjSE1KtNn8TgPmV57jWG07l2Z5qUKh09LRMZgfzgbpNX+yUuMi6zfxsk++V3Y5xkviRlCn8j0B/HljMMrekPSmC75BB3nHeX1Lao8cjLW/BcXQ+y2uzVly3+U/VX/wDQN8P/AHFM9PWH6oTWT/y0aLh3Ont/tAHi9LQNM5S5rcwJeRHhHfVVjj2rP/pWgab1Wzr2XMV/s6u6gbnfSzNJggu2Krb9md1zqU/e5bTOuQtws7NnGFclpNCm1hIDj6SSBzgAI3HcbuG1Mlu2mQ0NzufOhdtAB2XHW/2eXMZTWYAZGgMiei3Q+zu8pS1t006zmIdmPmZ1WSlW/wDgD09jom8T3rCBUt6bx1pvI08ijMU4uNN7GNo5y9heCajQIGhE9ZOy56hwVd/jumx2Dj8yhrj7Kpean3p0v1ILZaD/AKROi0VPuzNxCquL53z93qN5uIqMedfM7Iq1vaYJLrSs7LEuflMTtDcyUD7KT/8ALd7G/wBUbbfZe1urrusZ9aDEx11Sw6TApObW4ZdRNrTY5r8SUAAKjHNB0ALfpsjGgZRVpuzUnQRvz6JHW4LoNAytdVcNZfJ1Tq3YWUmiq5tMN5E/oh1GOEl/Y2KTXIHjlq0smNeXmrMKtCykA7nqB0Cn9+olwLZqEcz6o8hzRkzr1Xnyxxjdcs61NtUc7xfYipQcOcSD0I1BXIcBYe1l0KhJDiHtc0iAC4ZtD7F2PGOIijTAMeMwPoO683F4JmYPpN/Ll5oY4yV0+TTknWx7G6k1bbbs7rl+EMZfWc9jnA5NI5gf6u66loRcAKRF1szqqX0GdVe4KlwQUQtlD6LVS6i1XvVT0Gtw2UPohDmmEW5DuCLTACcB4ays1wnVrQfaShOIqXo3AjyPmFPga7q27z6QMLS2DEg9R8lrF6ZqvLnu0JJDRoB9V3Z543jcUc+KMlK2I3YnCk3Gz0VtXBw7YpZiGGVGaM1815ijI63JIXcS0jXcKjR42jbqPqpYReugCo0tI6oWvZXZ/oqadhcg+MOj3roUZaak0Sco3seg4TeRzXUPvw2mXE6ASey4Pha7ptIFRr5/hK9BubhhpZWUSS4R4hA1XXjg0t2c8pW+DxDivGjdV834GmG/VLLnFXNcDSe4EcwSF3WJ/Z8TLmO9nJczecG12/hnyWWSLe46jRXacf3dOAXB46OH6rpsL+1kt9en8ZHsXDXGAVm7sKCqYXUH4SnWjswNM9usftTtnesITqhx5aO/Gvm91i8bAhY1tduxPxR37MXSj6epcV2pH/cCvbxBbn/MHvXzAy+uW9VezGbofhWuf8A0o+nmY7Q/eD3q441QP+Y33r5kpY7dfk+aMp4xenan80Nc14NoR9HDHLbnVaFXV4ntR+OfIFfP9OtiD9hHsRdLBb6p61Rw8tErzNd0H0z2O849tmdfaQFzOJfa4wSKVPOe2q5K14De4zUcT5kldFh/BVNm4UpZ35GWNC7/AKzxG5d4SKTTyaNfeU1tMPq1SHVS5zupJK6CxwVjNmptStI7KLm3yOlXCFVraZYATanRgQrhSA2C0pOVlEhLjWAtrZS4klrgRPLyQruGKXi8I8Tg7bmOfmukKgCjdG5F+HYXTpPc9rAC6ATzMdUzUR+q0SnsCMeVS8qyoVQ4rIxVUKpcpvKqcUrQSL0O5WvKpJTNCiy1W7vcLaxF8B7kaSru1ixLEMgMboqisWJiTLbb1vau5v8A1af8A+SxYqdhe4rchrnZYsUCwmvUju1ixFC9xRcoJyxYmQSty21YsRYQ21Tq05LaxIxR5ZprbraxHuYLYr6SxYhLgKD6aksWJRzFW7dYsSLkJhVS0sVHyhUT5e1RWLEwO5CoqXrFixgdypesWLMJW9UlYsWFR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MTEhUTExIWFRUVFxUXFxUVGBcXFxUXFRcXFxcXFRcYHSggGBolHRUVITEhJSkrLi4uFx8zODMtNygtLisBCgoKDg0OGxAQGy0mHyUtLS0tLS0tLS0tLS0tLS0tLS0tLS0tLS0tLS0tLS0tLS0tLS0tLS0tLS0tLS0tLS0tLf/AABEIALEBHAMBIgACEQEDEQH/xAAcAAACAgMBAQAAAAAAAAAAAAAEBQIDAAEGBwj/xABCEAABAwIEBAIHBQYFAwUAAAABAAIRAwQFEiExBkFRYSJxEzKBkaGx0QcUQlLBI1NykuHwFUNigvEWM9I0RFRjov/EABkBAAMBAQEAAAAAAAAAAAAAAAECAwAEBf/EACwRAAICAQMDAwQBBQEAAAAAAAABAhEDEiExBEFRExQiMoGR8GGhscHR4UL/2gAMAwEAAhEDEQA/APJPThX0noDIpR3U2kV1yGBq91X6QIUAdVKWhbSg+pIK9MFJtSUH6YcgpiohoQfVl5CfThZ95CCLSVJtGN1tEQ+tMObcBSZcg80Hk7LbKaX04hWeYabpo5qQvGoPKpZQg8UTe4mHNu2qxt21LcqmxqV4YhXUzGRvmjmrG346pW6FW1wlD28BvczHjbwHmtPvY5ylbHiEIahJQXTQN7rIO/8AFQN5VZxdvdKWtJ5qypQy6lH22M3usg4pYiCNFJuIJVbO0V7xpolfTw8B9zk8jA4uAsGKtd1Ss2riNVYyih7fGb3GQYm8aqfvoVQYoPYFlhgH3Ewtt8Oq0MUA6pdkgyoO0Te3h4F9zMa/4u3utHGx3SZygT1CPtoeAe5n5Hf+NDuqnY32SyBEhVOaiunx+DPqMnkbf46RyKg7HD3Scbwt5UywQ8CvNk8jI4qTzUPvp6pa5p6qGU9UyxRF9WZEMCk1gWHZaFRUIkyB0UiR0UWkRK2wTssEjknWVa1i1khWUmfBYJgU4MrGNM7I6hTkaoMIPQp7ncKsOjSEw9DA0VVUDkJKCMBOAOnNW0qXZSrMiDGqsotMayiKzRpLGiNVKo2DHTf+qoc4uMTCwjs1VbOoVDGkaplb4Y95DabS4nkBJ+C7PCPs9eQDWqhhP4WiT7yllOMeSsYSfB5+1p5jRaDcwIa2F7JhvAtow+LNVO3iMD3NT3/pazED7rS23yjcTzU/cRKejI+f6UNIzDRFVWE7Q4HbsvYrrhKwqamhk31Y5wSDG/s5a7xW1YCCSGP0AHQOCKzQYHikjzq2oO06JhQpJjcYNXt9HsPXTUR10VLBKaTvgWK8lJaVRXeByXTWmCucAXuFMHqCT7G/VBYthvo3FvrRsY3kTzU4yV0VknQno1J7KNTfQbq0NO0e5Fi3OqpSRO7E1dhA6IR5J5oy8Y4mOSqYyDEJ0iUmVNYeSlVI/EIKJBAQ9SoHAysZOgd4giFeaU6hQp05KIa0gLMZANSiZEaKDrY9UfkWVFjC1ttrupG2RIbGqi5E1AjStmlOoVrGdlt1QAwsKyLKOitOkBYKmigyuCYWEbZYIPJTZS0VHphOgRdvXGxELUZNoi0kexW25J5wiK1NpHmqjyjlyQKJ2XinpvqtGgXN007ou0ss09VjqeQwSd0Ai803SARKKL/2rWjSIPmUfWptiQRolNVzhUDjB1bpIGmq3Ju512F3jLlpp16QqRpmb67fJw1UBwZSc6adwWg/hqNkj/cNPeAt4PYzoweHdxGsE8jCdVLbLBk/75MjtndP97Li1Sj9LOzTGXKJYbY+hPo2MDeRqE6v9o+SeUSANXdjJ6JLSeSRlPLWd9Ijrp3U6twWsyOElxgTuZOkHY7/ACXO3btnQkkqOmtnhozkw32K67vNo9U9O/8AygLKt+xyQHACCD25EboZlywwAYyk+Eme3u2PuTOQiQ8gFhG0pWGcj/YRWckdss+2NQgaVUOAj3c0JMMUDXZqt0BmefKP+Emt7BmbOGtzTOaAB/tb+q6Z7DEaD9OsJdVYKf4s3aNfhstC+LDJLwKr5rjoGOcSQJ7nsNfekmKXOeqRyGgOv4dBuusddNyEzljQCoJGY92eIea4zE2gO9dk8srnH4ECF24oo5Oom+ARlWNI9qMzkt6pdVeBudUXQMgu2Cu4nIpMSYg+pMAKFs3MNTBHVNWszE67qiraxPwTp7BA6lk4GQZlUGxdmAARIqPYYd7lfSqFztdFnZtjDagCY2VbmjzR11Qlqqt6GncJBxbeNIGiFaNNSm1ZiBuaQ2KdCsokEbqEKRZAVVSprotRrIlrh4igXvObsm4dnplCssw8R0RQCt9PTfdRY2DCONk1vMlapWYgko2gUUFuXYKzPOUc1LPpEbFTolpOg1WA3sFUmy5o5DdFXNpJBGgVVrSEklFF2oASMWCZZhry0E7kckYblj/WEeaGtKkucIWrmlvyU26Z0wjqRurkLg0HXoOarunAHVjSQYBMxHkDqt2NITm9yHuD6R8D2Jha8Ddly5zYLi2NshyAeUN+qLw/O/R1R529fKe3rAAx70uFo4QCT7oHnquxwINayA0F3ODPtg7rgyzTdRO3FFpbhuH2ROVsHSPMd2uG/kQnnEGACrbyAPSUyHawC6NYkBcti3FF1bAltuXNAmQ0aDrJGnuSqr9rVxTazPbNqMqAHQ5XNn8pAg6a7JIY2/uPOdb+DsruiG5azejS4didweaUXdQ+lyloOmjvMjb4IPDOLqVakWtkRJDHCHNBMxHMSdwir52tF4Mgtgn+EAie+nxUnzTW5RbK0PKT/BUI6R7YhTssOhgEa/JAVsWpUKINTMN3w1suc1p1MdCeeyAt/tUpuZnpW8gZpaXEOaBtm8OWSNQAT3R0N7+BXOtvJ0lS2Ld51CX3liw+J7XGNhJ+EKynxOa4afQOYDqDo4fBN6TA5koK4sL3VnJY5DKXhpabkzJGi4i7c1zgex06L2KlSG2WR5LgeOcFp03CrT0DpzM6Hq36Lt6bMm6OPqMb5OKccwIPVMqVM5A2Utd6yYWNxB1Gi7XucGqmRqDK6AhK2YOGs9UwvqzIDgdeapF7TaDJEoWW5BbmqNyD2KjTqSQOS2+5D56ckMyrDtk2wNxyxp6+xUVZ5KVGp4ZOqFqV9SRv0U63HvY0yqNjuh6tHMSVdkkzsQseY1J0TiimtVyHKRKAqPBJglG3JBqdQtOYAiAIw4S0hDtdBIVuGnUrYpftCDsgZELd0u12TL0Ig66IejbwYRdy6KZ6oDCqpbEDTqqajwIA36o6mHFsz7FP0E8h5prJWZbW5cM07IgOy9T36LdNhA0RcDLHPmEjY6pkMOeASY8kRcUi/T4oRjMurdNdkzvKoDRGhKVq2Ui6QBVaXRTYulwfA6bWt08R3JPw1CR4Q0599zoOqe39B2XM1zQ8bDNJHmCubqJv6UXwxXLC7qyAO0RudCpUWuLmmm46aFsCD3SOhxQ+m4NuKI6ZwDHnum1K+a5zXMewdiY0PXv5KEYaXuXk/B2FpdkNBgEcwdj13STEeEbSsCBmY2ScjS0hsmTGZstEyYnmqLq/LQSDIA5HRW4ZihyEkb7Bxa3y3hVT7E2KKXCVva1G1mmoQAWn0hBz5tNgIAGhXXYP6EjLLYIEM0geXfVK339Ov+yqSdfWpkyPIkRtySOlg+Su2n94OTNmFUFoc1oIlh0iZ02R5dhjVUdDdYQ6rXfUcSMrcgjQOZ0LToRz5EJda8O0WGMvhBzZRAZmnctGpPn0XYugNa1rszwNMzhLvNC1aM/hyuiYOk+R6qUou7HUlRq2tjI28gE09F6M9AUPYVRAH6/DRE4lT00dtr1A0n3fVbQDXuTaRK4r7SKToa4NJYdHOH4TyzDof0XXW1WWif7Kr4iwj01EhpyvAMH9COYPRHE1CSEyrVE8Wq27RGqus2DMJOivqYflec2kEy3oR5rK7WlhLd16Oo83Q2wTEGhzobBhbp2jdMzQled06HfdNqNuHAboSdcl4Rvg3cvY2BoAq3EOBAA81KrYUzo6UBSEOc0HQbJdNjat6LbW5JGUwIUGVBnBI57oSpb+I6wrLKpBgp6JXvQ2fR1OuiXXlQSWwjHVAAXAzqgq7xJIWTNJ0hQacbK0lRJ1csBTPcWzVkfEUwGyWWTtUwa5I9ikVsFh+ihc1JpmBKixWXIhhjmhYWmDWlUFuu6MoGQdNAllpaiJPuTChUGU6FFiKCJ0NZHRLrm6OfQ9vNG1auVkg/VA2sSCRKMQvYuo13c/ipVnl2hdryT9tuxzZgaBUDD6e5ahYy3AMPunMnmYifoup4cxGiz/ALjSXcyYgT0KSPtQNG+9ZUt4EFSlpfJRNrg728srW5pzDdecx7iVxd5w7Uokmk4VKfTNMeTh+q67gXDwWNBkakS3eJUeMMJvqDhleKlP8QDNe2n02Uo4m1fYf1KdM5G1u2M0lw6kzlHbz8oK6W0vKOWR4D/AzM493OBI79NZSerbAjMeXrZdg7ozp/F026pdcMdEhw05aAQOXkhVLYa7GdavmqSwnzJ38gIHMI2pYvcQ5roIA0I0PUfNc1Ru3wDGvwJ7J/hOMViJ9HMSJ8v+PippSKakO8Pu3tOWoIb19YcvzSOXxK6exqtcMsAt5QCC0+wwR7lxlljL3kNewQTAc31ewJ9i6GjiLaTfCMpB1BjYx7wmW3Ir34KcUoMe8tzFjzrE5QY6cifcUXh12WHI4nbnz9qDxMenEhggnXz6gjt/chE2uHhjmt3aQCHEl3mDP9UspJPYaMdtxph4gxIjl/fJMK1yANVRRtIAQOPW7o0flMaykSb3ZpNLg5niuwZV8Yieo2PYndp81x+0tHki8TxuqwuGdrtwdN/Pqk5uA+HjQncTMHt2XbCLSOSTViy6bldtGqa2FU5UtxS7zECNkVh10A2DuqTXxBjdMYOGZu3tS+4tsrt9SjWXYjRCXLs5BA0CWLY04rlFF8PF00QOTpuj8QjQoellnUyqp7EJfUWNbIUajYVkgbHRU1Kw66IUJKQvqiS5WUNlTmlx6Hmqi8jQbJw1sW0mwdEYxyAaiaZhTZZbB1Bytr1NEK1+ylVqQElbj9ixjBBVLHEGBsoMqwBqrraoR70whXUty467AKVqwaGY1V9xeeF2yWU3aQYRQqZ09E6Ez/VWsqEiAleaAPFyRNpc8pCD4sZchdHUho3TipTa1oB1chsHsAXZ5hM7mgJHcifJeXll6k9KeyO+EdEbfJ0/BjMrafI7+9dpjFJpDS/1XeEn8pPqu/T3LisWpfd3UyDLXtDgRyOy6nBr8XNF1Jx8WXQ9eh8wV6eP4/E4J7/IS3+AsafVjfxsjnqS5ux5LmMX4QuqwijVt3CfxB7HxzAa4lgP+pehWTiW5XDUaHzGiGvKABkBM4JO6Ap7UeOYlwZicAGyqFjTpToupOD42LqjXkgddJM99JU8JxaH0/uFbK8NJAaGjMdXBusBusf7QvXqF29uzijW4m/qt8X2NbPMuFeCMRaBmo+hiID6rYMmTORxJ2G672y4ObqblzXgz4WghozbiSZPNNKd3VfoNEX6AAZqjpPQ7JfSjdh9WVULmYZRa1tOkzLTBAEDp+Uf3urHYQMpP5Sfcj7UF7sx5aDsjHM0PdH0Yg9SQtt7Mge1LMZpCSDtA+S6ZrYELmcdf+0drEQPgFDqIqMdi2CTlLc8l4t4fa15cHGDyAXKW9AtmZ02XqvE2GCpTJG46Hdee3lLKI1HVNhncRckNMhbbMY53i0KvqUADIcFXd02gghao0Wl8u26KzJp0TER64WMutCC8LV+KIGmp7JX6CRJEIqNoznRdctL9AZlZ/hbhz1UffopMuT+b2FOlRNyRCpaPaDKHzM0n2puR6Rp+SU0KTdS4c1rCiFa5aAQ1Ctqq+rSGbTZQNONgtYTKSua9CsKvohTY4Wxy3WMtKrYq67xtOqUPYu0gCVPNKHdUgKt1Y7DdMJK2FvMtIQzaZjbVbokmey20tG5koipNEg8xBCOw+prBZ7UE2sAdtU6wg+lIAiSYHP5KOaVRL4VcjqMOqkNAA3H9wq/vJLsjpa4bA6Zh2XQ4HhZpumq0Et9VoM+0wi8UNOqSKjBI7agnYt5+7VeZigotuR35JOWyN39Q1rBrvxUTDv4Hc/YfmguEcYLKg12Mj9R7lGjiPoPC+DTeMuc+qZ0y1Oh7/IrkLu5dbVy5oJpzuNS3zhelGSkk0cMotNpn0EKQfFRuzgCUPf2shc/wXxMx7AMwLXbGfVP0XZuaCF0xkmjnlFpnI1KcI2xti8o25sczob7T0VGIYvStW5G+J/Tv1cUdkZWxhcXFOg3XfkOZPQIAVHPIc/SfVb0HU9SuIxbiynRmrWcHP5N5DsB+qu4a4mqXYNQghsaGPCROzSfnCRzS3Y2hnem8DdGiT8PaoPxFjhDqmWDqW6eyVz4ugZHXUwdfbzQT69VrtBmad9dRz26KD6hXsVWB9zpa+OMYwmmHPjbuT5mUobcNf4nGZ3lAXlnSqU8xGVzdQWnxjy+iWssTI5ub+IbO8x3HNQyTlI6MeNRLeKLdwZnoukD1mjcdx2Xm984u0+K9LuJdSc31TB8wV5vcNOoedQVbA9iGZUwKpSaNBr3Q1XLB380b6M6ZSrXW4yxGq6NkQOes3byPKVYDG5n9FtzSDBHNC1hBPnKqTCHV4+qnQotqAj8XIoapdAiD0RWHuDS3uhRuGat6rmOLChRrmnkURcuBqyBoFqmWnMDzKD4HiCWrJmVaaYGkIlluGiULWfqlbGPc2cDWVzYBoosbUj12iHNPLVeM4lw5XoVXUnNnKdDIgjqF9EcI1Ja5nItnX3fqlHGWANrUzs17Do/yU56lHbkfHKDktXB4TTwqr0HvCqOBVi4mG/zBegM4Zf+9HuKuZwwf3o/l/qvNfV5V4PS9tg7t/v2PPmYHW6N/mWq2C1hr4ff/Reit4XP70fy/wBUPZYYBWHi9IG84gT7yjDqc0nW379wTw4Ix2bv9/g5ew4LvXsJbROU8yY+G6Dr8M3DNHNDT3kfovojh94gD4FG43glK4plj2iTs4bgrsm8jXwOLG4J1NHzKMBqjmz3n6JxwfQNGs57y1xYJa0EnxHbl2XcXfCHo35X5na6QIn2yugwjhbKNAKY/wBI1PmV58usyJ6ZLc7ZYsKVxYtwm9eW5nsIJknNofISpG2zvDiAdCCAC6dyPiZXW0cIoM5Zj7ymVK2P4aYA76fBSSz5OP8AYnqwjwcHccO+mBaWPhwIcAAA4Hs6dQqrfgBuUNLajoEDNU27SBsvSRbO5uA8h9VMWY5ucfbHyCtHpM9fU/6IlLqYvsjgsO4HbROanTDZ3/aVCD5iYXQ21rcsAa2oANdDrHvT77m3ufaVn3RnT4lVXRZedb/LJvqE+y/AjfbXLgQaojnGnyS53DUmTlMncz9V1v3Nn5Qs+5s/KEX0WR8zf5YF1Fdl+Dzy/wDs8o1TmfRpuPcv/QqwcLvptaxjIawANax7wABvpME+a702TOhHkT9VB1j0e4e0H9Esujy19T/I66lXdL8Hn1fCqwG1VsGZa4HY7QQdFlvVNMnOXkcszQSOxPMfFdvctyetVb5OEfIpfXvWxqGO8iP11XJPFlg61f2/wdEcykuDnX3zGyWy6eTYnuIdol1LEaoMeiLRt4jrE6TGmi6CvRoPE5GA9nEfJqWVsLqD1A6Om4SvqMq7FYRxvkEr3pOvyXHXOHPLnERqSRJ6rsHMAOWoCyeYH6ItvDLCJFYkHYgBHH1OfmNFJ4enf1WeZtwetJAcyRrudOx0V/8AhlxAks0/1H6Jxxnw96GKjHkl2hEAajUe36BKOD6RuLptMvIGV7tOw/qF6EcuWWNytWv4/wCnBKGJZK3oFusDrO1GQHzP0QT+G65P4P5j9F6ueFGj/Nd7h9VB3DA/en3D6rm951K8HT7bpHvbPJn8M1uQb/Mp0sCuBPhHaHBeou4Y/wDt/wDz/VVnhl374fyH/wAkV13U+F+/cz6XpfL/AH7HmL8GrgepJ7Ob9UOzC64maTveD8ivT6vDNTlVb7iEM/hqtyew+1w/RP77P3iv37iro+n7SZ5990qwZY7ygoM27udN/wDKfovRH4Bcj8h/3H9QhnYPc/kH8wTLrMneIPZ4u0zqOFL64bVnOcscwEffuqvNQvfIJ0HbtCUcP3BgI+5uJMLolkqBwxh8qIsYrMqqY9XMK81o7rSF2P3TqbWho9Y6nsFfg1Vh2Z7QlHFWLMDmUTu7WeiAt2VG+o8hXhP09miU46+GerYdpBAXSZZAXmdnVrlrYeZ5rqqArZBNQx7F3Y2n2OWUWu44vQzL4o0Sp1znJDT4WiTGp8oXN8QY3TtTNR8moQ0b6KVheMcQ+m8E9QdQuXqVJTi9NruVw04vc7DBMQo1QfREZmmHt/E09+o7oi7xWjSE1KtNn8TgPmV57jWG07l2Z5qUKh09LRMZgfzgbpNX+yUuMi6zfxsk++V3Y5xkviRlCn8j0B/HljMMrekPSmC75BB3nHeX1Lao8cjLW/BcXQ+y2uzVly3+U/VX/wDQN8P/AHFM9PWH6oTWT/y0aLh3Ont/tAHi9LQNM5S5rcwJeRHhHfVVjj2rP/pWgab1Wzr2XMV/s6u6gbnfSzNJggu2Krb9md1zqU/e5bTOuQtws7NnGFclpNCm1hIDj6SSBzgAI3HcbuG1Mlu2mQ0NzufOhdtAB2XHW/2eXMZTWYAZGgMiei3Q+zu8pS1t006zmIdmPmZ1WSlW/wDgD09jom8T3rCBUt6bx1pvI08ijMU4uNN7GNo5y9heCajQIGhE9ZOy56hwVd/jumx2Dj8yhrj7Kpean3p0v1ILZaD/AKROi0VPuzNxCquL53z93qN5uIqMedfM7Iq1vaYJLrSs7LEuflMTtDcyUD7KT/8ALd7G/wBUbbfZe1urrusZ9aDEx11Sw6TApObW4ZdRNrTY5r8SUAAKjHNB0ALfpsjGgZRVpuzUnQRvz6JHW4LoNAytdVcNZfJ1Tq3YWUmiq5tMN5E/oh1GOEl/Y2KTXIHjlq0smNeXmrMKtCykA7nqB0Cn9+olwLZqEcz6o8hzRkzr1Xnyxxjdcs61NtUc7xfYipQcOcSD0I1BXIcBYe1l0KhJDiHtc0iAC4ZtD7F2PGOIijTAMeMwPoO683F4JmYPpN/Ll5oY4yV0+TTknWx7G6k1bbbs7rl+EMZfWc9jnA5NI5gf6u66loRcAKRF1szqqX0GdVe4KlwQUQtlD6LVS6i1XvVT0Gtw2UPohDmmEW5DuCLTACcB4ays1wnVrQfaShOIqXo3AjyPmFPga7q27z6QMLS2DEg9R8lrF6ZqvLnu0JJDRoB9V3Z543jcUc+KMlK2I3YnCk3Gz0VtXBw7YpZiGGVGaM1815ijI63JIXcS0jXcKjR42jbqPqpYReugCo0tI6oWvZXZ/oqadhcg+MOj3roUZaak0Sco3seg4TeRzXUPvw2mXE6ASey4Pha7ptIFRr5/hK9BubhhpZWUSS4R4hA1XXjg0t2c8pW+DxDivGjdV834GmG/VLLnFXNcDSe4EcwSF3WJ/Z8TLmO9nJczecG12/hnyWWSLe46jRXacf3dOAXB46OH6rpsL+1kt9en8ZHsXDXGAVm7sKCqYXUH4SnWjswNM9usftTtnesITqhx5aO/Gvm91i8bAhY1tduxPxR37MXSj6epcV2pH/cCvbxBbn/MHvXzAy+uW9VezGbofhWuf8A0o+nmY7Q/eD3q441QP+Y33r5kpY7dfk+aMp4xenan80Nc14NoR9HDHLbnVaFXV4ntR+OfIFfP9OtiD9hHsRdLBb6p61Rw8tErzNd0H0z2O849tmdfaQFzOJfa4wSKVPOe2q5K14De4zUcT5kldFh/BVNm4UpZ35GWNC7/AKzxG5d4SKTTyaNfeU1tMPq1SHVS5zupJK6CxwVjNmptStI7KLm3yOlXCFVraZYATanRgQrhSA2C0pOVlEhLjWAtrZS4klrgRPLyQruGKXi8I8Tg7bmOfmukKgCjdG5F+HYXTpPc9rAC6ATzMdUzUR+q0SnsCMeVS8qyoVQ4rIxVUKpcpvKqcUrQSL0O5WvKpJTNCiy1W7vcLaxF8B7kaSru1ixLEMgMboqisWJiTLbb1vau5v8A1af8A+SxYqdhe4rchrnZYsUCwmvUju1ixFC9xRcoJyxYmQSty21YsRYQ21Tq05LaxIxR5ZprbraxHuYLYr6SxYhLgKD6aksWJRzFW7dYsSLkJhVS0sVHyhUT5e1RWLEwO5CoqXrFixgdypesWLMJW9UlYsWF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" y="279954"/>
            <a:ext cx="1463040" cy="3352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9260" y="226774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Company Info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E120417-2816-45F5-800B-BF314912C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10" y="752365"/>
            <a:ext cx="4001163" cy="3416400"/>
          </a:xfrm>
        </p:spPr>
        <p:txBody>
          <a:bodyPr>
            <a:normAutofit/>
          </a:bodyPr>
          <a:lstStyle/>
          <a:p>
            <a:r>
              <a:rPr lang="en-US" altLang="zh-CN" sz="1400" b="1" dirty="0">
                <a:latin typeface="+mn-lt"/>
                <a:cs typeface="Calibri" panose="020F0502020204030204" pitchFamily="34" charset="0"/>
              </a:rPr>
              <a:t>Business Offering</a:t>
            </a:r>
            <a:r>
              <a:rPr lang="en-US" altLang="zh-CN" sz="1400" dirty="0">
                <a:latin typeface="+mn-lt"/>
                <a:cs typeface="Calibri" panose="020F0502020204030204" pitchFamily="34" charset="0"/>
              </a:rPr>
              <a:t>: </a:t>
            </a:r>
            <a:r>
              <a:rPr lang="en-US" altLang="zh-CN" sz="1400" i="1" dirty="0">
                <a:latin typeface="+mn-lt"/>
                <a:cs typeface="Calibri" panose="020F0502020204030204" pitchFamily="34" charset="0"/>
              </a:rPr>
              <a:t>Provide i</a:t>
            </a:r>
            <a:r>
              <a:rPr lang="en-US" sz="1400" i="1" dirty="0">
                <a:latin typeface="+mn-lt"/>
              </a:rPr>
              <a:t>nformation, menus </a:t>
            </a:r>
          </a:p>
          <a:p>
            <a:pPr marL="0" indent="0">
              <a:buNone/>
            </a:pPr>
            <a:r>
              <a:rPr lang="en-US" sz="1400" i="1" dirty="0">
                <a:latin typeface="+mn-lt"/>
              </a:rPr>
              <a:t>       and user-reviews of restaurants</a:t>
            </a:r>
            <a:endParaRPr lang="en-US" altLang="zh-CN" sz="1400" i="1" dirty="0">
              <a:latin typeface="+mn-lt"/>
              <a:cs typeface="Calibri" panose="020F0502020204030204" pitchFamily="34" charset="0"/>
            </a:endParaRPr>
          </a:p>
          <a:p>
            <a:r>
              <a:rPr lang="en-CA" sz="1400" b="1" dirty="0">
                <a:latin typeface="+mn-lt"/>
                <a:cs typeface="Calibri" panose="020F0502020204030204" pitchFamily="34" charset="0"/>
              </a:rPr>
              <a:t>Total data set </a:t>
            </a:r>
            <a:r>
              <a:rPr lang="en-CA" sz="1400" dirty="0">
                <a:latin typeface="+mn-lt"/>
                <a:cs typeface="Calibri" panose="020F0502020204030204" pitchFamily="34" charset="0"/>
              </a:rPr>
              <a:t>: </a:t>
            </a:r>
            <a:r>
              <a:rPr lang="en-CA" sz="1400" i="1" dirty="0">
                <a:latin typeface="+mn-lt"/>
                <a:cs typeface="Calibri" panose="020F0502020204030204" pitchFamily="34" charset="0"/>
              </a:rPr>
              <a:t>~6500 Reviews, 167 Restaurants</a:t>
            </a:r>
          </a:p>
          <a:p>
            <a:r>
              <a:rPr lang="en-CA" sz="1400" b="1" dirty="0">
                <a:latin typeface="+mn-lt"/>
                <a:cs typeface="Calibri" panose="020F0502020204030204" pitchFamily="34" charset="0"/>
              </a:rPr>
              <a:t>Website </a:t>
            </a:r>
            <a:r>
              <a:rPr lang="en-CA" sz="1400" b="1" dirty="0">
                <a:latin typeface="+mn-lt"/>
              </a:rPr>
              <a:t>hierarchy</a:t>
            </a:r>
            <a:r>
              <a:rPr lang="en-CA" sz="1400" b="1" dirty="0">
                <a:latin typeface="+mn-lt"/>
                <a:cs typeface="Calibri" panose="020F0502020204030204" pitchFamily="34" charset="0"/>
              </a:rPr>
              <a:t> </a:t>
            </a:r>
            <a:r>
              <a:rPr lang="en-CA" sz="1400" dirty="0">
                <a:latin typeface="+mn-lt"/>
                <a:cs typeface="Calibri" panose="020F0502020204030204" pitchFamily="34" charset="0"/>
              </a:rPr>
              <a:t>: </a:t>
            </a:r>
            <a:r>
              <a:rPr lang="en-CA" sz="1400" i="1" dirty="0">
                <a:latin typeface="+mn-lt"/>
                <a:cs typeface="Calibri" panose="020F0502020204030204" pitchFamily="34" charset="0"/>
              </a:rPr>
              <a:t>Flat </a:t>
            </a:r>
          </a:p>
          <a:p>
            <a:r>
              <a:rPr lang="en-CA" sz="1400" b="1" dirty="0">
                <a:latin typeface="+mn-lt"/>
                <a:cs typeface="Calibri" panose="020F0502020204030204" pitchFamily="34" charset="0"/>
              </a:rPr>
              <a:t>Link</a:t>
            </a:r>
            <a:r>
              <a:rPr lang="en-CA" sz="1400" dirty="0">
                <a:latin typeface="+mn-lt"/>
                <a:cs typeface="Calibri" panose="020F0502020204030204" pitchFamily="34" charset="0"/>
              </a:rPr>
              <a:t>:</a:t>
            </a:r>
            <a:r>
              <a:rPr lang="en-CA" sz="1400" i="1" dirty="0">
                <a:latin typeface="+mn-lt"/>
                <a:cs typeface="Calibri" panose="020F0502020204030204" pitchFamily="34" charset="0"/>
              </a:rPr>
              <a:t> </a:t>
            </a:r>
            <a:r>
              <a:rPr lang="en-CA" sz="1200" i="1" dirty="0">
                <a:latin typeface="+mn-lt"/>
                <a:hlinkClick r:id="rId3"/>
              </a:rPr>
              <a:t>https://www.zomato.com/toronto/restaurants</a:t>
            </a:r>
            <a:endParaRPr lang="en-CA" sz="1200" i="1" dirty="0">
              <a:latin typeface="+mn-lt"/>
            </a:endParaRPr>
          </a:p>
          <a:p>
            <a:pPr marL="0" indent="0">
              <a:buNone/>
            </a:pPr>
            <a:endParaRPr lang="en-CA" sz="1200" i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7E471-1D35-4E89-BB06-290809A3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946" y="752365"/>
            <a:ext cx="4859742" cy="3937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4F6F31-4B75-4177-8528-9500C3196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06" y="2205250"/>
            <a:ext cx="3422170" cy="257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2014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832046" y="1277779"/>
            <a:ext cx="2715960" cy="2062162"/>
            <a:chOff x="2832046" y="1277779"/>
            <a:chExt cx="2715960" cy="2062162"/>
          </a:xfrm>
        </p:grpSpPr>
        <p:grpSp>
          <p:nvGrpSpPr>
            <p:cNvPr id="3" name="Group 2"/>
            <p:cNvGrpSpPr/>
            <p:nvPr/>
          </p:nvGrpSpPr>
          <p:grpSpPr>
            <a:xfrm>
              <a:off x="2832046" y="1277779"/>
              <a:ext cx="2715960" cy="2062162"/>
              <a:chOff x="2946346" y="1943100"/>
              <a:chExt cx="2715960" cy="206216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137"/>
              <a:stretch/>
            </p:blipFill>
            <p:spPr bwMode="auto">
              <a:xfrm>
                <a:off x="5265420" y="1943100"/>
                <a:ext cx="396886" cy="20621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057"/>
              <a:stretch/>
            </p:blipFill>
            <p:spPr bwMode="auto">
              <a:xfrm>
                <a:off x="2946346" y="1943100"/>
                <a:ext cx="2319074" cy="206216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3718560" y="2255520"/>
              <a:ext cx="1432560" cy="416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20980" y="327660"/>
            <a:ext cx="1463040" cy="3352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9260" y="274323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High-level Flow – Scraping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310640"/>
            <a:ext cx="2476500" cy="19964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26" y="1310640"/>
            <a:ext cx="3189944" cy="272224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73907" y="906603"/>
            <a:ext cx="10963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Results Page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145854" y="899042"/>
            <a:ext cx="18806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Restaurant Profile Page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68676" y="906603"/>
            <a:ext cx="1072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Reviews Tab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6267" y="3350361"/>
            <a:ext cx="14526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1. Click restaurant link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32047" y="3372046"/>
            <a:ext cx="271596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2. Scrape Top-Level Details: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i="1" dirty="0"/>
              <a:t>Name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i="1" dirty="0"/>
              <a:t>Cuisine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i="1" dirty="0"/>
              <a:t>Cost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i="1" dirty="0"/>
              <a:t>Overall rating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i="1" dirty="0"/>
              <a:t>Location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i="1" dirty="0"/>
              <a:t>number of reviews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026" y="4124610"/>
            <a:ext cx="31899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3. Scrape reviews: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i="1" dirty="0"/>
              <a:t>Comment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i="1" dirty="0"/>
              <a:t>Rating by commenter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1040" y="1376810"/>
            <a:ext cx="906780" cy="1624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887980" y="1306045"/>
            <a:ext cx="1661160" cy="46639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3810" y="4117986"/>
            <a:ext cx="15849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Click all review pages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840006" y="3838042"/>
            <a:ext cx="1063964" cy="187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884308" y="165202"/>
            <a:ext cx="1063964" cy="187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Selenium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884308" y="475059"/>
            <a:ext cx="1063964" cy="37576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Beautiful Soup</a:t>
            </a:r>
          </a:p>
        </p:txBody>
      </p:sp>
      <p:cxnSp>
        <p:nvCxnSpPr>
          <p:cNvPr id="16" name="Curved Connector 15"/>
          <p:cNvCxnSpPr>
            <a:stCxn id="13" idx="2"/>
            <a:endCxn id="38" idx="2"/>
          </p:cNvCxnSpPr>
          <p:nvPr/>
        </p:nvCxnSpPr>
        <p:spPr>
          <a:xfrm rot="5400000" flipH="1">
            <a:off x="4494473" y="450086"/>
            <a:ext cx="759931" cy="7083702"/>
          </a:xfrm>
          <a:prstGeom prst="curvedConnector3">
            <a:avLst>
              <a:gd name="adj1" fmla="val -8122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5814060" y="2575560"/>
            <a:ext cx="883920" cy="20538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806440" y="3025140"/>
            <a:ext cx="2964180" cy="45602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148116" y="2687004"/>
            <a:ext cx="453390" cy="187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151120" y="1277778"/>
            <a:ext cx="453390" cy="37576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" y="327660"/>
            <a:ext cx="1463040" cy="3352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8762" y="281465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High-level Flow – Sentiment 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884308" y="165202"/>
            <a:ext cx="1063964" cy="18788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TextBlob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884308" y="475059"/>
            <a:ext cx="1063964" cy="21401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Wordcloud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8548" y="1146453"/>
            <a:ext cx="2290238" cy="2229366"/>
            <a:chOff x="618548" y="1146453"/>
            <a:chExt cx="2290238" cy="2229366"/>
          </a:xfrm>
        </p:grpSpPr>
        <p:sp>
          <p:nvSpPr>
            <p:cNvPr id="28" name="Rounded Rectangle 27"/>
            <p:cNvSpPr/>
            <p:nvPr/>
          </p:nvSpPr>
          <p:spPr>
            <a:xfrm>
              <a:off x="975706" y="1146453"/>
              <a:ext cx="1697842" cy="436778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Sentiment Score for </a:t>
              </a:r>
            </a:p>
            <a:p>
              <a:pPr algn="ctr"/>
              <a:r>
                <a:rPr lang="en-US" sz="1200" dirty="0"/>
                <a:t>each comment</a:t>
              </a: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48" y="1696088"/>
              <a:ext cx="2290238" cy="1495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360396" y="3129598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Sentence no.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73548" y="1146453"/>
            <a:ext cx="2786063" cy="1895518"/>
            <a:chOff x="2673548" y="1146453"/>
            <a:chExt cx="2786063" cy="1895518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289" y="1845630"/>
              <a:ext cx="1813322" cy="1196341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Rounded Rectangle 31"/>
            <p:cNvSpPr/>
            <p:nvPr/>
          </p:nvSpPr>
          <p:spPr>
            <a:xfrm>
              <a:off x="3704029" y="1146453"/>
              <a:ext cx="1697842" cy="436778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Average Score per Restaurant</a:t>
              </a:r>
            </a:p>
          </p:txBody>
        </p:sp>
        <p:cxnSp>
          <p:nvCxnSpPr>
            <p:cNvPr id="13" name="Straight Arrow Connector 12"/>
            <p:cNvCxnSpPr>
              <a:stCxn id="28" idx="3"/>
              <a:endCxn id="32" idx="1"/>
            </p:cNvCxnSpPr>
            <p:nvPr/>
          </p:nvCxnSpPr>
          <p:spPr>
            <a:xfrm>
              <a:off x="2673548" y="1364842"/>
              <a:ext cx="1030481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01871" y="1146453"/>
            <a:ext cx="2566522" cy="1895518"/>
            <a:chOff x="5401871" y="1146453"/>
            <a:chExt cx="2566522" cy="1895518"/>
          </a:xfrm>
        </p:grpSpPr>
        <p:sp>
          <p:nvSpPr>
            <p:cNvPr id="34" name="Rounded Rectangle 33"/>
            <p:cNvSpPr/>
            <p:nvPr/>
          </p:nvSpPr>
          <p:spPr>
            <a:xfrm>
              <a:off x="6270551" y="1146453"/>
              <a:ext cx="1697842" cy="436778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Set a Cut-Off for </a:t>
              </a:r>
            </a:p>
            <a:p>
              <a:pPr algn="ctr"/>
              <a:r>
                <a:rPr lang="en-US" sz="1200" dirty="0"/>
                <a:t>Score Groups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270551" y="1845630"/>
              <a:ext cx="1697842" cy="11963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Negative: &lt;= 0.1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Positive: &gt; 0.1</a:t>
              </a:r>
            </a:p>
          </p:txBody>
        </p:sp>
        <p:cxnSp>
          <p:nvCxnSpPr>
            <p:cNvPr id="15" name="Straight Arrow Connector 14"/>
            <p:cNvCxnSpPr>
              <a:stCxn id="32" idx="3"/>
              <a:endCxn id="34" idx="1"/>
            </p:cNvCxnSpPr>
            <p:nvPr/>
          </p:nvCxnSpPr>
          <p:spPr>
            <a:xfrm>
              <a:off x="5401871" y="1364842"/>
              <a:ext cx="86868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32020" y="1364842"/>
            <a:ext cx="3236373" cy="2806615"/>
            <a:chOff x="4732020" y="1364842"/>
            <a:chExt cx="3236373" cy="2806615"/>
          </a:xfrm>
        </p:grpSpPr>
        <p:sp>
          <p:nvSpPr>
            <p:cNvPr id="41" name="Rounded Rectangle 40"/>
            <p:cNvSpPr/>
            <p:nvPr/>
          </p:nvSpPr>
          <p:spPr>
            <a:xfrm>
              <a:off x="4732020" y="3698273"/>
              <a:ext cx="1914303" cy="473184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Extract Nouns and Adjectives for each group</a:t>
              </a:r>
            </a:p>
          </p:txBody>
        </p:sp>
        <p:cxnSp>
          <p:nvCxnSpPr>
            <p:cNvPr id="17" name="Elbow Connector 16"/>
            <p:cNvCxnSpPr>
              <a:stCxn id="34" idx="3"/>
              <a:endCxn id="41" idx="3"/>
            </p:cNvCxnSpPr>
            <p:nvPr/>
          </p:nvCxnSpPr>
          <p:spPr>
            <a:xfrm flipH="1">
              <a:off x="6646323" y="1364842"/>
              <a:ext cx="1322070" cy="2570023"/>
            </a:xfrm>
            <a:prstGeom prst="bentConnector3">
              <a:avLst>
                <a:gd name="adj1" fmla="val -1729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92565" y="3698273"/>
            <a:ext cx="2939455" cy="473185"/>
            <a:chOff x="1792565" y="3698273"/>
            <a:chExt cx="2939455" cy="473185"/>
          </a:xfrm>
        </p:grpSpPr>
        <p:sp>
          <p:nvSpPr>
            <p:cNvPr id="35" name="Rounded Rectangle 34"/>
            <p:cNvSpPr/>
            <p:nvPr/>
          </p:nvSpPr>
          <p:spPr>
            <a:xfrm>
              <a:off x="1792565" y="3698273"/>
              <a:ext cx="2032675" cy="47318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Identify top areas </a:t>
              </a:r>
            </a:p>
            <a:p>
              <a:pPr algn="ctr"/>
              <a:r>
                <a:rPr lang="en-US" sz="1200" dirty="0"/>
                <a:t>of concern</a:t>
              </a:r>
            </a:p>
          </p:txBody>
        </p:sp>
        <p:cxnSp>
          <p:nvCxnSpPr>
            <p:cNvPr id="19" name="Straight Arrow Connector 18"/>
            <p:cNvCxnSpPr>
              <a:stCxn id="41" idx="1"/>
              <a:endCxn id="35" idx="3"/>
            </p:cNvCxnSpPr>
            <p:nvPr/>
          </p:nvCxnSpPr>
          <p:spPr>
            <a:xfrm flipH="1">
              <a:off x="3825240" y="3934865"/>
              <a:ext cx="906780" cy="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69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/>
          <a:stretch/>
        </p:blipFill>
        <p:spPr bwMode="auto">
          <a:xfrm>
            <a:off x="2200275" y="77508"/>
            <a:ext cx="6429373" cy="498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" y="327660"/>
            <a:ext cx="1463040" cy="3352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" y="910115"/>
            <a:ext cx="19030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Loop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go inside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all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listings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on the results page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and call the different methods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Log each key step to know where the code broke if we need to manually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change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tag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or change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VPN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reload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the page.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FBD4D89-9428-4F6E-A4FE-416BCC02F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43"/>
          <a:stretch/>
        </p:blipFill>
        <p:spPr bwMode="auto">
          <a:xfrm>
            <a:off x="5458982" y="2480522"/>
            <a:ext cx="3170666" cy="2282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04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9" y="388620"/>
            <a:ext cx="7461114" cy="450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" y="110940"/>
            <a:ext cx="1463040" cy="1676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9260" y="25483"/>
            <a:ext cx="713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Sentiment Score v/s Zomato Rating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871040" y="4881890"/>
            <a:ext cx="14446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66CC"/>
                </a:solidFill>
              </a:rPr>
              <a:t>Low Sentiment Scores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4440" y="4881890"/>
            <a:ext cx="13644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66CC"/>
                </a:solidFill>
              </a:rPr>
              <a:t>High </a:t>
            </a:r>
            <a:r>
              <a:rPr lang="en-US" sz="1100" dirty="0" err="1">
                <a:solidFill>
                  <a:srgbClr val="0066CC"/>
                </a:solidFill>
              </a:rPr>
              <a:t>Zomato</a:t>
            </a:r>
            <a:r>
              <a:rPr lang="en-US" sz="1100" dirty="0">
                <a:solidFill>
                  <a:srgbClr val="0066CC"/>
                </a:solidFill>
              </a:rPr>
              <a:t> Ratings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6117" y="4889064"/>
            <a:ext cx="364202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/>
              <a:t>3.5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4897" y="4889064"/>
            <a:ext cx="256802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/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7869742" y="4889064"/>
            <a:ext cx="256802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63065" y="4889064"/>
            <a:ext cx="256802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100" b="1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590318" y="388620"/>
            <a:ext cx="1432979" cy="765274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761554" y="2721600"/>
            <a:ext cx="2543762" cy="1967494"/>
          </a:xfrm>
          <a:prstGeom prst="round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791466" y="4889064"/>
            <a:ext cx="6438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743074" y="1028700"/>
            <a:ext cx="658368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:a16="http://schemas.microsoft.com/office/drawing/2014/main" id="{FE40DAB0-9D75-4F5D-A426-989C6C18F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578" y="4326568"/>
            <a:ext cx="1065940" cy="4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" y="327660"/>
            <a:ext cx="1463040" cy="3352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4020" y="248456"/>
            <a:ext cx="713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Sentiment Score v/s Overall Rating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Insights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0980" y="1209871"/>
            <a:ext cx="6100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Some restaurants have </a:t>
            </a:r>
            <a:r>
              <a:rPr lang="en-US" sz="1200" b="1" dirty="0"/>
              <a:t>High </a:t>
            </a:r>
            <a:r>
              <a:rPr lang="en-US" sz="1200" b="1" dirty="0" err="1"/>
              <a:t>Zomato</a:t>
            </a:r>
            <a:r>
              <a:rPr lang="en-US" sz="1200" b="1" dirty="0"/>
              <a:t> Rating </a:t>
            </a:r>
            <a:r>
              <a:rPr lang="en-US" sz="1200" dirty="0"/>
              <a:t>but their </a:t>
            </a:r>
            <a:r>
              <a:rPr lang="en-US" sz="1200" b="1" dirty="0"/>
              <a:t>Sentiment Score </a:t>
            </a:r>
            <a:r>
              <a:rPr lang="en-US" sz="1200" dirty="0"/>
              <a:t>is </a:t>
            </a:r>
            <a:r>
              <a:rPr lang="en-US" sz="1200" b="1" dirty="0"/>
              <a:t>below average</a:t>
            </a:r>
            <a:endParaRPr lang="en-US" sz="1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952500" y="2009773"/>
            <a:ext cx="6809422" cy="1403987"/>
            <a:chOff x="719138" y="2009773"/>
            <a:chExt cx="7179944" cy="1517333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7"/>
            <a:stretch/>
          </p:blipFill>
          <p:spPr bwMode="auto">
            <a:xfrm>
              <a:off x="719138" y="2263140"/>
              <a:ext cx="7172325" cy="1263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481"/>
            <a:stretch/>
          </p:blipFill>
          <p:spPr bwMode="auto">
            <a:xfrm>
              <a:off x="726757" y="2009773"/>
              <a:ext cx="7172325" cy="27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665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" y="327660"/>
            <a:ext cx="1463040" cy="3352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9260" y="255618"/>
            <a:ext cx="713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Sentiment Score v/s Overall Rating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Insights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0980" y="1209871"/>
            <a:ext cx="6100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Some restaurants have </a:t>
            </a:r>
            <a:r>
              <a:rPr lang="en-US" sz="1200" b="1" dirty="0"/>
              <a:t>poor </a:t>
            </a:r>
            <a:r>
              <a:rPr lang="en-US" sz="1200" b="1" dirty="0" err="1"/>
              <a:t>Zomato</a:t>
            </a:r>
            <a:r>
              <a:rPr lang="en-US" sz="1200" b="1" dirty="0"/>
              <a:t> Rating </a:t>
            </a:r>
            <a:r>
              <a:rPr lang="en-US" sz="1200" dirty="0"/>
              <a:t>but their </a:t>
            </a:r>
            <a:r>
              <a:rPr lang="en-US" sz="1200" b="1" dirty="0"/>
              <a:t>Sentiment Score </a:t>
            </a:r>
            <a:r>
              <a:rPr lang="en-US" sz="1200" dirty="0"/>
              <a:t>is </a:t>
            </a:r>
            <a:r>
              <a:rPr lang="en-US" sz="1200" b="1" dirty="0"/>
              <a:t>Positive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8180" y="3349471"/>
            <a:ext cx="6100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endParaRPr lang="en-US" sz="1200" b="1" dirty="0"/>
          </a:p>
          <a:p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" y="1578310"/>
            <a:ext cx="7374255" cy="25695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592580" y="1851660"/>
            <a:ext cx="6482714" cy="19812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92580" y="3002280"/>
            <a:ext cx="6482714" cy="19812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92580" y="3712075"/>
            <a:ext cx="6482714" cy="435783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848</Words>
  <Application>Microsoft Office PowerPoint</Application>
  <PresentationFormat>On-screen Show (16:9)</PresentationFormat>
  <Paragraphs>135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sarav1509@outlook.com</dc:creator>
  <cp:lastModifiedBy>sarav1509@outlook.com</cp:lastModifiedBy>
  <cp:revision>13</cp:revision>
  <dcterms:created xsi:type="dcterms:W3CDTF">2020-02-21T14:17:11Z</dcterms:created>
  <dcterms:modified xsi:type="dcterms:W3CDTF">2020-08-07T01:28:53Z</dcterms:modified>
</cp:coreProperties>
</file>