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7" r:id="rId7"/>
    <p:sldId id="280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356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33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34" r:id="rId44"/>
    <p:sldId id="33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267" r:id="rId56"/>
    <p:sldId id="270" r:id="rId57"/>
    <p:sldId id="271" r:id="rId58"/>
    <p:sldId id="27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5F05-D898-4E81-9499-AB1C0005B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080BC-8F98-472C-B84D-BFF00BE15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9188-554A-43AE-952D-94AB6019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2757-946A-40E9-B399-02A0787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C27A-4419-4958-8028-C1E4A70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5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B0AF-0796-4429-8FF1-6CE58F99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12B41-A926-4F25-86CB-6756EA057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E3928-32CA-4E1F-AE88-6422B5AF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4F5D4-7BC9-4C27-8897-797EF04D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E6136-5255-474F-91EE-FAAC3B9B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7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95EE5-637B-4B47-B6D9-D7BEB1ED7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0FC90-DAFC-417E-8420-6E9606195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E2198-8DF9-4731-995A-6174978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7962D-AD5D-493A-A296-079E88F8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0E85-F054-4057-81AD-93CFFC4D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5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06E0-FAC7-4A24-869A-2FBAA72E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721C-9693-414D-83DF-BA513B0A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DFA8-0F9D-414B-A677-EF5634B1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B814-F132-4C3C-8E4C-5C30751B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2CEAF-2D62-41B2-96FC-F92F6DBC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2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5339-AA2B-4DFD-9A65-4AC88412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64762-FFE6-4563-B8F3-23811C8C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2A8AF-2828-4E84-A00F-13EE5CDE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AD9C-DB75-4233-AB22-4DA176A1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A6629-C6B6-4AED-A300-41EE0C61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4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9A7C-6447-468E-956F-F79AA7F1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85EDA-199E-4F5B-A491-9831ADF12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D702C-3F07-464E-B48C-A20CC8ACB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37008-7626-41C3-9B6E-FCE9E7E1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C02AA-8C62-4A32-9E4C-5BC8A0BA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1162-ABD5-44DE-B382-7F064313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2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34DF-EC78-4D7A-9169-CCE0E288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DE8EA-8AB8-426D-A0CB-067D5525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AE1E-0912-48D8-AC53-B549F1C3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50A33-EA09-446B-8B19-8BCF3BAA6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D1192-0887-42E6-AC21-C8FF3A562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2DC4-5A66-4B4D-8ED1-0FD3871C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2983B-94CE-4D32-86E2-CA44372A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AA7F3-FD7D-4114-BDD7-27933F85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8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B2C2-DBE9-4E68-901E-EE3140E1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B1AA1-0FF5-4B03-AE0D-B999732D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9D8FF-4727-49FF-9E5A-4CAB8148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5EDF5-9451-4F3E-B9E5-C1CE8044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6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AFDFC-FBF1-4589-939C-36660A20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55C0D-F881-4DC2-9787-C3271735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B050F-1C10-4604-A63B-8AA00139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3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0CB-5765-48FE-9E46-92B1A139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23AB-8AA0-479C-80D0-6525E95E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1A041-F6E0-4DC6-A979-C5F9871CF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EC74C-4C68-4967-A1A8-FD76C578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73EF4-5E77-42B9-A472-56630AC2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FA9B-CF70-4BE7-8B23-02DF8C6E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3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ABF6-66A8-48EB-BB46-3E794078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2CA43-2BD1-439D-AC35-AC32BDCE4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6C2C3-EE0C-4159-AB93-EDDC14077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7AFC-FF28-495E-86AE-834C334C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BA7AB-2BD5-400B-9FA6-BEC3E1FB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35BD-BCE8-4D30-B528-6CE17311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246C1-DBE0-4040-97A4-A6DD2A0C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1ADD-8736-4896-B108-0FD11E35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4EBD-4D1A-420B-A0CE-ED1C26664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FC33-E03C-4EB0-874B-489234391A8E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1E38-5D4C-46BE-8210-4EF723472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5F0C-DFB0-4D3B-B295-73AE1C0B6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FFD0-7356-4F52-AF6D-04EC1FE2C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yParesh Kamble ">
            <a:extLst>
              <a:ext uri="{FF2B5EF4-FFF2-40B4-BE49-F238E27FC236}">
                <a16:creationId xmlns:a16="http://schemas.microsoft.com/office/drawing/2014/main" id="{7CBD7B3E-36A2-4DBD-BEB7-3D61CC063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0" b="38225"/>
          <a:stretch/>
        </p:blipFill>
        <p:spPr bwMode="auto">
          <a:xfrm>
            <a:off x="908844" y="2098876"/>
            <a:ext cx="9976756" cy="318346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89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Mach Band Effect&#10;11&#10;Dr.Basant Kumar&#10;Motilal Nehru National Institute of Technology, Allahabad&#10; ">
            <a:extLst>
              <a:ext uri="{FF2B5EF4-FFF2-40B4-BE49-F238E27FC236}">
                <a16:creationId xmlns:a16="http://schemas.microsoft.com/office/drawing/2014/main" id="{97D2BC77-0297-4B3C-A38D-2FD3B2BC7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29"/>
          <a:stretch/>
        </p:blipFill>
        <p:spPr bwMode="auto">
          <a:xfrm>
            <a:off x="3057524" y="1147763"/>
            <a:ext cx="6797675" cy="500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imultaneous Contrast&#10;12&#10;Dr.Basant Kumar&#10;Motilal Nehru National Institute of Technology, Allahabad&#10; ">
            <a:extLst>
              <a:ext uri="{FF2B5EF4-FFF2-40B4-BE49-F238E27FC236}">
                <a16:creationId xmlns:a16="http://schemas.microsoft.com/office/drawing/2014/main" id="{47015A96-A26E-4E8C-B9C7-4859B1BE8C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1"/>
          <a:stretch/>
        </p:blipFill>
        <p:spPr bwMode="auto">
          <a:xfrm>
            <a:off x="3057524" y="1147764"/>
            <a:ext cx="7021749" cy="453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1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Some Optical Illusions&#10;13&#10;Dr.Basant Kumar&#10;Motilal Nehru National Institute of Technology, Allahabad&#10;(a) Outline of a squar...">
            <a:extLst>
              <a:ext uri="{FF2B5EF4-FFF2-40B4-BE49-F238E27FC236}">
                <a16:creationId xmlns:a16="http://schemas.microsoft.com/office/drawing/2014/main" id="{1AFB918E-1885-4E9E-87B7-30BB85D88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5"/>
          <a:stretch/>
        </p:blipFill>
        <p:spPr bwMode="auto">
          <a:xfrm>
            <a:off x="1964266" y="854252"/>
            <a:ext cx="7237942" cy="489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82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lectromagnetic Spectrum&#10;Dr.Basant Kumar&#10;Motilal Nehru National Institute of Technology, Allahabad 14&#10; ">
            <a:extLst>
              <a:ext uri="{FF2B5EF4-FFF2-40B4-BE49-F238E27FC236}">
                <a16:creationId xmlns:a16="http://schemas.microsoft.com/office/drawing/2014/main" id="{B2DA5D30-11E4-4D25-8B44-610551492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13" b="8413"/>
          <a:stretch/>
        </p:blipFill>
        <p:spPr bwMode="auto">
          <a:xfrm>
            <a:off x="2235200" y="711201"/>
            <a:ext cx="8308621" cy="49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45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olor Lights&#10;Dr.Basant Kumar&#10;Motilal Nehru National Institute of Technology, Allahabad&#10;15&#10;Energy is increasing&#10; ">
            <a:extLst>
              <a:ext uri="{FF2B5EF4-FFF2-40B4-BE49-F238E27FC236}">
                <a16:creationId xmlns:a16="http://schemas.microsoft.com/office/drawing/2014/main" id="{D32EE728-FF8C-47D7-B741-80DF46896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" b="8413"/>
          <a:stretch/>
        </p:blipFill>
        <p:spPr bwMode="auto">
          <a:xfrm>
            <a:off x="2325511" y="1061156"/>
            <a:ext cx="7305675" cy="452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51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Properties of Light&#10;Dr.Basant Kumar&#10;Motilal Nehru National Institute of Technology, Allahabad&#10;16&#10; ">
            <a:extLst>
              <a:ext uri="{FF2B5EF4-FFF2-40B4-BE49-F238E27FC236}">
                <a16:creationId xmlns:a16="http://schemas.microsoft.com/office/drawing/2014/main" id="{AB935293-C95F-41C7-8573-AAA88992B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75" b="7175"/>
          <a:stretch/>
        </p:blipFill>
        <p:spPr bwMode="auto">
          <a:xfrm>
            <a:off x="2212622" y="1147763"/>
            <a:ext cx="6921853" cy="519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5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Image Sensing&#10;Dr.Basant Kumar&#10;Motilal Nehru National Institute of Technology, Allahabad 17&#10;Images are generated by the com...">
            <a:extLst>
              <a:ext uri="{FF2B5EF4-FFF2-40B4-BE49-F238E27FC236}">
                <a16:creationId xmlns:a16="http://schemas.microsoft.com/office/drawing/2014/main" id="{D1BFAD75-F75F-4724-87EE-407764381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18" b="7918"/>
          <a:stretch/>
        </p:blipFill>
        <p:spPr bwMode="auto">
          <a:xfrm>
            <a:off x="2617254" y="1147763"/>
            <a:ext cx="6775102" cy="482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21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aging Sensors&#10;Dr.Basant Kumar&#10;Motilal Nehru National Institute of Technology, Allahabad&#10;18&#10; ">
            <a:extLst>
              <a:ext uri="{FF2B5EF4-FFF2-40B4-BE49-F238E27FC236}">
                <a16:creationId xmlns:a16="http://schemas.microsoft.com/office/drawing/2014/main" id="{75DAA505-5A7A-4D38-8CDC-91731CD2F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75" b="7175"/>
          <a:stretch/>
        </p:blipFill>
        <p:spPr bwMode="auto">
          <a:xfrm>
            <a:off x="2370666" y="1147763"/>
            <a:ext cx="7439377" cy="501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77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mage Acquisition&#10;Dr.Basant Kumar&#10;Motilal Nehru National Institute of Technology, Allahabad 19&#10; ">
            <a:extLst>
              <a:ext uri="{FF2B5EF4-FFF2-40B4-BE49-F238E27FC236}">
                <a16:creationId xmlns:a16="http://schemas.microsoft.com/office/drawing/2014/main" id="{67C9245C-FDC9-44A4-ABA0-722DB6CB9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70" b="7670"/>
          <a:stretch/>
        </p:blipFill>
        <p:spPr bwMode="auto">
          <a:xfrm>
            <a:off x="1851377" y="1147763"/>
            <a:ext cx="8477955" cy="509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6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age Acquisition&#10;Dr.Basant Kumar&#10;Motilal Nehru National Institute of Technology, Allahabad 20&#10;A rotating X-ray source pro...">
            <a:extLst>
              <a:ext uri="{FF2B5EF4-FFF2-40B4-BE49-F238E27FC236}">
                <a16:creationId xmlns:a16="http://schemas.microsoft.com/office/drawing/2014/main" id="{949EDD0D-E4A4-4C67-A849-B021F0FA1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" t="-7423" r="186" b="7423"/>
          <a:stretch/>
        </p:blipFill>
        <p:spPr bwMode="auto">
          <a:xfrm>
            <a:off x="2494844" y="1159052"/>
            <a:ext cx="7055556" cy="48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ements of Visual            PerceptionDigital Image Processing is built on foundation of   Mathematical and Probabilist...">
            <a:extLst>
              <a:ext uri="{FF2B5EF4-FFF2-40B4-BE49-F238E27FC236}">
                <a16:creationId xmlns:a16="http://schemas.microsoft.com/office/drawing/2014/main" id="{A9DEC6B1-01C2-44A9-9E29-B87054433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07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Image Acquisition using Sensor Arrays&#10;Dr.Basant Kumar&#10;Motilal Nehru National Institute of Technology, Allahabad&#10;21&#10; ">
            <a:extLst>
              <a:ext uri="{FF2B5EF4-FFF2-40B4-BE49-F238E27FC236}">
                <a16:creationId xmlns:a16="http://schemas.microsoft.com/office/drawing/2014/main" id="{EE53FE08-C71E-4B0B-B453-AE7144A1A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28" b="6928"/>
          <a:stretch/>
        </p:blipFill>
        <p:spPr bwMode="auto">
          <a:xfrm>
            <a:off x="2506133" y="1159052"/>
            <a:ext cx="7439378" cy="512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33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F96707-A059-4463-933E-05A1BF0A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1" t="9527" r="24721" b="25420"/>
          <a:stretch/>
        </p:blipFill>
        <p:spPr>
          <a:xfrm>
            <a:off x="2070325" y="654756"/>
            <a:ext cx="7671985" cy="55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5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Image Formation Model&#10;Dr.Basant Kumar&#10;Motilal Nehru National Institute of Technology, Allahabad&#10;24&#10; ">
            <a:extLst>
              <a:ext uri="{FF2B5EF4-FFF2-40B4-BE49-F238E27FC236}">
                <a16:creationId xmlns:a16="http://schemas.microsoft.com/office/drawing/2014/main" id="{77A769C0-D112-477C-BA38-A463701A2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0"/>
          <a:stretch/>
        </p:blipFill>
        <p:spPr bwMode="auto">
          <a:xfrm>
            <a:off x="2302933" y="1147763"/>
            <a:ext cx="7032978" cy="489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7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Image Formation Model&#10;Dr. Basant Kumar&#10;Motilal Nehru National Institute of Technology, Allahabad&#10;25&#10; ">
            <a:extLst>
              <a:ext uri="{FF2B5EF4-FFF2-40B4-BE49-F238E27FC236}">
                <a16:creationId xmlns:a16="http://schemas.microsoft.com/office/drawing/2014/main" id="{57C68AB5-4F12-49C2-9550-46A6E500E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2"/>
          <a:stretch/>
        </p:blipFill>
        <p:spPr bwMode="auto">
          <a:xfrm>
            <a:off x="1998133" y="1147763"/>
            <a:ext cx="7136342" cy="49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5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Monochromatic Image&#10;Dr.Basant Kumar&#10;Motilal Nehru National Institute of Technology, Allahabad&#10;26&#10; ">
            <a:extLst>
              <a:ext uri="{FF2B5EF4-FFF2-40B4-BE49-F238E27FC236}">
                <a16:creationId xmlns:a16="http://schemas.microsoft.com/office/drawing/2014/main" id="{CF983581-3194-46C0-B8B9-2AE1B6C26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9"/>
          <a:stretch/>
        </p:blipFill>
        <p:spPr bwMode="auto">
          <a:xfrm>
            <a:off x="2133600" y="1147762"/>
            <a:ext cx="7484533" cy="50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1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Image Sampling and Quantization&#10;Dr.Basant Kumar&#10;Motilal Nehru National Institute of Technology, Allahabad&#10;27&#10;(a) Continuou...">
            <a:extLst>
              <a:ext uri="{FF2B5EF4-FFF2-40B4-BE49-F238E27FC236}">
                <a16:creationId xmlns:a16="http://schemas.microsoft.com/office/drawing/2014/main" id="{46DFDC58-CA7B-43BA-8FD6-88EAF66B1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38"/>
          <a:stretch/>
        </p:blipFill>
        <p:spPr bwMode="auto">
          <a:xfrm>
            <a:off x="2009422" y="1147763"/>
            <a:ext cx="7586134" cy="504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57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Image Sampling and Quantization&#10;Dr.Basant Kumar&#10;Motilal Nehru National Institute of Technology, Allahabad&#10;28&#10; ">
            <a:extLst>
              <a:ext uri="{FF2B5EF4-FFF2-40B4-BE49-F238E27FC236}">
                <a16:creationId xmlns:a16="http://schemas.microsoft.com/office/drawing/2014/main" id="{747D8DD2-66BE-45FD-9BC9-BAE736768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7"/>
          <a:stretch/>
        </p:blipFill>
        <p:spPr bwMode="auto">
          <a:xfrm>
            <a:off x="1930400" y="1147763"/>
            <a:ext cx="7721600" cy="51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19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igital Image&#10;Dr .Basant Kumar&#10;Motilal Nehru National Institute of Technology, Allahabad&#10;29&#10; ">
            <a:extLst>
              <a:ext uri="{FF2B5EF4-FFF2-40B4-BE49-F238E27FC236}">
                <a16:creationId xmlns:a16="http://schemas.microsoft.com/office/drawing/2014/main" id="{A8F77D7A-FAB3-4E08-A729-4E27DD82F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12"/>
          <a:stretch/>
        </p:blipFill>
        <p:spPr bwMode="auto">
          <a:xfrm>
            <a:off x="2212622" y="1147764"/>
            <a:ext cx="6921853" cy="472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57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Digital Image Representation&#10;Dr.Basant Kumar&#10;Motilal Nehru National Institute of Technology, Allahabad&#10;30&#10; ">
            <a:extLst>
              <a:ext uri="{FF2B5EF4-FFF2-40B4-BE49-F238E27FC236}">
                <a16:creationId xmlns:a16="http://schemas.microsoft.com/office/drawing/2014/main" id="{B31F59F7-CD36-44E8-B830-3A7D8BC76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7"/>
          <a:stretch/>
        </p:blipFill>
        <p:spPr bwMode="auto">
          <a:xfrm>
            <a:off x="2156178" y="1147763"/>
            <a:ext cx="7349066" cy="498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452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Digital Image Representation&#10;Dr.Basant Kumar&#10;Motilal Nehru National Institute of Technology, Allahabad&#10;31&#10; ">
            <a:extLst>
              <a:ext uri="{FF2B5EF4-FFF2-40B4-BE49-F238E27FC236}">
                <a16:creationId xmlns:a16="http://schemas.microsoft.com/office/drawing/2014/main" id="{698772DA-BA33-4226-98D5-215D52EE8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0"/>
          <a:stretch/>
        </p:blipFill>
        <p:spPr bwMode="auto">
          <a:xfrm>
            <a:off x="2009422" y="1147762"/>
            <a:ext cx="7405511" cy="503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1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ructure of Human Eye ">
            <a:extLst>
              <a:ext uri="{FF2B5EF4-FFF2-40B4-BE49-F238E27FC236}">
                <a16:creationId xmlns:a16="http://schemas.microsoft.com/office/drawing/2014/main" id="{4F449CE3-2D9E-4C30-AC43-F715AE14A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475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Digital Image Representation&#10;Dr.Basant Kumar&#10;Motilal Nehru National Institute of Technology, Allahabad&#10;32&#10; ">
            <a:extLst>
              <a:ext uri="{FF2B5EF4-FFF2-40B4-BE49-F238E27FC236}">
                <a16:creationId xmlns:a16="http://schemas.microsoft.com/office/drawing/2014/main" id="{1FC28B31-71AE-4B29-B514-27803D657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34"/>
          <a:stretch/>
        </p:blipFill>
        <p:spPr bwMode="auto">
          <a:xfrm>
            <a:off x="2122311" y="1147763"/>
            <a:ext cx="7665156" cy="493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660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Representing Digital Images&#10;• Digital image&#10;– M  N array&#10;– L discrete intensities – power of 2&#10;• L = 2k&#10;• Integers in the...">
            <a:extLst>
              <a:ext uri="{FF2B5EF4-FFF2-40B4-BE49-F238E27FC236}">
                <a16:creationId xmlns:a16="http://schemas.microsoft.com/office/drawing/2014/main" id="{13DBF39C-91C9-407F-9FAA-43CA7EDF3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3"/>
          <a:stretch/>
        </p:blipFill>
        <p:spPr bwMode="auto">
          <a:xfrm>
            <a:off x="2235200" y="1147763"/>
            <a:ext cx="6899275" cy="481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29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Neighbors of a Pixel   Y          X          Y  X ">
            <a:extLst>
              <a:ext uri="{FF2B5EF4-FFF2-40B4-BE49-F238E27FC236}">
                <a16:creationId xmlns:a16="http://schemas.microsoft.com/office/drawing/2014/main" id="{1AC10C34-7D91-4DDD-8C72-F019B46A8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/>
        </p:blipFill>
        <p:spPr bwMode="auto">
          <a:xfrm>
            <a:off x="2912532" y="828675"/>
            <a:ext cx="6650567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56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Neighbors of a Pixel           f(0,0)   f(0,1) f(0,2) f(0,3) f(0,4) - - - - -           f(1,0)   f(1,1) f(1,2) f(1,3) f(1,...">
            <a:extLst>
              <a:ext uri="{FF2B5EF4-FFF2-40B4-BE49-F238E27FC236}">
                <a16:creationId xmlns:a16="http://schemas.microsoft.com/office/drawing/2014/main" id="{6C0C6971-0F86-4E5F-88AA-6A537D9F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"/>
          <a:stretch/>
        </p:blipFill>
        <p:spPr bwMode="auto">
          <a:xfrm>
            <a:off x="2923822" y="828675"/>
            <a:ext cx="6639278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36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Neighbors of a Pixel                         f(0,0)   f(0,1) f(0,2) f(0,3) f(0,4) - - - - -                         f(1,0)...">
            <a:extLst>
              <a:ext uri="{FF2B5EF4-FFF2-40B4-BE49-F238E27FC236}">
                <a16:creationId xmlns:a16="http://schemas.microsoft.com/office/drawing/2014/main" id="{AB573FE6-5D60-4621-B360-72890EA4C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/>
        </p:blipFill>
        <p:spPr bwMode="auto">
          <a:xfrm>
            <a:off x="2912532" y="828675"/>
            <a:ext cx="6650567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95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Neighbors of a Pixel                        f(0,0)   f(0,1) f(0,2) f(0,3) f(0,4) - - - - -                        f(1,0)  ...">
            <a:extLst>
              <a:ext uri="{FF2B5EF4-FFF2-40B4-BE49-F238E27FC236}">
                <a16:creationId xmlns:a16="http://schemas.microsoft.com/office/drawing/2014/main" id="{D68DEDD8-0E20-482B-897A-7421689E6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/>
          <a:stretch/>
        </p:blipFill>
        <p:spPr bwMode="auto">
          <a:xfrm>
            <a:off x="2946399" y="839964"/>
            <a:ext cx="6605411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447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Adjacency, ConnectivityAdjacency: Two pixels are adjacent if they are neighbors andtheir intensity level ‘V’ satisfy some ...">
            <a:extLst>
              <a:ext uri="{FF2B5EF4-FFF2-40B4-BE49-F238E27FC236}">
                <a16:creationId xmlns:a16="http://schemas.microsoft.com/office/drawing/2014/main" id="{EE1D406B-BCB4-4472-AF61-98DC65987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0"/>
          <a:stretch/>
        </p:blipFill>
        <p:spPr bwMode="auto">
          <a:xfrm>
            <a:off x="2912532" y="828675"/>
            <a:ext cx="6650567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75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Adjacency, Connectivity4-adjacency: Two pixels p and q with the values from set ‘V’ are 4-adjacent if q is in the set of N...">
            <a:extLst>
              <a:ext uri="{FF2B5EF4-FFF2-40B4-BE49-F238E27FC236}">
                <a16:creationId xmlns:a16="http://schemas.microsoft.com/office/drawing/2014/main" id="{572D7DCD-3F9A-4AEA-8568-DC769BBFD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/>
          <a:stretch/>
        </p:blipFill>
        <p:spPr bwMode="auto">
          <a:xfrm>
            <a:off x="2915478" y="817386"/>
            <a:ext cx="6647622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785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Adjacency, Connectivity8-adjacency: Two pixels p and q with the values from set ‘V’ are 8-adjacent if q is in the set of N...">
            <a:extLst>
              <a:ext uri="{FF2B5EF4-FFF2-40B4-BE49-F238E27FC236}">
                <a16:creationId xmlns:a16="http://schemas.microsoft.com/office/drawing/2014/main" id="{8FAD3D67-1E5A-492B-BA10-CEC15E655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/>
          <a:stretch/>
        </p:blipFill>
        <p:spPr bwMode="auto">
          <a:xfrm>
            <a:off x="2915478" y="828675"/>
            <a:ext cx="6647622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2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Adjacency, Connectivitym-adjacency: Two pixels p and q with the values from set ‘V’ arem-adjacent if(i) q is in N4(p)   OR...">
            <a:extLst>
              <a:ext uri="{FF2B5EF4-FFF2-40B4-BE49-F238E27FC236}">
                <a16:creationId xmlns:a16="http://schemas.microsoft.com/office/drawing/2014/main" id="{0E53B8E8-0EE2-4E29-9C9B-996A5A711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/>
          <a:stretch/>
        </p:blipFill>
        <p:spPr bwMode="auto">
          <a:xfrm>
            <a:off x="2915478" y="828675"/>
            <a:ext cx="6647622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21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od &amp; Cone Cells ">
            <a:extLst>
              <a:ext uri="{FF2B5EF4-FFF2-40B4-BE49-F238E27FC236}">
                <a16:creationId xmlns:a16="http://schemas.microsoft.com/office/drawing/2014/main" id="{439CDA7B-41D5-4D5E-82F0-5D1A0F3C7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22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Adjacency, Connectivitym-adjacency: Two pixels p and q with the values from set ‘V’ arem-adjacent if(i) q is in N4(p)e.g. ...">
            <a:extLst>
              <a:ext uri="{FF2B5EF4-FFF2-40B4-BE49-F238E27FC236}">
                <a16:creationId xmlns:a16="http://schemas.microsoft.com/office/drawing/2014/main" id="{FBA1C40D-4894-43EA-B667-874895C1B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/>
          <a:stretch/>
        </p:blipFill>
        <p:spPr bwMode="auto">
          <a:xfrm>
            <a:off x="2902226" y="828675"/>
            <a:ext cx="6660874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669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Adjacency, Connectivitym-adjacency: Two pixels p and q with the values from set ‘V’ arem-adjacent if(i) q is in N4(p)e.g. ...">
            <a:extLst>
              <a:ext uri="{FF2B5EF4-FFF2-40B4-BE49-F238E27FC236}">
                <a16:creationId xmlns:a16="http://schemas.microsoft.com/office/drawing/2014/main" id="{EA652EF9-5EA5-4E7B-8340-74E651D8D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/>
          <a:stretch/>
        </p:blipFill>
        <p:spPr bwMode="auto">
          <a:xfrm>
            <a:off x="2902226" y="828675"/>
            <a:ext cx="6660874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4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Adjacency, Connectivitym-adjacency: Two pixels p and q with the values from set ‘V’ arem-adjacent if(i) q is in N4(p)e.g. ...">
            <a:extLst>
              <a:ext uri="{FF2B5EF4-FFF2-40B4-BE49-F238E27FC236}">
                <a16:creationId xmlns:a16="http://schemas.microsoft.com/office/drawing/2014/main" id="{C8B70178-3CF2-4428-A815-0620B1A880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"/>
          <a:stretch/>
        </p:blipFill>
        <p:spPr bwMode="auto">
          <a:xfrm>
            <a:off x="2941982" y="828675"/>
            <a:ext cx="6621117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111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Adjacency, Connectivitym-adjacency: Two pixels p and q with the values from set ‘V’ arem-adjacent if(i) q is in N4(p)e.g. ...">
            <a:extLst>
              <a:ext uri="{FF2B5EF4-FFF2-40B4-BE49-F238E27FC236}">
                <a16:creationId xmlns:a16="http://schemas.microsoft.com/office/drawing/2014/main" id="{A5D53880-6CD9-4178-BC4F-C318C2DBD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/>
          <a:stretch/>
        </p:blipFill>
        <p:spPr bwMode="auto">
          <a:xfrm>
            <a:off x="2915478" y="828675"/>
            <a:ext cx="6647622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21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Adjacency, Connectivitym-adjacency: Two pixels p and q with the values from set ‘V’ arem-adjacent if(i) q is in N4(p)     ...">
            <a:extLst>
              <a:ext uri="{FF2B5EF4-FFF2-40B4-BE49-F238E27FC236}">
                <a16:creationId xmlns:a16="http://schemas.microsoft.com/office/drawing/2014/main" id="{ABF6DFE8-6C43-4575-A8DB-E9FCD5ED0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"/>
          <a:stretch/>
        </p:blipFill>
        <p:spPr bwMode="auto">
          <a:xfrm>
            <a:off x="2941982" y="828675"/>
            <a:ext cx="6621117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18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Adjacency, Connectivitym-adjacency: Two pixels p and q with the values from set ‘V’ arem-adjacent if(i)   q is in ND(p) &amp; ...">
            <a:extLst>
              <a:ext uri="{FF2B5EF4-FFF2-40B4-BE49-F238E27FC236}">
                <a16:creationId xmlns:a16="http://schemas.microsoft.com/office/drawing/2014/main" id="{C7F1F905-BE4D-4EF4-960B-6DB0588ABB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/>
          <a:stretch/>
        </p:blipFill>
        <p:spPr bwMode="auto">
          <a:xfrm>
            <a:off x="2928730" y="828675"/>
            <a:ext cx="663437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723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Adjacency, Connectivitym-adjacency: Two pixels p and q with the values from set ‘V’ arem-adjacent if(i)   q is in ND(p) &amp; ...">
            <a:extLst>
              <a:ext uri="{FF2B5EF4-FFF2-40B4-BE49-F238E27FC236}">
                <a16:creationId xmlns:a16="http://schemas.microsoft.com/office/drawing/2014/main" id="{233BD9C9-5B1D-42D5-A76D-7E2A0388A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/>
          <a:stretch/>
        </p:blipFill>
        <p:spPr bwMode="auto">
          <a:xfrm>
            <a:off x="2928730" y="828675"/>
            <a:ext cx="663437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411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Adjacency, Connectivitym-adjacency: Two pixels p and q with the values from set ‘V’ arem-adjacent if(i) q is in N4(p)   OR...">
            <a:extLst>
              <a:ext uri="{FF2B5EF4-FFF2-40B4-BE49-F238E27FC236}">
                <a16:creationId xmlns:a16="http://schemas.microsoft.com/office/drawing/2014/main" id="{79372091-4F23-4821-817A-03198DC4B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/>
          <a:stretch/>
        </p:blipFill>
        <p:spPr bwMode="auto">
          <a:xfrm>
            <a:off x="2915478" y="828675"/>
            <a:ext cx="6647622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362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Adjacency, Connectivitym-adjacency: Two pixels p and q with the values from set ‘V’ arem-adjacent if(i) q is in N4(p)   OR...">
            <a:extLst>
              <a:ext uri="{FF2B5EF4-FFF2-40B4-BE49-F238E27FC236}">
                <a16:creationId xmlns:a16="http://schemas.microsoft.com/office/drawing/2014/main" id="{5C103AB5-E01D-444B-92A4-3D2330CDF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/>
          <a:stretch/>
        </p:blipFill>
        <p:spPr bwMode="auto">
          <a:xfrm>
            <a:off x="2902226" y="828675"/>
            <a:ext cx="6660874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96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Adjacency, ConnectivityConnectivity: 2 pixels are said to be connected if their exists a pathbetween them.Let ‘S’ represen...">
            <a:extLst>
              <a:ext uri="{FF2B5EF4-FFF2-40B4-BE49-F238E27FC236}">
                <a16:creationId xmlns:a16="http://schemas.microsoft.com/office/drawing/2014/main" id="{9DD4D2AA-C1FE-4EAC-BA9F-962D77379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/>
          <a:stretch/>
        </p:blipFill>
        <p:spPr bwMode="auto">
          <a:xfrm>
            <a:off x="2902226" y="828675"/>
            <a:ext cx="6660874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6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istribution of Rod &amp; Cone cells ">
            <a:extLst>
              <a:ext uri="{FF2B5EF4-FFF2-40B4-BE49-F238E27FC236}">
                <a16:creationId xmlns:a16="http://schemas.microsoft.com/office/drawing/2014/main" id="{8E6121FB-63BB-4ECA-9359-518B0379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332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Regions &amp; BoundariesRegion: Let R be a subset of pixels in an image. Two regions Ri and Rj aresaid to be adjacent if their...">
            <a:extLst>
              <a:ext uri="{FF2B5EF4-FFF2-40B4-BE49-F238E27FC236}">
                <a16:creationId xmlns:a16="http://schemas.microsoft.com/office/drawing/2014/main" id="{DD9896D5-995C-4826-897B-7D87E51A1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/>
          <a:stretch/>
        </p:blipFill>
        <p:spPr bwMode="auto">
          <a:xfrm>
            <a:off x="2902226" y="828675"/>
            <a:ext cx="6660874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32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Regions &amp; BoundariesBoundaries (border or contour): The boundary of a region R isthe set of points that are adjacent to po...">
            <a:extLst>
              <a:ext uri="{FF2B5EF4-FFF2-40B4-BE49-F238E27FC236}">
                <a16:creationId xmlns:a16="http://schemas.microsoft.com/office/drawing/2014/main" id="{7C636874-A58F-4F86-8BBB-DCDC854B8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/>
          <a:stretch/>
        </p:blipFill>
        <p:spPr bwMode="auto">
          <a:xfrm>
            <a:off x="2915478" y="828675"/>
            <a:ext cx="6647622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987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Distance MeasuresDistance Measures: Distance between pixels p, q &amp; z with co-ordinates ( x, y), ( s, t) &amp; ( v, w) resp. is...">
            <a:extLst>
              <a:ext uri="{FF2B5EF4-FFF2-40B4-BE49-F238E27FC236}">
                <a16:creationId xmlns:a16="http://schemas.microsoft.com/office/drawing/2014/main" id="{C3C49B8E-89CF-4A5A-8310-2643D3DB5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/>
          <a:stretch/>
        </p:blipFill>
        <p:spPr bwMode="auto">
          <a:xfrm>
            <a:off x="2928730" y="828675"/>
            <a:ext cx="663437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059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Distance MeasuresCity Block Distance: The D4 distance between p &amp; q is defined as                       D4( p, q) = |x - s...">
            <a:extLst>
              <a:ext uri="{FF2B5EF4-FFF2-40B4-BE49-F238E27FC236}">
                <a16:creationId xmlns:a16="http://schemas.microsoft.com/office/drawing/2014/main" id="{49E80E3C-0A68-41F0-BCC3-2B3D6AB2B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/>
          <a:stretch/>
        </p:blipFill>
        <p:spPr bwMode="auto">
          <a:xfrm>
            <a:off x="2915478" y="828675"/>
            <a:ext cx="6647622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31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Distance MeasuresChess-Board Distance: The D8 distance between p &amp; q isdefined as                   D8( p, q) = max( |x - ...">
            <a:extLst>
              <a:ext uri="{FF2B5EF4-FFF2-40B4-BE49-F238E27FC236}">
                <a16:creationId xmlns:a16="http://schemas.microsoft.com/office/drawing/2014/main" id="{AB772B2E-5440-4B12-99DE-A4B248A16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"/>
          <a:stretch/>
        </p:blipFill>
        <p:spPr bwMode="auto">
          <a:xfrm>
            <a:off x="2968486" y="828675"/>
            <a:ext cx="6594613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092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sensing and Acqusition ">
            <a:extLst>
              <a:ext uri="{FF2B5EF4-FFF2-40B4-BE49-F238E27FC236}">
                <a16:creationId xmlns:a16="http://schemas.microsoft.com/office/drawing/2014/main" id="{1A9CC3A3-9313-4FAE-9133-69257056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931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Sampling &amp; Quantization ">
            <a:extLst>
              <a:ext uri="{FF2B5EF4-FFF2-40B4-BE49-F238E27FC236}">
                <a16:creationId xmlns:a16="http://schemas.microsoft.com/office/drawing/2014/main" id="{617B9272-9597-47D3-8B48-41B6E895A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405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Sampling &amp; Quantization ">
            <a:extLst>
              <a:ext uri="{FF2B5EF4-FFF2-40B4-BE49-F238E27FC236}">
                <a16:creationId xmlns:a16="http://schemas.microsoft.com/office/drawing/2014/main" id="{67791764-AFF8-4049-8DDE-939479D9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82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Sampling &amp;                 QuantizationSpatial &amp; Intensity ResolutionSpacial Resolution:dpi    :   (dots per inch)Ne...">
            <a:extLst>
              <a:ext uri="{FF2B5EF4-FFF2-40B4-BE49-F238E27FC236}">
                <a16:creationId xmlns:a16="http://schemas.microsoft.com/office/drawing/2014/main" id="{ADA44314-4032-4C5B-A594-1AF2A2A44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828675"/>
            <a:ext cx="6934200" cy="520065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9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 descr="HVS Characteristics&#10;Dr.Basant Kumar&#10;Motilal Nehru National Institute of Technology, Allahabad&#10;7&#10;-Subjective brightness is ...">
            <a:extLst>
              <a:ext uri="{FF2B5EF4-FFF2-40B4-BE49-F238E27FC236}">
                <a16:creationId xmlns:a16="http://schemas.microsoft.com/office/drawing/2014/main" id="{6447A4C7-BEB6-4141-B89F-7B446D6AE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5"/>
          <a:stretch/>
        </p:blipFill>
        <p:spPr bwMode="auto">
          <a:xfrm>
            <a:off x="1998132" y="1147763"/>
            <a:ext cx="7834489" cy="439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3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Brightness Discrimination&#10;Dr.Basant Kumar&#10;Motilal Nehru National Institute of Technology, Allahabad&#10;8&#10;-The ability of the ...">
            <a:extLst>
              <a:ext uri="{FF2B5EF4-FFF2-40B4-BE49-F238E27FC236}">
                <a16:creationId xmlns:a16="http://schemas.microsoft.com/office/drawing/2014/main" id="{2E00153F-3C19-4401-89AB-25D65353F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07"/>
          <a:stretch/>
        </p:blipFill>
        <p:spPr bwMode="auto">
          <a:xfrm>
            <a:off x="3057524" y="1147763"/>
            <a:ext cx="6775097" cy="481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07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 descr="Brightness Discrimination&#10;Dr.Basant Kumar&#10;Motilal Nehru National Institute of Technology, Allahabad 9&#10;Small weber ratio --...">
            <a:extLst>
              <a:ext uri="{FF2B5EF4-FFF2-40B4-BE49-F238E27FC236}">
                <a16:creationId xmlns:a16="http://schemas.microsoft.com/office/drawing/2014/main" id="{A4D210E6-3A7C-4A10-995E-CF7E9AAF6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5"/>
          <a:stretch/>
        </p:blipFill>
        <p:spPr bwMode="auto">
          <a:xfrm>
            <a:off x="2088444" y="1147763"/>
            <a:ext cx="8071556" cy="41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0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Visual Perception&#10;Perceived brightness is not a simple function of intensity&#10;• Mach bands: visual system tends to undersho...">
            <a:extLst>
              <a:ext uri="{FF2B5EF4-FFF2-40B4-BE49-F238E27FC236}">
                <a16:creationId xmlns:a16="http://schemas.microsoft.com/office/drawing/2014/main" id="{8B201091-B112-414A-BC66-F1D019388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39"/>
          <a:stretch/>
        </p:blipFill>
        <p:spPr bwMode="auto">
          <a:xfrm>
            <a:off x="2596444" y="1147764"/>
            <a:ext cx="6538031" cy="40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8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Office PowerPoint</Application>
  <PresentationFormat>Widescreen</PresentationFormat>
  <Paragraphs>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 R. Maurya</dc:creator>
  <cp:lastModifiedBy>Ankita R. Maurya</cp:lastModifiedBy>
  <cp:revision>14</cp:revision>
  <dcterms:created xsi:type="dcterms:W3CDTF">2020-02-29T14:52:20Z</dcterms:created>
  <dcterms:modified xsi:type="dcterms:W3CDTF">2020-02-29T18:16:04Z</dcterms:modified>
</cp:coreProperties>
</file>