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2AB3D4-CC5C-421D-8176-64B3DADEA039}"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2550841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2AB3D4-CC5C-421D-8176-64B3DADEA039}"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20560864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2AB3D4-CC5C-421D-8176-64B3DADEA039}"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11879163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2624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9059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smtClean="0"/>
              <a:t>Click to edit Master title style</a:t>
            </a:r>
            <a:endParaRPr lang="en-US"/>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79745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82627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57459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17791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964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smtClean="0"/>
              <a:t>Click to edit Master title style</a:t>
            </a:r>
            <a:endParaRPr lang="en-US"/>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5251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2AB3D4-CC5C-421D-8176-64B3DADEA039}"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3063534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smtClean="0"/>
              <a:t>Click to edit Master title style</a:t>
            </a:r>
            <a:endParaRPr lang="en-US"/>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14507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11218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68973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2AB3D4-CC5C-421D-8176-64B3DADEA039}"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33652149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2AB3D4-CC5C-421D-8176-64B3DADEA039}"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20486796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2AB3D4-CC5C-421D-8176-64B3DADEA039}"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8600512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2AB3D4-CC5C-421D-8176-64B3DADEA039}"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1502041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2AB3D4-CC5C-421D-8176-64B3DADEA039}"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1873778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2AB3D4-CC5C-421D-8176-64B3DADEA039}"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1884227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2AB3D4-CC5C-421D-8176-64B3DADEA039}"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D886B-2970-4627-BACC-5786D9629B67}" type="slidenum">
              <a:rPr lang="en-US" smtClean="0"/>
              <a:t>‹#›</a:t>
            </a:fld>
            <a:endParaRPr lang="en-US"/>
          </a:p>
        </p:txBody>
      </p:sp>
    </p:spTree>
    <p:extLst>
      <p:ext uri="{BB962C8B-B14F-4D97-AF65-F5344CB8AC3E}">
        <p14:creationId xmlns:p14="http://schemas.microsoft.com/office/powerpoint/2010/main" val="789456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AB3D4-CC5C-421D-8176-64B3DADEA039}" type="datetimeFigureOut">
              <a:rPr lang="en-US" smtClean="0"/>
              <a:t>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D886B-2970-4627-BACC-5786D9629B67}" type="slidenum">
              <a:rPr lang="en-US" smtClean="0"/>
              <a:t>‹#›</a:t>
            </a:fld>
            <a:endParaRPr lang="en-US"/>
          </a:p>
        </p:txBody>
      </p:sp>
    </p:spTree>
    <p:extLst>
      <p:ext uri="{BB962C8B-B14F-4D97-AF65-F5344CB8AC3E}">
        <p14:creationId xmlns:p14="http://schemas.microsoft.com/office/powerpoint/2010/main" val="247470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solidFill>
                  <a:prstClr val="black">
                    <a:tint val="75000"/>
                  </a:prstClr>
                </a:solidFill>
              </a:rPr>
              <a:pPr/>
              <a:t>1/16/2024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787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anose="020B0604020202020204"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anose="020B0604020202020204"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clipboard/media/image2.svg"/><Relationship Id="rId7" Type="http://schemas.openxmlformats.org/officeDocument/2006/relationships/image" Target="../../clipboard/media/image6.sv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clipboard/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clipboard/media/image38.svg"/><Relationship Id="rId7" Type="http://schemas.openxmlformats.org/officeDocument/2006/relationships/image" Target="../../clipboard/media/image42.svg"/><Relationship Id="rId2" Type="http://schemas.openxmlformats.org/officeDocument/2006/relationships/image" Target="../media/image19.png"/><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clipboard/media/image40.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clipboard/media/image8.sv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clipboard/media/image10.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clipboard/media/image12.svg"/><Relationship Id="rId7" Type="http://schemas.openxmlformats.org/officeDocument/2006/relationships/image" Target="../../clipboard/media/image6.sv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clipboard/media/image14.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clipboard/media/image14.svg"/><Relationship Id="rId2" Type="http://schemas.openxmlformats.org/officeDocument/2006/relationships/image" Target="../media/image7.png"/><Relationship Id="rId1" Type="http://schemas.openxmlformats.org/officeDocument/2006/relationships/slideLayout" Target="../slideLayouts/slideLayout18.xml"/><Relationship Id="rId5" Type="http://schemas.openxmlformats.org/officeDocument/2006/relationships/image" Target="../../clipboard/media/image16.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clipboard/media/image2.sv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clipboard/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clipboard/media/image18.svg"/><Relationship Id="rId7" Type="http://schemas.openxmlformats.org/officeDocument/2006/relationships/image" Target="../../clipboard/media/image6.sv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clipboard/media/image20.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clipboard/media/image22.svg"/><Relationship Id="rId2" Type="http://schemas.openxmlformats.org/officeDocument/2006/relationships/image" Target="../media/image11.png"/><Relationship Id="rId1" Type="http://schemas.openxmlformats.org/officeDocument/2006/relationships/slideLayout" Target="../slideLayouts/slideLayout18.xml"/><Relationship Id="rId5" Type="http://schemas.openxmlformats.org/officeDocument/2006/relationships/image" Target="../../clipboard/media/image24.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clipboard/media/image26.svg"/><Relationship Id="rId7" Type="http://schemas.openxmlformats.org/officeDocument/2006/relationships/image" Target="../../clipboard/media/image30.sv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clipboard/media/image28.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clipboard/media/image32.svg"/><Relationship Id="rId7" Type="http://schemas.openxmlformats.org/officeDocument/2006/relationships/image" Target="../../clipboard/media/image36.svg"/><Relationship Id="rId2" Type="http://schemas.openxmlformats.org/officeDocument/2006/relationships/image" Target="../media/image16.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clipboard/media/image34.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2E9"/>
        </a:solidFill>
        <a:effectLst/>
      </p:bgPr>
    </p:bg>
    <p:spTree>
      <p:nvGrpSpPr>
        <p:cNvPr id="1" name=""/>
        <p:cNvGrpSpPr/>
        <p:nvPr/>
      </p:nvGrpSpPr>
      <p:grpSpPr>
        <a:xfrm>
          <a:off x="0" y="0"/>
          <a:ext cx="0" cy="0"/>
          <a:chOff x="0" y="0"/>
          <a:chExt cx="0" cy="0"/>
        </a:xfrm>
      </p:grpSpPr>
      <p:sp>
        <p:nvSpPr>
          <p:cNvPr id="2" name="Freeform 2"/>
          <p:cNvSpPr/>
          <p:nvPr/>
        </p:nvSpPr>
        <p:spPr>
          <a:xfrm rot="7908640">
            <a:off x="-306203" y="432766"/>
            <a:ext cx="6680353" cy="7964653"/>
          </a:xfrm>
          <a:custGeom>
            <a:avLst/>
            <a:gdLst/>
            <a:ahLst/>
            <a:cxnLst/>
            <a:rect l="l" t="t" r="r" b="b"/>
            <a:pathLst>
              <a:path w="10020529" h="11946980">
                <a:moveTo>
                  <a:pt x="0" y="0"/>
                </a:moveTo>
                <a:lnTo>
                  <a:pt x="10020530" y="0"/>
                </a:lnTo>
                <a:lnTo>
                  <a:pt x="10020530" y="11946979"/>
                </a:lnTo>
                <a:lnTo>
                  <a:pt x="0" y="1194697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4477796">
            <a:off x="5658648" y="3289592"/>
            <a:ext cx="8128385" cy="6441745"/>
          </a:xfrm>
          <a:custGeom>
            <a:avLst/>
            <a:gdLst/>
            <a:ahLst/>
            <a:cxnLst/>
            <a:rect l="l" t="t" r="r" b="b"/>
            <a:pathLst>
              <a:path w="12192577" h="9662617">
                <a:moveTo>
                  <a:pt x="0" y="0"/>
                </a:moveTo>
                <a:lnTo>
                  <a:pt x="12192577" y="0"/>
                </a:lnTo>
                <a:lnTo>
                  <a:pt x="12192577" y="9662617"/>
                </a:lnTo>
                <a:lnTo>
                  <a:pt x="0" y="966261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2141525">
            <a:off x="6291159" y="-1724462"/>
            <a:ext cx="5540831" cy="4820523"/>
          </a:xfrm>
          <a:custGeom>
            <a:avLst/>
            <a:gdLst/>
            <a:ahLst/>
            <a:cxnLst/>
            <a:rect l="l" t="t" r="r" b="b"/>
            <a:pathLst>
              <a:path w="8311246" h="7230784">
                <a:moveTo>
                  <a:pt x="0" y="0"/>
                </a:moveTo>
                <a:lnTo>
                  <a:pt x="8311246" y="0"/>
                </a:lnTo>
                <a:lnTo>
                  <a:pt x="8311246" y="7230784"/>
                </a:lnTo>
                <a:lnTo>
                  <a:pt x="0" y="723078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pSp>
        <p:nvGrpSpPr>
          <p:cNvPr id="5" name="Group 5"/>
          <p:cNvGrpSpPr/>
          <p:nvPr/>
        </p:nvGrpSpPr>
        <p:grpSpPr>
          <a:xfrm>
            <a:off x="685800" y="666750"/>
            <a:ext cx="5930196" cy="3784205"/>
            <a:chOff x="0" y="-38100"/>
            <a:chExt cx="11860392" cy="7568410"/>
          </a:xfrm>
        </p:grpSpPr>
        <p:sp>
          <p:nvSpPr>
            <p:cNvPr id="6" name="TextBox 6"/>
            <p:cNvSpPr txBox="1"/>
            <p:nvPr/>
          </p:nvSpPr>
          <p:spPr>
            <a:xfrm>
              <a:off x="0" y="-38100"/>
              <a:ext cx="11860392" cy="5232202"/>
            </a:xfrm>
            <a:prstGeom prst="rect">
              <a:avLst/>
            </a:prstGeom>
          </p:spPr>
          <p:txBody>
            <a:bodyPr lIns="0" tIns="0" rIns="0" bIns="0" rtlCol="0" anchor="t">
              <a:spAutoFit/>
            </a:bodyPr>
            <a:lstStyle/>
            <a:p>
              <a:pPr>
                <a:lnSpc>
                  <a:spcPts val="6787"/>
                </a:lnSpc>
              </a:pPr>
              <a:r>
                <a:rPr lang="en-US" sz="4800" b="1" dirty="0">
                  <a:solidFill>
                    <a:srgbClr val="004B35"/>
                  </a:solidFill>
                  <a:latin typeface="Fraunces Semi-Bold"/>
                </a:rPr>
                <a:t>Light Radiometry in Computer Graphics and application</a:t>
              </a:r>
            </a:p>
          </p:txBody>
        </p:sp>
        <p:sp>
          <p:nvSpPr>
            <p:cNvPr id="7" name="TextBox 7"/>
            <p:cNvSpPr txBox="1"/>
            <p:nvPr/>
          </p:nvSpPr>
          <p:spPr>
            <a:xfrm>
              <a:off x="0" y="6991702"/>
              <a:ext cx="11860392" cy="538608"/>
            </a:xfrm>
            <a:prstGeom prst="rect">
              <a:avLst/>
            </a:prstGeom>
          </p:spPr>
          <p:txBody>
            <a:bodyPr lIns="0" tIns="0" rIns="0" bIns="0" rtlCol="0" anchor="t">
              <a:spAutoFit/>
            </a:bodyPr>
            <a:lstStyle/>
            <a:p>
              <a:pPr>
                <a:lnSpc>
                  <a:spcPts val="2087"/>
                </a:lnSpc>
                <a:spcBef>
                  <a:spcPct val="0"/>
                </a:spcBef>
              </a:pPr>
              <a:r>
                <a:rPr lang="en-US" sz="1490" b="1" dirty="0">
                  <a:solidFill>
                    <a:srgbClr val="004B35"/>
                  </a:solidFill>
                  <a:latin typeface="The Youngest Serif" panose="00000500000000000000"/>
                </a:rPr>
                <a:t>Illuminating Virtual Worlds Efficiently.</a:t>
              </a:r>
            </a:p>
          </p:txBody>
        </p:sp>
      </p:grpSp>
      <p:sp>
        <p:nvSpPr>
          <p:cNvPr id="8" name="TextBox 8"/>
          <p:cNvSpPr txBox="1"/>
          <p:nvPr/>
        </p:nvSpPr>
        <p:spPr>
          <a:xfrm>
            <a:off x="5200486" y="4523988"/>
            <a:ext cx="6305714" cy="1654299"/>
          </a:xfrm>
          <a:prstGeom prst="rect">
            <a:avLst/>
          </a:prstGeom>
        </p:spPr>
        <p:txBody>
          <a:bodyPr lIns="0" tIns="0" rIns="0" bIns="0" rtlCol="0" anchor="t">
            <a:spAutoFit/>
          </a:bodyPr>
          <a:lstStyle/>
          <a:p>
            <a:pPr>
              <a:lnSpc>
                <a:spcPts val="4337"/>
              </a:lnSpc>
            </a:pPr>
            <a:r>
              <a:rPr lang="en-US" sz="3614" dirty="0">
                <a:solidFill>
                  <a:srgbClr val="004B35"/>
                </a:solidFill>
                <a:latin typeface="Fraunces Semi-Bold"/>
              </a:rPr>
              <a:t>Name: </a:t>
            </a:r>
            <a:r>
              <a:rPr lang="en-US" sz="3614" b="1" dirty="0" err="1">
                <a:solidFill>
                  <a:srgbClr val="004B35"/>
                </a:solidFill>
                <a:latin typeface="Fraunces Semi-Bold"/>
              </a:rPr>
              <a:t>Fateh.A.Karotia</a:t>
            </a:r>
            <a:endParaRPr lang="en-US" sz="3614" b="1" dirty="0">
              <a:solidFill>
                <a:srgbClr val="004B35"/>
              </a:solidFill>
              <a:latin typeface="Fraunces Semi-Bold"/>
            </a:endParaRPr>
          </a:p>
          <a:p>
            <a:pPr>
              <a:lnSpc>
                <a:spcPts val="4337"/>
              </a:lnSpc>
            </a:pPr>
            <a:r>
              <a:rPr lang="en-US" sz="3614" dirty="0">
                <a:solidFill>
                  <a:srgbClr val="004B35"/>
                </a:solidFill>
                <a:latin typeface="Fraunces Semi-Bold"/>
              </a:rPr>
              <a:t>Roll No: </a:t>
            </a:r>
            <a:r>
              <a:rPr lang="en-US" sz="3614" b="1" dirty="0">
                <a:solidFill>
                  <a:srgbClr val="004B35"/>
                </a:solidFill>
                <a:latin typeface="Fraunces Semi-Bold"/>
              </a:rPr>
              <a:t>212</a:t>
            </a:r>
          </a:p>
          <a:p>
            <a:pPr>
              <a:lnSpc>
                <a:spcPts val="4337"/>
              </a:lnSpc>
              <a:spcBef>
                <a:spcPct val="0"/>
              </a:spcBef>
            </a:pPr>
            <a:r>
              <a:rPr lang="en-US" sz="3614" dirty="0" err="1">
                <a:solidFill>
                  <a:srgbClr val="004B35"/>
                </a:solidFill>
                <a:latin typeface="Fraunces Semi-Bold"/>
              </a:rPr>
              <a:t>Incharge</a:t>
            </a:r>
            <a:r>
              <a:rPr lang="en-US" sz="3614" dirty="0">
                <a:solidFill>
                  <a:srgbClr val="004B35"/>
                </a:solidFill>
                <a:latin typeface="Fraunces Semi-Bold"/>
              </a:rPr>
              <a:t>: </a:t>
            </a:r>
            <a:r>
              <a:rPr lang="en-US" sz="3614" b="1" dirty="0" err="1">
                <a:solidFill>
                  <a:srgbClr val="004B35"/>
                </a:solidFill>
                <a:latin typeface="Fraunces Semi-Bold"/>
              </a:rPr>
              <a:t>Prof.Priyamaurya</a:t>
            </a:r>
            <a:endParaRPr lang="en-US" sz="3614" b="1" dirty="0">
              <a:solidFill>
                <a:srgbClr val="004B35"/>
              </a:solidFill>
              <a:latin typeface="Fraunces Semi-Bold"/>
            </a:endParaRPr>
          </a:p>
        </p:txBody>
      </p:sp>
    </p:spTree>
    <p:extLst>
      <p:ext uri="{BB962C8B-B14F-4D97-AF65-F5344CB8AC3E}">
        <p14:creationId xmlns:p14="http://schemas.microsoft.com/office/powerpoint/2010/main" val="1923409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2E9"/>
        </a:solidFill>
        <a:effectLst/>
      </p:bgPr>
    </p:bg>
    <p:spTree>
      <p:nvGrpSpPr>
        <p:cNvPr id="1" name=""/>
        <p:cNvGrpSpPr/>
        <p:nvPr/>
      </p:nvGrpSpPr>
      <p:grpSpPr>
        <a:xfrm>
          <a:off x="0" y="0"/>
          <a:ext cx="0" cy="0"/>
          <a:chOff x="0" y="0"/>
          <a:chExt cx="0" cy="0"/>
        </a:xfrm>
      </p:grpSpPr>
      <p:sp>
        <p:nvSpPr>
          <p:cNvPr id="2" name="Freeform 2"/>
          <p:cNvSpPr/>
          <p:nvPr/>
        </p:nvSpPr>
        <p:spPr>
          <a:xfrm>
            <a:off x="9847796" y="3000717"/>
            <a:ext cx="4306273" cy="5134155"/>
          </a:xfrm>
          <a:custGeom>
            <a:avLst/>
            <a:gdLst/>
            <a:ahLst/>
            <a:cxnLst/>
            <a:rect l="l" t="t" r="r" b="b"/>
            <a:pathLst>
              <a:path w="6459409" h="7701233">
                <a:moveTo>
                  <a:pt x="0" y="0"/>
                </a:moveTo>
                <a:lnTo>
                  <a:pt x="6459409" y="0"/>
                </a:lnTo>
                <a:lnTo>
                  <a:pt x="6459409" y="7701233"/>
                </a:lnTo>
                <a:lnTo>
                  <a:pt x="0" y="770123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39509" y="-685800"/>
            <a:ext cx="2650617" cy="2743200"/>
          </a:xfrm>
          <a:custGeom>
            <a:avLst/>
            <a:gdLst/>
            <a:ahLst/>
            <a:cxnLst/>
            <a:rect l="l" t="t" r="r" b="b"/>
            <a:pathLst>
              <a:path w="3975926" h="4114800">
                <a:moveTo>
                  <a:pt x="0" y="0"/>
                </a:moveTo>
                <a:lnTo>
                  <a:pt x="3975926" y="0"/>
                </a:lnTo>
                <a:lnTo>
                  <a:pt x="3975926"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3218046" y="-2515273"/>
            <a:ext cx="18786831" cy="18716380"/>
          </a:xfrm>
          <a:custGeom>
            <a:avLst/>
            <a:gdLst/>
            <a:ahLst/>
            <a:cxnLst/>
            <a:rect l="l" t="t" r="r" b="b"/>
            <a:pathLst>
              <a:path w="28180246" h="28074570">
                <a:moveTo>
                  <a:pt x="0" y="0"/>
                </a:moveTo>
                <a:lnTo>
                  <a:pt x="28180245" y="0"/>
                </a:lnTo>
                <a:lnTo>
                  <a:pt x="28180245" y="28074570"/>
                </a:lnTo>
                <a:lnTo>
                  <a:pt x="0" y="2807457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0" y="2609850"/>
            <a:ext cx="12192000" cy="1667123"/>
          </a:xfrm>
          <a:prstGeom prst="rect">
            <a:avLst/>
          </a:prstGeom>
        </p:spPr>
        <p:txBody>
          <a:bodyPr lIns="0" tIns="0" rIns="0" bIns="0" rtlCol="0" anchor="t">
            <a:spAutoFit/>
          </a:bodyPr>
          <a:lstStyle/>
          <a:p>
            <a:pPr algn="ctr">
              <a:lnSpc>
                <a:spcPts val="6454"/>
              </a:lnSpc>
              <a:spcBef>
                <a:spcPct val="0"/>
              </a:spcBef>
            </a:pPr>
            <a:r>
              <a:rPr lang="en-US" sz="5377" b="1" dirty="0">
                <a:solidFill>
                  <a:srgbClr val="FF3131"/>
                </a:solidFill>
                <a:latin typeface="Forte" panose="03060902040502070203" pitchFamily="66" charset="0"/>
              </a:rPr>
              <a:t>Thank you for your attention, wishing you a great day!</a:t>
            </a:r>
          </a:p>
        </p:txBody>
      </p:sp>
    </p:spTree>
    <p:extLst>
      <p:ext uri="{BB962C8B-B14F-4D97-AF65-F5344CB8AC3E}">
        <p14:creationId xmlns:p14="http://schemas.microsoft.com/office/powerpoint/2010/main" val="1577139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4B35"/>
        </a:solidFill>
        <a:effectLst/>
      </p:bgPr>
    </p:bg>
    <p:spTree>
      <p:nvGrpSpPr>
        <p:cNvPr id="1" name=""/>
        <p:cNvGrpSpPr/>
        <p:nvPr/>
      </p:nvGrpSpPr>
      <p:grpSpPr>
        <a:xfrm>
          <a:off x="0" y="0"/>
          <a:ext cx="0" cy="0"/>
          <a:chOff x="0" y="0"/>
          <a:chExt cx="0" cy="0"/>
        </a:xfrm>
      </p:grpSpPr>
      <p:sp>
        <p:nvSpPr>
          <p:cNvPr id="2" name="Freeform 2"/>
          <p:cNvSpPr/>
          <p:nvPr/>
        </p:nvSpPr>
        <p:spPr>
          <a:xfrm rot="6288773">
            <a:off x="-1141420" y="-4379708"/>
            <a:ext cx="7125397" cy="7692737"/>
          </a:xfrm>
          <a:custGeom>
            <a:avLst/>
            <a:gdLst/>
            <a:ahLst/>
            <a:cxnLst/>
            <a:rect l="l" t="t" r="r" b="b"/>
            <a:pathLst>
              <a:path w="10688096" h="11539105">
                <a:moveTo>
                  <a:pt x="0" y="0"/>
                </a:moveTo>
                <a:lnTo>
                  <a:pt x="10688097" y="0"/>
                </a:lnTo>
                <a:lnTo>
                  <a:pt x="10688097" y="11539105"/>
                </a:lnTo>
                <a:lnTo>
                  <a:pt x="0" y="1153910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402103">
            <a:off x="9019764" y="4723769"/>
            <a:ext cx="4306273" cy="5134155"/>
          </a:xfrm>
          <a:custGeom>
            <a:avLst/>
            <a:gdLst/>
            <a:ahLst/>
            <a:cxnLst/>
            <a:rect l="l" t="t" r="r" b="b"/>
            <a:pathLst>
              <a:path w="6459409" h="7701233">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0" y="1666875"/>
            <a:ext cx="12192000" cy="3462486"/>
          </a:xfrm>
          <a:prstGeom prst="rect">
            <a:avLst/>
          </a:prstGeom>
        </p:spPr>
        <p:txBody>
          <a:bodyPr lIns="0" tIns="0" rIns="0" bIns="0" rtlCol="0" anchor="t">
            <a:spAutoFit/>
          </a:bodyPr>
          <a:lstStyle/>
          <a:p>
            <a:pPr algn="ctr">
              <a:lnSpc>
                <a:spcPts val="6820"/>
              </a:lnSpc>
            </a:pPr>
            <a:r>
              <a:rPr lang="en-US" sz="5684">
                <a:solidFill>
                  <a:srgbClr val="F87E60"/>
                </a:solidFill>
                <a:latin typeface="Barabara"/>
              </a:rPr>
              <a:t>WHAT IS LIGHT? </a:t>
            </a:r>
          </a:p>
          <a:p>
            <a:pPr algn="ctr">
              <a:lnSpc>
                <a:spcPts val="3540"/>
              </a:lnSpc>
            </a:pPr>
            <a:r>
              <a:rPr lang="en-US" sz="2950">
                <a:solidFill>
                  <a:srgbClr val="FFFFFF"/>
                </a:solidFill>
                <a:latin typeface="More Sugar Thin"/>
              </a:rPr>
              <a:t> Light is defined as an electromagnetic radiation. The visible light that </a:t>
            </a:r>
          </a:p>
          <a:p>
            <a:pPr algn="ctr">
              <a:lnSpc>
                <a:spcPts val="3540"/>
              </a:lnSpc>
            </a:pPr>
            <a:r>
              <a:rPr lang="en-US" sz="2950">
                <a:solidFill>
                  <a:srgbClr val="FFFFFF"/>
                </a:solidFill>
                <a:latin typeface="More Sugar Thin"/>
              </a:rPr>
              <a:t>we see is only a tiny fraction of the electromagnetic spectrum, </a:t>
            </a:r>
          </a:p>
          <a:p>
            <a:pPr algn="ctr">
              <a:lnSpc>
                <a:spcPts val="3540"/>
              </a:lnSpc>
            </a:pPr>
            <a:r>
              <a:rPr lang="en-US" sz="2950">
                <a:solidFill>
                  <a:srgbClr val="FFFFFF"/>
                </a:solidFill>
                <a:latin typeface="More Sugar Thin"/>
              </a:rPr>
              <a:t>extending from very low frequency radio waves through microwaves, </a:t>
            </a:r>
          </a:p>
          <a:p>
            <a:pPr algn="ctr">
              <a:lnSpc>
                <a:spcPts val="3540"/>
              </a:lnSpc>
            </a:pPr>
            <a:r>
              <a:rPr lang="en-US" sz="2950">
                <a:solidFill>
                  <a:srgbClr val="FFFFFF"/>
                </a:solidFill>
                <a:latin typeface="More Sugar Thin"/>
              </a:rPr>
              <a:t>infrared, visible and ultraviolet light to x-rays and ultra-energetic </a:t>
            </a:r>
          </a:p>
          <a:p>
            <a:pPr algn="ctr">
              <a:lnSpc>
                <a:spcPts val="3540"/>
              </a:lnSpc>
            </a:pPr>
            <a:r>
              <a:rPr lang="en-US" sz="2950">
                <a:solidFill>
                  <a:srgbClr val="FFFFFF"/>
                </a:solidFill>
                <a:latin typeface="More Sugar Thin"/>
              </a:rPr>
              <a:t>gamma rays.</a:t>
            </a:r>
          </a:p>
          <a:p>
            <a:pPr algn="ctr">
              <a:lnSpc>
                <a:spcPts val="2740"/>
              </a:lnSpc>
            </a:pPr>
            <a:endParaRPr lang="en-US" sz="2950">
              <a:solidFill>
                <a:srgbClr val="FFFFFF"/>
              </a:solidFill>
              <a:latin typeface="More Sugar Thin"/>
            </a:endParaRPr>
          </a:p>
        </p:txBody>
      </p:sp>
    </p:spTree>
    <p:extLst>
      <p:ext uri="{BB962C8B-B14F-4D97-AF65-F5344CB8AC3E}">
        <p14:creationId xmlns:p14="http://schemas.microsoft.com/office/powerpoint/2010/main" val="232506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2E9"/>
        </a:solidFill>
        <a:effectLst/>
      </p:bgPr>
    </p:bg>
    <p:spTree>
      <p:nvGrpSpPr>
        <p:cNvPr id="1" name=""/>
        <p:cNvGrpSpPr/>
        <p:nvPr/>
      </p:nvGrpSpPr>
      <p:grpSpPr>
        <a:xfrm>
          <a:off x="0" y="0"/>
          <a:ext cx="0" cy="0"/>
          <a:chOff x="0" y="0"/>
          <a:chExt cx="0" cy="0"/>
        </a:xfrm>
      </p:grpSpPr>
      <p:sp>
        <p:nvSpPr>
          <p:cNvPr id="2" name="Freeform 2"/>
          <p:cNvSpPr/>
          <p:nvPr/>
        </p:nvSpPr>
        <p:spPr>
          <a:xfrm rot="-944741">
            <a:off x="7095050" y="3269810"/>
            <a:ext cx="7511085" cy="4919761"/>
          </a:xfrm>
          <a:custGeom>
            <a:avLst/>
            <a:gdLst/>
            <a:ahLst/>
            <a:cxnLst/>
            <a:rect l="l" t="t" r="r" b="b"/>
            <a:pathLst>
              <a:path w="11266628" h="7379642">
                <a:moveTo>
                  <a:pt x="0" y="0"/>
                </a:moveTo>
                <a:lnTo>
                  <a:pt x="11266628" y="0"/>
                </a:lnTo>
                <a:lnTo>
                  <a:pt x="11266628" y="7379642"/>
                </a:lnTo>
                <a:lnTo>
                  <a:pt x="0" y="73796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558649">
            <a:off x="-1095747" y="-478888"/>
            <a:ext cx="6937587" cy="7489973"/>
          </a:xfrm>
          <a:custGeom>
            <a:avLst/>
            <a:gdLst/>
            <a:ahLst/>
            <a:cxnLst/>
            <a:rect l="l" t="t" r="r" b="b"/>
            <a:pathLst>
              <a:path w="10406380" h="11234959">
                <a:moveTo>
                  <a:pt x="0" y="0"/>
                </a:moveTo>
                <a:lnTo>
                  <a:pt x="10406381" y="0"/>
                </a:lnTo>
                <a:lnTo>
                  <a:pt x="10406381" y="11234958"/>
                </a:lnTo>
                <a:lnTo>
                  <a:pt x="0" y="1123495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5220685" y="1744150"/>
            <a:ext cx="6285515" cy="3764889"/>
            <a:chOff x="0" y="9525"/>
            <a:chExt cx="12571030" cy="7529780"/>
          </a:xfrm>
        </p:grpSpPr>
        <p:sp>
          <p:nvSpPr>
            <p:cNvPr id="5" name="TextBox 5"/>
            <p:cNvSpPr txBox="1"/>
            <p:nvPr/>
          </p:nvSpPr>
          <p:spPr>
            <a:xfrm>
              <a:off x="0" y="9525"/>
              <a:ext cx="12571030" cy="3590727"/>
            </a:xfrm>
            <a:prstGeom prst="rect">
              <a:avLst/>
            </a:prstGeom>
          </p:spPr>
          <p:txBody>
            <a:bodyPr lIns="0" tIns="0" rIns="0" bIns="0" rtlCol="0" anchor="t">
              <a:spAutoFit/>
            </a:bodyPr>
            <a:lstStyle/>
            <a:p>
              <a:pPr>
                <a:lnSpc>
                  <a:spcPts val="7040"/>
                </a:lnSpc>
                <a:spcBef>
                  <a:spcPct val="0"/>
                </a:spcBef>
              </a:pPr>
              <a:r>
                <a:rPr lang="en-US" sz="5867">
                  <a:solidFill>
                    <a:srgbClr val="F87E60"/>
                  </a:solidFill>
                  <a:latin typeface="Fraunces Semi-Bold"/>
                </a:rPr>
                <a:t>What is Light Radiometry?</a:t>
              </a:r>
            </a:p>
          </p:txBody>
        </p:sp>
        <p:sp>
          <p:nvSpPr>
            <p:cNvPr id="6" name="TextBox 6"/>
            <p:cNvSpPr txBox="1"/>
            <p:nvPr/>
          </p:nvSpPr>
          <p:spPr>
            <a:xfrm>
              <a:off x="0" y="3948578"/>
              <a:ext cx="12571030" cy="3590727"/>
            </a:xfrm>
            <a:prstGeom prst="rect">
              <a:avLst/>
            </a:prstGeom>
          </p:spPr>
          <p:txBody>
            <a:bodyPr lIns="0" tIns="0" rIns="0" bIns="0" rtlCol="0" anchor="t">
              <a:spAutoFit/>
            </a:bodyPr>
            <a:lstStyle/>
            <a:p>
              <a:pPr>
                <a:lnSpc>
                  <a:spcPts val="2800"/>
                </a:lnSpc>
                <a:spcBef>
                  <a:spcPct val="0"/>
                </a:spcBef>
              </a:pPr>
              <a:r>
                <a:rPr lang="en-US" sz="2000" b="1" dirty="0">
                  <a:solidFill>
                    <a:srgbClr val="004B35"/>
                  </a:solidFill>
                  <a:latin typeface="The Youngest Serif" panose="00000500000000000000"/>
                </a:rPr>
                <a:t>Light Radiometry is the study of how radiation interacts with surfaces and objects. In computer graphics, it is used to model how light interacts with 3D objects to create realistic images.</a:t>
              </a:r>
            </a:p>
          </p:txBody>
        </p:sp>
      </p:grpSp>
      <p:sp>
        <p:nvSpPr>
          <p:cNvPr id="7" name="Freeform 7"/>
          <p:cNvSpPr/>
          <p:nvPr/>
        </p:nvSpPr>
        <p:spPr>
          <a:xfrm rot="-3408995">
            <a:off x="9028804" y="-1314226"/>
            <a:ext cx="3424431" cy="2979255"/>
          </a:xfrm>
          <a:custGeom>
            <a:avLst/>
            <a:gdLst/>
            <a:ahLst/>
            <a:cxnLst/>
            <a:rect l="l" t="t" r="r" b="b"/>
            <a:pathLst>
              <a:path w="5136647" h="4468883">
                <a:moveTo>
                  <a:pt x="0" y="0"/>
                </a:moveTo>
                <a:lnTo>
                  <a:pt x="5136647" y="0"/>
                </a:lnTo>
                <a:lnTo>
                  <a:pt x="5136647" y="4468883"/>
                </a:lnTo>
                <a:lnTo>
                  <a:pt x="0" y="4468883"/>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extLst>
      <p:ext uri="{BB962C8B-B14F-4D97-AF65-F5344CB8AC3E}">
        <p14:creationId xmlns:p14="http://schemas.microsoft.com/office/powerpoint/2010/main" val="137723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C2FE"/>
        </a:solidFill>
        <a:effectLst/>
      </p:bgPr>
    </p:bg>
    <p:spTree>
      <p:nvGrpSpPr>
        <p:cNvPr id="1" name=""/>
        <p:cNvGrpSpPr/>
        <p:nvPr/>
      </p:nvGrpSpPr>
      <p:grpSpPr>
        <a:xfrm>
          <a:off x="0" y="0"/>
          <a:ext cx="0" cy="0"/>
          <a:chOff x="0" y="0"/>
          <a:chExt cx="0" cy="0"/>
        </a:xfrm>
      </p:grpSpPr>
      <p:sp>
        <p:nvSpPr>
          <p:cNvPr id="2" name="Freeform 2"/>
          <p:cNvSpPr/>
          <p:nvPr/>
        </p:nvSpPr>
        <p:spPr>
          <a:xfrm rot="8496338">
            <a:off x="8243413" y="-3378764"/>
            <a:ext cx="6971315" cy="7526387"/>
          </a:xfrm>
          <a:custGeom>
            <a:avLst/>
            <a:gdLst/>
            <a:ahLst/>
            <a:cxnLst/>
            <a:rect l="l" t="t" r="r" b="b"/>
            <a:pathLst>
              <a:path w="10456973" h="11289580">
                <a:moveTo>
                  <a:pt x="0" y="0"/>
                </a:moveTo>
                <a:lnTo>
                  <a:pt x="10456974" y="0"/>
                </a:lnTo>
                <a:lnTo>
                  <a:pt x="10456974" y="11289580"/>
                </a:lnTo>
                <a:lnTo>
                  <a:pt x="0" y="1128958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2485576" y="1178028"/>
            <a:ext cx="7220849" cy="4506659"/>
            <a:chOff x="0" y="0"/>
            <a:chExt cx="14441697" cy="9013319"/>
          </a:xfrm>
        </p:grpSpPr>
        <p:sp>
          <p:nvSpPr>
            <p:cNvPr id="4" name="TextBox 4"/>
            <p:cNvSpPr txBox="1"/>
            <p:nvPr/>
          </p:nvSpPr>
          <p:spPr>
            <a:xfrm>
              <a:off x="0" y="0"/>
              <a:ext cx="14441697" cy="1256754"/>
            </a:xfrm>
            <a:prstGeom prst="rect">
              <a:avLst/>
            </a:prstGeom>
          </p:spPr>
          <p:txBody>
            <a:bodyPr lIns="0" tIns="0" rIns="0" bIns="0" rtlCol="0" anchor="t">
              <a:spAutoFit/>
            </a:bodyPr>
            <a:lstStyle/>
            <a:p>
              <a:pPr algn="ctr">
                <a:lnSpc>
                  <a:spcPts val="4927"/>
                </a:lnSpc>
              </a:pPr>
              <a:r>
                <a:rPr lang="en-US" sz="4104" b="1" dirty="0">
                  <a:solidFill>
                    <a:srgbClr val="004B35"/>
                  </a:solidFill>
                  <a:latin typeface="Fraunces Semi-Bold"/>
                </a:rPr>
                <a:t>Radiance is a measurement</a:t>
              </a:r>
            </a:p>
          </p:txBody>
        </p:sp>
        <p:sp>
          <p:nvSpPr>
            <p:cNvPr id="5" name="TextBox 5"/>
            <p:cNvSpPr txBox="1"/>
            <p:nvPr/>
          </p:nvSpPr>
          <p:spPr>
            <a:xfrm>
              <a:off x="0" y="1647188"/>
              <a:ext cx="14441697" cy="974626"/>
            </a:xfrm>
            <a:prstGeom prst="rect">
              <a:avLst/>
            </a:prstGeom>
          </p:spPr>
          <p:txBody>
            <a:bodyPr lIns="0" tIns="0" rIns="0" bIns="0" rtlCol="0" anchor="t">
              <a:spAutoFit/>
            </a:bodyPr>
            <a:lstStyle/>
            <a:p>
              <a:pPr algn="ctr">
                <a:lnSpc>
                  <a:spcPts val="1910"/>
                </a:lnSpc>
              </a:pPr>
              <a:r>
                <a:rPr lang="en-US" sz="1593" b="1" dirty="0">
                  <a:solidFill>
                    <a:srgbClr val="004B35"/>
                  </a:solidFill>
                  <a:latin typeface="The Youngest Serif" panose="00000500000000000000"/>
                </a:rPr>
                <a:t>Radiometric quantities are the backbone of light transport in Computer Graphics</a:t>
              </a:r>
            </a:p>
          </p:txBody>
        </p:sp>
        <p:sp>
          <p:nvSpPr>
            <p:cNvPr id="6" name="TextBox 6"/>
            <p:cNvSpPr txBox="1"/>
            <p:nvPr/>
          </p:nvSpPr>
          <p:spPr>
            <a:xfrm>
              <a:off x="0" y="2846562"/>
              <a:ext cx="14441697" cy="1129412"/>
            </a:xfrm>
            <a:prstGeom prst="rect">
              <a:avLst/>
            </a:prstGeom>
          </p:spPr>
          <p:txBody>
            <a:bodyPr lIns="0" tIns="0" rIns="0" bIns="0" rtlCol="0" anchor="t">
              <a:spAutoFit/>
            </a:bodyPr>
            <a:lstStyle/>
            <a:p>
              <a:pPr algn="ctr">
                <a:lnSpc>
                  <a:spcPts val="4927"/>
                </a:lnSpc>
              </a:pPr>
              <a:r>
                <a:rPr lang="en-US" sz="3200" b="1" dirty="0">
                  <a:solidFill>
                    <a:srgbClr val="004B35"/>
                  </a:solidFill>
                  <a:latin typeface="Fraunces Semi-Bold"/>
                </a:rPr>
                <a:t>BRDF</a:t>
              </a:r>
            </a:p>
          </p:txBody>
        </p:sp>
        <p:sp>
          <p:nvSpPr>
            <p:cNvPr id="7" name="TextBox 7"/>
            <p:cNvSpPr txBox="1"/>
            <p:nvPr/>
          </p:nvSpPr>
          <p:spPr>
            <a:xfrm>
              <a:off x="0" y="4420543"/>
              <a:ext cx="14441697" cy="974626"/>
            </a:xfrm>
            <a:prstGeom prst="rect">
              <a:avLst/>
            </a:prstGeom>
          </p:spPr>
          <p:txBody>
            <a:bodyPr lIns="0" tIns="0" rIns="0" bIns="0" rtlCol="0" anchor="t">
              <a:spAutoFit/>
            </a:bodyPr>
            <a:lstStyle/>
            <a:p>
              <a:pPr algn="ctr">
                <a:lnSpc>
                  <a:spcPts val="1910"/>
                </a:lnSpc>
              </a:pPr>
              <a:r>
                <a:rPr lang="en-US" sz="1593" b="1" dirty="0">
                  <a:solidFill>
                    <a:srgbClr val="004B35"/>
                  </a:solidFill>
                  <a:latin typeface="The Youngest Serif" panose="00000500000000000000"/>
                </a:rPr>
                <a:t>Bidirectional reflectance distribution function, used to calculate the reflection of light on surfaces</a:t>
              </a:r>
            </a:p>
          </p:txBody>
        </p:sp>
        <p:sp>
          <p:nvSpPr>
            <p:cNvPr id="8" name="TextBox 8"/>
            <p:cNvSpPr txBox="1"/>
            <p:nvPr/>
          </p:nvSpPr>
          <p:spPr>
            <a:xfrm>
              <a:off x="0" y="6463073"/>
              <a:ext cx="14441697" cy="1129412"/>
            </a:xfrm>
            <a:prstGeom prst="rect">
              <a:avLst/>
            </a:prstGeom>
          </p:spPr>
          <p:txBody>
            <a:bodyPr lIns="0" tIns="0" rIns="0" bIns="0" rtlCol="0" anchor="t">
              <a:spAutoFit/>
            </a:bodyPr>
            <a:lstStyle/>
            <a:p>
              <a:pPr algn="ctr">
                <a:lnSpc>
                  <a:spcPts val="4927"/>
                </a:lnSpc>
              </a:pPr>
              <a:r>
                <a:rPr lang="en-US" sz="3200" b="1" dirty="0">
                  <a:solidFill>
                    <a:srgbClr val="004B35"/>
                  </a:solidFill>
                  <a:latin typeface="Fraunces Semi-Bold"/>
                </a:rPr>
                <a:t>HDR</a:t>
              </a:r>
            </a:p>
          </p:txBody>
        </p:sp>
        <p:sp>
          <p:nvSpPr>
            <p:cNvPr id="9" name="TextBox 9"/>
            <p:cNvSpPr txBox="1"/>
            <p:nvPr/>
          </p:nvSpPr>
          <p:spPr>
            <a:xfrm>
              <a:off x="0" y="8038693"/>
              <a:ext cx="14441697" cy="974626"/>
            </a:xfrm>
            <a:prstGeom prst="rect">
              <a:avLst/>
            </a:prstGeom>
          </p:spPr>
          <p:txBody>
            <a:bodyPr lIns="0" tIns="0" rIns="0" bIns="0" rtlCol="0" anchor="t">
              <a:spAutoFit/>
            </a:bodyPr>
            <a:lstStyle/>
            <a:p>
              <a:pPr algn="ctr">
                <a:lnSpc>
                  <a:spcPts val="1910"/>
                </a:lnSpc>
              </a:pPr>
              <a:r>
                <a:rPr lang="en-US" sz="1593" b="1" dirty="0">
                  <a:solidFill>
                    <a:srgbClr val="004B35"/>
                  </a:solidFill>
                  <a:latin typeface="The Youngest Serif" panose="00000500000000000000"/>
                </a:rPr>
                <a:t>High dynamic </a:t>
              </a:r>
              <a:r>
                <a:rPr lang="en-US" sz="1593" b="1" dirty="0" smtClean="0">
                  <a:solidFill>
                    <a:srgbClr val="004B35"/>
                  </a:solidFill>
                  <a:latin typeface="The Youngest Serif" panose="00000500000000000000"/>
                </a:rPr>
                <a:t>range realistic  </a:t>
              </a:r>
              <a:r>
                <a:rPr lang="en-US" sz="1593" b="1" dirty="0">
                  <a:solidFill>
                    <a:srgbClr val="004B35"/>
                  </a:solidFill>
                  <a:latin typeface="The Youngest Serif" panose="00000500000000000000"/>
                </a:rPr>
                <a:t>images are used for lighting in CG, providing a more </a:t>
              </a:r>
              <a:r>
                <a:rPr lang="en-US" sz="1593" b="1" dirty="0" smtClean="0">
                  <a:solidFill>
                    <a:srgbClr val="004B35"/>
                  </a:solidFill>
                  <a:latin typeface="The Youngest Serif" panose="00000500000000000000"/>
                </a:rPr>
                <a:t>representation </a:t>
              </a:r>
              <a:r>
                <a:rPr lang="en-US" sz="1593" b="1" dirty="0">
                  <a:solidFill>
                    <a:srgbClr val="004B35"/>
                  </a:solidFill>
                  <a:latin typeface="The Youngest Serif" panose="00000500000000000000"/>
                </a:rPr>
                <a:t>of light levels.</a:t>
              </a:r>
            </a:p>
          </p:txBody>
        </p:sp>
      </p:grpSp>
      <p:sp>
        <p:nvSpPr>
          <p:cNvPr id="10" name="Freeform 10"/>
          <p:cNvSpPr/>
          <p:nvPr/>
        </p:nvSpPr>
        <p:spPr>
          <a:xfrm rot="-5400000">
            <a:off x="-2336238" y="2760649"/>
            <a:ext cx="4306273" cy="5134155"/>
          </a:xfrm>
          <a:custGeom>
            <a:avLst/>
            <a:gdLst/>
            <a:ahLst/>
            <a:cxnLst/>
            <a:rect l="l" t="t" r="r" b="b"/>
            <a:pathLst>
              <a:path w="6459409" h="7701233">
                <a:moveTo>
                  <a:pt x="0" y="0"/>
                </a:moveTo>
                <a:lnTo>
                  <a:pt x="6459409" y="0"/>
                </a:lnTo>
                <a:lnTo>
                  <a:pt x="6459409" y="7701233"/>
                </a:lnTo>
                <a:lnTo>
                  <a:pt x="0" y="7701233"/>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extLst>
      <p:ext uri="{BB962C8B-B14F-4D97-AF65-F5344CB8AC3E}">
        <p14:creationId xmlns:p14="http://schemas.microsoft.com/office/powerpoint/2010/main" val="2964109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2E9"/>
        </a:solidFill>
        <a:effectLst/>
      </p:bgPr>
    </p:bg>
    <p:spTree>
      <p:nvGrpSpPr>
        <p:cNvPr id="1" name=""/>
        <p:cNvGrpSpPr/>
        <p:nvPr/>
      </p:nvGrpSpPr>
      <p:grpSpPr>
        <a:xfrm>
          <a:off x="0" y="0"/>
          <a:ext cx="0" cy="0"/>
          <a:chOff x="0" y="0"/>
          <a:chExt cx="0" cy="0"/>
        </a:xfrm>
      </p:grpSpPr>
      <p:sp>
        <p:nvSpPr>
          <p:cNvPr id="2" name="Freeform 2"/>
          <p:cNvSpPr/>
          <p:nvPr/>
        </p:nvSpPr>
        <p:spPr>
          <a:xfrm rot="9338428">
            <a:off x="-3271357" y="-1864880"/>
            <a:ext cx="7735380" cy="9222510"/>
          </a:xfrm>
          <a:custGeom>
            <a:avLst/>
            <a:gdLst/>
            <a:ahLst/>
            <a:cxnLst/>
            <a:rect l="l" t="t" r="r" b="b"/>
            <a:pathLst>
              <a:path w="11603070" h="13833765">
                <a:moveTo>
                  <a:pt x="0" y="0"/>
                </a:moveTo>
                <a:lnTo>
                  <a:pt x="11603070" y="0"/>
                </a:lnTo>
                <a:lnTo>
                  <a:pt x="11603070" y="13833765"/>
                </a:lnTo>
                <a:lnTo>
                  <a:pt x="0" y="1383376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4477796">
            <a:off x="-3777067" y="3867274"/>
            <a:ext cx="5486427" cy="4347993"/>
          </a:xfrm>
          <a:custGeom>
            <a:avLst/>
            <a:gdLst/>
            <a:ahLst/>
            <a:cxnLst/>
            <a:rect l="l" t="t" r="r" b="b"/>
            <a:pathLst>
              <a:path w="8229641" h="6521990">
                <a:moveTo>
                  <a:pt x="0" y="0"/>
                </a:moveTo>
                <a:lnTo>
                  <a:pt x="8229641" y="0"/>
                </a:lnTo>
                <a:lnTo>
                  <a:pt x="8229641" y="6521990"/>
                </a:lnTo>
                <a:lnTo>
                  <a:pt x="0" y="652199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685800" y="813709"/>
            <a:ext cx="5335866" cy="1102866"/>
          </a:xfrm>
          <a:prstGeom prst="rect">
            <a:avLst/>
          </a:prstGeom>
        </p:spPr>
        <p:txBody>
          <a:bodyPr lIns="0" tIns="0" rIns="0" bIns="0" rtlCol="0" anchor="t">
            <a:spAutoFit/>
          </a:bodyPr>
          <a:lstStyle/>
          <a:p>
            <a:pPr>
              <a:lnSpc>
                <a:spcPts val="4320"/>
              </a:lnSpc>
              <a:spcBef>
                <a:spcPct val="0"/>
              </a:spcBef>
            </a:pPr>
            <a:r>
              <a:rPr lang="en-US" sz="3600">
                <a:solidFill>
                  <a:srgbClr val="004B35"/>
                </a:solidFill>
                <a:latin typeface="Fraunces Semi-Bold"/>
              </a:rPr>
              <a:t>Light Radiometry in Graphics</a:t>
            </a:r>
          </a:p>
        </p:txBody>
      </p:sp>
      <p:grpSp>
        <p:nvGrpSpPr>
          <p:cNvPr id="5" name="Group 5"/>
          <p:cNvGrpSpPr/>
          <p:nvPr/>
        </p:nvGrpSpPr>
        <p:grpSpPr>
          <a:xfrm>
            <a:off x="6707660" y="906463"/>
            <a:ext cx="4798540" cy="5643565"/>
            <a:chOff x="0" y="9525"/>
            <a:chExt cx="9597080" cy="11287131"/>
          </a:xfrm>
        </p:grpSpPr>
        <p:sp>
          <p:nvSpPr>
            <p:cNvPr id="6" name="TextBox 6"/>
            <p:cNvSpPr txBox="1"/>
            <p:nvPr/>
          </p:nvSpPr>
          <p:spPr>
            <a:xfrm>
              <a:off x="0" y="9525"/>
              <a:ext cx="9597080" cy="487312"/>
            </a:xfrm>
            <a:prstGeom prst="rect">
              <a:avLst/>
            </a:prstGeom>
          </p:spPr>
          <p:txBody>
            <a:bodyPr lIns="0" tIns="0" rIns="0" bIns="0" rtlCol="0" anchor="t">
              <a:spAutoFit/>
            </a:bodyPr>
            <a:lstStyle/>
            <a:p>
              <a:pPr>
                <a:lnSpc>
                  <a:spcPts val="1920"/>
                </a:lnSpc>
                <a:spcBef>
                  <a:spcPct val="0"/>
                </a:spcBef>
              </a:pPr>
              <a:r>
                <a:rPr lang="en-US" sz="1400" b="1" dirty="0">
                  <a:solidFill>
                    <a:srgbClr val="004B35"/>
                  </a:solidFill>
                  <a:latin typeface="Fraunces Semi-Bold"/>
                </a:rPr>
                <a:t>Radiometry Measures Light Energy</a:t>
              </a:r>
            </a:p>
          </p:txBody>
        </p:sp>
        <p:sp>
          <p:nvSpPr>
            <p:cNvPr id="7" name="TextBox 7"/>
            <p:cNvSpPr txBox="1"/>
            <p:nvPr/>
          </p:nvSpPr>
          <p:spPr>
            <a:xfrm>
              <a:off x="0" y="842557"/>
              <a:ext cx="9597080" cy="1744068"/>
            </a:xfrm>
            <a:prstGeom prst="rect">
              <a:avLst/>
            </a:prstGeom>
          </p:spPr>
          <p:txBody>
            <a:bodyPr lIns="0" tIns="0" rIns="0" bIns="0" rtlCol="0" anchor="t">
              <a:spAutoFit/>
            </a:bodyPr>
            <a:lstStyle/>
            <a:p>
              <a:pPr>
                <a:lnSpc>
                  <a:spcPts val="1680"/>
                </a:lnSpc>
                <a:spcBef>
                  <a:spcPct val="0"/>
                </a:spcBef>
              </a:pPr>
              <a:r>
                <a:rPr lang="en-US" sz="1400" b="1">
                  <a:solidFill>
                    <a:srgbClr val="004B35"/>
                  </a:solidFill>
                  <a:latin typeface="The Youngest Serif" panose="00000500000000000000"/>
                </a:rPr>
                <a:t>The measurement of electromagnetic radiation in energy units is called radiometry, and it plays an important role in computer graphics and display technologies.</a:t>
              </a:r>
            </a:p>
          </p:txBody>
        </p:sp>
        <p:sp>
          <p:nvSpPr>
            <p:cNvPr id="8" name="TextBox 8"/>
            <p:cNvSpPr txBox="1"/>
            <p:nvPr/>
          </p:nvSpPr>
          <p:spPr>
            <a:xfrm>
              <a:off x="0" y="8719556"/>
              <a:ext cx="9597080" cy="487312"/>
            </a:xfrm>
            <a:prstGeom prst="rect">
              <a:avLst/>
            </a:prstGeom>
          </p:spPr>
          <p:txBody>
            <a:bodyPr lIns="0" tIns="0" rIns="0" bIns="0" rtlCol="0" anchor="t">
              <a:spAutoFit/>
            </a:bodyPr>
            <a:lstStyle/>
            <a:p>
              <a:pPr>
                <a:lnSpc>
                  <a:spcPts val="1920"/>
                </a:lnSpc>
                <a:spcBef>
                  <a:spcPct val="0"/>
                </a:spcBef>
              </a:pPr>
              <a:r>
                <a:rPr lang="en-US" sz="1400" b="1">
                  <a:solidFill>
                    <a:srgbClr val="004B35"/>
                  </a:solidFill>
                  <a:latin typeface="Fraunces Semi-Bold"/>
                </a:rPr>
                <a:t>Collaborative Research Projects</a:t>
              </a:r>
            </a:p>
          </p:txBody>
        </p:sp>
        <p:sp>
          <p:nvSpPr>
            <p:cNvPr id="9" name="TextBox 9"/>
            <p:cNvSpPr txBox="1"/>
            <p:nvPr/>
          </p:nvSpPr>
          <p:spPr>
            <a:xfrm>
              <a:off x="0" y="9552588"/>
              <a:ext cx="9597080" cy="1744068"/>
            </a:xfrm>
            <a:prstGeom prst="rect">
              <a:avLst/>
            </a:prstGeom>
          </p:spPr>
          <p:txBody>
            <a:bodyPr lIns="0" tIns="0" rIns="0" bIns="0" rtlCol="0" anchor="t">
              <a:spAutoFit/>
            </a:bodyPr>
            <a:lstStyle/>
            <a:p>
              <a:pPr>
                <a:lnSpc>
                  <a:spcPts val="1680"/>
                </a:lnSpc>
                <a:spcBef>
                  <a:spcPct val="0"/>
                </a:spcBef>
              </a:pPr>
              <a:r>
                <a:rPr lang="en-US" sz="1400" b="1">
                  <a:solidFill>
                    <a:srgbClr val="004B35"/>
                  </a:solidFill>
                  <a:latin typeface="The Youngest Serif" panose="00000500000000000000"/>
                </a:rPr>
                <a:t>Radiometry plays a vital role in the development of collaborative research projects in computer graphics and applications.</a:t>
              </a:r>
            </a:p>
          </p:txBody>
        </p:sp>
        <p:sp>
          <p:nvSpPr>
            <p:cNvPr id="10" name="TextBox 10"/>
            <p:cNvSpPr txBox="1"/>
            <p:nvPr/>
          </p:nvSpPr>
          <p:spPr>
            <a:xfrm>
              <a:off x="0" y="5677360"/>
              <a:ext cx="9597080" cy="487312"/>
            </a:xfrm>
            <a:prstGeom prst="rect">
              <a:avLst/>
            </a:prstGeom>
          </p:spPr>
          <p:txBody>
            <a:bodyPr lIns="0" tIns="0" rIns="0" bIns="0" rtlCol="0" anchor="t">
              <a:spAutoFit/>
            </a:bodyPr>
            <a:lstStyle/>
            <a:p>
              <a:pPr>
                <a:lnSpc>
                  <a:spcPts val="1920"/>
                </a:lnSpc>
                <a:spcBef>
                  <a:spcPct val="0"/>
                </a:spcBef>
              </a:pPr>
              <a:r>
                <a:rPr lang="en-US" sz="1400" b="1">
                  <a:solidFill>
                    <a:srgbClr val="004B35"/>
                  </a:solidFill>
                  <a:latin typeface="Fraunces Semi-Bold"/>
                </a:rPr>
                <a:t>Radiometry Improves Image Quality</a:t>
              </a:r>
            </a:p>
          </p:txBody>
        </p:sp>
        <p:sp>
          <p:nvSpPr>
            <p:cNvPr id="11" name="TextBox 11"/>
            <p:cNvSpPr txBox="1"/>
            <p:nvPr/>
          </p:nvSpPr>
          <p:spPr>
            <a:xfrm>
              <a:off x="0" y="6510392"/>
              <a:ext cx="9597080" cy="1744068"/>
            </a:xfrm>
            <a:prstGeom prst="rect">
              <a:avLst/>
            </a:prstGeom>
          </p:spPr>
          <p:txBody>
            <a:bodyPr lIns="0" tIns="0" rIns="0" bIns="0" rtlCol="0" anchor="t">
              <a:spAutoFit/>
            </a:bodyPr>
            <a:lstStyle/>
            <a:p>
              <a:pPr>
                <a:lnSpc>
                  <a:spcPts val="1680"/>
                </a:lnSpc>
                <a:spcBef>
                  <a:spcPct val="0"/>
                </a:spcBef>
              </a:pPr>
              <a:r>
                <a:rPr lang="en-US" sz="1400" b="1">
                  <a:solidFill>
                    <a:srgbClr val="004B35"/>
                  </a:solidFill>
                  <a:latin typeface="The Youngest Serif" panose="00000500000000000000"/>
                </a:rPr>
                <a:t>Radiometry helps in improving the quality of images by allowing us to measure the amount of light that is reflected, transmitted, and absorbed by objects in a scene.</a:t>
              </a:r>
            </a:p>
          </p:txBody>
        </p:sp>
        <p:sp>
          <p:nvSpPr>
            <p:cNvPr id="12" name="TextBox 12"/>
            <p:cNvSpPr txBox="1"/>
            <p:nvPr/>
          </p:nvSpPr>
          <p:spPr>
            <a:xfrm>
              <a:off x="0" y="3054261"/>
              <a:ext cx="9597080" cy="487312"/>
            </a:xfrm>
            <a:prstGeom prst="rect">
              <a:avLst/>
            </a:prstGeom>
          </p:spPr>
          <p:txBody>
            <a:bodyPr lIns="0" tIns="0" rIns="0" bIns="0" rtlCol="0" anchor="t">
              <a:spAutoFit/>
            </a:bodyPr>
            <a:lstStyle/>
            <a:p>
              <a:pPr>
                <a:lnSpc>
                  <a:spcPts val="1920"/>
                </a:lnSpc>
                <a:spcBef>
                  <a:spcPct val="0"/>
                </a:spcBef>
              </a:pPr>
              <a:r>
                <a:rPr lang="en-US" sz="1400" b="1">
                  <a:solidFill>
                    <a:srgbClr val="004B35"/>
                  </a:solidFill>
                  <a:latin typeface="Fraunces Semi-Bold"/>
                </a:rPr>
                <a:t>Radiometry Helps in Simulation</a:t>
              </a:r>
            </a:p>
          </p:txBody>
        </p:sp>
        <p:sp>
          <p:nvSpPr>
            <p:cNvPr id="13" name="TextBox 13"/>
            <p:cNvSpPr txBox="1"/>
            <p:nvPr/>
          </p:nvSpPr>
          <p:spPr>
            <a:xfrm>
              <a:off x="0" y="3887293"/>
              <a:ext cx="9597080" cy="1744068"/>
            </a:xfrm>
            <a:prstGeom prst="rect">
              <a:avLst/>
            </a:prstGeom>
          </p:spPr>
          <p:txBody>
            <a:bodyPr lIns="0" tIns="0" rIns="0" bIns="0" rtlCol="0" anchor="t">
              <a:spAutoFit/>
            </a:bodyPr>
            <a:lstStyle/>
            <a:p>
              <a:pPr>
                <a:lnSpc>
                  <a:spcPts val="1680"/>
                </a:lnSpc>
                <a:spcBef>
                  <a:spcPct val="0"/>
                </a:spcBef>
              </a:pPr>
              <a:r>
                <a:rPr lang="en-US" sz="1400" b="1">
                  <a:solidFill>
                    <a:srgbClr val="004B35"/>
                  </a:solidFill>
                  <a:latin typeface="The Youngest Serif" panose="00000500000000000000"/>
                </a:rPr>
                <a:t>Radiometry is useful in simulating how light interacts with objects in a scene, which is essential for creating realistic computer graphics.</a:t>
              </a:r>
            </a:p>
          </p:txBody>
        </p:sp>
      </p:grpSp>
    </p:spTree>
    <p:extLst>
      <p:ext uri="{BB962C8B-B14F-4D97-AF65-F5344CB8AC3E}">
        <p14:creationId xmlns:p14="http://schemas.microsoft.com/office/powerpoint/2010/main" val="4241093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2E9"/>
        </a:solidFill>
        <a:effectLst/>
      </p:bgPr>
    </p:bg>
    <p:spTree>
      <p:nvGrpSpPr>
        <p:cNvPr id="1" name=""/>
        <p:cNvGrpSpPr/>
        <p:nvPr/>
      </p:nvGrpSpPr>
      <p:grpSpPr>
        <a:xfrm>
          <a:off x="0" y="0"/>
          <a:ext cx="0" cy="0"/>
          <a:chOff x="0" y="0"/>
          <a:chExt cx="0" cy="0"/>
        </a:xfrm>
      </p:grpSpPr>
      <p:sp>
        <p:nvSpPr>
          <p:cNvPr id="2" name="Freeform 2"/>
          <p:cNvSpPr/>
          <p:nvPr/>
        </p:nvSpPr>
        <p:spPr>
          <a:xfrm rot="7908640">
            <a:off x="-306203" y="432766"/>
            <a:ext cx="6680353" cy="7964653"/>
          </a:xfrm>
          <a:custGeom>
            <a:avLst/>
            <a:gdLst/>
            <a:ahLst/>
            <a:cxnLst/>
            <a:rect l="l" t="t" r="r" b="b"/>
            <a:pathLst>
              <a:path w="10020529" h="11946980">
                <a:moveTo>
                  <a:pt x="0" y="0"/>
                </a:moveTo>
                <a:lnTo>
                  <a:pt x="10020530" y="0"/>
                </a:lnTo>
                <a:lnTo>
                  <a:pt x="10020530" y="11946979"/>
                </a:lnTo>
                <a:lnTo>
                  <a:pt x="0" y="1194697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4477796">
            <a:off x="5658648" y="3289592"/>
            <a:ext cx="8128385" cy="6441745"/>
          </a:xfrm>
          <a:custGeom>
            <a:avLst/>
            <a:gdLst/>
            <a:ahLst/>
            <a:cxnLst/>
            <a:rect l="l" t="t" r="r" b="b"/>
            <a:pathLst>
              <a:path w="12192577" h="9662617">
                <a:moveTo>
                  <a:pt x="0" y="0"/>
                </a:moveTo>
                <a:lnTo>
                  <a:pt x="12192577" y="0"/>
                </a:lnTo>
                <a:lnTo>
                  <a:pt x="12192577" y="9662617"/>
                </a:lnTo>
                <a:lnTo>
                  <a:pt x="0" y="966261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2141525">
            <a:off x="6291159" y="-1724462"/>
            <a:ext cx="5540831" cy="4820523"/>
          </a:xfrm>
          <a:custGeom>
            <a:avLst/>
            <a:gdLst/>
            <a:ahLst/>
            <a:cxnLst/>
            <a:rect l="l" t="t" r="r" b="b"/>
            <a:pathLst>
              <a:path w="8311246" h="7230784">
                <a:moveTo>
                  <a:pt x="0" y="0"/>
                </a:moveTo>
                <a:lnTo>
                  <a:pt x="8311246" y="0"/>
                </a:lnTo>
                <a:lnTo>
                  <a:pt x="8311246" y="7230784"/>
                </a:lnTo>
                <a:lnTo>
                  <a:pt x="0" y="723078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0" y="412750"/>
            <a:ext cx="12192000" cy="6104235"/>
          </a:xfrm>
          <a:prstGeom prst="rect">
            <a:avLst/>
          </a:prstGeom>
        </p:spPr>
        <p:txBody>
          <a:bodyPr lIns="0" tIns="0" rIns="0" bIns="0" rtlCol="0" anchor="t">
            <a:spAutoFit/>
          </a:bodyPr>
          <a:lstStyle/>
          <a:p>
            <a:pPr algn="ctr">
              <a:lnSpc>
                <a:spcPts val="7040"/>
              </a:lnSpc>
            </a:pPr>
            <a:r>
              <a:rPr lang="en-US" sz="5867">
                <a:solidFill>
                  <a:srgbClr val="00BF63"/>
                </a:solidFill>
                <a:latin typeface="Fraunces Semi-Bold"/>
              </a:rPr>
              <a:t>Irradiance</a:t>
            </a:r>
          </a:p>
          <a:p>
            <a:pPr algn="ctr">
              <a:lnSpc>
                <a:spcPts val="4204"/>
              </a:lnSpc>
            </a:pPr>
            <a:endParaRPr lang="en-US" sz="5867">
              <a:solidFill>
                <a:srgbClr val="00BF63"/>
              </a:solidFill>
              <a:latin typeface="Fraunces Semi-Bold"/>
            </a:endParaRPr>
          </a:p>
          <a:p>
            <a:pPr>
              <a:lnSpc>
                <a:spcPts val="4204"/>
              </a:lnSpc>
            </a:pPr>
            <a:r>
              <a:rPr lang="en-US" sz="3500">
                <a:solidFill>
                  <a:srgbClr val="FF3131"/>
                </a:solidFill>
                <a:latin typeface="Fraunces Bold"/>
              </a:rPr>
              <a:t>Definition: Irradiance measures the power of light per unit area falling onto a surface. It's represented in Watts per square meter (W/m²).</a:t>
            </a:r>
          </a:p>
          <a:p>
            <a:pPr algn="ctr">
              <a:lnSpc>
                <a:spcPts val="4204"/>
              </a:lnSpc>
            </a:pPr>
            <a:endParaRPr lang="en-US" sz="3500">
              <a:solidFill>
                <a:srgbClr val="FF3131"/>
              </a:solidFill>
              <a:latin typeface="Fraunces Bold"/>
            </a:endParaRPr>
          </a:p>
          <a:p>
            <a:pPr algn="ctr">
              <a:lnSpc>
                <a:spcPts val="7040"/>
              </a:lnSpc>
            </a:pPr>
            <a:r>
              <a:rPr lang="en-US" sz="5867">
                <a:solidFill>
                  <a:srgbClr val="00BF63"/>
                </a:solidFill>
                <a:latin typeface="Fraunces Semi-Bold"/>
              </a:rPr>
              <a:t>Roles in CGA:</a:t>
            </a:r>
          </a:p>
          <a:p>
            <a:pPr marL="756111" lvl="1" indent="-378056">
              <a:lnSpc>
                <a:spcPts val="4204"/>
              </a:lnSpc>
              <a:buFont typeface="Arial" panose="020B0604020202020204"/>
              <a:buChar char="•"/>
            </a:pPr>
            <a:r>
              <a:rPr lang="en-US" sz="3500">
                <a:solidFill>
                  <a:srgbClr val="FF3131"/>
                </a:solidFill>
                <a:latin typeface="Fraunces Bold"/>
              </a:rPr>
              <a:t>Shading and Rendering</a:t>
            </a:r>
          </a:p>
          <a:p>
            <a:pPr marL="756111" lvl="1" indent="-378056">
              <a:lnSpc>
                <a:spcPts val="4204"/>
              </a:lnSpc>
              <a:buFont typeface="Arial" panose="020B0604020202020204"/>
              <a:buChar char="•"/>
            </a:pPr>
            <a:r>
              <a:rPr lang="en-US" sz="3500">
                <a:solidFill>
                  <a:srgbClr val="FF3131"/>
                </a:solidFill>
                <a:latin typeface="Fraunces Bold"/>
              </a:rPr>
              <a:t>Realism in Images</a:t>
            </a:r>
          </a:p>
          <a:p>
            <a:pPr marL="756111" lvl="1" indent="-378056">
              <a:lnSpc>
                <a:spcPts val="4204"/>
              </a:lnSpc>
              <a:buFont typeface="Arial" panose="020B0604020202020204"/>
              <a:buChar char="•"/>
            </a:pPr>
            <a:r>
              <a:rPr lang="en-US" sz="3500">
                <a:solidFill>
                  <a:srgbClr val="FF3131"/>
                </a:solidFill>
                <a:latin typeface="Fraunces Bold"/>
              </a:rPr>
              <a:t>Surface Detailing</a:t>
            </a:r>
          </a:p>
        </p:txBody>
      </p:sp>
    </p:spTree>
    <p:extLst>
      <p:ext uri="{BB962C8B-B14F-4D97-AF65-F5344CB8AC3E}">
        <p14:creationId xmlns:p14="http://schemas.microsoft.com/office/powerpoint/2010/main" val="27404018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2E9"/>
        </a:solidFill>
        <a:effectLst/>
      </p:bgPr>
    </p:bg>
    <p:spTree>
      <p:nvGrpSpPr>
        <p:cNvPr id="1" name=""/>
        <p:cNvGrpSpPr/>
        <p:nvPr/>
      </p:nvGrpSpPr>
      <p:grpSpPr>
        <a:xfrm>
          <a:off x="0" y="0"/>
          <a:ext cx="0" cy="0"/>
          <a:chOff x="0" y="0"/>
          <a:chExt cx="0" cy="0"/>
        </a:xfrm>
      </p:grpSpPr>
      <p:sp>
        <p:nvSpPr>
          <p:cNvPr id="2" name="Freeform 2"/>
          <p:cNvSpPr/>
          <p:nvPr/>
        </p:nvSpPr>
        <p:spPr>
          <a:xfrm rot="-2550915">
            <a:off x="9610183" y="-2331650"/>
            <a:ext cx="6936666" cy="6034899"/>
          </a:xfrm>
          <a:custGeom>
            <a:avLst/>
            <a:gdLst/>
            <a:ahLst/>
            <a:cxnLst/>
            <a:rect l="l" t="t" r="r" b="b"/>
            <a:pathLst>
              <a:path w="10404999" h="9052349">
                <a:moveTo>
                  <a:pt x="0" y="0"/>
                </a:moveTo>
                <a:lnTo>
                  <a:pt x="10404999" y="0"/>
                </a:lnTo>
                <a:lnTo>
                  <a:pt x="10404999" y="9052350"/>
                </a:lnTo>
                <a:lnTo>
                  <a:pt x="0" y="905235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AutoShape 3"/>
          <p:cNvSpPr/>
          <p:nvPr/>
        </p:nvSpPr>
        <p:spPr>
          <a:xfrm>
            <a:off x="685800" y="3425825"/>
            <a:ext cx="10820400" cy="0"/>
          </a:xfrm>
          <a:prstGeom prst="line">
            <a:avLst/>
          </a:prstGeom>
          <a:ln w="9525" cap="rnd">
            <a:solidFill>
              <a:srgbClr val="004B35"/>
            </a:solidFill>
            <a:prstDash val="solid"/>
            <a:headEnd type="none" w="sm" len="sm"/>
            <a:tailEnd type="none" w="sm" len="sm"/>
          </a:ln>
        </p:spPr>
      </p:sp>
      <p:grpSp>
        <p:nvGrpSpPr>
          <p:cNvPr id="4" name="Group 4"/>
          <p:cNvGrpSpPr/>
          <p:nvPr/>
        </p:nvGrpSpPr>
        <p:grpSpPr>
          <a:xfrm>
            <a:off x="685800" y="3321050"/>
            <a:ext cx="215900" cy="2159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grpSp>
        <p:nvGrpSpPr>
          <p:cNvPr id="6" name="Group 6"/>
          <p:cNvGrpSpPr/>
          <p:nvPr/>
        </p:nvGrpSpPr>
        <p:grpSpPr>
          <a:xfrm>
            <a:off x="3544839" y="3314700"/>
            <a:ext cx="215900" cy="2159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grpSp>
        <p:nvGrpSpPr>
          <p:cNvPr id="8" name="Group 8"/>
          <p:cNvGrpSpPr/>
          <p:nvPr/>
        </p:nvGrpSpPr>
        <p:grpSpPr>
          <a:xfrm>
            <a:off x="6403878" y="3314700"/>
            <a:ext cx="215900" cy="21590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grpSp>
        <p:nvGrpSpPr>
          <p:cNvPr id="10" name="Group 10"/>
          <p:cNvGrpSpPr/>
          <p:nvPr/>
        </p:nvGrpSpPr>
        <p:grpSpPr>
          <a:xfrm>
            <a:off x="9262917" y="3314700"/>
            <a:ext cx="215900" cy="21590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4B35"/>
            </a:solidFill>
          </p:spPr>
        </p:sp>
      </p:grpSp>
      <p:sp>
        <p:nvSpPr>
          <p:cNvPr id="12" name="TextBox 12"/>
          <p:cNvSpPr txBox="1"/>
          <p:nvPr/>
        </p:nvSpPr>
        <p:spPr>
          <a:xfrm>
            <a:off x="685800" y="685800"/>
            <a:ext cx="10820400" cy="1410643"/>
          </a:xfrm>
          <a:prstGeom prst="rect">
            <a:avLst/>
          </a:prstGeom>
        </p:spPr>
        <p:txBody>
          <a:bodyPr lIns="0" tIns="0" rIns="0" bIns="0" rtlCol="0" anchor="t">
            <a:spAutoFit/>
          </a:bodyPr>
          <a:lstStyle/>
          <a:p>
            <a:pPr>
              <a:lnSpc>
                <a:spcPts val="5484"/>
              </a:lnSpc>
              <a:spcBef>
                <a:spcPct val="0"/>
              </a:spcBef>
            </a:pPr>
            <a:r>
              <a:rPr lang="en-US" sz="4570">
                <a:solidFill>
                  <a:srgbClr val="004B35"/>
                </a:solidFill>
                <a:latin typeface="Fraunces Semi-Bold"/>
              </a:rPr>
              <a:t>Light-Radiometry in Computer Graphics Timeline</a:t>
            </a:r>
          </a:p>
        </p:txBody>
      </p:sp>
      <p:grpSp>
        <p:nvGrpSpPr>
          <p:cNvPr id="13" name="Group 13"/>
          <p:cNvGrpSpPr/>
          <p:nvPr/>
        </p:nvGrpSpPr>
        <p:grpSpPr>
          <a:xfrm>
            <a:off x="685801" y="4005263"/>
            <a:ext cx="2243283" cy="2230020"/>
            <a:chOff x="0" y="9525"/>
            <a:chExt cx="4486566" cy="4460039"/>
          </a:xfrm>
        </p:grpSpPr>
        <p:sp>
          <p:nvSpPr>
            <p:cNvPr id="14" name="TextBox 14"/>
            <p:cNvSpPr txBox="1"/>
            <p:nvPr/>
          </p:nvSpPr>
          <p:spPr>
            <a:xfrm>
              <a:off x="0" y="9525"/>
              <a:ext cx="4486566" cy="974626"/>
            </a:xfrm>
            <a:prstGeom prst="rect">
              <a:avLst/>
            </a:prstGeom>
          </p:spPr>
          <p:txBody>
            <a:bodyPr lIns="0" tIns="0" rIns="0" bIns="0" rtlCol="0" anchor="t">
              <a:spAutoFit/>
            </a:bodyPr>
            <a:lstStyle/>
            <a:p>
              <a:pPr>
                <a:lnSpc>
                  <a:spcPts val="1933"/>
                </a:lnSpc>
                <a:spcBef>
                  <a:spcPct val="0"/>
                </a:spcBef>
              </a:pPr>
              <a:r>
                <a:rPr lang="en-US" sz="1610" b="1">
                  <a:solidFill>
                    <a:srgbClr val="004B35"/>
                  </a:solidFill>
                  <a:latin typeface="Fraunces Semi-Bold"/>
                </a:rPr>
                <a:t>Milestone 1: The Beginnings</a:t>
              </a:r>
            </a:p>
          </p:txBody>
        </p:sp>
        <p:sp>
          <p:nvSpPr>
            <p:cNvPr id="15" name="TextBox 15"/>
            <p:cNvSpPr txBox="1"/>
            <p:nvPr/>
          </p:nvSpPr>
          <p:spPr>
            <a:xfrm>
              <a:off x="0" y="1417447"/>
              <a:ext cx="4486566" cy="3052117"/>
            </a:xfrm>
            <a:prstGeom prst="rect">
              <a:avLst/>
            </a:prstGeom>
          </p:spPr>
          <p:txBody>
            <a:bodyPr lIns="0" tIns="0" rIns="0" bIns="0" rtlCol="0" anchor="t">
              <a:spAutoFit/>
            </a:bodyPr>
            <a:lstStyle/>
            <a:p>
              <a:pPr>
                <a:lnSpc>
                  <a:spcPts val="1743"/>
                </a:lnSpc>
                <a:spcBef>
                  <a:spcPct val="0"/>
                </a:spcBef>
              </a:pPr>
              <a:r>
                <a:rPr lang="en-US" sz="1247" b="1">
                  <a:solidFill>
                    <a:srgbClr val="004B35"/>
                  </a:solidFill>
                  <a:latin typeface="The Youngest Serif" panose="00000500000000000000"/>
                </a:rPr>
                <a:t>In the early days, the foundational concepts of light and color in computer graphics were established, paving the way for future developments.</a:t>
              </a:r>
            </a:p>
          </p:txBody>
        </p:sp>
      </p:grpSp>
      <p:grpSp>
        <p:nvGrpSpPr>
          <p:cNvPr id="16" name="Group 16"/>
          <p:cNvGrpSpPr/>
          <p:nvPr/>
        </p:nvGrpSpPr>
        <p:grpSpPr>
          <a:xfrm>
            <a:off x="3544839" y="4005263"/>
            <a:ext cx="2243283" cy="2012011"/>
            <a:chOff x="0" y="9525"/>
            <a:chExt cx="4486566" cy="4024022"/>
          </a:xfrm>
        </p:grpSpPr>
        <p:sp>
          <p:nvSpPr>
            <p:cNvPr id="17" name="TextBox 17"/>
            <p:cNvSpPr txBox="1"/>
            <p:nvPr/>
          </p:nvSpPr>
          <p:spPr>
            <a:xfrm>
              <a:off x="0" y="9525"/>
              <a:ext cx="4486566" cy="974626"/>
            </a:xfrm>
            <a:prstGeom prst="rect">
              <a:avLst/>
            </a:prstGeom>
          </p:spPr>
          <p:txBody>
            <a:bodyPr lIns="0" tIns="0" rIns="0" bIns="0" rtlCol="0" anchor="t">
              <a:spAutoFit/>
            </a:bodyPr>
            <a:lstStyle/>
            <a:p>
              <a:pPr>
                <a:lnSpc>
                  <a:spcPts val="1933"/>
                </a:lnSpc>
                <a:spcBef>
                  <a:spcPct val="0"/>
                </a:spcBef>
              </a:pPr>
              <a:r>
                <a:rPr lang="en-US" sz="1610" b="1">
                  <a:solidFill>
                    <a:srgbClr val="004B35"/>
                  </a:solidFill>
                  <a:latin typeface="Fraunces Semi-Bold"/>
                </a:rPr>
                <a:t>Milestone 2: The Ray Tracing Revolution</a:t>
              </a:r>
            </a:p>
          </p:txBody>
        </p:sp>
        <p:sp>
          <p:nvSpPr>
            <p:cNvPr id="18" name="TextBox 18"/>
            <p:cNvSpPr txBox="1"/>
            <p:nvPr/>
          </p:nvSpPr>
          <p:spPr>
            <a:xfrm>
              <a:off x="0" y="1417447"/>
              <a:ext cx="4486566" cy="2616100"/>
            </a:xfrm>
            <a:prstGeom prst="rect">
              <a:avLst/>
            </a:prstGeom>
          </p:spPr>
          <p:txBody>
            <a:bodyPr lIns="0" tIns="0" rIns="0" bIns="0" rtlCol="0" anchor="t">
              <a:spAutoFit/>
            </a:bodyPr>
            <a:lstStyle/>
            <a:p>
              <a:pPr>
                <a:lnSpc>
                  <a:spcPts val="1743"/>
                </a:lnSpc>
                <a:spcBef>
                  <a:spcPct val="0"/>
                </a:spcBef>
              </a:pPr>
              <a:r>
                <a:rPr lang="en-US" sz="1247" b="1">
                  <a:solidFill>
                    <a:srgbClr val="004B35"/>
                  </a:solidFill>
                  <a:latin typeface="The Youngest Serif" panose="00000500000000000000"/>
                </a:rPr>
                <a:t>Revolutionary Ray Tracing Techniques in the 80s led to Photorealistic Version of Computer-Generated Images.</a:t>
              </a:r>
            </a:p>
          </p:txBody>
        </p:sp>
      </p:grpSp>
      <p:grpSp>
        <p:nvGrpSpPr>
          <p:cNvPr id="19" name="Group 19"/>
          <p:cNvGrpSpPr/>
          <p:nvPr/>
        </p:nvGrpSpPr>
        <p:grpSpPr>
          <a:xfrm>
            <a:off x="9262917" y="4005263"/>
            <a:ext cx="2243283" cy="2448028"/>
            <a:chOff x="0" y="9525"/>
            <a:chExt cx="4486566" cy="4896056"/>
          </a:xfrm>
        </p:grpSpPr>
        <p:sp>
          <p:nvSpPr>
            <p:cNvPr id="20" name="TextBox 20"/>
            <p:cNvSpPr txBox="1"/>
            <p:nvPr/>
          </p:nvSpPr>
          <p:spPr>
            <a:xfrm>
              <a:off x="0" y="9525"/>
              <a:ext cx="4486566" cy="974626"/>
            </a:xfrm>
            <a:prstGeom prst="rect">
              <a:avLst/>
            </a:prstGeom>
          </p:spPr>
          <p:txBody>
            <a:bodyPr lIns="0" tIns="0" rIns="0" bIns="0" rtlCol="0" anchor="t">
              <a:spAutoFit/>
            </a:bodyPr>
            <a:lstStyle/>
            <a:p>
              <a:pPr>
                <a:lnSpc>
                  <a:spcPts val="1933"/>
                </a:lnSpc>
                <a:spcBef>
                  <a:spcPct val="0"/>
                </a:spcBef>
              </a:pPr>
              <a:r>
                <a:rPr lang="en-US" sz="1610" b="1">
                  <a:solidFill>
                    <a:srgbClr val="004B35"/>
                  </a:solidFill>
                  <a:latin typeface="Fraunces Semi-Bold"/>
                </a:rPr>
                <a:t>Milestone 4: Real-Time Rendering</a:t>
              </a:r>
            </a:p>
          </p:txBody>
        </p:sp>
        <p:sp>
          <p:nvSpPr>
            <p:cNvPr id="21" name="TextBox 21"/>
            <p:cNvSpPr txBox="1"/>
            <p:nvPr/>
          </p:nvSpPr>
          <p:spPr>
            <a:xfrm>
              <a:off x="0" y="1417447"/>
              <a:ext cx="4486566" cy="3488134"/>
            </a:xfrm>
            <a:prstGeom prst="rect">
              <a:avLst/>
            </a:prstGeom>
          </p:spPr>
          <p:txBody>
            <a:bodyPr lIns="0" tIns="0" rIns="0" bIns="0" rtlCol="0" anchor="t">
              <a:spAutoFit/>
            </a:bodyPr>
            <a:lstStyle/>
            <a:p>
              <a:pPr>
                <a:lnSpc>
                  <a:spcPts val="1743"/>
                </a:lnSpc>
                <a:spcBef>
                  <a:spcPct val="0"/>
                </a:spcBef>
              </a:pPr>
              <a:r>
                <a:rPr lang="en-US" sz="1247" b="1">
                  <a:solidFill>
                    <a:srgbClr val="004B35"/>
                  </a:solidFill>
                  <a:latin typeface="The Youngest Serif" panose="00000500000000000000"/>
                </a:rPr>
                <a:t>With the arrival of modern graphics processing units (GPUs), real-time version of complex lighting scenes became possible in the early 2000s.</a:t>
              </a:r>
            </a:p>
          </p:txBody>
        </p:sp>
      </p:grpSp>
      <p:grpSp>
        <p:nvGrpSpPr>
          <p:cNvPr id="22" name="Group 22"/>
          <p:cNvGrpSpPr/>
          <p:nvPr/>
        </p:nvGrpSpPr>
        <p:grpSpPr>
          <a:xfrm>
            <a:off x="6403879" y="4005263"/>
            <a:ext cx="2243283" cy="2448028"/>
            <a:chOff x="0" y="9525"/>
            <a:chExt cx="4486566" cy="4896055"/>
          </a:xfrm>
        </p:grpSpPr>
        <p:sp>
          <p:nvSpPr>
            <p:cNvPr id="23" name="TextBox 23"/>
            <p:cNvSpPr txBox="1"/>
            <p:nvPr/>
          </p:nvSpPr>
          <p:spPr>
            <a:xfrm>
              <a:off x="0" y="9525"/>
              <a:ext cx="4486566" cy="974626"/>
            </a:xfrm>
            <a:prstGeom prst="rect">
              <a:avLst/>
            </a:prstGeom>
          </p:spPr>
          <p:txBody>
            <a:bodyPr lIns="0" tIns="0" rIns="0" bIns="0" rtlCol="0" anchor="t">
              <a:spAutoFit/>
            </a:bodyPr>
            <a:lstStyle/>
            <a:p>
              <a:pPr>
                <a:lnSpc>
                  <a:spcPts val="1933"/>
                </a:lnSpc>
                <a:spcBef>
                  <a:spcPct val="0"/>
                </a:spcBef>
              </a:pPr>
              <a:r>
                <a:rPr lang="en-US" sz="1610" b="1">
                  <a:solidFill>
                    <a:srgbClr val="004B35"/>
                  </a:solidFill>
                  <a:latin typeface="Fraunces Semi-Bold"/>
                </a:rPr>
                <a:t>Milestone 3: Global Illumination</a:t>
              </a:r>
            </a:p>
          </p:txBody>
        </p:sp>
        <p:sp>
          <p:nvSpPr>
            <p:cNvPr id="24" name="TextBox 24"/>
            <p:cNvSpPr txBox="1"/>
            <p:nvPr/>
          </p:nvSpPr>
          <p:spPr>
            <a:xfrm>
              <a:off x="0" y="1417447"/>
              <a:ext cx="4486566" cy="3488133"/>
            </a:xfrm>
            <a:prstGeom prst="rect">
              <a:avLst/>
            </a:prstGeom>
          </p:spPr>
          <p:txBody>
            <a:bodyPr lIns="0" tIns="0" rIns="0" bIns="0" rtlCol="0" anchor="t">
              <a:spAutoFit/>
            </a:bodyPr>
            <a:lstStyle/>
            <a:p>
              <a:pPr>
                <a:lnSpc>
                  <a:spcPts val="1743"/>
                </a:lnSpc>
                <a:spcBef>
                  <a:spcPct val="0"/>
                </a:spcBef>
              </a:pPr>
              <a:r>
                <a:rPr lang="en-US" sz="1247" b="1">
                  <a:solidFill>
                    <a:srgbClr val="004B35"/>
                  </a:solidFill>
                  <a:latin typeface="The Youngest Serif" panose="00000500000000000000"/>
                </a:rPr>
                <a:t>Advances in global illumination algorithms in the 1990s enabled the simulation of complex lighting effects like indirect illumination and soft shadows.</a:t>
              </a:r>
            </a:p>
          </p:txBody>
        </p:sp>
      </p:grpSp>
      <p:sp>
        <p:nvSpPr>
          <p:cNvPr id="25" name="Freeform 25"/>
          <p:cNvSpPr/>
          <p:nvPr/>
        </p:nvSpPr>
        <p:spPr>
          <a:xfrm rot="-8018874">
            <a:off x="-2930885" y="4763283"/>
            <a:ext cx="4306273" cy="5134155"/>
          </a:xfrm>
          <a:custGeom>
            <a:avLst/>
            <a:gdLst/>
            <a:ahLst/>
            <a:cxnLst/>
            <a:rect l="l" t="t" r="r" b="b"/>
            <a:pathLst>
              <a:path w="6459409" h="7701233">
                <a:moveTo>
                  <a:pt x="0" y="0"/>
                </a:moveTo>
                <a:lnTo>
                  <a:pt x="6459409" y="0"/>
                </a:lnTo>
                <a:lnTo>
                  <a:pt x="6459409" y="7701232"/>
                </a:lnTo>
                <a:lnTo>
                  <a:pt x="0" y="7701232"/>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extLst>
      <p:ext uri="{BB962C8B-B14F-4D97-AF65-F5344CB8AC3E}">
        <p14:creationId xmlns:p14="http://schemas.microsoft.com/office/powerpoint/2010/main" val="15999753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16508" y="-2092298"/>
            <a:ext cx="5689867" cy="6142906"/>
          </a:xfrm>
          <a:custGeom>
            <a:avLst/>
            <a:gdLst/>
            <a:ahLst/>
            <a:cxnLst/>
            <a:rect l="l" t="t" r="r" b="b"/>
            <a:pathLst>
              <a:path w="8534800" h="9214359">
                <a:moveTo>
                  <a:pt x="0" y="0"/>
                </a:moveTo>
                <a:lnTo>
                  <a:pt x="8534800" y="0"/>
                </a:lnTo>
                <a:lnTo>
                  <a:pt x="8534800" y="9214359"/>
                </a:lnTo>
                <a:lnTo>
                  <a:pt x="0" y="921435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836436" y="2847824"/>
            <a:ext cx="5044471" cy="7142613"/>
          </a:xfrm>
          <a:custGeom>
            <a:avLst/>
            <a:gdLst/>
            <a:ahLst/>
            <a:cxnLst/>
            <a:rect l="l" t="t" r="r" b="b"/>
            <a:pathLst>
              <a:path w="7566706" h="10713920">
                <a:moveTo>
                  <a:pt x="0" y="0"/>
                </a:moveTo>
                <a:lnTo>
                  <a:pt x="7566706" y="0"/>
                </a:lnTo>
                <a:lnTo>
                  <a:pt x="7566706" y="10713920"/>
                </a:lnTo>
                <a:lnTo>
                  <a:pt x="0" y="1071392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9149576" y="4050607"/>
            <a:ext cx="4407324" cy="3834372"/>
          </a:xfrm>
          <a:custGeom>
            <a:avLst/>
            <a:gdLst/>
            <a:ahLst/>
            <a:cxnLst/>
            <a:rect l="l" t="t" r="r" b="b"/>
            <a:pathLst>
              <a:path w="6610986" h="5751558">
                <a:moveTo>
                  <a:pt x="0" y="0"/>
                </a:moveTo>
                <a:lnTo>
                  <a:pt x="6610986" y="0"/>
                </a:lnTo>
                <a:lnTo>
                  <a:pt x="6610986" y="5751558"/>
                </a:lnTo>
                <a:lnTo>
                  <a:pt x="0" y="5751558"/>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0" y="1191327"/>
            <a:ext cx="12192000" cy="4167808"/>
          </a:xfrm>
          <a:prstGeom prst="rect">
            <a:avLst/>
          </a:prstGeom>
        </p:spPr>
        <p:txBody>
          <a:bodyPr lIns="0" tIns="0" rIns="0" bIns="0" rtlCol="0" anchor="t">
            <a:spAutoFit/>
          </a:bodyPr>
          <a:lstStyle/>
          <a:p>
            <a:pPr algn="ctr">
              <a:lnSpc>
                <a:spcPts val="6567"/>
              </a:lnSpc>
            </a:pPr>
            <a:r>
              <a:rPr lang="en-US" sz="5474" dirty="0">
                <a:solidFill>
                  <a:srgbClr val="004B35"/>
                </a:solidFill>
                <a:latin typeface="TT Phobos Bold" panose="02000803060000020004"/>
              </a:rPr>
              <a:t> Radiant Energy</a:t>
            </a:r>
          </a:p>
          <a:p>
            <a:pPr algn="ctr">
              <a:lnSpc>
                <a:spcPts val="1870"/>
              </a:lnSpc>
            </a:pPr>
            <a:endParaRPr lang="en-US" sz="5474" dirty="0">
              <a:solidFill>
                <a:srgbClr val="004B35"/>
              </a:solidFill>
              <a:latin typeface="TT Phobos Bold" panose="02000803060000020004"/>
            </a:endParaRPr>
          </a:p>
          <a:p>
            <a:pPr algn="ctr">
              <a:lnSpc>
                <a:spcPts val="3003"/>
              </a:lnSpc>
            </a:pPr>
            <a:r>
              <a:rPr lang="en-US" sz="2503" dirty="0">
                <a:solidFill>
                  <a:srgbClr val="000000"/>
                </a:solidFill>
                <a:latin typeface="TT Phobos Bold" panose="02000803060000020004"/>
              </a:rPr>
              <a:t>Radiant energy is essentially light. It's a type of electromagnetic radiation that can exist as both waves and particles, depending on how it's measured. When light travels through space, it carries energy along with it.</a:t>
            </a:r>
          </a:p>
          <a:p>
            <a:pPr algn="ctr">
              <a:lnSpc>
                <a:spcPts val="3003"/>
              </a:lnSpc>
            </a:pPr>
            <a:endParaRPr lang="en-US" sz="2503" dirty="0">
              <a:solidFill>
                <a:srgbClr val="000000"/>
              </a:solidFill>
              <a:latin typeface="TT Phobos Bold" panose="02000803060000020004"/>
            </a:endParaRPr>
          </a:p>
          <a:p>
            <a:pPr algn="ctr">
              <a:lnSpc>
                <a:spcPts val="3003"/>
              </a:lnSpc>
            </a:pPr>
            <a:r>
              <a:rPr lang="en-US" sz="2503" dirty="0">
                <a:solidFill>
                  <a:srgbClr val="000000"/>
                </a:solidFill>
                <a:latin typeface="TT Phobos Bold" panose="02000803060000020004"/>
              </a:rPr>
              <a:t>When light comes into contact with physical objects, its energy is transformed into another form. For instance, when a microwave oven heats up a glass of water, its microwave radiation is absorbed by the water molecules. In this scenario, the radiant energy of the microwaves is converted into thermal energy, also known as heat.</a:t>
            </a:r>
          </a:p>
        </p:txBody>
      </p:sp>
    </p:spTree>
    <p:extLst>
      <p:ext uri="{BB962C8B-B14F-4D97-AF65-F5344CB8AC3E}">
        <p14:creationId xmlns:p14="http://schemas.microsoft.com/office/powerpoint/2010/main" val="986851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7E60"/>
        </a:solidFill>
        <a:effectLst/>
      </p:bgPr>
    </p:bg>
    <p:spTree>
      <p:nvGrpSpPr>
        <p:cNvPr id="1" name=""/>
        <p:cNvGrpSpPr/>
        <p:nvPr/>
      </p:nvGrpSpPr>
      <p:grpSpPr>
        <a:xfrm>
          <a:off x="0" y="0"/>
          <a:ext cx="0" cy="0"/>
          <a:chOff x="0" y="0"/>
          <a:chExt cx="0" cy="0"/>
        </a:xfrm>
      </p:grpSpPr>
      <p:sp>
        <p:nvSpPr>
          <p:cNvPr id="2" name="Freeform 2"/>
          <p:cNvSpPr/>
          <p:nvPr/>
        </p:nvSpPr>
        <p:spPr>
          <a:xfrm rot="-4477796">
            <a:off x="9218679" y="2782948"/>
            <a:ext cx="6605733" cy="5235043"/>
          </a:xfrm>
          <a:custGeom>
            <a:avLst/>
            <a:gdLst/>
            <a:ahLst/>
            <a:cxnLst/>
            <a:rect l="l" t="t" r="r" b="b"/>
            <a:pathLst>
              <a:path w="9908599" h="7852564">
                <a:moveTo>
                  <a:pt x="0" y="0"/>
                </a:moveTo>
                <a:lnTo>
                  <a:pt x="9908599" y="0"/>
                </a:lnTo>
                <a:lnTo>
                  <a:pt x="9908599" y="7852564"/>
                </a:lnTo>
                <a:lnTo>
                  <a:pt x="0" y="785256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558601" y="-867462"/>
            <a:ext cx="9074799" cy="7191779"/>
          </a:xfrm>
          <a:custGeom>
            <a:avLst/>
            <a:gdLst/>
            <a:ahLst/>
            <a:cxnLst/>
            <a:rect l="l" t="t" r="r" b="b"/>
            <a:pathLst>
              <a:path w="13612199" h="10787668">
                <a:moveTo>
                  <a:pt x="0" y="0"/>
                </a:moveTo>
                <a:lnTo>
                  <a:pt x="13612200" y="0"/>
                </a:lnTo>
                <a:lnTo>
                  <a:pt x="13612200" y="10787668"/>
                </a:lnTo>
                <a:lnTo>
                  <a:pt x="0" y="1078766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4762838">
            <a:off x="8985054" y="-350486"/>
            <a:ext cx="2540889" cy="2743200"/>
          </a:xfrm>
          <a:custGeom>
            <a:avLst/>
            <a:gdLst/>
            <a:ahLst/>
            <a:cxnLst/>
            <a:rect l="l" t="t" r="r" b="b"/>
            <a:pathLst>
              <a:path w="3811334" h="4114800">
                <a:moveTo>
                  <a:pt x="0" y="0"/>
                </a:moveTo>
                <a:lnTo>
                  <a:pt x="3811333" y="0"/>
                </a:lnTo>
                <a:lnTo>
                  <a:pt x="3811333"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6288773">
            <a:off x="-5283741" y="-3483169"/>
            <a:ext cx="7125397" cy="7692737"/>
          </a:xfrm>
          <a:custGeom>
            <a:avLst/>
            <a:gdLst/>
            <a:ahLst/>
            <a:cxnLst/>
            <a:rect l="l" t="t" r="r" b="b"/>
            <a:pathLst>
              <a:path w="10688096" h="11539105">
                <a:moveTo>
                  <a:pt x="0" y="0"/>
                </a:moveTo>
                <a:lnTo>
                  <a:pt x="10688096" y="0"/>
                </a:lnTo>
                <a:lnTo>
                  <a:pt x="10688096" y="11539105"/>
                </a:lnTo>
                <a:lnTo>
                  <a:pt x="0" y="1153910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105123" y="1936750"/>
            <a:ext cx="11981755" cy="4001095"/>
          </a:xfrm>
          <a:prstGeom prst="rect">
            <a:avLst/>
          </a:prstGeom>
        </p:spPr>
        <p:txBody>
          <a:bodyPr lIns="0" tIns="0" rIns="0" bIns="0" rtlCol="0" anchor="t">
            <a:spAutoFit/>
          </a:bodyPr>
          <a:lstStyle/>
          <a:p>
            <a:pPr algn="ctr">
              <a:lnSpc>
                <a:spcPts val="3940"/>
              </a:lnSpc>
            </a:pPr>
            <a:r>
              <a:rPr lang="en-US" sz="6000" b="1" dirty="0">
                <a:solidFill>
                  <a:srgbClr val="5E17EB"/>
                </a:solidFill>
                <a:latin typeface="Baskerville Old Face" panose="02020602080505020303" pitchFamily="18" charset="0"/>
                <a:cs typeface="Arial" panose="020B0604020202020204" pitchFamily="34" charset="0"/>
              </a:rPr>
              <a:t>Radiant Flux (Radiant Power)</a:t>
            </a:r>
          </a:p>
          <a:p>
            <a:pPr algn="ctr">
              <a:lnSpc>
                <a:spcPts val="3940"/>
              </a:lnSpc>
            </a:pPr>
            <a:endParaRPr lang="en-US" sz="3283" b="1" dirty="0">
              <a:solidFill>
                <a:srgbClr val="5E17EB"/>
              </a:solidFill>
              <a:latin typeface="Arial" panose="020B0604020202020204" pitchFamily="34" charset="0"/>
              <a:cs typeface="Arial" panose="020B0604020202020204" pitchFamily="34" charset="0"/>
            </a:endParaRPr>
          </a:p>
          <a:p>
            <a:pPr algn="ctr">
              <a:lnSpc>
                <a:spcPts val="3940"/>
              </a:lnSpc>
            </a:pPr>
            <a:r>
              <a:rPr lang="en-US" sz="3283" b="1" dirty="0">
                <a:solidFill>
                  <a:srgbClr val="00BF63"/>
                </a:solidFill>
                <a:latin typeface="Arial" panose="020B0604020202020204" pitchFamily="34" charset="0"/>
                <a:cs typeface="Arial" panose="020B0604020202020204" pitchFamily="34" charset="0"/>
              </a:rPr>
              <a:t>Light flows through space, and so radiant power is more commonly </a:t>
            </a:r>
          </a:p>
          <a:p>
            <a:pPr algn="ctr">
              <a:lnSpc>
                <a:spcPts val="3940"/>
              </a:lnSpc>
            </a:pPr>
            <a:r>
              <a:rPr lang="en-US" sz="3283" b="1" dirty="0">
                <a:solidFill>
                  <a:srgbClr val="00BF63"/>
                </a:solidFill>
                <a:latin typeface="Arial" panose="020B0604020202020204" pitchFamily="34" charset="0"/>
                <a:cs typeface="Arial" panose="020B0604020202020204" pitchFamily="34" charset="0"/>
              </a:rPr>
              <a:t>referred to as the time rate of flow of radiant energy, or radiant flux . </a:t>
            </a:r>
          </a:p>
          <a:p>
            <a:pPr algn="ctr">
              <a:lnSpc>
                <a:spcPts val="3940"/>
              </a:lnSpc>
            </a:pPr>
            <a:r>
              <a:rPr lang="en-US" sz="3283" b="1" dirty="0">
                <a:solidFill>
                  <a:srgbClr val="00BF63"/>
                </a:solidFill>
                <a:latin typeface="Arial" panose="020B0604020202020204" pitchFamily="34" charset="0"/>
                <a:cs typeface="Arial" panose="020B0604020202020204" pitchFamily="34" charset="0"/>
              </a:rPr>
              <a:t> It is given by, Radiant flux (power) = Radiant energy/time </a:t>
            </a:r>
          </a:p>
          <a:p>
            <a:pPr algn="ctr">
              <a:lnSpc>
                <a:spcPts val="3940"/>
              </a:lnSpc>
              <a:spcBef>
                <a:spcPct val="0"/>
              </a:spcBef>
            </a:pPr>
            <a:endParaRPr lang="en-US" sz="3283" b="1" dirty="0">
              <a:solidFill>
                <a:srgbClr val="00BF6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95365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597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Arial</vt:lpstr>
      <vt:lpstr>Barabara</vt:lpstr>
      <vt:lpstr>Baskerville Old Face</vt:lpstr>
      <vt:lpstr>Calibri</vt:lpstr>
      <vt:lpstr>Calibri Light</vt:lpstr>
      <vt:lpstr>Forte</vt:lpstr>
      <vt:lpstr>Fraunces Bold</vt:lpstr>
      <vt:lpstr>Fraunces Semi-Bold</vt:lpstr>
      <vt:lpstr>More Sugar Thin</vt:lpstr>
      <vt:lpstr>The Youngest Serif</vt:lpstr>
      <vt:lpstr>TT Phobos Bold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cp:revision>
  <dcterms:created xsi:type="dcterms:W3CDTF">2024-01-10T11:05:42Z</dcterms:created>
  <dcterms:modified xsi:type="dcterms:W3CDTF">2024-01-16T07:00:43Z</dcterms:modified>
</cp:coreProperties>
</file>