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2" autoAdjust="0"/>
  </p:normalViewPr>
  <p:slideViewPr>
    <p:cSldViewPr snapToGrid="0">
      <p:cViewPr>
        <p:scale>
          <a:sx n="70" d="100"/>
          <a:sy n="70" d="100"/>
        </p:scale>
        <p:origin x="113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09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85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7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1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1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0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4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0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576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1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2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2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5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C8738D-95F6-41B8-90B0-F0540671157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A1EB0F-B3F3-43F1-AC14-5D352A0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7" Type="http://schemas.openxmlformats.org/officeDocument/2006/relationships/image" Target="../media/image6.png"/><Relationship Id="rId2" Type="http://schemas.microsoft.com/office/2007/relationships/media" Target="../media/media4.m4a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6" name="Picture 2" descr="File:Uttara Univers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51" y="64009"/>
            <a:ext cx="2798064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276" y="4892040"/>
            <a:ext cx="7255813" cy="1325880"/>
          </a:xfrm>
        </p:spPr>
        <p:txBody>
          <a:bodyPr>
            <a:normAutofit fontScale="90000"/>
          </a:bodyPr>
          <a:lstStyle/>
          <a:p>
            <a:pPr algn="l"/>
            <a:r>
              <a:rPr lang="en-GB" sz="20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Group Members &amp; their IDs</a:t>
            </a:r>
            <a:r>
              <a:rPr lang="en-GB" sz="18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/>
            </a:r>
            <a:br>
              <a:rPr lang="en-GB" sz="18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</a:br>
            <a:r>
              <a:rPr lang="en-GB" sz="16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/>
            </a:r>
            <a:br>
              <a:rPr lang="en-GB" sz="16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</a:br>
            <a:r>
              <a:rPr lang="en-GB" sz="1700" b="1" dirty="0" err="1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Sabbir</a:t>
            </a:r>
            <a: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Ahmed – 2171081102</a:t>
            </a:r>
            <a:b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</a:br>
            <a: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Farhan Siddique – 2172081009</a:t>
            </a:r>
            <a:b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</a:br>
            <a:r>
              <a:rPr lang="en-GB" sz="1700" b="1" dirty="0" err="1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Afsana</a:t>
            </a:r>
            <a: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GB" sz="1700" b="1" dirty="0" err="1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Alom</a:t>
            </a:r>
            <a:r>
              <a:rPr lang="en-GB" sz="17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- 2172081013</a:t>
            </a:r>
            <a:endParaRPr lang="en-US" sz="1700" b="1" dirty="0">
              <a:solidFill>
                <a:srgbClr val="7030A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 txBox="1">
            <a:spLocks/>
          </p:cNvSpPr>
          <p:nvPr/>
        </p:nvSpPr>
        <p:spPr>
          <a:xfrm>
            <a:off x="4948378" y="2950464"/>
            <a:ext cx="7255813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Presentation on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Support Vector Machine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6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4"/>
    </mc:Choice>
    <mc:Fallback>
      <p:transition spd="slow" advTm="1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280" y="1167510"/>
            <a:ext cx="6962899" cy="873399"/>
          </a:xfrm>
        </p:spPr>
        <p:txBody>
          <a:bodyPr>
            <a:normAutofit/>
          </a:bodyPr>
          <a:lstStyle/>
          <a:p>
            <a:pPr algn="l"/>
            <a:r>
              <a:rPr lang="en-GB" sz="4800" cap="none" dirty="0" smtClean="0">
                <a:latin typeface="Bookman Old Style" panose="02050604050505020204" pitchFamily="18" charset="0"/>
              </a:rPr>
              <a:t>Conclusion</a:t>
            </a:r>
            <a:endParaRPr lang="en-US" sz="4800" cap="none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6698" y="2310062"/>
            <a:ext cx="8743573" cy="3160295"/>
          </a:xfrm>
        </p:spPr>
        <p:txBody>
          <a:bodyPr>
            <a:normAutofit/>
          </a:bodyPr>
          <a:lstStyle/>
          <a:p>
            <a:r>
              <a:rPr lang="en-GB" sz="2400" cap="none" dirty="0" smtClean="0"/>
              <a:t>Many Alternate forms include </a:t>
            </a:r>
            <a:r>
              <a:rPr lang="en-GB" sz="2400" cap="none" dirty="0" err="1" smtClean="0"/>
              <a:t>Transductive</a:t>
            </a:r>
            <a:r>
              <a:rPr lang="en-GB" sz="2400" cap="none" dirty="0" smtClean="0"/>
              <a:t> SVMs, Sequential SVMs, Support Vector Regression, Relevance </a:t>
            </a:r>
            <a:r>
              <a:rPr lang="en-GB" sz="2400" cap="none" dirty="0" err="1" smtClean="0"/>
              <a:t>Vactor</a:t>
            </a:r>
            <a:r>
              <a:rPr lang="en-GB" sz="2400" cap="none" dirty="0" smtClean="0"/>
              <a:t> Machines, and data-driven kernels.</a:t>
            </a:r>
          </a:p>
          <a:p>
            <a:r>
              <a:rPr lang="en-GB" sz="2400" cap="none" dirty="0" smtClean="0"/>
              <a:t>Key lesson learned: a linear algorithm in the feature space is equivalent to a nonlinear algorithm in the input space.  Standard linear algorithms can be generalized.</a:t>
            </a:r>
            <a:endParaRPr lang="en-US" sz="2400" cap="none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656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7"/>
    </mc:Choice>
    <mc:Fallback>
      <p:transition spd="slow" advTm="3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6848" y="2536112"/>
            <a:ext cx="8887952" cy="1500179"/>
          </a:xfrm>
          <a:solidFill>
            <a:schemeClr val="accent2">
              <a:lumMod val="75000"/>
            </a:schemeClr>
          </a:solidFill>
          <a:effectLst>
            <a:glow rad="101600">
              <a:schemeClr val="accent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Thank You</a:t>
            </a:r>
            <a:endParaRPr lang="en-US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561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2"/>
    </mc:Choice>
    <mc:Fallback>
      <p:transition spd="slow" advTm="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939495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latin typeface="Bookman Old Style" panose="02050604050505020204" pitchFamily="18" charset="0"/>
              </a:rPr>
              <a:t>History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1012" y="2400700"/>
            <a:ext cx="8689976" cy="33904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 smtClean="0">
                <a:solidFill>
                  <a:schemeClr val="tx1"/>
                </a:solidFill>
              </a:rPr>
              <a:t>SVM is a classifier derived from </a:t>
            </a:r>
            <a:r>
              <a:rPr lang="en-GB" cap="none" dirty="0" err="1" smtClean="0">
                <a:solidFill>
                  <a:schemeClr val="tx1"/>
                </a:solidFill>
              </a:rPr>
              <a:t>stastical</a:t>
            </a:r>
            <a:r>
              <a:rPr lang="en-GB" cap="none" dirty="0" smtClean="0">
                <a:solidFill>
                  <a:schemeClr val="tx1"/>
                </a:solidFill>
              </a:rPr>
              <a:t> learning theory by </a:t>
            </a:r>
            <a:r>
              <a:rPr lang="en-GB" cap="none" dirty="0" err="1" smtClean="0">
                <a:solidFill>
                  <a:schemeClr val="tx1"/>
                </a:solidFill>
              </a:rPr>
              <a:t>Vapnik</a:t>
            </a:r>
            <a:r>
              <a:rPr lang="en-GB" cap="none" dirty="0" smtClean="0">
                <a:solidFill>
                  <a:schemeClr val="tx1"/>
                </a:solidFill>
              </a:rPr>
              <a:t> and </a:t>
            </a:r>
            <a:r>
              <a:rPr lang="en-GB" cap="none" dirty="0" err="1" smtClean="0">
                <a:solidFill>
                  <a:schemeClr val="tx1"/>
                </a:solidFill>
              </a:rPr>
              <a:t>Chervonenkis</a:t>
            </a:r>
            <a:endParaRPr lang="en-GB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 smtClean="0">
                <a:solidFill>
                  <a:schemeClr val="tx1"/>
                </a:solidFill>
              </a:rPr>
              <a:t>SVMs introduced by </a:t>
            </a:r>
            <a:r>
              <a:rPr lang="en-GB" cap="none" dirty="0" err="1" smtClean="0">
                <a:solidFill>
                  <a:schemeClr val="tx1"/>
                </a:solidFill>
              </a:rPr>
              <a:t>Boser</a:t>
            </a:r>
            <a:r>
              <a:rPr lang="en-GB" cap="none" dirty="0" smtClean="0">
                <a:solidFill>
                  <a:schemeClr val="tx1"/>
                </a:solidFill>
              </a:rPr>
              <a:t>, </a:t>
            </a:r>
            <a:r>
              <a:rPr lang="en-GB" cap="none" dirty="0" err="1" smtClean="0">
                <a:solidFill>
                  <a:schemeClr val="tx1"/>
                </a:solidFill>
              </a:rPr>
              <a:t>Guyon</a:t>
            </a:r>
            <a:r>
              <a:rPr lang="en-GB" cap="none" dirty="0" smtClean="0">
                <a:solidFill>
                  <a:schemeClr val="tx1"/>
                </a:solidFill>
              </a:rPr>
              <a:t>, </a:t>
            </a:r>
            <a:r>
              <a:rPr lang="en-GB" cap="none" dirty="0" err="1" smtClean="0">
                <a:solidFill>
                  <a:schemeClr val="tx1"/>
                </a:solidFill>
              </a:rPr>
              <a:t>Vapnik</a:t>
            </a:r>
            <a:r>
              <a:rPr lang="en-GB" cap="none" dirty="0" smtClean="0">
                <a:solidFill>
                  <a:schemeClr val="tx1"/>
                </a:solidFill>
              </a:rPr>
              <a:t> in COLT-92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 smtClean="0">
                <a:solidFill>
                  <a:schemeClr val="tx1"/>
                </a:solidFill>
              </a:rPr>
              <a:t>Initially popularized in the NIPS community, now an important and active filed of all Machine Learning research.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 smtClean="0">
                <a:solidFill>
                  <a:schemeClr val="tx1"/>
                </a:solidFill>
              </a:rPr>
              <a:t>Special issues of Machine Learning Journal, and Journal of Machine Learning Research.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42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1"/>
    </mc:Choice>
    <mc:Fallback>
      <p:transition spd="slow" advTm="1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25375"/>
            <a:ext cx="8689976" cy="945109"/>
          </a:xfrm>
        </p:spPr>
        <p:txBody>
          <a:bodyPr/>
          <a:lstStyle/>
          <a:p>
            <a:pPr algn="l"/>
            <a:r>
              <a:rPr lang="en-US" cap="none" dirty="0">
                <a:latin typeface="Bookman Old Style" panose="02050604050505020204" pitchFamily="18" charset="0"/>
              </a:rPr>
              <a:t>What is SVM?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27158"/>
            <a:ext cx="8689976" cy="29998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tx1"/>
                </a:solidFill>
              </a:rPr>
              <a:t> SVM </a:t>
            </a:r>
            <a:r>
              <a:rPr lang="en-US" sz="2600" cap="none" dirty="0">
                <a:solidFill>
                  <a:schemeClr val="tx1"/>
                </a:solidFill>
              </a:rPr>
              <a:t>is a supervised learning algorithm which is widely used classification algorithm.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cap="none" dirty="0">
                <a:solidFill>
                  <a:schemeClr val="tx1"/>
                </a:solidFill>
              </a:rPr>
              <a:t> SVM is applicable for the data that are linearly separable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cap="none" dirty="0">
                <a:solidFill>
                  <a:schemeClr val="tx1"/>
                </a:solidFill>
              </a:rPr>
              <a:t> For non-linear data, kernel functions are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535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6"/>
    </mc:Choice>
    <mc:Fallback>
      <p:transition spd="slow" advTm="1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953608"/>
          </a:xfrm>
        </p:spPr>
        <p:txBody>
          <a:bodyPr>
            <a:normAutofit/>
          </a:bodyPr>
          <a:lstStyle/>
          <a:p>
            <a:pPr algn="l"/>
            <a:r>
              <a:rPr lang="en-GB" sz="4800" cap="none" dirty="0" smtClean="0">
                <a:latin typeface="Bookman Old Style" panose="02050604050505020204" pitchFamily="18" charset="0"/>
              </a:rPr>
              <a:t>Linear</a:t>
            </a:r>
            <a:r>
              <a:rPr lang="en-GB" sz="4400" cap="none" dirty="0" smtClean="0">
                <a:latin typeface="Bookman Old Style" panose="02050604050505020204" pitchFamily="18" charset="0"/>
              </a:rPr>
              <a:t> SVM</a:t>
            </a:r>
            <a:endParaRPr lang="en-US" sz="4400" cap="none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5786684" y="1704975"/>
            <a:ext cx="5238750" cy="40060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82044" y="2518610"/>
            <a:ext cx="5018756" cy="29998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3774" y="1860885"/>
            <a:ext cx="4636793" cy="38501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cap="none" dirty="0"/>
              <a:t>Linear </a:t>
            </a:r>
            <a:r>
              <a:rPr lang="en-GB" sz="2600" cap="none" dirty="0" smtClean="0"/>
              <a:t>SVM </a:t>
            </a:r>
            <a:r>
              <a:rPr lang="en-GB" sz="2600" cap="none" dirty="0"/>
              <a:t>is applicable when given datasets are linearly separable. </a:t>
            </a:r>
            <a:endParaRPr lang="en-GB" sz="2600" cap="none" dirty="0" smtClean="0"/>
          </a:p>
          <a:p>
            <a:r>
              <a:rPr lang="en-GB" sz="2600" cap="none" dirty="0" smtClean="0"/>
              <a:t>It Can easily be separated with a linear line which we can call separator.</a:t>
            </a:r>
          </a:p>
          <a:p>
            <a:r>
              <a:rPr lang="en-GB" sz="2600" cap="none" dirty="0" smtClean="0"/>
              <a:t>It’s data is classified with the help of hyperplane</a:t>
            </a:r>
            <a:endParaRPr lang="en-US" sz="2600" cap="none" dirty="0" smtClean="0"/>
          </a:p>
          <a:p>
            <a:pPr marL="342900" indent="-342900"/>
            <a:endParaRPr lang="en-US" sz="2600" dirty="0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10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0"/>
    </mc:Choice>
    <mc:Fallback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74" y="641684"/>
            <a:ext cx="8197520" cy="850232"/>
          </a:xfrm>
        </p:spPr>
        <p:txBody>
          <a:bodyPr>
            <a:normAutofit/>
          </a:bodyPr>
          <a:lstStyle/>
          <a:p>
            <a:r>
              <a:rPr lang="en-GB" sz="4400" cap="none" dirty="0" smtClean="0">
                <a:latin typeface="Bookman Old Style" panose="02050604050505020204" pitchFamily="18" charset="0"/>
              </a:rPr>
              <a:t>Mathematical</a:t>
            </a:r>
            <a:r>
              <a:rPr lang="en-GB" sz="4400" dirty="0" smtClean="0">
                <a:latin typeface="Bookman Old Style" panose="02050604050505020204" pitchFamily="18" charset="0"/>
              </a:rPr>
              <a:t> </a:t>
            </a:r>
            <a:r>
              <a:rPr lang="en-GB" sz="4400" cap="none" dirty="0" smtClean="0">
                <a:latin typeface="Bookman Old Style" panose="02050604050505020204" pitchFamily="18" charset="0"/>
              </a:rPr>
              <a:t>Explanation</a:t>
            </a:r>
            <a:endParaRPr lang="en-US" sz="4400" cap="none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7247" y="2039082"/>
                <a:ext cx="4585620" cy="39624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cap="none" dirty="0" smtClean="0">
                    <a:solidFill>
                      <a:schemeClr val="tx1"/>
                    </a:solidFill>
                  </a:rPr>
                  <a:t>The idea behind SVM – Just </a:t>
                </a:r>
                <a:r>
                  <a:rPr lang="en-US" sz="2400" cap="none" dirty="0">
                    <a:solidFill>
                      <a:schemeClr val="tx1"/>
                    </a:solidFill>
                  </a:rPr>
                  <a:t>imagine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cap="none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400" i="1" cap="none">
                            <a:solidFill>
                              <a:schemeClr val="tx1"/>
                            </a:solidFill>
                          </a:rPr>
                          <m:t>𝑤</m:t>
                        </m:r>
                      </m:e>
                    </m:acc>
                    <m:r>
                      <a:rPr lang="en-US" sz="2400" i="1" cap="none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sz="2400" cap="none" dirty="0">
                    <a:solidFill>
                      <a:schemeClr val="tx1"/>
                    </a:solidFill>
                  </a:rPr>
                  <a:t> Ʇ</a:t>
                </a:r>
                <a:r>
                  <a:rPr lang="en-US" sz="2400" cap="none" baseline="30000" dirty="0">
                    <a:solidFill>
                      <a:schemeClr val="tx1"/>
                    </a:solidFill>
                  </a:rPr>
                  <a:t>T   </a:t>
                </a:r>
                <a:r>
                  <a:rPr lang="en-US" sz="2400" cap="none" dirty="0">
                    <a:solidFill>
                      <a:schemeClr val="tx1"/>
                    </a:solidFill>
                  </a:rPr>
                  <a:t>to the line of the </a:t>
                </a:r>
                <a:r>
                  <a:rPr lang="en-US" sz="2400" cap="none" dirty="0" smtClean="0">
                    <a:solidFill>
                      <a:schemeClr val="tx1"/>
                    </a:solidFill>
                  </a:rPr>
                  <a:t>hyperplane.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cap="none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400" i="1" cap="none">
                            <a:solidFill>
                              <a:schemeClr val="tx1"/>
                            </a:solidFill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400" cap="none" dirty="0">
                    <a:solidFill>
                      <a:schemeClr val="tx1"/>
                    </a:solidFill>
                  </a:rPr>
                  <a:t> be any vector,(an input ),when projected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cap="none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400" i="1" cap="none">
                            <a:solidFill>
                              <a:schemeClr val="tx1"/>
                            </a:solidFill>
                          </a:rPr>
                          <m:t>𝑤</m:t>
                        </m:r>
                        <m:r>
                          <a:rPr lang="en-US" sz="2400" i="1" cap="none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cap="none" dirty="0">
                    <a:solidFill>
                      <a:schemeClr val="tx1"/>
                    </a:solidFill>
                  </a:rPr>
                  <a:t> .if it crosses the(+) sample boundary then it is classified as (+) class ,else (-) class.</a:t>
                </a:r>
              </a:p>
              <a:p>
                <a:pPr algn="l"/>
                <a:endParaRPr lang="en-US" cap="non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7247" y="2039082"/>
                <a:ext cx="4585620" cy="3962400"/>
              </a:xfrm>
              <a:blipFill>
                <a:blip r:embed="rId5"/>
                <a:stretch>
                  <a:fillRect l="-2128" t="-308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443" y="1958871"/>
            <a:ext cx="4930441" cy="4008793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155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8"/>
    </mc:Choice>
    <mc:Fallback>
      <p:transition spd="slow" advTm="1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786064"/>
                <a:ext cx="10363826" cy="53420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300" cap="none" dirty="0"/>
                  <a:t>In other way,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𝑤</m:t>
                        </m:r>
                        <m:r>
                          <a:rPr lang="en-US" sz="2300" i="1" cap="none"/>
                          <m:t>.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𝑢</m:t>
                        </m:r>
                      </m:e>
                    </m:acc>
                  </m:oMath>
                </a14:m>
                <a:r>
                  <a:rPr lang="en-US" sz="2300" cap="none" dirty="0"/>
                  <a:t> + b ≥ 1    (+) class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𝑤</m:t>
                        </m:r>
                        <m:r>
                          <a:rPr lang="en-US" sz="2300" i="1" cap="none"/>
                          <m:t>.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𝑢</m:t>
                        </m:r>
                      </m:e>
                    </m:acc>
                  </m:oMath>
                </a14:m>
                <a:r>
                  <a:rPr lang="en-US" sz="2300" cap="none" dirty="0"/>
                  <a:t> + b ≤ -1  (-) class</a:t>
                </a:r>
              </a:p>
              <a:p>
                <a:pPr marL="0" indent="0">
                  <a:buNone/>
                </a:pPr>
                <a:r>
                  <a:rPr lang="en-US" sz="2300" cap="none" dirty="0"/>
                  <a:t>‘b’ is as constant distance.</a:t>
                </a:r>
              </a:p>
              <a:p>
                <a:pPr marL="0" indent="0">
                  <a:buNone/>
                </a:pPr>
                <a:r>
                  <a:rPr lang="en-US" sz="2300" cap="none" dirty="0" err="1"/>
                  <a:t>yi</a:t>
                </a:r>
                <a:r>
                  <a:rPr lang="en-US" sz="2300" cap="none" dirty="0"/>
                  <a:t>, the output is +1 for (+) samples and -1 for (-) samples.</a:t>
                </a:r>
              </a:p>
              <a:p>
                <a:pPr marL="0" indent="0">
                  <a:buNone/>
                </a:pPr>
                <a:r>
                  <a:rPr lang="en-US" sz="2300" cap="none" dirty="0"/>
                  <a:t>         </a:t>
                </a:r>
                <a:r>
                  <a:rPr lang="en-US" sz="2300" cap="none" dirty="0" err="1"/>
                  <a:t>yi</a:t>
                </a:r>
                <a:r>
                  <a:rPr lang="en-US" sz="2300" cap="none" dirty="0"/>
                  <a:t> (</a:t>
                </a:r>
                <a14:m>
                  <m:oMath xmlns:m="http://schemas.openxmlformats.org/officeDocument/2006/math">
                    <m:r>
                      <a:rPr lang="en-US" sz="2300" i="1" cap="none"/>
                      <m:t> </m:t>
                    </m:r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𝑤</m:t>
                        </m:r>
                        <m:r>
                          <a:rPr lang="en-US" sz="2300" i="1" cap="none"/>
                          <m:t>.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𝑢</m:t>
                        </m:r>
                      </m:e>
                    </m:acc>
                  </m:oMath>
                </a14:m>
                <a:r>
                  <a:rPr lang="en-US" sz="2300" cap="none" dirty="0"/>
                  <a:t> +b)-1  ≥ 0</a:t>
                </a:r>
              </a:p>
              <a:p>
                <a:pPr marL="0" indent="0">
                  <a:buNone/>
                </a:pPr>
                <a:r>
                  <a:rPr lang="en-US" sz="2300" cap="none" dirty="0"/>
                  <a:t>for the samples lying on the (support vectors)</a:t>
                </a:r>
              </a:p>
              <a:p>
                <a:pPr marL="0" indent="0">
                  <a:buNone/>
                </a:pPr>
                <a:r>
                  <a:rPr lang="en-US" sz="2300" cap="none" dirty="0"/>
                  <a:t>       </a:t>
                </a:r>
                <a:r>
                  <a:rPr lang="en-US" sz="2300" cap="none" dirty="0" err="1"/>
                  <a:t>yi</a:t>
                </a:r>
                <a:r>
                  <a:rPr lang="en-US" sz="2300" cap="none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𝑤</m:t>
                        </m:r>
                      </m:e>
                    </m:acc>
                    <m:r>
                      <a:rPr lang="en-US" sz="2300" i="1" cap="none"/>
                      <m:t>.</m:t>
                    </m:r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𝑢</m:t>
                        </m:r>
                      </m:e>
                    </m:acc>
                  </m:oMath>
                </a14:m>
                <a:r>
                  <a:rPr lang="en-US" sz="2300" cap="none" dirty="0"/>
                  <a:t> +b)-1  =0</a:t>
                </a:r>
              </a:p>
              <a:p>
                <a:pPr marL="0" indent="0">
                  <a:buNone/>
                </a:pPr>
                <a:r>
                  <a:rPr lang="en-US" sz="2300" cap="none" dirty="0"/>
                  <a:t>G</a:t>
                </a:r>
                <a:r>
                  <a:rPr lang="en-US" sz="2300" cap="none" dirty="0" smtClean="0"/>
                  <a:t>eneral </a:t>
                </a:r>
                <a:r>
                  <a:rPr lang="en-US" sz="2300" cap="none" dirty="0"/>
                  <a:t>equation for support vector machines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𝑤</m:t>
                        </m:r>
                      </m:e>
                    </m:acc>
                  </m:oMath>
                </a14:m>
                <a:r>
                  <a:rPr lang="en-US" sz="2300" cap="none" dirty="0"/>
                  <a:t> =∑α</a:t>
                </a:r>
                <a:r>
                  <a:rPr lang="en-US" sz="2300" cap="none" dirty="0" err="1"/>
                  <a:t>i</a:t>
                </a:r>
                <a:r>
                  <a:rPr lang="en-US" sz="2300" cap="none" dirty="0"/>
                  <a:t> </a:t>
                </a:r>
                <a:r>
                  <a:rPr lang="en-US" sz="2300" cap="none" dirty="0" err="1"/>
                  <a:t>yi</a:t>
                </a:r>
                <a:r>
                  <a:rPr lang="en-US" sz="2300" cap="non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cap="none"/>
                        </m:ctrlPr>
                      </m:accPr>
                      <m:e>
                        <m:r>
                          <a:rPr lang="en-US" sz="2300" i="1" cap="none"/>
                          <m:t>𝑥𝑖</m:t>
                        </m:r>
                      </m:e>
                    </m:acc>
                  </m:oMath>
                </a14:m>
                <a:endParaRPr lang="en-US" sz="2300" cap="non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786064"/>
                <a:ext cx="10363826" cy="5342020"/>
              </a:xfrm>
              <a:blipFill>
                <a:blip r:embed="rId4"/>
                <a:stretch>
                  <a:fillRect l="-882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"/>
    </mc:Choice>
    <mc:Fallback>
      <p:transition spd="slow" advTm="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96" y="997845"/>
            <a:ext cx="5312230" cy="745062"/>
          </a:xfrm>
        </p:spPr>
        <p:txBody>
          <a:bodyPr>
            <a:noAutofit/>
          </a:bodyPr>
          <a:lstStyle/>
          <a:p>
            <a:pPr algn="l"/>
            <a:r>
              <a:rPr lang="en-GB" sz="4800" cap="none" dirty="0" smtClean="0">
                <a:latin typeface="Bookman Old Style" panose="02050604050505020204" pitchFamily="18" charset="0"/>
              </a:rPr>
              <a:t>Non-Linear SVM</a:t>
            </a:r>
            <a:endParaRPr lang="en-US" sz="4800" cap="none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5834" y="2080712"/>
            <a:ext cx="4211937" cy="291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cap="none" dirty="0" smtClean="0"/>
              <a:t>According to Non-Linear SVM, it cannot be </a:t>
            </a:r>
            <a:r>
              <a:rPr lang="en-GB" sz="2400" cap="none" dirty="0" err="1" smtClean="0"/>
              <a:t>easilty</a:t>
            </a:r>
            <a:r>
              <a:rPr lang="en-GB" sz="2400" cap="none" dirty="0" smtClean="0"/>
              <a:t> separated with a linear line</a:t>
            </a:r>
          </a:p>
          <a:p>
            <a:r>
              <a:rPr lang="en-GB" sz="2400" cap="none" dirty="0" smtClean="0"/>
              <a:t>For this Kernels are  used to </a:t>
            </a:r>
            <a:r>
              <a:rPr lang="en-GB" sz="2400" cap="none" dirty="0"/>
              <a:t>make non-separable data into separable data.</a:t>
            </a:r>
            <a:endParaRPr lang="en-US" sz="2400" cap="non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15436" y="3430123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15436" y="1280482"/>
            <a:ext cx="0" cy="2149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7534020" y="178837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7797371" y="1580029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425896" y="210582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8074278" y="152524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419038" y="250465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323612" y="306187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7792037" y="300244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534020" y="282357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741790" y="170206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886570" y="196724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8891904" y="231872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8813418" y="272182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8068182" y="307216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8417338" y="154966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8589582" y="294691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7569152" y="199764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7528385" y="231491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7729553" y="1801330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7952588" y="1662445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8208751" y="1639103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8497417" y="1704675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8592329" y="2736703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7560088" y="265392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7738927" y="283291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7965542" y="292319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8208751" y="293241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onut 37"/>
          <p:cNvSpPr/>
          <p:nvPr/>
        </p:nvSpPr>
        <p:spPr>
          <a:xfrm>
            <a:off x="8433340" y="2892513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8668638" y="1888959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8705214" y="2121689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nut 40"/>
          <p:cNvSpPr/>
          <p:nvPr/>
        </p:nvSpPr>
        <p:spPr>
          <a:xfrm>
            <a:off x="8662202" y="2528299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nut 41"/>
          <p:cNvSpPr/>
          <p:nvPr/>
        </p:nvSpPr>
        <p:spPr>
          <a:xfrm>
            <a:off x="7591672" y="217639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nut 42"/>
          <p:cNvSpPr/>
          <p:nvPr/>
        </p:nvSpPr>
        <p:spPr>
          <a:xfrm>
            <a:off x="8722279" y="2345979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7947326" y="232634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nut 45"/>
          <p:cNvSpPr/>
          <p:nvPr/>
        </p:nvSpPr>
        <p:spPr>
          <a:xfrm>
            <a:off x="7989164" y="2201359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8048983" y="2380449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8091137" y="2259081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nut 48"/>
          <p:cNvSpPr/>
          <p:nvPr/>
        </p:nvSpPr>
        <p:spPr>
          <a:xfrm>
            <a:off x="8060542" y="2076370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157148" y="214741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Donut 50"/>
          <p:cNvSpPr/>
          <p:nvPr/>
        </p:nvSpPr>
        <p:spPr>
          <a:xfrm>
            <a:off x="8209152" y="241062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220713" y="2266731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8126553" y="2502069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Donut 53"/>
          <p:cNvSpPr/>
          <p:nvPr/>
        </p:nvSpPr>
        <p:spPr>
          <a:xfrm>
            <a:off x="7881002" y="2176854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8205322" y="2023533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8209152" y="241062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8298998" y="2146795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8335338" y="2340825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Donut 58"/>
          <p:cNvSpPr/>
          <p:nvPr/>
        </p:nvSpPr>
        <p:spPr>
          <a:xfrm>
            <a:off x="7938310" y="203354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nut 59"/>
          <p:cNvSpPr/>
          <p:nvPr/>
        </p:nvSpPr>
        <p:spPr>
          <a:xfrm>
            <a:off x="8400203" y="2240624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Donut 60"/>
          <p:cNvSpPr/>
          <p:nvPr/>
        </p:nvSpPr>
        <p:spPr>
          <a:xfrm>
            <a:off x="8209152" y="2410628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/>
          <p:cNvSpPr/>
          <p:nvPr/>
        </p:nvSpPr>
        <p:spPr>
          <a:xfrm>
            <a:off x="8083237" y="1950502"/>
            <a:ext cx="61190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927398" y="5927557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927398" y="3777916"/>
            <a:ext cx="0" cy="2149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/>
          <p:cNvSpPr/>
          <p:nvPr/>
        </p:nvSpPr>
        <p:spPr>
          <a:xfrm>
            <a:off x="7316168" y="4773627"/>
            <a:ext cx="1905887" cy="4087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nut 66"/>
          <p:cNvSpPr/>
          <p:nvPr/>
        </p:nvSpPr>
        <p:spPr>
          <a:xfrm>
            <a:off x="7436945" y="425839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Donut 67"/>
          <p:cNvSpPr/>
          <p:nvPr/>
        </p:nvSpPr>
        <p:spPr>
          <a:xfrm>
            <a:off x="7667600" y="436916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Donut 68"/>
          <p:cNvSpPr/>
          <p:nvPr/>
        </p:nvSpPr>
        <p:spPr>
          <a:xfrm>
            <a:off x="7676297" y="4142193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nut 69"/>
          <p:cNvSpPr/>
          <p:nvPr/>
        </p:nvSpPr>
        <p:spPr>
          <a:xfrm>
            <a:off x="7865700" y="439212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Donut 70"/>
          <p:cNvSpPr/>
          <p:nvPr/>
        </p:nvSpPr>
        <p:spPr>
          <a:xfrm>
            <a:off x="7829527" y="4191942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Donut 71"/>
          <p:cNvSpPr/>
          <p:nvPr/>
        </p:nvSpPr>
        <p:spPr>
          <a:xfrm>
            <a:off x="8182802" y="436916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8062447" y="416635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/>
          <p:cNvSpPr/>
          <p:nvPr/>
        </p:nvSpPr>
        <p:spPr>
          <a:xfrm>
            <a:off x="8336528" y="416635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Donut 74"/>
          <p:cNvSpPr/>
          <p:nvPr/>
        </p:nvSpPr>
        <p:spPr>
          <a:xfrm>
            <a:off x="8229425" y="4221822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onut 75"/>
          <p:cNvSpPr/>
          <p:nvPr/>
        </p:nvSpPr>
        <p:spPr>
          <a:xfrm>
            <a:off x="8460080" y="433259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Donut 76"/>
          <p:cNvSpPr/>
          <p:nvPr/>
        </p:nvSpPr>
        <p:spPr>
          <a:xfrm>
            <a:off x="8468777" y="410561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nut 77"/>
          <p:cNvSpPr/>
          <p:nvPr/>
        </p:nvSpPr>
        <p:spPr>
          <a:xfrm>
            <a:off x="8622007" y="415536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Donut 78"/>
          <p:cNvSpPr/>
          <p:nvPr/>
        </p:nvSpPr>
        <p:spPr>
          <a:xfrm>
            <a:off x="8975282" y="433259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Donut 79"/>
          <p:cNvSpPr/>
          <p:nvPr/>
        </p:nvSpPr>
        <p:spPr>
          <a:xfrm>
            <a:off x="8854927" y="412977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Donut 80"/>
          <p:cNvSpPr/>
          <p:nvPr/>
        </p:nvSpPr>
        <p:spPr>
          <a:xfrm>
            <a:off x="9129008" y="412977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Donut 81"/>
          <p:cNvSpPr/>
          <p:nvPr/>
        </p:nvSpPr>
        <p:spPr>
          <a:xfrm>
            <a:off x="7479617" y="441079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Donut 82"/>
          <p:cNvSpPr/>
          <p:nvPr/>
        </p:nvSpPr>
        <p:spPr>
          <a:xfrm>
            <a:off x="7710272" y="452156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Donut 83"/>
          <p:cNvSpPr/>
          <p:nvPr/>
        </p:nvSpPr>
        <p:spPr>
          <a:xfrm>
            <a:off x="7718969" y="4294593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Donut 84"/>
          <p:cNvSpPr/>
          <p:nvPr/>
        </p:nvSpPr>
        <p:spPr>
          <a:xfrm>
            <a:off x="7908372" y="454452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Donut 85"/>
          <p:cNvSpPr/>
          <p:nvPr/>
        </p:nvSpPr>
        <p:spPr>
          <a:xfrm>
            <a:off x="7872199" y="4344342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Donut 86"/>
          <p:cNvSpPr/>
          <p:nvPr/>
        </p:nvSpPr>
        <p:spPr>
          <a:xfrm>
            <a:off x="8225474" y="452156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8105119" y="431875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Donut 88"/>
          <p:cNvSpPr/>
          <p:nvPr/>
        </p:nvSpPr>
        <p:spPr>
          <a:xfrm>
            <a:off x="8379200" y="4318754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Donut 89"/>
          <p:cNvSpPr/>
          <p:nvPr/>
        </p:nvSpPr>
        <p:spPr>
          <a:xfrm>
            <a:off x="8272097" y="4374222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Donut 90"/>
          <p:cNvSpPr/>
          <p:nvPr/>
        </p:nvSpPr>
        <p:spPr>
          <a:xfrm>
            <a:off x="8502752" y="448499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onut 91"/>
          <p:cNvSpPr/>
          <p:nvPr/>
        </p:nvSpPr>
        <p:spPr>
          <a:xfrm>
            <a:off x="8511449" y="4258017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Donut 92"/>
          <p:cNvSpPr/>
          <p:nvPr/>
        </p:nvSpPr>
        <p:spPr>
          <a:xfrm>
            <a:off x="8664679" y="4307766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Donut 93"/>
          <p:cNvSpPr/>
          <p:nvPr/>
        </p:nvSpPr>
        <p:spPr>
          <a:xfrm>
            <a:off x="9017954" y="4484991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Donut 94"/>
          <p:cNvSpPr/>
          <p:nvPr/>
        </p:nvSpPr>
        <p:spPr>
          <a:xfrm>
            <a:off x="8897599" y="428217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Donut 95"/>
          <p:cNvSpPr/>
          <p:nvPr/>
        </p:nvSpPr>
        <p:spPr>
          <a:xfrm>
            <a:off x="9171680" y="4282178"/>
            <a:ext cx="73152" cy="792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Donut 96"/>
          <p:cNvSpPr/>
          <p:nvPr/>
        </p:nvSpPr>
        <p:spPr>
          <a:xfrm>
            <a:off x="8109650" y="5515215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Donut 97"/>
          <p:cNvSpPr/>
          <p:nvPr/>
        </p:nvSpPr>
        <p:spPr>
          <a:xfrm>
            <a:off x="7976972" y="5312212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Donut 98"/>
          <p:cNvSpPr/>
          <p:nvPr/>
        </p:nvSpPr>
        <p:spPr>
          <a:xfrm>
            <a:off x="8263376" y="5312402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Donut 99"/>
          <p:cNvSpPr/>
          <p:nvPr/>
        </p:nvSpPr>
        <p:spPr>
          <a:xfrm>
            <a:off x="8156273" y="5367870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Donut 100"/>
          <p:cNvSpPr/>
          <p:nvPr/>
        </p:nvSpPr>
        <p:spPr>
          <a:xfrm>
            <a:off x="8386928" y="5478639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8548855" y="5301414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Donut 102"/>
          <p:cNvSpPr/>
          <p:nvPr/>
        </p:nvSpPr>
        <p:spPr>
          <a:xfrm>
            <a:off x="8225474" y="5641918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8031967" y="5464802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Donut 104"/>
          <p:cNvSpPr/>
          <p:nvPr/>
        </p:nvSpPr>
        <p:spPr>
          <a:xfrm>
            <a:off x="8306048" y="5464802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Donut 105"/>
          <p:cNvSpPr/>
          <p:nvPr/>
        </p:nvSpPr>
        <p:spPr>
          <a:xfrm>
            <a:off x="8198945" y="5520270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Donut 106"/>
          <p:cNvSpPr/>
          <p:nvPr/>
        </p:nvSpPr>
        <p:spPr>
          <a:xfrm>
            <a:off x="8429600" y="5631039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Donut 107"/>
          <p:cNvSpPr/>
          <p:nvPr/>
        </p:nvSpPr>
        <p:spPr>
          <a:xfrm>
            <a:off x="8438297" y="5404065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Donut 108"/>
          <p:cNvSpPr/>
          <p:nvPr/>
        </p:nvSpPr>
        <p:spPr>
          <a:xfrm>
            <a:off x="8591527" y="5453814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Donut 109"/>
          <p:cNvSpPr/>
          <p:nvPr/>
        </p:nvSpPr>
        <p:spPr>
          <a:xfrm>
            <a:off x="8595486" y="5612310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Donut 110"/>
          <p:cNvSpPr/>
          <p:nvPr/>
        </p:nvSpPr>
        <p:spPr>
          <a:xfrm>
            <a:off x="7871796" y="5472593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Donut 111"/>
          <p:cNvSpPr/>
          <p:nvPr/>
        </p:nvSpPr>
        <p:spPr>
          <a:xfrm>
            <a:off x="8012114" y="5593150"/>
            <a:ext cx="73152" cy="79248"/>
          </a:xfrm>
          <a:prstGeom prst="donu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5" name="Audio 11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82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6"/>
    </mc:Choice>
    <mc:Fallback>
      <p:transition spd="slow" advTm="11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5"/>
                </p:tgtEl>
              </p:cMediaNode>
            </p:audio>
          </p:childTnLst>
        </p:cTn>
      </p:par>
    </p:tnLst>
    <p:bldLst>
      <p:bldP spid="2" grpId="0"/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901" y="1220575"/>
            <a:ext cx="4104356" cy="656352"/>
          </a:xfrm>
        </p:spPr>
        <p:txBody>
          <a:bodyPr>
            <a:normAutofit fontScale="90000"/>
          </a:bodyPr>
          <a:lstStyle/>
          <a:p>
            <a:r>
              <a:rPr lang="en-GB" sz="4400" cap="none" dirty="0" smtClean="0">
                <a:latin typeface="Bookman Old Style" panose="02050604050505020204" pitchFamily="18" charset="0"/>
              </a:rPr>
              <a:t>Advantages</a:t>
            </a:r>
            <a:endParaRPr lang="en-US" sz="4400" cap="none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192" y="1883628"/>
            <a:ext cx="8689976" cy="216167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>
                <a:solidFill>
                  <a:schemeClr val="tx1"/>
                </a:solidFill>
              </a:rPr>
              <a:t>Good for smaller cleaner datasets.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>
                <a:solidFill>
                  <a:schemeClr val="tx1"/>
                </a:solidFill>
              </a:rPr>
              <a:t>Accurate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>
                <a:solidFill>
                  <a:schemeClr val="tx1"/>
                </a:solidFill>
              </a:rPr>
              <a:t>Useful for both linearly separable data and non – linearly separable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>
                <a:solidFill>
                  <a:schemeClr val="tx1"/>
                </a:solidFill>
              </a:rPr>
              <a:t>Effective in high dimensional spaces.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867" y="4141583"/>
            <a:ext cx="4104356" cy="656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cap="none" dirty="0" smtClean="0">
                <a:latin typeface="Bookman Old Style" panose="02050604050505020204" pitchFamily="18" charset="0"/>
              </a:rPr>
              <a:t>Disadvantages</a:t>
            </a:r>
            <a:endParaRPr lang="en-US" sz="4400" cap="none" dirty="0">
              <a:latin typeface="Bookman Old Style" panose="020506040505050202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38192" y="4894187"/>
            <a:ext cx="4481345" cy="107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 smtClean="0">
                <a:solidFill>
                  <a:schemeClr val="tx1"/>
                </a:solidFill>
              </a:rPr>
              <a:t>It is sensitive to noise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cap="none" dirty="0">
                <a:solidFill>
                  <a:schemeClr val="tx1"/>
                </a:solidFill>
              </a:rPr>
              <a:t>Not suitable for large datasets</a:t>
            </a:r>
            <a:endParaRPr lang="en-GB" cap="none" dirty="0">
              <a:solidFill>
                <a:schemeClr val="tx1"/>
              </a:solidFill>
            </a:endParaRP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16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87"/>
    </mc:Choice>
    <mc:Fallback>
      <p:transition spd="slow" advTm="9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63945"/>
            <a:ext cx="10364451" cy="969651"/>
          </a:xfrm>
        </p:spPr>
        <p:txBody>
          <a:bodyPr>
            <a:normAutofit/>
          </a:bodyPr>
          <a:lstStyle/>
          <a:p>
            <a:pPr algn="l"/>
            <a:r>
              <a:rPr lang="en-GB" sz="4800" cap="none" dirty="0" smtClean="0">
                <a:latin typeface="Bookman Old Style" panose="02050604050505020204" pitchFamily="18" charset="0"/>
              </a:rPr>
              <a:t>Application of SVM</a:t>
            </a:r>
            <a:endParaRPr lang="en-US" sz="4800" cap="none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110" y="2367092"/>
            <a:ext cx="6337258" cy="3424107"/>
          </a:xfrm>
        </p:spPr>
        <p:txBody>
          <a:bodyPr/>
          <a:lstStyle/>
          <a:p>
            <a:r>
              <a:rPr lang="en-US" sz="2400" cap="none" dirty="0"/>
              <a:t>Sentiment analysis.</a:t>
            </a:r>
          </a:p>
          <a:p>
            <a:r>
              <a:rPr lang="en-US" sz="2400" cap="none" dirty="0"/>
              <a:t>Spam Detection.</a:t>
            </a:r>
          </a:p>
          <a:p>
            <a:r>
              <a:rPr lang="en-US" sz="2400" cap="none" dirty="0"/>
              <a:t>Handwritten digit recognition.</a:t>
            </a:r>
          </a:p>
          <a:p>
            <a:r>
              <a:rPr lang="en-US" sz="2400" cap="none" dirty="0"/>
              <a:t>Image recognition </a:t>
            </a:r>
            <a:r>
              <a:rPr lang="en-US" sz="2400" cap="none" dirty="0" smtClean="0"/>
              <a:t>challenges</a:t>
            </a:r>
          </a:p>
          <a:p>
            <a:r>
              <a:rPr lang="en-GB" sz="2400" cap="none" dirty="0" smtClean="0"/>
              <a:t>Text and Hypertext Categorization</a:t>
            </a:r>
            <a:endParaRPr lang="en-US" sz="2400" cap="non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65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68"/>
    </mc:Choice>
    <mc:Fallback>
      <p:transition spd="slow" advTm="12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2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|1.1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9|1.1|1|1.4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|1.9|2|2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7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485</Words>
  <Application>Microsoft Office PowerPoint</Application>
  <PresentationFormat>Widescreen</PresentationFormat>
  <Paragraphs>48</Paragraphs>
  <Slides>11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Bahnschrift Light SemiCondensed</vt:lpstr>
      <vt:lpstr>Bookman Old Style</vt:lpstr>
      <vt:lpstr>Trebuchet MS</vt:lpstr>
      <vt:lpstr>Tw Cen MT</vt:lpstr>
      <vt:lpstr>Wingdings 3</vt:lpstr>
      <vt:lpstr>Facet</vt:lpstr>
      <vt:lpstr>Droplet</vt:lpstr>
      <vt:lpstr>Group Members &amp; their IDs  Sabbir Ahmed – 2171081102 Farhan Siddique – 2172081009 Afsana Alom - 2172081013</vt:lpstr>
      <vt:lpstr>History</vt:lpstr>
      <vt:lpstr>What is SVM?</vt:lpstr>
      <vt:lpstr>Linear SVM</vt:lpstr>
      <vt:lpstr>Mathematical Explanation</vt:lpstr>
      <vt:lpstr>PowerPoint Presentation</vt:lpstr>
      <vt:lpstr>Non-Linear SVM</vt:lpstr>
      <vt:lpstr>Advantages</vt:lpstr>
      <vt:lpstr>Application of SVM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Support Vector Machine</dc:title>
  <dc:creator>Farhan</dc:creator>
  <cp:lastModifiedBy>Farhan</cp:lastModifiedBy>
  <cp:revision>21</cp:revision>
  <dcterms:created xsi:type="dcterms:W3CDTF">2020-10-28T15:46:01Z</dcterms:created>
  <dcterms:modified xsi:type="dcterms:W3CDTF">2020-10-28T19:37:12Z</dcterms:modified>
</cp:coreProperties>
</file>