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60" r:id="rId5"/>
    <p:sldId id="279" r:id="rId6"/>
    <p:sldId id="282" r:id="rId7"/>
    <p:sldId id="283" r:id="rId8"/>
    <p:sldId id="281" r:id="rId9"/>
    <p:sldId id="280" r:id="rId1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40"/>
    <p:restoredTop sz="71985"/>
  </p:normalViewPr>
  <p:slideViewPr>
    <p:cSldViewPr snapToGrid="0">
      <p:cViewPr varScale="1">
        <p:scale>
          <a:sx n="78" d="100"/>
          <a:sy n="78" d="100"/>
        </p:scale>
        <p:origin x="192" y="9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Phan Hoang Son" userId="4668af88-5524-4843-b6f1-f96f23a1a166" providerId="ADAL" clId="{8D739EBD-775E-49D9-BDBB-E529DD99C020}"/>
    <pc:docChg chg="undo custSel addSld delSld modSld">
      <pc:chgData name="Nguyen Phan Hoang Son" userId="4668af88-5524-4843-b6f1-f96f23a1a166" providerId="ADAL" clId="{8D739EBD-775E-49D9-BDBB-E529DD99C020}" dt="2025-04-11T12:55:34.946" v="30" actId="2696"/>
      <pc:docMkLst>
        <pc:docMk/>
      </pc:docMkLst>
      <pc:sldChg chg="modSp mod modNotesTx">
        <pc:chgData name="Nguyen Phan Hoang Son" userId="4668af88-5524-4843-b6f1-f96f23a1a166" providerId="ADAL" clId="{8D739EBD-775E-49D9-BDBB-E529DD99C020}" dt="2025-04-11T12:48:10.813" v="14" actId="20577"/>
        <pc:sldMkLst>
          <pc:docMk/>
          <pc:sldMk cId="1011604393" sldId="281"/>
        </pc:sldMkLst>
        <pc:spChg chg="mod">
          <ac:chgData name="Nguyen Phan Hoang Son" userId="4668af88-5524-4843-b6f1-f96f23a1a166" providerId="ADAL" clId="{8D739EBD-775E-49D9-BDBB-E529DD99C020}" dt="2025-04-11T12:47:54.365" v="12"/>
          <ac:spMkLst>
            <pc:docMk/>
            <pc:sldMk cId="1011604393" sldId="281"/>
            <ac:spMk id="2" creationId="{BB2F649E-E456-4EC1-9FCE-141D1DB1C7D7}"/>
          </ac:spMkLst>
        </pc:spChg>
      </pc:sldChg>
      <pc:sldChg chg="new del">
        <pc:chgData name="Nguyen Phan Hoang Son" userId="4668af88-5524-4843-b6f1-f96f23a1a166" providerId="ADAL" clId="{8D739EBD-775E-49D9-BDBB-E529DD99C020}" dt="2025-04-11T12:53:18.025" v="16" actId="680"/>
        <pc:sldMkLst>
          <pc:docMk/>
          <pc:sldMk cId="1292465740" sldId="283"/>
        </pc:sldMkLst>
      </pc:sldChg>
      <pc:sldChg chg="addSp modSp add del mod">
        <pc:chgData name="Nguyen Phan Hoang Son" userId="4668af88-5524-4843-b6f1-f96f23a1a166" providerId="ADAL" clId="{8D739EBD-775E-49D9-BDBB-E529DD99C020}" dt="2025-04-11T12:55:34.946" v="30" actId="2696"/>
        <pc:sldMkLst>
          <pc:docMk/>
          <pc:sldMk cId="3494708392" sldId="283"/>
        </pc:sldMkLst>
        <pc:spChg chg="mod">
          <ac:chgData name="Nguyen Phan Hoang Son" userId="4668af88-5524-4843-b6f1-f96f23a1a166" providerId="ADAL" clId="{8D739EBD-775E-49D9-BDBB-E529DD99C020}" dt="2025-04-11T12:54:40.166" v="26"/>
          <ac:spMkLst>
            <pc:docMk/>
            <pc:sldMk cId="3494708392" sldId="283"/>
            <ac:spMk id="2" creationId="{684507F6-416B-6F36-2840-8F18AADB1B1B}"/>
          </ac:spMkLst>
        </pc:spChg>
        <pc:spChg chg="add mod">
          <ac:chgData name="Nguyen Phan Hoang Son" userId="4668af88-5524-4843-b6f1-f96f23a1a166" providerId="ADAL" clId="{8D739EBD-775E-49D9-BDBB-E529DD99C020}" dt="2025-04-11T12:55:13.587" v="29" actId="14100"/>
          <ac:spMkLst>
            <pc:docMk/>
            <pc:sldMk cId="3494708392" sldId="283"/>
            <ac:spMk id="3" creationId="{66ACCA74-0C9D-4073-8D96-158E6C0B98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E4492-6C4C-4A4E-A495-7F95CE0A445A}" type="datetimeFigureOut">
              <a:rPr lang="en-VN" smtClean="0"/>
              <a:t>12/4/25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11F8B-B4F3-4C49-AAEC-70B0B2015B5B}" type="slidenum">
              <a:rPr lang="en-VN" smtClean="0"/>
              <a:t>‹#›</a:t>
            </a:fld>
            <a:endParaRPr lang="en-VN"/>
          </a:p>
        </p:txBody>
      </p:sp>
    </p:spTree>
    <p:extLst>
      <p:ext uri="{BB962C8B-B14F-4D97-AF65-F5344CB8AC3E}">
        <p14:creationId xmlns:p14="http://schemas.microsoft.com/office/powerpoint/2010/main" val="47286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0E11F8B-B4F3-4C49-AAEC-70B0B2015B5B}" type="slidenum">
              <a:rPr lang="en-VN" smtClean="0"/>
              <a:t>1</a:t>
            </a:fld>
            <a:endParaRPr lang="en-VN"/>
          </a:p>
        </p:txBody>
      </p:sp>
    </p:spTree>
    <p:extLst>
      <p:ext uri="{BB962C8B-B14F-4D97-AF65-F5344CB8AC3E}">
        <p14:creationId xmlns:p14="http://schemas.microsoft.com/office/powerpoint/2010/main" val="350521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0E11F8B-B4F3-4C49-AAEC-70B0B2015B5B}" type="slidenum">
              <a:rPr lang="en-VN" smtClean="0"/>
              <a:t>2</a:t>
            </a:fld>
            <a:endParaRPr lang="en-VN"/>
          </a:p>
        </p:txBody>
      </p:sp>
    </p:spTree>
    <p:extLst>
      <p:ext uri="{BB962C8B-B14F-4D97-AF65-F5344CB8AC3E}">
        <p14:creationId xmlns:p14="http://schemas.microsoft.com/office/powerpoint/2010/main" val="98477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Khái niệm fusion bimodal:</a:t>
            </a:r>
            <a:br>
              <a:rPr lang="vi-VN"/>
            </a:br>
            <a:r>
              <a:rPr lang="vi-VN"/>
              <a:t>Hệ thống BBFN tập trung vào việc thực hiện quá trình “hợp nhất” thông tin qua hai cặp bimodal cụ thể, đó là cặp văn bản-khuôn mặt (text-visual) và văn bản-âm thanh (text-acoustic), bởi vì các nghiên cứu trước cho thấy thông tin từ văn bản có vai trò chủ đạo.</a:t>
            </a:r>
          </a:p>
          <a:p>
            <a:r>
              <a:rPr lang="vi-VN" b="1"/>
              <a:t>Cấu trúc mô hình:</a:t>
            </a:r>
            <a:endParaRPr lang="vi-VN"/>
          </a:p>
          <a:p>
            <a:r>
              <a:rPr lang="vi-VN" b="1"/>
              <a:t>Modality Sequence Encoder:</a:t>
            </a:r>
            <a:r>
              <a:rPr lang="vi-VN"/>
              <a:t> Sử dụng BERT để mã hoá văn bản và BiGRU để mã hóa chuỗi tín hiệu từ các modal khác (hình ảnh và âm thanh), chuẩn hoá đầu ra của các modal này cho việc xử lý sau.</a:t>
            </a:r>
          </a:p>
          <a:p>
            <a:r>
              <a:rPr lang="vi-VN" b="1"/>
              <a:t>Modality Complementation Module:</a:t>
            </a:r>
            <a:endParaRPr lang="vi-VN"/>
          </a:p>
          <a:p>
            <a:pPr lvl="1"/>
            <a:r>
              <a:rPr lang="vi-VN"/>
              <a:t>Các module này thực hiện quá trình “bổ sung” thông tin giữa các modal, giúp các thông tin từ một modal có thể bù đắp những thiếu sót khi đối chiếu với modal khác.</a:t>
            </a:r>
          </a:p>
          <a:p>
            <a:pPr lvl="1"/>
            <a:r>
              <a:rPr lang="vi-VN"/>
              <a:t>Bài báo giới thiệu cơ chế “tách biệt không gian đặc trưng” (feature space separator) nhằm duy trì tính độc lập giữa các modal và tránh hiện tượng “sụp đổ không gian đặc trưng” khi các đặc trưng trở nên quá giống nhau trong các tầng học sâu.</a:t>
            </a:r>
          </a:p>
          <a:p>
            <a:pPr lvl="1"/>
            <a:r>
              <a:rPr lang="vi-VN"/>
              <a:t>Đặc biệt, bài báo tích hợp một cơ chế kiểm soát chi tiết (gated control mechanism) trong tầng Transformer để điều chỉnh luồng thông tin, qua đó cân bằng giữa việc giữ nguyên đặc trưng ban đầu và bổ sung thông tin từ modal khác</a:t>
            </a:r>
          </a:p>
          <a:p>
            <a:endParaRPr lang="en-VN" dirty="0"/>
          </a:p>
        </p:txBody>
      </p:sp>
      <p:sp>
        <p:nvSpPr>
          <p:cNvPr id="4" name="Slide Number Placeholder 3"/>
          <p:cNvSpPr>
            <a:spLocks noGrp="1"/>
          </p:cNvSpPr>
          <p:nvPr>
            <p:ph type="sldNum" sz="quarter" idx="5"/>
          </p:nvPr>
        </p:nvSpPr>
        <p:spPr/>
        <p:txBody>
          <a:bodyPr/>
          <a:lstStyle/>
          <a:p>
            <a:fld id="{90E11F8B-B4F3-4C49-AAEC-70B0B2015B5B}" type="slidenum">
              <a:rPr lang="en-VN" smtClean="0"/>
              <a:t>3</a:t>
            </a:fld>
            <a:endParaRPr lang="en-VN"/>
          </a:p>
        </p:txBody>
      </p:sp>
    </p:spTree>
    <p:extLst>
      <p:ext uri="{BB962C8B-B14F-4D97-AF65-F5344CB8AC3E}">
        <p14:creationId xmlns:p14="http://schemas.microsoft.com/office/powerpoint/2010/main" val="346706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việc “trộn” (fusion) quá mức giữa hai modal có thể dẫn đến mất đi những đặc trưng quan trọng của từng modal, hoặc ngược lại, việc giữ nguyên hoàn toàn thông tin của từng modal lại làm giảm khả năng khai thác sức mạnh hỗ trợ lẫn nhau</a:t>
            </a:r>
            <a:r>
              <a:rPr lang="en-US"/>
              <a:t> vì thế G</a:t>
            </a:r>
            <a:r>
              <a:rPr lang="vi-VN"/>
              <a:t>CT nhằm tìm điểm cân bằng giữa hai hướng: (1) </a:t>
            </a:r>
            <a:r>
              <a:rPr lang="vi-VN" b="1"/>
              <a:t>giữ lại</a:t>
            </a:r>
            <a:r>
              <a:rPr lang="vi-VN"/>
              <a:t> các đặc trưng quan trọng của modal chính và (2) </a:t>
            </a:r>
            <a:r>
              <a:rPr lang="vi-VN" b="1"/>
              <a:t>bổ sung</a:t>
            </a:r>
            <a:r>
              <a:rPr lang="vi-VN"/>
              <a:t> thông tin bổ ích từ modal kia, sao cho mô hình học được cả tính </a:t>
            </a:r>
            <a:r>
              <a:rPr lang="vi-VN" b="1"/>
              <a:t>độc lập</a:t>
            </a:r>
            <a:r>
              <a:rPr lang="vi-VN"/>
              <a:t> lẫn </a:t>
            </a:r>
            <a:r>
              <a:rPr lang="vi-VN" b="1"/>
              <a:t>bổ sung</a:t>
            </a:r>
            <a:r>
              <a:rPr lang="vi-VN"/>
              <a:t> giữa hai modal.</a:t>
            </a:r>
            <a:endParaRPr lang="en-US"/>
          </a:p>
          <a:p>
            <a:endParaRPr lang="en-US"/>
          </a:p>
          <a:p>
            <a:r>
              <a:rPr lang="vi-VN" b="1"/>
              <a:t>Gated Complementation Transformer (GCT)</a:t>
            </a:r>
            <a:r>
              <a:rPr lang="vi-VN"/>
              <a:t> chính là phiên bản mở rộng của Transformer, cho phép mô hình:</a:t>
            </a:r>
          </a:p>
          <a:p>
            <a:r>
              <a:rPr lang="vi-VN"/>
              <a:t>Đây là kỹ thuật then chốt giúp </a:t>
            </a:r>
            <a:r>
              <a:rPr lang="vi-VN" b="1"/>
              <a:t>BBFN</a:t>
            </a:r>
            <a:r>
              <a:rPr lang="vi-VN"/>
              <a:t> đạt hiệu năng tốt trong các tác vụ </a:t>
            </a:r>
            <a:r>
              <a:rPr lang="vi-VN" i="1"/>
              <a:t>multimodal sentiment analysis</a:t>
            </a:r>
            <a:r>
              <a:rPr lang="vi-VN"/>
              <a:t>, vì nó đảm bảo “đủ khác biệt, đủ bổ sung” – một nguyên tắc quan trọng khi kết hợp dữ liệu từ nhiều nguồn.</a:t>
            </a:r>
          </a:p>
          <a:p>
            <a:endParaRPr lang="en-VN" dirty="0"/>
          </a:p>
        </p:txBody>
      </p:sp>
      <p:sp>
        <p:nvSpPr>
          <p:cNvPr id="4" name="Slide Number Placeholder 3"/>
          <p:cNvSpPr>
            <a:spLocks noGrp="1"/>
          </p:cNvSpPr>
          <p:nvPr>
            <p:ph type="sldNum" sz="quarter" idx="5"/>
          </p:nvPr>
        </p:nvSpPr>
        <p:spPr/>
        <p:txBody>
          <a:bodyPr/>
          <a:lstStyle/>
          <a:p>
            <a:fld id="{90E11F8B-B4F3-4C49-AAEC-70B0B2015B5B}" type="slidenum">
              <a:rPr lang="en-VN" smtClean="0"/>
              <a:t>4</a:t>
            </a:fld>
            <a:endParaRPr lang="en-VN"/>
          </a:p>
        </p:txBody>
      </p:sp>
    </p:spTree>
    <p:extLst>
      <p:ext uri="{BB962C8B-B14F-4D97-AF65-F5344CB8AC3E}">
        <p14:creationId xmlns:p14="http://schemas.microsoft.com/office/powerpoint/2010/main" val="3748056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 Vấn đề: “Feature Space Collapse”: </a:t>
            </a:r>
            <a:r>
              <a:rPr lang="vi-VN"/>
              <a:t>Khi mô hình học trên nhiều tầng (layers) và cố gắng “trộn” (fusion) thông tin giữa các modal, có thể xảy ra hiện tượng</a:t>
            </a:r>
            <a:r>
              <a:rPr lang="en-US"/>
              <a:t> </a:t>
            </a:r>
            <a:r>
              <a:rPr lang="vi-VN" i="1"/>
              <a:t>các đặc trưng từ hai modal khác nhau dần bị đồng nhất, “hoà” vào nhau</a:t>
            </a:r>
            <a:r>
              <a:rPr lang="vi-VN"/>
              <a:t>.</a:t>
            </a:r>
          </a:p>
          <a:p>
            <a:r>
              <a:rPr lang="vi-VN"/>
              <a:t>Hệ quả:</a:t>
            </a:r>
          </a:p>
          <a:p>
            <a:r>
              <a:rPr lang="vi-VN"/>
              <a:t>Mô hình </a:t>
            </a:r>
            <a:r>
              <a:rPr lang="vi-VN" b="1"/>
              <a:t>khó</a:t>
            </a:r>
            <a:r>
              <a:rPr lang="vi-VN"/>
              <a:t> phân biệt “điểm nào là text, điểm nào là hình ảnh/âm thanh” trong không gian ẩn.</a:t>
            </a:r>
          </a:p>
          <a:p>
            <a:r>
              <a:rPr lang="vi-VN"/>
              <a:t>Mất đi </a:t>
            </a:r>
            <a:r>
              <a:rPr lang="vi-VN" b="1"/>
              <a:t>sự độc lập và tính bổ trợ</a:t>
            </a:r>
            <a:r>
              <a:rPr lang="vi-VN"/>
              <a:t> vì các modal không còn đặc trưng riêng nổi bật.</a:t>
            </a:r>
          </a:p>
          <a:p>
            <a:r>
              <a:rPr lang="en-US" b="1"/>
              <a:t>2. Giải pháp: Thêm Bộ Phân Biệt (Discriminator): ….</a:t>
            </a:r>
          </a:p>
          <a:p>
            <a:r>
              <a:rPr lang="en-US" b="1"/>
              <a:t>=&gt; </a:t>
            </a:r>
            <a:r>
              <a:rPr lang="vi-VN" b="1"/>
              <a:t>Feature Space Separator</a:t>
            </a:r>
            <a:r>
              <a:rPr lang="vi-VN"/>
              <a:t> là một cơ chế “đánh dấu ranh giới” giữa các modal, đảm bảo chúng không bị “trộn lẫn” quá mức. Nhờ đó, mô hình vừa học được </a:t>
            </a:r>
            <a:r>
              <a:rPr lang="vi-VN" b="1"/>
              <a:t>cách hợp nhất</a:t>
            </a:r>
            <a:r>
              <a:rPr lang="vi-VN"/>
              <a:t> thông tin (fusion), vừa giữ được </a:t>
            </a:r>
            <a:r>
              <a:rPr lang="vi-VN" b="1"/>
              <a:t>tính phân biệt</a:t>
            </a:r>
            <a:r>
              <a:rPr lang="vi-VN"/>
              <a:t> giữa các modal, nâng cao hiệu suất cho bài toán phân tích đa phương tiện.</a:t>
            </a:r>
            <a:endParaRPr lang="vi-VN" b="1" dirty="0"/>
          </a:p>
        </p:txBody>
      </p:sp>
      <p:sp>
        <p:nvSpPr>
          <p:cNvPr id="4" name="Slide Number Placeholder 3"/>
          <p:cNvSpPr>
            <a:spLocks noGrp="1"/>
          </p:cNvSpPr>
          <p:nvPr>
            <p:ph type="sldNum" sz="quarter" idx="5"/>
          </p:nvPr>
        </p:nvSpPr>
        <p:spPr/>
        <p:txBody>
          <a:bodyPr/>
          <a:lstStyle/>
          <a:p>
            <a:fld id="{90E11F8B-B4F3-4C49-AAEC-70B0B2015B5B}" type="slidenum">
              <a:rPr lang="en-VN" smtClean="0"/>
              <a:t>5</a:t>
            </a:fld>
            <a:endParaRPr lang="en-VN"/>
          </a:p>
        </p:txBody>
      </p:sp>
    </p:spTree>
    <p:extLst>
      <p:ext uri="{BB962C8B-B14F-4D97-AF65-F5344CB8AC3E}">
        <p14:creationId xmlns:p14="http://schemas.microsoft.com/office/powerpoint/2010/main" val="1763327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1. </a:t>
            </a:r>
            <a:r>
              <a:rPr lang="vi-VN" b="1"/>
              <a:t>Ba nguồn dữ liệu đầu vào (các Modalities)</a:t>
            </a:r>
            <a:endParaRPr lang="vi-VN"/>
          </a:p>
          <a:p>
            <a:r>
              <a:rPr lang="vi-VN" b="1"/>
              <a:t>Acoustic (âm thanh)</a:t>
            </a:r>
            <a:r>
              <a:rPr lang="vi-VN"/>
              <a:t>: Được trích xuất đặc trưng bằng COVAREP, sau đó đưa qua một </a:t>
            </a:r>
            <a:r>
              <a:rPr lang="vi-VN" b="1"/>
              <a:t>Sequence Encoder</a:t>
            </a:r>
            <a:r>
              <a:rPr lang="vi-VN"/>
              <a:t> (thường là BiGRU) để mã hoá thành chuỗi biểu diễn ẩn Ma</a:t>
            </a:r>
          </a:p>
          <a:p>
            <a:r>
              <a:rPr lang="vi-VN" b="1"/>
              <a:t>Text (văn bản)</a:t>
            </a:r>
            <a:r>
              <a:rPr lang="vi-VN"/>
              <a:t>: Đầu tiên mã hoá câu bằng </a:t>
            </a:r>
            <a:r>
              <a:rPr lang="vi-VN" b="1"/>
              <a:t>BERT Encoder</a:t>
            </a:r>
            <a:r>
              <a:rPr lang="vi-VN"/>
              <a:t>, rồi tiếp tục qua </a:t>
            </a:r>
            <a:r>
              <a:rPr lang="vi-VN" b="1"/>
              <a:t>Sequence Encoder</a:t>
            </a:r>
            <a:r>
              <a:rPr lang="vi-VN"/>
              <a:t> để được chuỗi ẩn Mt</a:t>
            </a:r>
          </a:p>
          <a:p>
            <a:r>
              <a:rPr lang="vi-VN" b="1"/>
              <a:t>Visual (hình ảnh)</a:t>
            </a:r>
            <a:r>
              <a:rPr lang="vi-VN"/>
              <a:t>: Dữ liệu khuôn mặt được lấy từ Facet hoặc OpenFace, tiếp tục qua </a:t>
            </a:r>
            <a:r>
              <a:rPr lang="vi-VN" b="1"/>
              <a:t>Sequence Encoder</a:t>
            </a:r>
            <a:r>
              <a:rPr lang="vi-VN"/>
              <a:t> để được chuỗi ẩn Mv</a:t>
            </a:r>
            <a:endParaRPr lang="en-US"/>
          </a:p>
          <a:p>
            <a:endParaRPr lang="en-US"/>
          </a:p>
          <a:p>
            <a:r>
              <a:rPr lang="en-US" b="1"/>
              <a:t>2. </a:t>
            </a:r>
            <a:r>
              <a:rPr lang="vi-VN" b="1"/>
              <a:t>Hai khối chính: TA Complementation Module và TV Complementation Module</a:t>
            </a:r>
            <a:endParaRPr lang="vi-VN"/>
          </a:p>
          <a:p>
            <a:r>
              <a:rPr lang="vi-VN" b="1"/>
              <a:t>TA Complementation Module</a:t>
            </a:r>
            <a:r>
              <a:rPr lang="vi-VN"/>
              <a:t> (bên trái):</a:t>
            </a:r>
          </a:p>
          <a:p>
            <a:pPr lvl="1"/>
            <a:r>
              <a:rPr lang="vi-VN"/>
              <a:t>Nhận đầu vào từ </a:t>
            </a:r>
            <a:r>
              <a:rPr lang="vi-VN" b="1"/>
              <a:t>Text</a:t>
            </a:r>
            <a:r>
              <a:rPr lang="vi-VN"/>
              <a:t> (Mt)và </a:t>
            </a:r>
            <a:r>
              <a:rPr lang="vi-VN" b="1"/>
              <a:t>Acoustic</a:t>
            </a:r>
            <a:r>
              <a:rPr lang="vi-VN"/>
              <a:t> (Ma)</a:t>
            </a:r>
          </a:p>
          <a:p>
            <a:pPr lvl="1"/>
            <a:r>
              <a:rPr lang="vi-VN"/>
              <a:t>Gồm L tầng (layers) </a:t>
            </a:r>
            <a:r>
              <a:rPr lang="vi-VN" b="1"/>
              <a:t>Modality Complementation Layer</a:t>
            </a:r>
            <a:r>
              <a:rPr lang="vi-VN"/>
              <a:t>; mỗi tầng áp dụng các cơ chế như </a:t>
            </a:r>
            <a:r>
              <a:rPr lang="vi-VN" b="1"/>
              <a:t>Gated Complementation Transformer</a:t>
            </a:r>
            <a:r>
              <a:rPr lang="vi-VN"/>
              <a:t> và </a:t>
            </a:r>
            <a:r>
              <a:rPr lang="vi-VN" b="1"/>
              <a:t>Feature Separator</a:t>
            </a:r>
            <a:r>
              <a:rPr lang="vi-VN"/>
              <a:t> để “bổ sung” thông tin hai chiều giữa văn bản và âm thanh, đồng thời duy trì sự phân biệt (độc lập) giữa hai modal này.</a:t>
            </a:r>
          </a:p>
          <a:p>
            <a:pPr lvl="1"/>
            <a:r>
              <a:rPr lang="vi-VN"/>
              <a:t>Sau khi qua LLL tầng, module xuất ra hai “đầu” (head) cuối cùng: hT</a:t>
            </a:r>
            <a:r>
              <a:rPr lang="en-US"/>
              <a:t>t</a:t>
            </a:r>
            <a:r>
              <a:rPr lang="vi-VN"/>
              <a:t> ⁣(biểu diễn cho text) và hT</a:t>
            </a:r>
            <a:r>
              <a:rPr lang="en-US"/>
              <a:t>a</a:t>
            </a:r>
            <a:r>
              <a:rPr lang="vi-VN"/>
              <a:t>(biểu diễn cho acoustic).</a:t>
            </a:r>
          </a:p>
          <a:p>
            <a:r>
              <a:rPr lang="fr-FR" b="1"/>
              <a:t>TV Complementation Module</a:t>
            </a:r>
            <a:r>
              <a:rPr lang="fr-FR"/>
              <a:t> (bên phải): t</a:t>
            </a:r>
            <a:r>
              <a:rPr lang="vi-VN"/>
              <a:t>ư</a:t>
            </a:r>
            <a:r>
              <a:rPr lang="en-US"/>
              <a:t>ơng tự nh</a:t>
            </a:r>
            <a:r>
              <a:rPr lang="vi-VN"/>
              <a:t>ư</a:t>
            </a:r>
            <a:r>
              <a:rPr lang="en-US"/>
              <a:t> vậy </a:t>
            </a:r>
          </a:p>
          <a:p>
            <a:endParaRPr lang="en-US"/>
          </a:p>
          <a:p>
            <a:r>
              <a:rPr lang="en-US" b="1"/>
              <a:t>3. Kết hợp (Fusion) để ra dự đoán: </a:t>
            </a:r>
            <a:r>
              <a:rPr lang="vi-VN"/>
              <a:t>Tầng cuối này (có thể là một mạng feed-forward) sẽ đưa ra </a:t>
            </a:r>
            <a:r>
              <a:rPr lang="vi-VN" b="1"/>
              <a:t>dự đoán</a:t>
            </a:r>
            <a:r>
              <a:rPr lang="vi-VN"/>
              <a:t> về cảm xúc hoặc nhãn mục tiêu.</a:t>
            </a:r>
            <a:endParaRPr lang="vi-VN" b="1"/>
          </a:p>
        </p:txBody>
      </p:sp>
      <p:sp>
        <p:nvSpPr>
          <p:cNvPr id="4" name="Slide Number Placeholder 3"/>
          <p:cNvSpPr>
            <a:spLocks noGrp="1"/>
          </p:cNvSpPr>
          <p:nvPr>
            <p:ph type="sldNum" sz="quarter" idx="5"/>
          </p:nvPr>
        </p:nvSpPr>
        <p:spPr/>
        <p:txBody>
          <a:bodyPr/>
          <a:lstStyle/>
          <a:p>
            <a:fld id="{90E11F8B-B4F3-4C49-AAEC-70B0B2015B5B}" type="slidenum">
              <a:rPr lang="en-VN" smtClean="0"/>
              <a:t>6</a:t>
            </a:fld>
            <a:endParaRPr lang="en-VN"/>
          </a:p>
        </p:txBody>
      </p:sp>
    </p:spTree>
    <p:extLst>
      <p:ext uri="{BB962C8B-B14F-4D97-AF65-F5344CB8AC3E}">
        <p14:creationId xmlns:p14="http://schemas.microsoft.com/office/powerpoint/2010/main" val="341283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E664A-3811-37A3-E850-ADD7739B0B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C8BDF9-81B8-F9F5-C2FA-E2E427F7DBD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360961A0-A490-9DD2-CBDC-B36BE85D1BC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1"/>
                  <a:t>1. CMU-MOSI</a:t>
                </a:r>
                <a:r>
                  <a:rPr lang="en-US" sz="1800" b="1"/>
                  <a:t>: </a:t>
                </a:r>
                <a:r>
                  <a:rPr lang="vi-VN" sz="1800" b="1"/>
                  <a:t>Quy mô</a:t>
                </a:r>
                <a:r>
                  <a:rPr lang="en-US" sz="1800" b="1"/>
                  <a:t>(</a:t>
                </a:r>
                <a:r>
                  <a:rPr kumimoji="0" lang="en-US" altLang="en-US" sz="1800" b="0" i="0" u="none" strike="noStrike" cap="none" normalizeH="0" baseline="0">
                    <a:ln>
                      <a:noFill/>
                    </a:ln>
                    <a:solidFill>
                      <a:schemeClr val="tx1"/>
                    </a:solidFill>
                    <a:effectLst/>
                    <a:latin typeface="Arial" panose="020B0604020202020204" pitchFamily="34" charset="0"/>
                  </a:rPr>
                  <a:t>2.199 đoạn video)</a:t>
                </a:r>
                <a:r>
                  <a:rPr lang="en-US" sz="1800" b="1"/>
                  <a:t>, </a:t>
                </a:r>
                <a:r>
                  <a:rPr lang="vi-VN" sz="1800" b="1"/>
                  <a:t>Nội dung</a:t>
                </a:r>
                <a:r>
                  <a:rPr lang="vi-VN" sz="1800"/>
                  <a:t>: Các vlog (YouTube video) trong đó người nói bày tỏ quan điểm, cảm xúc về một chủ đề.</a:t>
                </a:r>
                <a:r>
                  <a:rPr lang="en-US" sz="1800"/>
                  <a:t> </a:t>
                </a:r>
                <a:r>
                  <a:rPr lang="vi-VN" sz="1800" b="1"/>
                  <a:t>Nhiệm vụ</a:t>
                </a:r>
                <a:r>
                  <a:rPr lang="vi-VN" sz="1800"/>
                  <a:t>: Dự đoán </a:t>
                </a:r>
                <a:r>
                  <a:rPr lang="vi-VN" sz="1800" b="1"/>
                  <a:t>mức độ cảm xúc</a:t>
                </a:r>
                <a:r>
                  <a:rPr lang="vi-VN" sz="1800"/>
                  <a:t> trong khoảng từ -3 (rất tiêu cực) đến +3 (rất tích cực).</a:t>
                </a:r>
              </a:p>
              <a:p>
                <a:r>
                  <a:rPr lang="vi-VN" sz="1800" b="1"/>
                  <a:t>Các chỉ số đánh giá (Evaluation Metrics)</a:t>
                </a:r>
              </a:p>
              <a:p>
                <a:r>
                  <a:rPr lang="vi-VN" sz="1800" b="1"/>
                  <a:t>MAE (Mean Absolute Error)</a:t>
                </a:r>
                <a:r>
                  <a:rPr lang="vi-VN" sz="1800"/>
                  <a:t>: Sai số trung bình tuyệt đối giữa dự đoán và nhãn thật (thường dùng cho giá trị -3 đến +3).</a:t>
                </a:r>
              </a:p>
              <a:p>
                <a:r>
                  <a:rPr lang="vi-VN" sz="1800" b="1"/>
                  <a:t>Acc-7</a:t>
                </a:r>
                <a:r>
                  <a:rPr lang="vi-VN" sz="1800"/>
                  <a:t>: Độ chính xác 7 lớp (chia -3 đến +3 thành 7 khoảng rời rạc).</a:t>
                </a:r>
              </a:p>
              <a:p>
                <a:r>
                  <a:rPr lang="vi-VN" sz="1800" b="1"/>
                  <a:t>Acc-2</a:t>
                </a:r>
                <a:r>
                  <a:rPr lang="vi-VN" sz="1800"/>
                  <a:t>: Độ chính xác nhị phân (đặc biệt hữu ích nếu ta quy nhãn cảm xúc là “tiêu cực” nếu &lt;0, “tích cực” nếu &gt;0, hoặc cho bài toán funny/not funny).</a:t>
                </a:r>
              </a:p>
              <a:p>
                <a:r>
                  <a:rPr lang="vi-VN" sz="1800" b="1"/>
                  <a:t>F1-Score</a:t>
                </a:r>
                <a:r>
                  <a:rPr lang="vi-VN" sz="1800"/>
                  <a:t>: Trung bình điều hoà giữa độ chính xác (precision) và độ phủ (recall) trong bài toán phân loại.</a:t>
                </a:r>
              </a:p>
              <a:p>
                <a:r>
                  <a:rPr lang="vi-VN" sz="1800" b="1"/>
                  <a:t>Pearson Correlation</a:t>
                </a:r>
                <a:r>
                  <a:rPr lang="vi-VN" sz="1800"/>
                  <a:t>: Hệ số tương quan giữa chuỗi dự đoán và nhãn thật, cho thấy mức độ tuyến tính giữa 2 giá trị.</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a:p>
              <a:p>
                <a:endParaRPr lang="vi-VN" sz="1800" b="1"/>
              </a:p>
            </p:txBody>
          </p:sp>
        </mc:Choice>
        <mc:Fallback xmlns="">
          <p:sp>
            <p:nvSpPr>
              <p:cNvPr id="3" name="Notes Placeholder 2">
                <a:extLst>
                  <a:ext uri="{FF2B5EF4-FFF2-40B4-BE49-F238E27FC236}">
                    <a16:creationId xmlns:a16="http://schemas.microsoft.com/office/drawing/2014/main" id="{360961A0-A490-9DD2-CBDC-B36BE85D1BC7}"/>
                  </a:ext>
                </a:extLst>
              </p:cNvPr>
              <p:cNvSpPr>
                <a:spLocks noGrp="1"/>
              </p:cNvSpPr>
              <p:nvPr>
                <p:ph type="body" idx="1"/>
              </p:nvPr>
            </p:nvSpPr>
            <p:spPr/>
            <p:txBody>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p>
              <a:p>
                <a:pPr>
                  <a:spcBef>
                    <a:spcPts val="800"/>
                  </a:spcBef>
                  <a:spcAft>
                    <a:spcPts val="400"/>
                  </a:spcAft>
                  <a:buNone/>
                </a:pP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Cách</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hoạt</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động</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của</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DoG</a:t>
                </a:r>
                <a:endParaRPr lang="en-VN"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lvl="0" indent="-342900">
                  <a:spcBef>
                    <a:spcPts val="180"/>
                  </a:spcBef>
                  <a:spcAft>
                    <a:spcPts val="180"/>
                  </a:spcAft>
                  <a:buFont typeface="+mj-lt"/>
                  <a:buAutoNum type="arabicPeriod"/>
                </a:pP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Áp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bộ</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lọc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Gaussian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lên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gốc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hai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0">
                    <a:effectLst/>
                    <a:latin typeface="Cambria Math" panose="02040503050406030204" pitchFamily="18" charset="0"/>
                    <a:ea typeface="Aptos" panose="020B0004020202020204" pitchFamily="34" charset="0"/>
                    <a:cs typeface="Times New Roman" panose="02020603050405020304" pitchFamily="18" charset="0"/>
                  </a:rPr>
                  <a:t>𝜎</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khác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nhau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endParaRPr lang="en-VN"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spcBef>
                    <a:spcPts val="180"/>
                  </a:spcBef>
                  <a:spcAft>
                    <a:spcPts val="180"/>
                  </a:spcAft>
                  <a:buFont typeface="+mj-lt"/>
                  <a:buAutoNum type="arabicPeriod"/>
                </a:pP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Trừ</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hai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đã</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làm</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mờ</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DoG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endParaRPr lang="en-VN" sz="18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spcBef>
                    <a:spcPts val="180"/>
                  </a:spcBef>
                  <a:spcAft>
                    <a:spcPts val="180"/>
                  </a:spcAft>
                  <a:buFont typeface="+mj-lt"/>
                  <a:buAutoNum type="arabicPeriod"/>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Các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điểm</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giá</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trị</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lớn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DoG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điểm</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đặc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trưng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keypoints</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
                </a:r>
                <a:endParaRPr lang="en-VN" sz="1800" dirty="0">
                  <a:effectLst/>
                  <a:latin typeface="Times New Roman" panose="02020603050405020304" pitchFamily="18" charset="0"/>
                  <a:ea typeface="Aptos" panose="020B0004020202020204" pitchFamily="34" charset="0"/>
                  <a:cs typeface="Times New Roman" panose="02020603050405020304" pitchFamily="18" charset="0"/>
                </a:endParaRPr>
              </a:p>
              <a:p>
                <a:pPr>
                  <a:spcBef>
                    <a:spcPts val="800"/>
                  </a:spcBef>
                  <a:spcAft>
                    <a:spcPts val="400"/>
                  </a:spcAft>
                  <a:buNone/>
                </a:pPr>
                <a:endPar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800"/>
                  </a:spcBef>
                  <a:spcAft>
                    <a:spcPts val="400"/>
                  </a:spcAft>
                  <a:buNone/>
                </a:pP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Ý</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nghĩa</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của</a:t>
                </a: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DoG</a:t>
                </a:r>
                <a:endParaRPr lang="en-VN"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DoG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tìm</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điểm</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đặc</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trưng</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tiềm</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qua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tỷ</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lệ</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khác</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err="1">
                    <a:effectLst/>
                    <a:latin typeface="Times New Roman" panose="02020603050405020304" pitchFamily="18" charset="0"/>
                    <a:ea typeface="Aptos" panose="020B0004020202020204" pitchFamily="34" charset="0"/>
                    <a:cs typeface="Times New Roman" panose="02020603050405020304" pitchFamily="18" charset="0"/>
                  </a:rPr>
                  <a:t>nhau</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Đây</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là</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bước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quan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trọng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thuật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b="1" dirty="0">
                    <a:effectLst/>
                    <a:latin typeface="Times New Roman" panose="02020603050405020304" pitchFamily="18" charset="0"/>
                    <a:ea typeface="Aptos" panose="020B0004020202020204" pitchFamily="34" charset="0"/>
                    <a:cs typeface="Times New Roman" panose="02020603050405020304" pitchFamily="18" charset="0"/>
                  </a:rPr>
                  <a:t>SIFT (Scale-Invariant Feature Transform)</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giúp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phát</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hiện</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điểm</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đặc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trưng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thay</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đổi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theo</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tỷ</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lệ</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và</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dirty="0" err="1">
                    <a:effectLst/>
                    <a:latin typeface="Times New Roman" panose="02020603050405020304" pitchFamily="18" charset="0"/>
                    <a:ea typeface="Aptos" panose="020B0004020202020204" pitchFamily="34" charset="0"/>
                    <a:cs typeface="Times New Roman" panose="02020603050405020304" pitchFamily="18" charset="0"/>
                  </a:rPr>
                  <a:t>góc</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 quay.</a:t>
                </a:r>
                <a:endParaRPr lang="en-VN" sz="1800" dirty="0">
                  <a:effectLst/>
                  <a:latin typeface="Times New Roman" panose="02020603050405020304" pitchFamily="18" charset="0"/>
                  <a:ea typeface="Aptos" panose="020B0004020202020204" pitchFamily="34" charset="0"/>
                  <a:cs typeface="Times New Roman" panose="02020603050405020304" pitchFamily="18" charset="0"/>
                </a:endParaRPr>
              </a:p>
              <a:p>
                <a:pPr algn="l">
                  <a:spcBef>
                    <a:spcPts val="1200"/>
                  </a:spcBef>
                  <a:spcAft>
                    <a:spcPts val="1200"/>
                  </a:spcAft>
                  <a:buFont typeface="+mj-lt"/>
                  <a:buAutoNum type="arabicPeriod"/>
                </a:pPr>
                <a:endParaRPr lang="en-VN" dirty="0"/>
              </a:p>
            </p:txBody>
          </p:sp>
        </mc:Fallback>
      </mc:AlternateContent>
      <p:sp>
        <p:nvSpPr>
          <p:cNvPr id="4" name="Slide Number Placeholder 3">
            <a:extLst>
              <a:ext uri="{FF2B5EF4-FFF2-40B4-BE49-F238E27FC236}">
                <a16:creationId xmlns:a16="http://schemas.microsoft.com/office/drawing/2014/main" id="{342B0A53-6DA1-D16F-BA90-0B8CCE223097}"/>
              </a:ext>
            </a:extLst>
          </p:cNvPr>
          <p:cNvSpPr>
            <a:spLocks noGrp="1"/>
          </p:cNvSpPr>
          <p:nvPr>
            <p:ph type="sldNum" sz="quarter" idx="5"/>
          </p:nvPr>
        </p:nvSpPr>
        <p:spPr/>
        <p:txBody>
          <a:bodyPr/>
          <a:lstStyle/>
          <a:p>
            <a:fld id="{90E11F8B-B4F3-4C49-AAEC-70B0B2015B5B}" type="slidenum">
              <a:rPr lang="en-VN" smtClean="0"/>
              <a:t>8</a:t>
            </a:fld>
            <a:endParaRPr lang="en-VN"/>
          </a:p>
        </p:txBody>
      </p:sp>
    </p:spTree>
    <p:extLst>
      <p:ext uri="{BB962C8B-B14F-4D97-AF65-F5344CB8AC3E}">
        <p14:creationId xmlns:p14="http://schemas.microsoft.com/office/powerpoint/2010/main" val="2527204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Aft>
                <a:spcPts val="1800"/>
              </a:spcAft>
              <a:buFont typeface="+mj-lt"/>
              <a:buAutoNum type="arabicPeriod" startAt="2"/>
            </a:pPr>
            <a:endParaRPr lang="vi-VN" sz="1200" dirty="0">
              <a:solidFill>
                <a:srgbClr val="273239"/>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0E11F8B-B4F3-4C49-AAEC-70B0B2015B5B}" type="slidenum">
              <a:rPr lang="en-VN" smtClean="0"/>
              <a:t>9</a:t>
            </a:fld>
            <a:endParaRPr lang="en-VN"/>
          </a:p>
        </p:txBody>
      </p:sp>
    </p:spTree>
    <p:extLst>
      <p:ext uri="{BB962C8B-B14F-4D97-AF65-F5344CB8AC3E}">
        <p14:creationId xmlns:p14="http://schemas.microsoft.com/office/powerpoint/2010/main" val="137807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E4AB-6C2C-B58A-8644-55EEA0784E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75F3402A-A5D0-8FBD-EF5E-2701C5356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09DE8612-F463-5AEA-0A3F-CABD3D4A6A76}"/>
              </a:ext>
            </a:extLst>
          </p:cNvPr>
          <p:cNvSpPr>
            <a:spLocks noGrp="1"/>
          </p:cNvSpPr>
          <p:nvPr>
            <p:ph type="dt" sz="half" idx="10"/>
          </p:nvPr>
        </p:nvSpPr>
        <p:spPr/>
        <p:txBody>
          <a:bodyPr/>
          <a:lstStyle/>
          <a:p>
            <a:fld id="{4FF46FBA-0DAE-AF49-954D-764D279DF3B4}" type="datetime1">
              <a:rPr lang="en-US" smtClean="0"/>
              <a:t>4/12/25</a:t>
            </a:fld>
            <a:endParaRPr lang="en-VN"/>
          </a:p>
        </p:txBody>
      </p:sp>
      <p:sp>
        <p:nvSpPr>
          <p:cNvPr id="5" name="Footer Placeholder 4">
            <a:extLst>
              <a:ext uri="{FF2B5EF4-FFF2-40B4-BE49-F238E27FC236}">
                <a16:creationId xmlns:a16="http://schemas.microsoft.com/office/drawing/2014/main" id="{6129887E-5312-F96E-40D0-6F50BB20B5D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D5AF03B3-FD65-C08C-B5E7-574EBB72FAC0}"/>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156114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009F-C9AB-06AB-0506-F21D5E76BEF7}"/>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367B1461-B894-30D0-EE71-6F62A12FFD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4FBB7B0-3305-7E0F-C8F0-E240312AB6BA}"/>
              </a:ext>
            </a:extLst>
          </p:cNvPr>
          <p:cNvSpPr>
            <a:spLocks noGrp="1"/>
          </p:cNvSpPr>
          <p:nvPr>
            <p:ph type="dt" sz="half" idx="10"/>
          </p:nvPr>
        </p:nvSpPr>
        <p:spPr/>
        <p:txBody>
          <a:bodyPr/>
          <a:lstStyle/>
          <a:p>
            <a:fld id="{E46B7968-AA1D-3C4D-8246-D8F44AA110D4}" type="datetime1">
              <a:rPr lang="en-US" smtClean="0"/>
              <a:t>4/12/25</a:t>
            </a:fld>
            <a:endParaRPr lang="en-VN"/>
          </a:p>
        </p:txBody>
      </p:sp>
      <p:sp>
        <p:nvSpPr>
          <p:cNvPr id="5" name="Footer Placeholder 4">
            <a:extLst>
              <a:ext uri="{FF2B5EF4-FFF2-40B4-BE49-F238E27FC236}">
                <a16:creationId xmlns:a16="http://schemas.microsoft.com/office/drawing/2014/main" id="{A41A93F8-9AD1-2C62-28A2-F36B7742227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32B2A91-D247-4219-28FD-9D00B6C277AA}"/>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423322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5454C1-1B8B-C379-44BC-2EB332F93C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0CF7C7C-D3EA-45FF-6D9D-93525EF03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FA44D39-9123-82C8-FE94-98DDB8B438A3}"/>
              </a:ext>
            </a:extLst>
          </p:cNvPr>
          <p:cNvSpPr>
            <a:spLocks noGrp="1"/>
          </p:cNvSpPr>
          <p:nvPr>
            <p:ph type="dt" sz="half" idx="10"/>
          </p:nvPr>
        </p:nvSpPr>
        <p:spPr/>
        <p:txBody>
          <a:bodyPr/>
          <a:lstStyle/>
          <a:p>
            <a:fld id="{6889E7A0-7962-CA48-9E5D-1EDAAA082469}" type="datetime1">
              <a:rPr lang="en-US" smtClean="0"/>
              <a:t>4/12/25</a:t>
            </a:fld>
            <a:endParaRPr lang="en-VN"/>
          </a:p>
        </p:txBody>
      </p:sp>
      <p:sp>
        <p:nvSpPr>
          <p:cNvPr id="5" name="Footer Placeholder 4">
            <a:extLst>
              <a:ext uri="{FF2B5EF4-FFF2-40B4-BE49-F238E27FC236}">
                <a16:creationId xmlns:a16="http://schemas.microsoft.com/office/drawing/2014/main" id="{B57461AF-5626-EA70-19FD-EF5695DDA10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E8834AE3-3B16-05F4-DADE-F20142ABBEC2}"/>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216889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CCEE-59B8-B79F-7E3C-22C4ECA83116}"/>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F051D32-A904-EFC8-503F-4170C1AAE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BA0E7B6-C2CC-0A81-1810-63F7125E7E95}"/>
              </a:ext>
            </a:extLst>
          </p:cNvPr>
          <p:cNvSpPr>
            <a:spLocks noGrp="1"/>
          </p:cNvSpPr>
          <p:nvPr>
            <p:ph type="dt" sz="half" idx="10"/>
          </p:nvPr>
        </p:nvSpPr>
        <p:spPr/>
        <p:txBody>
          <a:bodyPr/>
          <a:lstStyle/>
          <a:p>
            <a:fld id="{1024588C-4707-D846-9F3E-B1A736827E69}" type="datetime1">
              <a:rPr lang="en-US" smtClean="0"/>
              <a:t>4/12/25</a:t>
            </a:fld>
            <a:endParaRPr lang="en-VN"/>
          </a:p>
        </p:txBody>
      </p:sp>
      <p:sp>
        <p:nvSpPr>
          <p:cNvPr id="5" name="Footer Placeholder 4">
            <a:extLst>
              <a:ext uri="{FF2B5EF4-FFF2-40B4-BE49-F238E27FC236}">
                <a16:creationId xmlns:a16="http://schemas.microsoft.com/office/drawing/2014/main" id="{5B9EE9A6-432B-2ABB-0F63-83FDD83EE83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64A8DDB-9718-A3B5-EBA1-30F3F3C95A09}"/>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2533962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F4C9-72E9-3BEB-2AD0-0CEAB9749C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58B325D-72B9-1E1A-2EEC-B7E37B264E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4C5EBE-10AD-EE9D-549E-EA12AB89087A}"/>
              </a:ext>
            </a:extLst>
          </p:cNvPr>
          <p:cNvSpPr>
            <a:spLocks noGrp="1"/>
          </p:cNvSpPr>
          <p:nvPr>
            <p:ph type="dt" sz="half" idx="10"/>
          </p:nvPr>
        </p:nvSpPr>
        <p:spPr/>
        <p:txBody>
          <a:bodyPr/>
          <a:lstStyle/>
          <a:p>
            <a:fld id="{E88750CF-EE87-D940-BECF-37EFDDCC0BFB}" type="datetime1">
              <a:rPr lang="en-US" smtClean="0"/>
              <a:t>4/12/25</a:t>
            </a:fld>
            <a:endParaRPr lang="en-VN"/>
          </a:p>
        </p:txBody>
      </p:sp>
      <p:sp>
        <p:nvSpPr>
          <p:cNvPr id="5" name="Footer Placeholder 4">
            <a:extLst>
              <a:ext uri="{FF2B5EF4-FFF2-40B4-BE49-F238E27FC236}">
                <a16:creationId xmlns:a16="http://schemas.microsoft.com/office/drawing/2014/main" id="{D85E5BF4-993F-BC91-584D-2BA192B962F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D903B6D-4A9F-E3EA-6A9E-AE70032D9256}"/>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2353175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5BBD-C400-D53D-BA5D-CF989D8AF79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449AE61-4D8C-1333-5A4B-DB1CC3067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B3635B04-05B4-981E-243D-D94FB0DA8F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43B52213-4495-A325-A98D-BF38F1CB2F7F}"/>
              </a:ext>
            </a:extLst>
          </p:cNvPr>
          <p:cNvSpPr>
            <a:spLocks noGrp="1"/>
          </p:cNvSpPr>
          <p:nvPr>
            <p:ph type="dt" sz="half" idx="10"/>
          </p:nvPr>
        </p:nvSpPr>
        <p:spPr/>
        <p:txBody>
          <a:bodyPr/>
          <a:lstStyle/>
          <a:p>
            <a:fld id="{781460C8-9F64-2643-9C8F-7B9AC544F0D7}" type="datetime1">
              <a:rPr lang="en-US" smtClean="0"/>
              <a:t>4/12/25</a:t>
            </a:fld>
            <a:endParaRPr lang="en-VN"/>
          </a:p>
        </p:txBody>
      </p:sp>
      <p:sp>
        <p:nvSpPr>
          <p:cNvPr id="6" name="Footer Placeholder 5">
            <a:extLst>
              <a:ext uri="{FF2B5EF4-FFF2-40B4-BE49-F238E27FC236}">
                <a16:creationId xmlns:a16="http://schemas.microsoft.com/office/drawing/2014/main" id="{1974070B-D4A4-6519-861F-9173A59EACF3}"/>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77E21F7-7CB5-17AF-FCD0-7A328FC3C4B8}"/>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3186332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A9BA-4F33-E59B-7179-27F8B501D73C}"/>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1E37A027-364C-644E-06E7-96A295E38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05FF3D-CF5C-BEB0-8343-FF5DC2833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D10FCA6-53E6-55F6-CC4B-3A72C81DA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489BD-A78E-2239-9F77-CBE5DE1B3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DBF38250-C668-CFC4-41DA-4E1F3A0CEB97}"/>
              </a:ext>
            </a:extLst>
          </p:cNvPr>
          <p:cNvSpPr>
            <a:spLocks noGrp="1"/>
          </p:cNvSpPr>
          <p:nvPr>
            <p:ph type="dt" sz="half" idx="10"/>
          </p:nvPr>
        </p:nvSpPr>
        <p:spPr/>
        <p:txBody>
          <a:bodyPr/>
          <a:lstStyle/>
          <a:p>
            <a:fld id="{3424B696-685F-BB46-A8BE-A8DEE347D01F}" type="datetime1">
              <a:rPr lang="en-US" smtClean="0"/>
              <a:t>4/12/25</a:t>
            </a:fld>
            <a:endParaRPr lang="en-VN"/>
          </a:p>
        </p:txBody>
      </p:sp>
      <p:sp>
        <p:nvSpPr>
          <p:cNvPr id="8" name="Footer Placeholder 7">
            <a:extLst>
              <a:ext uri="{FF2B5EF4-FFF2-40B4-BE49-F238E27FC236}">
                <a16:creationId xmlns:a16="http://schemas.microsoft.com/office/drawing/2014/main" id="{C326762A-ACDB-4DDB-E50E-30154B45F7A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1DD37545-5100-03CB-AC05-B17573072335}"/>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31435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E1D9-CE9D-312F-B130-51BF0BE6F00A}"/>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9B65547D-E3B3-B07D-E11D-71B64BCD516B}"/>
              </a:ext>
            </a:extLst>
          </p:cNvPr>
          <p:cNvSpPr>
            <a:spLocks noGrp="1"/>
          </p:cNvSpPr>
          <p:nvPr>
            <p:ph type="dt" sz="half" idx="10"/>
          </p:nvPr>
        </p:nvSpPr>
        <p:spPr/>
        <p:txBody>
          <a:bodyPr/>
          <a:lstStyle/>
          <a:p>
            <a:fld id="{5C1D8830-3412-3B41-A413-181F6AA8CB38}" type="datetime1">
              <a:rPr lang="en-US" smtClean="0"/>
              <a:t>4/12/25</a:t>
            </a:fld>
            <a:endParaRPr lang="en-VN"/>
          </a:p>
        </p:txBody>
      </p:sp>
      <p:sp>
        <p:nvSpPr>
          <p:cNvPr id="4" name="Footer Placeholder 3">
            <a:extLst>
              <a:ext uri="{FF2B5EF4-FFF2-40B4-BE49-F238E27FC236}">
                <a16:creationId xmlns:a16="http://schemas.microsoft.com/office/drawing/2014/main" id="{D558452F-819C-6AD3-3AEA-91218F3E7C7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980B9F6-D77D-7BC7-8465-F85F08B365A4}"/>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8117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A0AA6-03E2-2905-AE57-2842C796C7ED}"/>
              </a:ext>
            </a:extLst>
          </p:cNvPr>
          <p:cNvSpPr>
            <a:spLocks noGrp="1"/>
          </p:cNvSpPr>
          <p:nvPr>
            <p:ph type="dt" sz="half" idx="10"/>
          </p:nvPr>
        </p:nvSpPr>
        <p:spPr/>
        <p:txBody>
          <a:bodyPr/>
          <a:lstStyle/>
          <a:p>
            <a:fld id="{81E2C0E7-5DB9-E74D-AAB8-D9D55A6B2A1E}" type="datetime1">
              <a:rPr lang="en-US" smtClean="0"/>
              <a:t>4/12/25</a:t>
            </a:fld>
            <a:endParaRPr lang="en-VN"/>
          </a:p>
        </p:txBody>
      </p:sp>
      <p:sp>
        <p:nvSpPr>
          <p:cNvPr id="3" name="Footer Placeholder 2">
            <a:extLst>
              <a:ext uri="{FF2B5EF4-FFF2-40B4-BE49-F238E27FC236}">
                <a16:creationId xmlns:a16="http://schemas.microsoft.com/office/drawing/2014/main" id="{EFA82343-948C-E3F9-2ADE-B012644CB9FE}"/>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0094E9F1-54FC-C52B-4871-1A0AAFA870F5}"/>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124547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9FBD-8467-A7E0-2392-F751B6239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2BD6170E-6327-D213-BEA4-6F1519A4E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DEAF4E03-A1D7-01B8-05B4-D453DBA40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E3DF9-B03B-76BD-CDEF-01E69AC038EA}"/>
              </a:ext>
            </a:extLst>
          </p:cNvPr>
          <p:cNvSpPr>
            <a:spLocks noGrp="1"/>
          </p:cNvSpPr>
          <p:nvPr>
            <p:ph type="dt" sz="half" idx="10"/>
          </p:nvPr>
        </p:nvSpPr>
        <p:spPr/>
        <p:txBody>
          <a:bodyPr/>
          <a:lstStyle/>
          <a:p>
            <a:fld id="{5A199A19-D5A9-F740-BC17-8E6EB15BA2AE}" type="datetime1">
              <a:rPr lang="en-US" smtClean="0"/>
              <a:t>4/12/25</a:t>
            </a:fld>
            <a:endParaRPr lang="en-VN"/>
          </a:p>
        </p:txBody>
      </p:sp>
      <p:sp>
        <p:nvSpPr>
          <p:cNvPr id="6" name="Footer Placeholder 5">
            <a:extLst>
              <a:ext uri="{FF2B5EF4-FFF2-40B4-BE49-F238E27FC236}">
                <a16:creationId xmlns:a16="http://schemas.microsoft.com/office/drawing/2014/main" id="{4A25BC97-4D3A-F721-03B7-9F8A9497F09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C173B4D5-D046-E64F-2665-ECAF6EA4A031}"/>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5073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3795-369C-3F58-0CF4-5B60E456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0F7C6BE-459B-7C9A-4D88-1029E2062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A6CAE198-47C3-B907-D20C-63DB5B3A9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5AE03-C2D2-B0D3-01E6-73803322617B}"/>
              </a:ext>
            </a:extLst>
          </p:cNvPr>
          <p:cNvSpPr>
            <a:spLocks noGrp="1"/>
          </p:cNvSpPr>
          <p:nvPr>
            <p:ph type="dt" sz="half" idx="10"/>
          </p:nvPr>
        </p:nvSpPr>
        <p:spPr/>
        <p:txBody>
          <a:bodyPr/>
          <a:lstStyle/>
          <a:p>
            <a:fld id="{A217440A-F436-FC46-92BA-8923726AFD9B}" type="datetime1">
              <a:rPr lang="en-US" smtClean="0"/>
              <a:t>4/12/25</a:t>
            </a:fld>
            <a:endParaRPr lang="en-VN"/>
          </a:p>
        </p:txBody>
      </p:sp>
      <p:sp>
        <p:nvSpPr>
          <p:cNvPr id="6" name="Footer Placeholder 5">
            <a:extLst>
              <a:ext uri="{FF2B5EF4-FFF2-40B4-BE49-F238E27FC236}">
                <a16:creationId xmlns:a16="http://schemas.microsoft.com/office/drawing/2014/main" id="{6B7A72CC-D284-55F9-C7A2-DCFD455DDAC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A901DDA-76B2-B6AC-7A2D-56B39C1C37C7}"/>
              </a:ext>
            </a:extLst>
          </p:cNvPr>
          <p:cNvSpPr>
            <a:spLocks noGrp="1"/>
          </p:cNvSpPr>
          <p:nvPr>
            <p:ph type="sldNum" sz="quarter" idx="12"/>
          </p:nvPr>
        </p:nvSpPr>
        <p:spPr/>
        <p:txBody>
          <a:bodyPr/>
          <a:lstStyle/>
          <a:p>
            <a:fld id="{8CD74C06-11BB-614F-BBC2-4C7403C3E10F}" type="slidenum">
              <a:rPr lang="en-VN" smtClean="0"/>
              <a:t>‹#›</a:t>
            </a:fld>
            <a:endParaRPr lang="en-VN"/>
          </a:p>
        </p:txBody>
      </p:sp>
    </p:spTree>
    <p:extLst>
      <p:ext uri="{BB962C8B-B14F-4D97-AF65-F5344CB8AC3E}">
        <p14:creationId xmlns:p14="http://schemas.microsoft.com/office/powerpoint/2010/main" val="292172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F4089C-58E2-5FA1-F3B4-EF0D0E9FB4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1729C752-D5D3-A30B-A883-EC12D67EA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29460329-F557-AD2E-DF0C-C45F383B9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5793E9-8808-CC43-A0E8-79E138E007FC}" type="datetime1">
              <a:rPr lang="en-US" smtClean="0"/>
              <a:t>4/12/25</a:t>
            </a:fld>
            <a:endParaRPr lang="en-VN"/>
          </a:p>
        </p:txBody>
      </p:sp>
      <p:sp>
        <p:nvSpPr>
          <p:cNvPr id="5" name="Footer Placeholder 4">
            <a:extLst>
              <a:ext uri="{FF2B5EF4-FFF2-40B4-BE49-F238E27FC236}">
                <a16:creationId xmlns:a16="http://schemas.microsoft.com/office/drawing/2014/main" id="{9D16A918-D4DD-61A8-6627-39D81C9DD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VN"/>
          </a:p>
        </p:txBody>
      </p:sp>
      <p:sp>
        <p:nvSpPr>
          <p:cNvPr id="6" name="Slide Number Placeholder 5">
            <a:extLst>
              <a:ext uri="{FF2B5EF4-FFF2-40B4-BE49-F238E27FC236}">
                <a16:creationId xmlns:a16="http://schemas.microsoft.com/office/drawing/2014/main" id="{A87924D5-C8FB-816E-5CD6-CF4CCF1B1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D74C06-11BB-614F-BBC2-4C7403C3E10F}" type="slidenum">
              <a:rPr lang="en-VN" smtClean="0"/>
              <a:t>‹#›</a:t>
            </a:fld>
            <a:endParaRPr lang="en-VN"/>
          </a:p>
        </p:txBody>
      </p:sp>
    </p:spTree>
    <p:extLst>
      <p:ext uri="{BB962C8B-B14F-4D97-AF65-F5344CB8AC3E}">
        <p14:creationId xmlns:p14="http://schemas.microsoft.com/office/powerpoint/2010/main" val="2819963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0E95-4396-6A76-C156-8610A184E5A4}"/>
              </a:ext>
            </a:extLst>
          </p:cNvPr>
          <p:cNvSpPr>
            <a:spLocks noGrp="1"/>
          </p:cNvSpPr>
          <p:nvPr>
            <p:ph type="ctrTitle"/>
          </p:nvPr>
        </p:nvSpPr>
        <p:spPr>
          <a:xfrm>
            <a:off x="688768" y="2582162"/>
            <a:ext cx="10426535" cy="1285122"/>
          </a:xfrm>
        </p:spPr>
        <p:txBody>
          <a:bodyPr>
            <a:normAutofit fontScale="90000"/>
          </a:bodyPr>
          <a:lstStyle/>
          <a:p>
            <a:r>
              <a:rPr lang="en-US" sz="4400" b="1">
                <a:solidFill>
                  <a:srgbClr val="0070C0"/>
                </a:solidFill>
                <a:latin typeface="Times"/>
              </a:rPr>
              <a:t>Bi-Bimodal Modality Fusion for Correlation-Controlled Multimodal Sentiment Analysis</a:t>
            </a:r>
            <a:endParaRPr lang="en-VN" dirty="0"/>
          </a:p>
        </p:txBody>
      </p:sp>
      <p:sp>
        <p:nvSpPr>
          <p:cNvPr id="3" name="Subtitle 2">
            <a:extLst>
              <a:ext uri="{FF2B5EF4-FFF2-40B4-BE49-F238E27FC236}">
                <a16:creationId xmlns:a16="http://schemas.microsoft.com/office/drawing/2014/main" id="{9D67AFD3-DCFC-F42D-F9EC-5FBCFB66943A}"/>
              </a:ext>
            </a:extLst>
          </p:cNvPr>
          <p:cNvSpPr>
            <a:spLocks noGrp="1"/>
          </p:cNvSpPr>
          <p:nvPr>
            <p:ph type="subTitle" idx="1"/>
          </p:nvPr>
        </p:nvSpPr>
        <p:spPr>
          <a:xfrm>
            <a:off x="1524000" y="5020935"/>
            <a:ext cx="9144000" cy="1655762"/>
          </a:xfrm>
        </p:spPr>
        <p:txBody>
          <a:bodyPr>
            <a:normAutofit fontScale="77500" lnSpcReduction="20000"/>
          </a:bodyPr>
          <a:lstStyle/>
          <a:p>
            <a:pPr rtl="0"/>
            <a:r>
              <a:rPr lang="vi-VN" sz="1800" b="0" i="0" u="none" strike="noStrike">
                <a:solidFill>
                  <a:srgbClr val="695D46"/>
                </a:solidFill>
                <a:effectLst/>
                <a:latin typeface="Times"/>
              </a:rPr>
              <a:t>Advisor:</a:t>
            </a:r>
            <a:r>
              <a:rPr lang="en-US" sz="1800" b="0" i="0" u="none" strike="noStrike">
                <a:solidFill>
                  <a:srgbClr val="695D46"/>
                </a:solidFill>
                <a:effectLst/>
                <a:latin typeface="Times"/>
              </a:rPr>
              <a:t> PhD  Phan Thị Huyen Trang</a:t>
            </a:r>
            <a:endParaRPr lang="vi-VN" b="0" dirty="0">
              <a:effectLst/>
            </a:endParaRPr>
          </a:p>
          <a:p>
            <a:pPr rtl="0"/>
            <a:r>
              <a:rPr lang="vi-VN" sz="1800" b="0" i="0" u="none" strike="noStrike" dirty="0">
                <a:solidFill>
                  <a:srgbClr val="695D46"/>
                </a:solidFill>
                <a:effectLst/>
                <a:latin typeface="Times"/>
              </a:rPr>
              <a:t>Student: Trương Nguyễn Quang Duy - 2431304</a:t>
            </a:r>
            <a:endParaRPr lang="vi-VN" b="0" dirty="0">
              <a:effectLst/>
            </a:endParaRPr>
          </a:p>
          <a:p>
            <a:pPr rtl="0"/>
            <a:r>
              <a:rPr lang="vi-VN" sz="1800" b="0" i="0" u="none" strike="noStrike" dirty="0">
                <a:solidFill>
                  <a:srgbClr val="695D46"/>
                </a:solidFill>
                <a:effectLst/>
                <a:latin typeface="Times"/>
              </a:rPr>
              <a:t>               Nguyễn Phan Hoàng Sơn – 2431310</a:t>
            </a:r>
          </a:p>
          <a:p>
            <a:r>
              <a:rPr kumimoji="0" lang="en-US" sz="1800" b="0" i="0" u="none" strike="noStrike" kern="1200" cap="none" spc="0" normalizeH="0" baseline="0" noProof="0">
                <a:ln>
                  <a:noFill/>
                </a:ln>
                <a:solidFill>
                  <a:srgbClr val="695D46"/>
                </a:solidFill>
                <a:effectLst/>
                <a:uLnTx/>
                <a:uFillTx/>
                <a:latin typeface="Times"/>
                <a:ea typeface="+mn-ea"/>
                <a:cs typeface="+mn-cs"/>
              </a:rPr>
              <a:t>Hoàng Cảnh</a:t>
            </a:r>
            <a:r>
              <a:rPr kumimoji="0" lang="vi-VN" sz="1800" b="0" i="0" u="none" strike="noStrike" kern="1200" cap="none" spc="0" normalizeH="0" baseline="0" noProof="0">
                <a:ln>
                  <a:noFill/>
                </a:ln>
                <a:solidFill>
                  <a:srgbClr val="695D46"/>
                </a:solidFill>
                <a:effectLst/>
                <a:uLnTx/>
                <a:uFillTx/>
                <a:latin typeface="Times"/>
                <a:ea typeface="+mn-ea"/>
                <a:cs typeface="+mn-cs"/>
              </a:rPr>
              <a:t> </a:t>
            </a:r>
            <a:r>
              <a:rPr kumimoji="0" lang="en-US" sz="1800" b="0" i="0" u="none" strike="noStrike" kern="1200" cap="none" spc="0" normalizeH="0" baseline="0" noProof="0">
                <a:ln>
                  <a:noFill/>
                </a:ln>
                <a:solidFill>
                  <a:srgbClr val="695D46"/>
                </a:solidFill>
                <a:effectLst/>
                <a:uLnTx/>
                <a:uFillTx/>
                <a:latin typeface="Times"/>
                <a:ea typeface="+mn-ea"/>
                <a:cs typeface="+mn-cs"/>
              </a:rPr>
              <a:t>Ngọc</a:t>
            </a:r>
            <a:r>
              <a:rPr kumimoji="0" lang="vi-VN" sz="1800" b="0" i="0" u="none" strike="noStrike" kern="1200" cap="none" spc="0" normalizeH="0" baseline="0" noProof="0">
                <a:ln>
                  <a:noFill/>
                </a:ln>
                <a:solidFill>
                  <a:srgbClr val="695D46"/>
                </a:solidFill>
                <a:effectLst/>
                <a:uLnTx/>
                <a:uFillTx/>
                <a:latin typeface="Times"/>
                <a:ea typeface="+mn-ea"/>
                <a:cs typeface="+mn-cs"/>
              </a:rPr>
              <a:t>- </a:t>
            </a:r>
            <a:r>
              <a:rPr kumimoji="0" lang="vi-VN" sz="1800" b="0" i="0" u="none" strike="noStrike" kern="1200" cap="none" spc="0" normalizeH="0" baseline="0" noProof="0" dirty="0">
                <a:ln>
                  <a:noFill/>
                </a:ln>
                <a:solidFill>
                  <a:srgbClr val="695D46"/>
                </a:solidFill>
                <a:effectLst/>
                <a:uLnTx/>
                <a:uFillTx/>
                <a:latin typeface="Times"/>
                <a:ea typeface="+mn-ea"/>
                <a:cs typeface="+mn-cs"/>
              </a:rPr>
              <a:t>2431312</a:t>
            </a:r>
            <a:endParaRPr lang="vi-VN" sz="1800" b="0" dirty="0">
              <a:effectLst/>
            </a:endParaRPr>
          </a:p>
          <a:p>
            <a:br>
              <a:rPr lang="vi-VN" dirty="0"/>
            </a:br>
            <a:endParaRPr lang="en-VN" dirty="0"/>
          </a:p>
        </p:txBody>
      </p:sp>
      <p:pic>
        <p:nvPicPr>
          <p:cNvPr id="1026" name="Picture 2">
            <a:extLst>
              <a:ext uri="{FF2B5EF4-FFF2-40B4-BE49-F238E27FC236}">
                <a16:creationId xmlns:a16="http://schemas.microsoft.com/office/drawing/2014/main" id="{3378C026-72AB-D7B9-4D7A-DF5BFE1E1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5" y="11875"/>
            <a:ext cx="6502400" cy="146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5D7AE97-6B7C-12E4-33DA-9EF2164B71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675" t="20409" r="20007" b="18975"/>
          <a:stretch/>
        </p:blipFill>
        <p:spPr bwMode="auto">
          <a:xfrm>
            <a:off x="10195034" y="14863"/>
            <a:ext cx="1996966" cy="109263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44D9237B-1653-532B-5C59-2B4F29E14349}"/>
              </a:ext>
            </a:extLst>
          </p:cNvPr>
          <p:cNvSpPr>
            <a:spLocks noGrp="1"/>
          </p:cNvSpPr>
          <p:nvPr>
            <p:ph type="sldNum" sz="quarter" idx="12"/>
          </p:nvPr>
        </p:nvSpPr>
        <p:spPr/>
        <p:txBody>
          <a:bodyPr/>
          <a:lstStyle/>
          <a:p>
            <a:fld id="{8CD74C06-11BB-614F-BBC2-4C7403C3E10F}" type="slidenum">
              <a:rPr lang="en-VN" smtClean="0"/>
              <a:t>1</a:t>
            </a:fld>
            <a:endParaRPr lang="en-VN"/>
          </a:p>
        </p:txBody>
      </p:sp>
    </p:spTree>
    <p:extLst>
      <p:ext uri="{BB962C8B-B14F-4D97-AF65-F5344CB8AC3E}">
        <p14:creationId xmlns:p14="http://schemas.microsoft.com/office/powerpoint/2010/main" val="227339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E507-5481-D665-CF2A-A79332797596}"/>
              </a:ext>
            </a:extLst>
          </p:cNvPr>
          <p:cNvSpPr>
            <a:spLocks noGrp="1"/>
          </p:cNvSpPr>
          <p:nvPr>
            <p:ph type="title"/>
          </p:nvPr>
        </p:nvSpPr>
        <p:spPr/>
        <p:txBody>
          <a:bodyPr/>
          <a:lstStyle/>
          <a:p>
            <a:r>
              <a:rPr lang="en-US" b="1">
                <a:solidFill>
                  <a:srgbClr val="0070C0"/>
                </a:solidFill>
                <a:latin typeface="Times New Roman" panose="02020603050405020304" pitchFamily="18" charset="0"/>
                <a:cs typeface="Times New Roman" panose="02020603050405020304" pitchFamily="18" charset="0"/>
              </a:rPr>
              <a:t>Giới thiệu nội dung chính</a:t>
            </a:r>
            <a:endParaRPr lang="en-V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0CA5D9-0CAA-B0A6-B889-DC03A57EC3D3}"/>
              </a:ext>
            </a:extLst>
          </p:cNvPr>
          <p:cNvSpPr>
            <a:spLocks noGrp="1"/>
          </p:cNvSpPr>
          <p:nvPr>
            <p:ph idx="1"/>
          </p:nvPr>
        </p:nvSpPr>
        <p:spPr>
          <a:xfrm>
            <a:off x="486888" y="1825625"/>
            <a:ext cx="10866912" cy="4351338"/>
          </a:xfrm>
        </p:spPr>
        <p:txBody>
          <a:bodyPr>
            <a:normAutofit fontScale="92500" lnSpcReduction="10000"/>
          </a:bodyPr>
          <a:lstStyle/>
          <a:p>
            <a:pPr fontAlgn="base"/>
            <a:r>
              <a:rPr lang="vi-VN" b="1">
                <a:solidFill>
                  <a:srgbClr val="273239"/>
                </a:solidFill>
                <a:latin typeface="Times New Roman" panose="02020603050405020304" pitchFamily="18" charset="0"/>
                <a:cs typeface="Times New Roman" panose="02020603050405020304" pitchFamily="18" charset="0"/>
              </a:rPr>
              <a:t>Bài báo tập trung trình bày một kiến trúc mới dành cho bài toán phân tích cảm xúc đa phương tiện (Multimodal Sentiment Analysis)</a:t>
            </a:r>
            <a:br>
              <a:rPr lang="vi-VN" b="1" dirty="0">
                <a:solidFill>
                  <a:srgbClr val="273239"/>
                </a:solidFill>
                <a:latin typeface="Times New Roman" panose="02020603050405020304" pitchFamily="18" charset="0"/>
                <a:cs typeface="Times New Roman" panose="02020603050405020304" pitchFamily="18" charset="0"/>
              </a:rPr>
            </a:br>
            <a:endParaRPr lang="vi-VN" b="1" i="0" dirty="0">
              <a:solidFill>
                <a:srgbClr val="273239"/>
              </a:solidFill>
              <a:effectLst/>
              <a:latin typeface="Times New Roman" panose="02020603050405020304" pitchFamily="18" charset="0"/>
              <a:cs typeface="Times New Roman" panose="02020603050405020304" pitchFamily="18" charset="0"/>
            </a:endParaRPr>
          </a:p>
          <a:p>
            <a:pPr fontAlgn="base"/>
            <a:r>
              <a:rPr lang="vi-VN" b="1">
                <a:solidFill>
                  <a:srgbClr val="273239"/>
                </a:solidFill>
                <a:latin typeface="Times New Roman" panose="02020603050405020304" pitchFamily="18" charset="0"/>
                <a:cs typeface="Times New Roman" panose="02020603050405020304" pitchFamily="18" charset="0"/>
              </a:rPr>
              <a:t>Bài báo giới thiệu Bi-Bimodal Fusion Network (BBFN) cho phân tích cảm xúc đa phương tiện, tập trung vào việc kết hợp (fusion) và tách biệt (separation) thông tin giữa các cặp modal</a:t>
            </a:r>
            <a:br>
              <a:rPr lang="vi-VN" b="1" dirty="0">
                <a:solidFill>
                  <a:srgbClr val="273239"/>
                </a:solidFill>
                <a:latin typeface="Times New Roman" panose="02020603050405020304" pitchFamily="18" charset="0"/>
                <a:cs typeface="Times New Roman" panose="02020603050405020304" pitchFamily="18" charset="0"/>
              </a:rPr>
            </a:br>
            <a:endParaRPr lang="vi-VN" b="1" i="0" dirty="0">
              <a:solidFill>
                <a:srgbClr val="273239"/>
              </a:solidFill>
              <a:effectLst/>
              <a:latin typeface="Times New Roman" panose="02020603050405020304" pitchFamily="18" charset="0"/>
              <a:cs typeface="Times New Roman" panose="02020603050405020304" pitchFamily="18" charset="0"/>
            </a:endParaRPr>
          </a:p>
          <a:p>
            <a:r>
              <a:rPr lang="vi-VN" b="1">
                <a:solidFill>
                  <a:srgbClr val="273239"/>
                </a:solidFill>
                <a:latin typeface="Times New Roman" panose="02020603050405020304" pitchFamily="18" charset="0"/>
                <a:cs typeface="Times New Roman" panose="02020603050405020304" pitchFamily="18" charset="0"/>
              </a:rPr>
              <a:t> </a:t>
            </a:r>
            <a:r>
              <a:rPr lang="en-US" b="1">
                <a:solidFill>
                  <a:srgbClr val="273239"/>
                </a:solidFill>
                <a:latin typeface="Times New Roman" panose="02020603050405020304" pitchFamily="18" charset="0"/>
                <a:cs typeface="Times New Roman" panose="02020603050405020304" pitchFamily="18" charset="0"/>
              </a:rPr>
              <a:t>Sử dụng </a:t>
            </a:r>
            <a:r>
              <a:rPr lang="vi-VN" b="1">
                <a:solidFill>
                  <a:srgbClr val="273239"/>
                </a:solidFill>
                <a:latin typeface="Times New Roman" panose="02020603050405020304" pitchFamily="18" charset="0"/>
                <a:cs typeface="Times New Roman" panose="02020603050405020304" pitchFamily="18" charset="0"/>
              </a:rPr>
              <a:t>ba bộ dữ liệu (CMU-MOSI, CMU-MOSEI và UR-FUNNY) cho thấy BBFN vượt trội so với các phương pháp trước đây</a:t>
            </a:r>
            <a:r>
              <a:rPr lang="en-US" b="1">
                <a:solidFill>
                  <a:srgbClr val="273239"/>
                </a:solidFill>
                <a:latin typeface="Times New Roman" panose="02020603050405020304" pitchFamily="18" charset="0"/>
                <a:cs typeface="Times New Roman" panose="02020603050405020304" pitchFamily="18" charset="0"/>
              </a:rPr>
              <a:t>.</a:t>
            </a:r>
            <a:br>
              <a:rPr lang="en-US" b="1" dirty="0">
                <a:solidFill>
                  <a:srgbClr val="273239"/>
                </a:solidFill>
                <a:latin typeface="Times New Roman" panose="02020603050405020304" pitchFamily="18" charset="0"/>
                <a:cs typeface="Times New Roman" panose="02020603050405020304" pitchFamily="18" charset="0"/>
              </a:rPr>
            </a:br>
            <a:endParaRPr lang="en-US" b="1" i="0" dirty="0">
              <a:solidFill>
                <a:srgbClr val="273239"/>
              </a:solidFill>
              <a:effectLst/>
              <a:latin typeface="Times New Roman" panose="02020603050405020304" pitchFamily="18" charset="0"/>
              <a:cs typeface="Times New Roman" panose="02020603050405020304" pitchFamily="18" charset="0"/>
            </a:endParaRPr>
          </a:p>
          <a:p>
            <a:pPr marL="0" indent="0">
              <a:buNone/>
            </a:pPr>
            <a:br>
              <a:rPr lang="vi-VN" b="1" dirty="0">
                <a:latin typeface="Times New Roman" panose="02020603050405020304" pitchFamily="18" charset="0"/>
                <a:cs typeface="Times New Roman" panose="02020603050405020304" pitchFamily="18" charset="0"/>
              </a:rPr>
            </a:br>
            <a:endParaRPr lang="en-V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88F9E8-4131-597F-D1F8-661285BF2E27}"/>
              </a:ext>
            </a:extLst>
          </p:cNvPr>
          <p:cNvSpPr>
            <a:spLocks noGrp="1"/>
          </p:cNvSpPr>
          <p:nvPr>
            <p:ph type="sldNum" sz="quarter" idx="12"/>
          </p:nvPr>
        </p:nvSpPr>
        <p:spPr/>
        <p:txBody>
          <a:bodyPr/>
          <a:lstStyle/>
          <a:p>
            <a:fld id="{8CD74C06-11BB-614F-BBC2-4C7403C3E10F}" type="slidenum">
              <a:rPr lang="en-VN" smtClean="0"/>
              <a:t>2</a:t>
            </a:fld>
            <a:endParaRPr lang="en-VN"/>
          </a:p>
        </p:txBody>
      </p:sp>
    </p:spTree>
    <p:extLst>
      <p:ext uri="{BB962C8B-B14F-4D97-AF65-F5344CB8AC3E}">
        <p14:creationId xmlns:p14="http://schemas.microsoft.com/office/powerpoint/2010/main" val="412252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32C0-DF5C-6F8F-28F8-547385B94238}"/>
              </a:ext>
            </a:extLst>
          </p:cNvPr>
          <p:cNvSpPr>
            <a:spLocks noGrp="1"/>
          </p:cNvSpPr>
          <p:nvPr>
            <p:ph type="title"/>
          </p:nvPr>
        </p:nvSpPr>
        <p:spPr>
          <a:xfrm>
            <a:off x="237506" y="32625"/>
            <a:ext cx="11116294" cy="1325563"/>
          </a:xfrm>
        </p:spPr>
        <p:txBody>
          <a:bodyPr>
            <a:normAutofit/>
          </a:bodyPr>
          <a:lstStyle/>
          <a:p>
            <a:r>
              <a:rPr lang="vi-VN" b="1">
                <a:solidFill>
                  <a:srgbClr val="0070C0"/>
                </a:solidFill>
                <a:cs typeface="Times New Roman" panose="02020603050405020304" pitchFamily="18" charset="0"/>
              </a:rPr>
              <a:t>Tổng quan Giải pháp BBFN</a:t>
            </a:r>
            <a:endParaRPr lang="en-VN" dirty="0"/>
          </a:p>
        </p:txBody>
      </p:sp>
      <p:sp>
        <p:nvSpPr>
          <p:cNvPr id="4" name="Slide Number Placeholder 3">
            <a:extLst>
              <a:ext uri="{FF2B5EF4-FFF2-40B4-BE49-F238E27FC236}">
                <a16:creationId xmlns:a16="http://schemas.microsoft.com/office/drawing/2014/main" id="{023E5968-2266-3AF1-3DBB-3A37EFE918FD}"/>
              </a:ext>
            </a:extLst>
          </p:cNvPr>
          <p:cNvSpPr>
            <a:spLocks noGrp="1"/>
          </p:cNvSpPr>
          <p:nvPr>
            <p:ph type="sldNum" sz="quarter" idx="12"/>
          </p:nvPr>
        </p:nvSpPr>
        <p:spPr/>
        <p:txBody>
          <a:bodyPr/>
          <a:lstStyle/>
          <a:p>
            <a:fld id="{8CD74C06-11BB-614F-BBC2-4C7403C3E10F}" type="slidenum">
              <a:rPr lang="en-VN" smtClean="0"/>
              <a:t>3</a:t>
            </a:fld>
            <a:endParaRPr lang="en-VN"/>
          </a:p>
        </p:txBody>
      </p:sp>
      <p:sp>
        <p:nvSpPr>
          <p:cNvPr id="3" name="Rectangle 2">
            <a:extLst>
              <a:ext uri="{FF2B5EF4-FFF2-40B4-BE49-F238E27FC236}">
                <a16:creationId xmlns:a16="http://schemas.microsoft.com/office/drawing/2014/main" id="{1A6EF48D-8E34-4333-9642-27A2E79B5998}"/>
              </a:ext>
            </a:extLst>
          </p:cNvPr>
          <p:cNvSpPr/>
          <p:nvPr/>
        </p:nvSpPr>
        <p:spPr>
          <a:xfrm>
            <a:off x="486887" y="1443841"/>
            <a:ext cx="9773393" cy="4570482"/>
          </a:xfrm>
          <a:prstGeom prst="rect">
            <a:avLst/>
          </a:prstGeom>
        </p:spPr>
        <p:txBody>
          <a:bodyPr wrap="square">
            <a:spAutoFit/>
          </a:bodyPr>
          <a:lstStyle/>
          <a:p>
            <a:r>
              <a:rPr lang="vi-VN" b="1" dirty="0"/>
              <a:t>Bi-Bimodal Fusion Network (BBFN)</a:t>
            </a:r>
            <a:r>
              <a:rPr lang="vi-VN" dirty="0"/>
              <a:t>:</a:t>
            </a:r>
            <a:endParaRPr lang="en-US" dirty="0"/>
          </a:p>
          <a:p>
            <a:endParaRPr lang="vi-VN" dirty="0"/>
          </a:p>
          <a:p>
            <a:pPr>
              <a:spcBef>
                <a:spcPts val="600"/>
              </a:spcBef>
              <a:spcAft>
                <a:spcPts val="600"/>
              </a:spcAft>
            </a:pPr>
            <a:r>
              <a:rPr lang="vi-VN" b="1" dirty="0"/>
              <a:t>Ý tưởng chính</a:t>
            </a:r>
            <a:r>
              <a:rPr lang="vi-VN" dirty="0"/>
              <a:t>:</a:t>
            </a:r>
          </a:p>
          <a:p>
            <a:pPr marL="742950" lvl="1" indent="-285750">
              <a:spcBef>
                <a:spcPts val="600"/>
              </a:spcBef>
              <a:spcAft>
                <a:spcPts val="600"/>
              </a:spcAft>
              <a:buFont typeface="Arial" panose="020B0604020202020204" pitchFamily="34" charset="0"/>
              <a:buChar char="•"/>
            </a:pPr>
            <a:r>
              <a:rPr lang="vi-VN" dirty="0"/>
              <a:t>Tách quá trình fusion thành 2 cặp “bimodal” (Text-Visual và Text-Acoustic) thay vì dùng 3 modal song song.</a:t>
            </a:r>
          </a:p>
          <a:p>
            <a:pPr marL="742950" lvl="1" indent="-285750">
              <a:spcBef>
                <a:spcPts val="600"/>
              </a:spcBef>
              <a:spcAft>
                <a:spcPts val="600"/>
              </a:spcAft>
              <a:buFont typeface="Arial" panose="020B0604020202020204" pitchFamily="34" charset="0"/>
              <a:buChar char="•"/>
            </a:pPr>
            <a:r>
              <a:rPr lang="vi-VN" dirty="0"/>
              <a:t>Tận dụng đặc trưng “thông tin mạnh” từ văn bản, đồng thời cho phép kết hợp hình ảnh hoặc âm thanh một cách “bổ sung” (complementation).</a:t>
            </a:r>
            <a:endParaRPr lang="en-US" dirty="0"/>
          </a:p>
          <a:p>
            <a:pPr lvl="1">
              <a:spcBef>
                <a:spcPts val="600"/>
              </a:spcBef>
              <a:spcAft>
                <a:spcPts val="600"/>
              </a:spcAft>
            </a:pPr>
            <a:endParaRPr lang="vi-VN" dirty="0"/>
          </a:p>
          <a:p>
            <a:pPr>
              <a:spcBef>
                <a:spcPts val="600"/>
              </a:spcBef>
              <a:spcAft>
                <a:spcPts val="600"/>
              </a:spcAft>
            </a:pPr>
            <a:r>
              <a:rPr lang="vi-VN" b="1" dirty="0"/>
              <a:t>Cấu trúc</a:t>
            </a:r>
            <a:r>
              <a:rPr lang="vi-VN" dirty="0"/>
              <a:t>:</a:t>
            </a:r>
          </a:p>
          <a:p>
            <a:pPr marL="742950" lvl="1" indent="-285750">
              <a:spcBef>
                <a:spcPts val="600"/>
              </a:spcBef>
              <a:spcAft>
                <a:spcPts val="600"/>
              </a:spcAft>
              <a:buFont typeface="Arial" panose="020B0604020202020204" pitchFamily="34" charset="0"/>
              <a:buChar char="•"/>
            </a:pPr>
            <a:r>
              <a:rPr lang="vi-VN" b="1" dirty="0"/>
              <a:t>Modality Sequence Encoder</a:t>
            </a:r>
            <a:r>
              <a:rPr lang="vi-VN" dirty="0"/>
              <a:t> (BERT, BiGRU).</a:t>
            </a:r>
          </a:p>
          <a:p>
            <a:pPr marL="742950" lvl="1" indent="-285750">
              <a:spcBef>
                <a:spcPts val="600"/>
              </a:spcBef>
              <a:spcAft>
                <a:spcPts val="600"/>
              </a:spcAft>
              <a:buFont typeface="Arial" panose="020B0604020202020204" pitchFamily="34" charset="0"/>
              <a:buChar char="•"/>
            </a:pPr>
            <a:r>
              <a:rPr lang="vi-VN" b="1" dirty="0"/>
              <a:t>Modality Complementation Module</a:t>
            </a:r>
            <a:r>
              <a:rPr lang="vi-VN" dirty="0"/>
              <a:t> (chứa GCT + Feature Space Separator).</a:t>
            </a:r>
          </a:p>
          <a:p>
            <a:pPr marL="742950" lvl="1" indent="-285750">
              <a:spcBef>
                <a:spcPts val="600"/>
              </a:spcBef>
              <a:spcAft>
                <a:spcPts val="600"/>
              </a:spcAft>
              <a:buFont typeface="Arial" panose="020B0604020202020204" pitchFamily="34" charset="0"/>
              <a:buChar char="•"/>
            </a:pPr>
            <a:r>
              <a:rPr lang="vi-VN" b="1" dirty="0"/>
              <a:t>Output Layer</a:t>
            </a:r>
            <a:r>
              <a:rPr lang="vi-VN" dirty="0"/>
              <a:t>: trộn các đầu ra để dự đoán.</a:t>
            </a:r>
          </a:p>
        </p:txBody>
      </p:sp>
    </p:spTree>
    <p:extLst>
      <p:ext uri="{BB962C8B-B14F-4D97-AF65-F5344CB8AC3E}">
        <p14:creationId xmlns:p14="http://schemas.microsoft.com/office/powerpoint/2010/main" val="96019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9578-354C-D4D7-DBA7-1933F0E7120D}"/>
              </a:ext>
            </a:extLst>
          </p:cNvPr>
          <p:cNvSpPr>
            <a:spLocks noGrp="1"/>
          </p:cNvSpPr>
          <p:nvPr>
            <p:ph type="title"/>
          </p:nvPr>
        </p:nvSpPr>
        <p:spPr>
          <a:xfrm>
            <a:off x="505695" y="44494"/>
            <a:ext cx="11535883" cy="1325563"/>
          </a:xfrm>
        </p:spPr>
        <p:txBody>
          <a:bodyPr>
            <a:normAutofit/>
          </a:bodyPr>
          <a:lstStyle/>
          <a:p>
            <a:r>
              <a:rPr lang="en-US" b="1">
                <a:solidFill>
                  <a:srgbClr val="0070C0"/>
                </a:solidFill>
                <a:latin typeface="Times New Roman" panose="02020603050405020304" pitchFamily="18" charset="0"/>
                <a:cs typeface="Times New Roman" panose="02020603050405020304" pitchFamily="18" charset="0"/>
              </a:rPr>
              <a:t>Gated Complementation Transformer (GCT)</a:t>
            </a:r>
            <a:endParaRPr lang="en-VN" dirty="0"/>
          </a:p>
        </p:txBody>
      </p:sp>
      <p:sp>
        <p:nvSpPr>
          <p:cNvPr id="4" name="Slide Number Placeholder 3">
            <a:extLst>
              <a:ext uri="{FF2B5EF4-FFF2-40B4-BE49-F238E27FC236}">
                <a16:creationId xmlns:a16="http://schemas.microsoft.com/office/drawing/2014/main" id="{DAD7DF38-AD46-6390-BFEA-4D72402D1961}"/>
              </a:ext>
            </a:extLst>
          </p:cNvPr>
          <p:cNvSpPr>
            <a:spLocks noGrp="1"/>
          </p:cNvSpPr>
          <p:nvPr>
            <p:ph type="sldNum" sz="quarter" idx="12"/>
          </p:nvPr>
        </p:nvSpPr>
        <p:spPr/>
        <p:txBody>
          <a:bodyPr/>
          <a:lstStyle/>
          <a:p>
            <a:fld id="{8CD74C06-11BB-614F-BBC2-4C7403C3E10F}" type="slidenum">
              <a:rPr lang="en-VN" smtClean="0"/>
              <a:t>4</a:t>
            </a:fld>
            <a:endParaRPr lang="en-VN"/>
          </a:p>
        </p:txBody>
      </p:sp>
      <p:sp>
        <p:nvSpPr>
          <p:cNvPr id="8" name="TextBox 7">
            <a:extLst>
              <a:ext uri="{FF2B5EF4-FFF2-40B4-BE49-F238E27FC236}">
                <a16:creationId xmlns:a16="http://schemas.microsoft.com/office/drawing/2014/main" id="{2AB2AA91-0375-D012-9EA7-0E6318C35B70}"/>
              </a:ext>
            </a:extLst>
          </p:cNvPr>
          <p:cNvSpPr txBox="1"/>
          <p:nvPr/>
        </p:nvSpPr>
        <p:spPr>
          <a:xfrm>
            <a:off x="459014" y="1215583"/>
            <a:ext cx="6823529" cy="523220"/>
          </a:xfrm>
          <a:prstGeom prst="rect">
            <a:avLst/>
          </a:prstGeom>
          <a:noFill/>
        </p:spPr>
        <p:txBody>
          <a:bodyPr wrap="square">
            <a:spAutoFit/>
          </a:bodyPr>
          <a:lstStyle/>
          <a:p>
            <a:br>
              <a:rPr lang="vi-VN" sz="1400" dirty="0">
                <a:latin typeface="Times New Roman" panose="02020603050405020304" pitchFamily="18" charset="0"/>
                <a:cs typeface="Times New Roman" panose="02020603050405020304" pitchFamily="18" charset="0"/>
              </a:rPr>
            </a:br>
            <a:endParaRPr lang="en-VN"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35D83A3-3FC4-4613-B2F6-465803678492}"/>
              </a:ext>
            </a:extLst>
          </p:cNvPr>
          <p:cNvSpPr/>
          <p:nvPr/>
        </p:nvSpPr>
        <p:spPr>
          <a:xfrm>
            <a:off x="822777" y="1370057"/>
            <a:ext cx="10055019" cy="4524315"/>
          </a:xfrm>
          <a:prstGeom prst="rect">
            <a:avLst/>
          </a:prstGeom>
        </p:spPr>
        <p:txBody>
          <a:bodyPr wrap="square">
            <a:spAutoFit/>
          </a:bodyPr>
          <a:lstStyle/>
          <a:p>
            <a:pPr>
              <a:spcBef>
                <a:spcPts val="600"/>
              </a:spcBef>
              <a:spcAft>
                <a:spcPts val="600"/>
              </a:spcAft>
            </a:pPr>
            <a:r>
              <a:rPr lang="vi-VN" b="1"/>
              <a:t>Cơ chế chính</a:t>
            </a:r>
            <a:r>
              <a:rPr lang="vi-VN"/>
              <a:t>:</a:t>
            </a:r>
          </a:p>
          <a:p>
            <a:pPr>
              <a:spcBef>
                <a:spcPts val="600"/>
              </a:spcBef>
              <a:spcAft>
                <a:spcPts val="600"/>
              </a:spcAft>
            </a:pPr>
            <a:r>
              <a:rPr lang="en-US"/>
              <a:t>- </a:t>
            </a:r>
            <a:r>
              <a:rPr lang="vi-VN"/>
              <a:t>Mở rộng Transformer bằng 2 loại “cổng”:</a:t>
            </a:r>
          </a:p>
          <a:p>
            <a:pPr marL="742950" lvl="1" indent="-285750">
              <a:spcBef>
                <a:spcPts val="600"/>
              </a:spcBef>
              <a:spcAft>
                <a:spcPts val="600"/>
              </a:spcAft>
              <a:buFont typeface="Arial" panose="020B0604020202020204" pitchFamily="34" charset="0"/>
              <a:buChar char="•"/>
            </a:pPr>
            <a:r>
              <a:rPr lang="vi-VN" b="1"/>
              <a:t>Retain gate (g_r)</a:t>
            </a:r>
            <a:r>
              <a:rPr lang="vi-VN"/>
              <a:t>: Giữ lại thông tin gốc từ modal chính (main modality).</a:t>
            </a:r>
          </a:p>
          <a:p>
            <a:pPr marL="742950" lvl="1" indent="-285750">
              <a:spcBef>
                <a:spcPts val="600"/>
              </a:spcBef>
              <a:spcAft>
                <a:spcPts val="600"/>
              </a:spcAft>
              <a:buFont typeface="Arial" panose="020B0604020202020204" pitchFamily="34" charset="0"/>
              <a:buChar char="•"/>
            </a:pPr>
            <a:r>
              <a:rPr lang="vi-VN" b="1"/>
              <a:t>Compound gate (g_c)</a:t>
            </a:r>
            <a:r>
              <a:rPr lang="vi-VN"/>
              <a:t>: Trộn thông tin từ modal bổ sung (complementary).</a:t>
            </a:r>
          </a:p>
          <a:p>
            <a:pPr>
              <a:spcBef>
                <a:spcPts val="600"/>
              </a:spcBef>
              <a:spcAft>
                <a:spcPts val="600"/>
              </a:spcAft>
            </a:pPr>
            <a:r>
              <a:rPr lang="en-US" b="1"/>
              <a:t>- </a:t>
            </a:r>
            <a:r>
              <a:rPr lang="vi-VN" b="1"/>
              <a:t>Hoạt động</a:t>
            </a:r>
            <a:r>
              <a:rPr lang="vi-VN"/>
              <a:t>:</a:t>
            </a:r>
          </a:p>
          <a:p>
            <a:pPr marL="742950" lvl="1" indent="-285750">
              <a:spcBef>
                <a:spcPts val="600"/>
              </a:spcBef>
              <a:spcAft>
                <a:spcPts val="600"/>
              </a:spcAft>
              <a:buFont typeface="Arial" panose="020B0604020202020204" pitchFamily="34" charset="0"/>
              <a:buChar char="•"/>
            </a:pPr>
            <a:r>
              <a:rPr lang="vi-VN"/>
              <a:t>Tính attention giữa hai modal (main và complementary).</a:t>
            </a:r>
          </a:p>
          <a:p>
            <a:pPr marL="742950" lvl="1" indent="-285750">
              <a:spcBef>
                <a:spcPts val="600"/>
              </a:spcBef>
              <a:spcAft>
                <a:spcPts val="600"/>
              </a:spcAft>
              <a:buFont typeface="Arial" panose="020B0604020202020204" pitchFamily="34" charset="0"/>
              <a:buChar char="•"/>
            </a:pPr>
            <a:r>
              <a:rPr lang="vi-VN"/>
              <a:t>Trộn thông tin bằng cách điều chỉnh tỉ lệ retain/compound.</a:t>
            </a:r>
          </a:p>
          <a:p>
            <a:pPr>
              <a:spcBef>
                <a:spcPts val="600"/>
              </a:spcBef>
              <a:spcAft>
                <a:spcPts val="600"/>
              </a:spcAft>
            </a:pPr>
            <a:r>
              <a:rPr lang="en-US" b="1"/>
              <a:t>- </a:t>
            </a:r>
            <a:r>
              <a:rPr lang="vi-VN" b="1"/>
              <a:t>Lợi ích</a:t>
            </a:r>
            <a:r>
              <a:rPr lang="vi-VN"/>
              <a:t>:</a:t>
            </a:r>
          </a:p>
          <a:p>
            <a:pPr marL="742950" lvl="1" indent="-285750">
              <a:spcBef>
                <a:spcPts val="600"/>
              </a:spcBef>
              <a:spcAft>
                <a:spcPts val="600"/>
              </a:spcAft>
              <a:buFont typeface="Arial" panose="020B0604020202020204" pitchFamily="34" charset="0"/>
              <a:buChar char="•"/>
            </a:pPr>
            <a:r>
              <a:rPr lang="vi-VN"/>
              <a:t>Tránh pha trộn tuỳ tiện; kiểm soát chi tiết mức độ “tiêm” thông tin giữa hai modal.</a:t>
            </a:r>
          </a:p>
          <a:p>
            <a:pPr marL="742950" lvl="1" indent="-285750">
              <a:spcBef>
                <a:spcPts val="600"/>
              </a:spcBef>
              <a:spcAft>
                <a:spcPts val="600"/>
              </a:spcAft>
              <a:buFont typeface="Arial" panose="020B0604020202020204" pitchFamily="34" charset="0"/>
              <a:buChar char="•"/>
            </a:pPr>
            <a:r>
              <a:rPr lang="vi-VN"/>
              <a:t>Đảm bảo modal quan trọng được ưu tiên giữ lại, đồng thời vẫn tận dụng được modal bổ sung</a:t>
            </a:r>
          </a:p>
        </p:txBody>
      </p:sp>
    </p:spTree>
    <p:extLst>
      <p:ext uri="{BB962C8B-B14F-4D97-AF65-F5344CB8AC3E}">
        <p14:creationId xmlns:p14="http://schemas.microsoft.com/office/powerpoint/2010/main" val="178119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D7DF38-AD46-6390-BFEA-4D72402D1961}"/>
              </a:ext>
            </a:extLst>
          </p:cNvPr>
          <p:cNvSpPr>
            <a:spLocks noGrp="1"/>
          </p:cNvSpPr>
          <p:nvPr>
            <p:ph type="sldNum" sz="quarter" idx="12"/>
          </p:nvPr>
        </p:nvSpPr>
        <p:spPr/>
        <p:txBody>
          <a:bodyPr/>
          <a:lstStyle/>
          <a:p>
            <a:fld id="{8CD74C06-11BB-614F-BBC2-4C7403C3E10F}" type="slidenum">
              <a:rPr lang="en-VN" smtClean="0">
                <a:latin typeface="Times New Roman" panose="02020603050405020304" pitchFamily="18" charset="0"/>
                <a:cs typeface="Times New Roman" panose="02020603050405020304" pitchFamily="18" charset="0"/>
              </a:rPr>
              <a:t>5</a:t>
            </a:fld>
            <a:endParaRPr lang="en-VN"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DC63527-E6AF-626D-798A-D08D8AB0C454}"/>
              </a:ext>
            </a:extLst>
          </p:cNvPr>
          <p:cNvSpPr>
            <a:spLocks noGrp="1"/>
          </p:cNvSpPr>
          <p:nvPr>
            <p:ph type="title"/>
          </p:nvPr>
        </p:nvSpPr>
        <p:spPr>
          <a:xfrm>
            <a:off x="154379" y="154459"/>
            <a:ext cx="10515600" cy="917848"/>
          </a:xfrm>
        </p:spPr>
        <p:txBody>
          <a:bodyPr>
            <a:normAutofit/>
          </a:bodyPr>
          <a:lstStyle/>
          <a:p>
            <a:pPr fontAlgn="base">
              <a:spcBef>
                <a:spcPts val="1800"/>
              </a:spcBef>
              <a:spcAft>
                <a:spcPts val="1800"/>
              </a:spcAft>
            </a:pPr>
            <a:r>
              <a:rPr lang="vi-VN" b="1">
                <a:solidFill>
                  <a:srgbClr val="0070C0"/>
                </a:solidFill>
                <a:cs typeface="Times New Roman" panose="02020603050405020304" pitchFamily="18" charset="0"/>
              </a:rPr>
              <a:t>Feature Space Separator</a:t>
            </a:r>
            <a:endParaRPr lang="en-VN" dirty="0"/>
          </a:p>
        </p:txBody>
      </p:sp>
      <p:sp>
        <p:nvSpPr>
          <p:cNvPr id="5" name="Rectangle 1">
            <a:extLst>
              <a:ext uri="{FF2B5EF4-FFF2-40B4-BE49-F238E27FC236}">
                <a16:creationId xmlns:a16="http://schemas.microsoft.com/office/drawing/2014/main" id="{8819BCE0-425A-4802-AFEE-BCF1C5BB20CD}"/>
              </a:ext>
            </a:extLst>
          </p:cNvPr>
          <p:cNvSpPr>
            <a:spLocks noChangeArrowheads="1"/>
          </p:cNvSpPr>
          <p:nvPr/>
        </p:nvSpPr>
        <p:spPr bwMode="auto">
          <a:xfrm>
            <a:off x="154379" y="1245514"/>
            <a:ext cx="113646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  Vấn đề gặp phải</a:t>
            </a: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“Feature space collapse” – Các đặc trưng của hai modal dần “hoà” thành giống nhau, mất tính phân biệt.</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Giải pháp</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Thêm bộ phân biệt (discriminator) để “nhận dạng” xem một vector đặc trưng đến từ modal nào.</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Sử dụng </a:t>
            </a:r>
            <a:r>
              <a:rPr kumimoji="0" lang="en-US" altLang="en-US" sz="1800" b="1" i="0" u="none" strike="noStrike" cap="none" normalizeH="0" baseline="0">
                <a:ln>
                  <a:noFill/>
                </a:ln>
                <a:solidFill>
                  <a:schemeClr val="tx1"/>
                </a:solidFill>
                <a:effectLst/>
                <a:latin typeface="Arial" panose="020B0604020202020204" pitchFamily="34" charset="0"/>
              </a:rPr>
              <a:t>discriminator loss</a:t>
            </a:r>
            <a:r>
              <a:rPr kumimoji="0" lang="en-US" altLang="en-US" sz="1800" b="0" i="0" u="none" strike="noStrike" cap="none" normalizeH="0" baseline="0">
                <a:ln>
                  <a:noFill/>
                </a:ln>
                <a:solidFill>
                  <a:schemeClr val="tx1"/>
                </a:solidFill>
                <a:effectLst/>
                <a:latin typeface="Arial" panose="020B0604020202020204" pitchFamily="34" charset="0"/>
              </a:rPr>
              <a:t> như một dạng regularization ép hai modal duy trì sự độc lập trong không gian ẩn.</a:t>
            </a:r>
          </a:p>
          <a:p>
            <a:pPr marL="0" marR="0" lvl="0" indent="0" algn="l" defTabSz="914400" rtl="0" eaLnBrk="0" fontAlgn="base" latinLnBrk="0" hangingPunct="0">
              <a:lnSpc>
                <a:spcPct val="100000"/>
              </a:lnSpc>
              <a:spcBef>
                <a:spcPts val="600"/>
              </a:spcBef>
              <a:spcAft>
                <a:spcPts val="600"/>
              </a:spcAft>
              <a:buClrTx/>
              <a:buSzTx/>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Ý nghĩa</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Giữ cho các modal đủ khác biệt, giúp chúng bổ sung thông tin lẫn nhau tốt hơn.</a:t>
            </a:r>
          </a:p>
          <a:p>
            <a:pPr marL="0" marR="0" lvl="0" indent="0" algn="l" defTabSz="914400" rtl="0" eaLnBrk="0" fontAlgn="base" latinLnBrk="0" hangingPunct="0">
              <a:lnSpc>
                <a:spcPct val="100000"/>
              </a:lnSpc>
              <a:spcBef>
                <a:spcPts val="600"/>
              </a:spcBef>
              <a:spcAft>
                <a:spcPts val="60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896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CED0CA-9CEF-4122-21C6-7A481DFA0D0C}"/>
              </a:ext>
            </a:extLst>
          </p:cNvPr>
          <p:cNvSpPr>
            <a:spLocks noGrp="1"/>
          </p:cNvSpPr>
          <p:nvPr>
            <p:ph type="sldNum" sz="quarter" idx="12"/>
          </p:nvPr>
        </p:nvSpPr>
        <p:spPr/>
        <p:txBody>
          <a:bodyPr/>
          <a:lstStyle/>
          <a:p>
            <a:fld id="{8CD74C06-11BB-614F-BBC2-4C7403C3E10F}" type="slidenum">
              <a:rPr lang="en-VN" smtClean="0"/>
              <a:t>6</a:t>
            </a:fld>
            <a:endParaRPr lang="en-VN"/>
          </a:p>
        </p:txBody>
      </p:sp>
      <p:sp>
        <p:nvSpPr>
          <p:cNvPr id="7" name="Title 1">
            <a:extLst>
              <a:ext uri="{FF2B5EF4-FFF2-40B4-BE49-F238E27FC236}">
                <a16:creationId xmlns:a16="http://schemas.microsoft.com/office/drawing/2014/main" id="{B4E7F9FE-18B8-4456-B1B1-B1109A16C225}"/>
              </a:ext>
            </a:extLst>
          </p:cNvPr>
          <p:cNvSpPr txBox="1">
            <a:spLocks/>
          </p:cNvSpPr>
          <p:nvPr/>
        </p:nvSpPr>
        <p:spPr>
          <a:xfrm>
            <a:off x="142504" y="136525"/>
            <a:ext cx="10515600" cy="917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Bef>
                <a:spcPts val="1800"/>
              </a:spcBef>
              <a:spcAft>
                <a:spcPts val="1800"/>
              </a:spcAft>
            </a:pPr>
            <a:r>
              <a:rPr lang="vi-VN" b="1" dirty="0">
                <a:solidFill>
                  <a:srgbClr val="0070C0"/>
                </a:solidFill>
                <a:cs typeface="Times New Roman" panose="02020603050405020304" pitchFamily="18" charset="0"/>
              </a:rPr>
              <a:t>Quy trình Huấn luyện</a:t>
            </a:r>
            <a:endParaRPr lang="en-VN" dirty="0"/>
          </a:p>
        </p:txBody>
      </p:sp>
      <p:pic>
        <p:nvPicPr>
          <p:cNvPr id="3" name="Picture 2">
            <a:extLst>
              <a:ext uri="{FF2B5EF4-FFF2-40B4-BE49-F238E27FC236}">
                <a16:creationId xmlns:a16="http://schemas.microsoft.com/office/drawing/2014/main" id="{3805AB64-6C07-452B-BF73-056554B98E53}"/>
              </a:ext>
            </a:extLst>
          </p:cNvPr>
          <p:cNvPicPr>
            <a:picLocks noChangeAspect="1"/>
          </p:cNvPicPr>
          <p:nvPr/>
        </p:nvPicPr>
        <p:blipFill>
          <a:blip r:embed="rId3"/>
          <a:stretch>
            <a:fillRect/>
          </a:stretch>
        </p:blipFill>
        <p:spPr>
          <a:xfrm>
            <a:off x="1299482" y="1054373"/>
            <a:ext cx="9786582" cy="5725713"/>
          </a:xfrm>
          <a:prstGeom prst="rect">
            <a:avLst/>
          </a:prstGeom>
        </p:spPr>
      </p:pic>
    </p:spTree>
    <p:extLst>
      <p:ext uri="{BB962C8B-B14F-4D97-AF65-F5344CB8AC3E}">
        <p14:creationId xmlns:p14="http://schemas.microsoft.com/office/powerpoint/2010/main" val="288847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xfrm>
            <a:off x="296882" y="-81913"/>
            <a:ext cx="11792200" cy="923333"/>
          </a:xfrm>
          <a:prstGeom prst="rect">
            <a:avLst/>
          </a:prstGeom>
        </p:spPr>
        <p:txBody>
          <a:bodyPr/>
          <a:lstStyle>
            <a:lvl1pPr>
              <a:defRPr b="1">
                <a:solidFill>
                  <a:srgbClr val="0070C0"/>
                </a:solidFill>
                <a:latin typeface="Times New Roman"/>
                <a:ea typeface="Times New Roman"/>
                <a:cs typeface="Times New Roman"/>
                <a:sym typeface="Times New Roman"/>
              </a:defRPr>
            </a:lvl1pPr>
          </a:lstStyle>
          <a:p>
            <a:r>
              <a:t>Các lớp hoạt động thế nào? </a:t>
            </a:r>
          </a:p>
        </p:txBody>
      </p:sp>
      <p:sp>
        <p:nvSpPr>
          <p:cNvPr id="115" name="Slide Number Placeholder 3"/>
          <p:cNvSpPr txBox="1">
            <a:spLocks noGrp="1"/>
          </p:cNvSpPr>
          <p:nvPr>
            <p:ph type="sldNum" sz="quarter" idx="2"/>
          </p:nvPr>
        </p:nvSpPr>
        <p:spPr>
          <a:xfrm>
            <a:off x="11080191" y="6400152"/>
            <a:ext cx="273609" cy="277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757575"/>
                </a:solidFill>
                <a:effectLst/>
                <a:uFillTx/>
                <a:latin typeface="+mn-lt"/>
                <a:ea typeface="+mn-ea"/>
                <a:cs typeface="+mn-cs"/>
                <a:sym typeface="Helvetica Neue Mediu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Neue Medium"/>
              </a:defRPr>
            </a:lvl9pPr>
          </a:lstStyle>
          <a:p>
            <a:fld id="{86CB4B4D-7CA3-9044-876B-883B54F8677D}" type="slidenum">
              <a:rPr lang="en-VN" smtClean="0"/>
              <a:pPr/>
              <a:t>7</a:t>
            </a:fld>
            <a:endParaRPr/>
          </a:p>
        </p:txBody>
      </p:sp>
      <p:graphicFrame>
        <p:nvGraphicFramePr>
          <p:cNvPr id="116" name="Table 1"/>
          <p:cNvGraphicFramePr/>
          <p:nvPr>
            <p:extLst>
              <p:ext uri="{D42A27DB-BD31-4B8C-83A1-F6EECF244321}">
                <p14:modId xmlns:p14="http://schemas.microsoft.com/office/powerpoint/2010/main" val="1060329486"/>
              </p:ext>
            </p:extLst>
          </p:nvPr>
        </p:nvGraphicFramePr>
        <p:xfrm>
          <a:off x="102919" y="779507"/>
          <a:ext cx="5612082" cy="5620645"/>
        </p:xfrm>
        <a:graphic>
          <a:graphicData uri="http://schemas.openxmlformats.org/drawingml/2006/table">
            <a:tbl>
              <a:tblPr bandRow="1"/>
              <a:tblGrid>
                <a:gridCol w="1667447">
                  <a:extLst>
                    <a:ext uri="{9D8B030D-6E8A-4147-A177-3AD203B41FA5}">
                      <a16:colId xmlns:a16="http://schemas.microsoft.com/office/drawing/2014/main" val="20000"/>
                    </a:ext>
                  </a:extLst>
                </a:gridCol>
                <a:gridCol w="3944635">
                  <a:extLst>
                    <a:ext uri="{9D8B030D-6E8A-4147-A177-3AD203B41FA5}">
                      <a16:colId xmlns:a16="http://schemas.microsoft.com/office/drawing/2014/main" val="20001"/>
                    </a:ext>
                  </a:extLst>
                </a:gridCol>
              </a:tblGrid>
              <a:tr h="590062">
                <a:tc>
                  <a:txBody>
                    <a:bodyPr/>
                    <a:lstStyle/>
                    <a:p>
                      <a:pPr algn="l">
                        <a:lnSpc>
                          <a:spcPct val="90000"/>
                        </a:lnSpc>
                        <a:spcBef>
                          <a:spcPts val="1000"/>
                        </a:spcBef>
                      </a:pPr>
                      <a:endParaRPr sz="1200" dirty="0"/>
                    </a:p>
                  </a:txBody>
                  <a:tcPr marL="12700" marR="12700" marT="12700" marB="12700" anchor="ctr" horzOverflow="overflow"/>
                </a:tc>
                <a:tc>
                  <a:txBody>
                    <a:bodyPr/>
                    <a:lstStyle/>
                    <a:p>
                      <a:pPr algn="l">
                        <a:lnSpc>
                          <a:spcPct val="90000"/>
                        </a:lnSpc>
                        <a:spcBef>
                          <a:spcPts val="1000"/>
                        </a:spcBef>
                        <a:defRPr sz="1800"/>
                      </a:pPr>
                      <a:r>
                        <a:rPr sz="1200"/>
                        <a:t>Vai trò</a:t>
                      </a:r>
                    </a:p>
                  </a:txBody>
                  <a:tcPr marL="12700" marR="12700" marT="12700" marB="12700" anchor="ctr" horzOverflow="overflow"/>
                </a:tc>
                <a:extLst>
                  <a:ext uri="{0D108BD9-81ED-4DB2-BD59-A6C34878D82A}">
                    <a16:rowId xmlns:a16="http://schemas.microsoft.com/office/drawing/2014/main" val="10000"/>
                  </a:ext>
                </a:extLst>
              </a:tr>
              <a:tr h="590062">
                <a:tc>
                  <a:txBody>
                    <a:bodyPr/>
                    <a:lstStyle/>
                    <a:p>
                      <a:pPr algn="l">
                        <a:lnSpc>
                          <a:spcPct val="90000"/>
                        </a:lnSpc>
                        <a:spcBef>
                          <a:spcPts val="1000"/>
                        </a:spcBef>
                        <a:defRPr sz="1800"/>
                      </a:pPr>
                      <a:r>
                        <a:rPr sz="1200"/>
                        <a:t>BiGRU &amp; Avgpool</a:t>
                      </a:r>
                    </a:p>
                  </a:txBody>
                  <a:tcPr marL="12700" marR="12700" marT="12700" marB="12700" anchor="ctr" horzOverflow="overflow"/>
                </a:tc>
                <a:tc>
                  <a:txBody>
                    <a:bodyPr/>
                    <a:lstStyle/>
                    <a:p>
                      <a:pPr algn="l">
                        <a:lnSpc>
                          <a:spcPct val="90000"/>
                        </a:lnSpc>
                        <a:spcBef>
                          <a:spcPts val="1000"/>
                        </a:spcBef>
                        <a:defRPr sz="1800"/>
                      </a:pPr>
                      <a:r>
                        <a:rPr sz="1200"/>
                        <a:t>Chuẩn hoá đặc trưng chuỗi của từng modality, dùng trung bình toàn chuỗi để lấy vector biểu diễn tổng quát cho từng layer.</a:t>
                      </a:r>
                    </a:p>
                  </a:txBody>
                  <a:tcPr marL="12700" marR="12700" marT="12700" marB="12700" anchor="ctr" horzOverflow="overflow"/>
                </a:tc>
                <a:extLst>
                  <a:ext uri="{0D108BD9-81ED-4DB2-BD59-A6C34878D82A}">
                    <a16:rowId xmlns:a16="http://schemas.microsoft.com/office/drawing/2014/main" val="10001"/>
                  </a:ext>
                </a:extLst>
              </a:tr>
              <a:tr h="1217780">
                <a:tc>
                  <a:txBody>
                    <a:bodyPr/>
                    <a:lstStyle/>
                    <a:p>
                      <a:pPr algn="l">
                        <a:lnSpc>
                          <a:spcPct val="90000"/>
                        </a:lnSpc>
                        <a:spcBef>
                          <a:spcPts val="1000"/>
                        </a:spcBef>
                        <a:defRPr sz="1800"/>
                      </a:pPr>
                      <a:r>
                        <a:rPr sz="1200"/>
                        <a:t>Retain Gate &amp; Compound Gate</a:t>
                      </a:r>
                    </a:p>
                  </a:txBody>
                  <a:tcPr marL="12700" marR="12700" marT="12700" marB="12700" anchor="ctr" horzOverflow="overflow"/>
                </a:tc>
                <a:tc>
                  <a:txBody>
                    <a:bodyPr/>
                    <a:lstStyle/>
                    <a:p>
                      <a:pPr algn="l">
                        <a:lnSpc>
                          <a:spcPct val="90000"/>
                        </a:lnSpc>
                        <a:spcBef>
                          <a:spcPts val="1000"/>
                        </a:spcBef>
                      </a:pPr>
                      <a:r>
                        <a:rPr sz="1200" dirty="0" err="1"/>
                        <a:t>Tạo</a:t>
                      </a:r>
                      <a:r>
                        <a:rPr sz="1200" dirty="0"/>
                        <a:t> </a:t>
                      </a:r>
                      <a:r>
                        <a:rPr sz="1200" dirty="0" err="1"/>
                        <a:t>hai</a:t>
                      </a:r>
                      <a:r>
                        <a:rPr sz="1200" dirty="0"/>
                        <a:t> </a:t>
                      </a:r>
                      <a:r>
                        <a:rPr sz="1200" dirty="0" err="1"/>
                        <a:t>tín</a:t>
                      </a:r>
                      <a:r>
                        <a:rPr sz="1200" dirty="0"/>
                        <a:t> </a:t>
                      </a:r>
                      <a:r>
                        <a:rPr sz="1200" dirty="0" err="1"/>
                        <a:t>hiệu</a:t>
                      </a:r>
                      <a:r>
                        <a:rPr sz="1200" dirty="0"/>
                        <a:t> </a:t>
                      </a:r>
                      <a:r>
                        <a:rPr sz="1200" dirty="0" err="1"/>
                        <a:t>kiểm</a:t>
                      </a:r>
                      <a:r>
                        <a:rPr sz="1200" dirty="0"/>
                        <a:t> </a:t>
                      </a:r>
                      <a:r>
                        <a:rPr sz="1200" dirty="0" err="1"/>
                        <a:t>soát</a:t>
                      </a:r>
                      <a:r>
                        <a:rPr sz="1200" dirty="0"/>
                        <a:t> </a:t>
                      </a:r>
                      <a:r>
                        <a:rPr sz="1200" dirty="0" err="1"/>
                        <a:t>thông</a:t>
                      </a:r>
                      <a:r>
                        <a:rPr sz="1200" dirty="0"/>
                        <a:t> tin: </a:t>
                      </a:r>
                    </a:p>
                    <a:p>
                      <a:pPr marL="120315" indent="-120315" algn="l">
                        <a:lnSpc>
                          <a:spcPct val="90000"/>
                        </a:lnSpc>
                        <a:spcBef>
                          <a:spcPts val="1000"/>
                        </a:spcBef>
                        <a:buSzPct val="100000"/>
                        <a:buChar char="-"/>
                      </a:pPr>
                      <a:r>
                        <a:rPr sz="1200" dirty="0"/>
                        <a:t>Retain Gate </a:t>
                      </a:r>
                      <a:r>
                        <a:rPr sz="1200" dirty="0" err="1"/>
                        <a:t>để</a:t>
                      </a:r>
                      <a:r>
                        <a:rPr sz="1200" dirty="0"/>
                        <a:t> </a:t>
                      </a:r>
                      <a:r>
                        <a:rPr sz="1200" dirty="0" err="1"/>
                        <a:t>xác</a:t>
                      </a:r>
                      <a:r>
                        <a:rPr sz="1200" dirty="0"/>
                        <a:t> </a:t>
                      </a:r>
                      <a:r>
                        <a:rPr sz="1200" dirty="0" err="1"/>
                        <a:t>định</a:t>
                      </a:r>
                      <a:r>
                        <a:rPr sz="1200" dirty="0"/>
                        <a:t> </a:t>
                      </a:r>
                      <a:r>
                        <a:rPr sz="1200" dirty="0" err="1"/>
                        <a:t>giữ</a:t>
                      </a:r>
                      <a:r>
                        <a:rPr sz="1200" dirty="0"/>
                        <a:t> </a:t>
                      </a:r>
                      <a:r>
                        <a:rPr sz="1200" dirty="0" err="1"/>
                        <a:t>lại</a:t>
                      </a:r>
                      <a:r>
                        <a:rPr sz="1200" dirty="0"/>
                        <a:t> </a:t>
                      </a:r>
                      <a:r>
                        <a:rPr sz="1200" dirty="0" err="1"/>
                        <a:t>thông</a:t>
                      </a:r>
                      <a:r>
                        <a:rPr sz="1200" dirty="0"/>
                        <a:t> tin </a:t>
                      </a:r>
                      <a:r>
                        <a:rPr sz="1200" dirty="0" err="1"/>
                        <a:t>cũ</a:t>
                      </a:r>
                      <a:r>
                        <a:rPr sz="1200" dirty="0"/>
                        <a:t>.</a:t>
                      </a:r>
                    </a:p>
                    <a:p>
                      <a:pPr marL="120315" indent="-120315" algn="l">
                        <a:lnSpc>
                          <a:spcPct val="90000"/>
                        </a:lnSpc>
                        <a:spcBef>
                          <a:spcPts val="1000"/>
                        </a:spcBef>
                        <a:buSzPct val="100000"/>
                        <a:buChar char="-"/>
                      </a:pPr>
                      <a:r>
                        <a:rPr sz="1200" dirty="0"/>
                        <a:t>Compound Gate </a:t>
                      </a:r>
                      <a:r>
                        <a:rPr sz="1200" dirty="0" err="1"/>
                        <a:t>để</a:t>
                      </a:r>
                      <a:r>
                        <a:rPr sz="1200" dirty="0"/>
                        <a:t> </a:t>
                      </a:r>
                      <a:r>
                        <a:rPr sz="1200" dirty="0" err="1"/>
                        <a:t>xác</a:t>
                      </a:r>
                      <a:r>
                        <a:rPr sz="1200" dirty="0"/>
                        <a:t> </a:t>
                      </a:r>
                      <a:r>
                        <a:rPr sz="1200" dirty="0" err="1"/>
                        <a:t>định</a:t>
                      </a:r>
                      <a:r>
                        <a:rPr sz="1200" dirty="0"/>
                        <a:t> </a:t>
                      </a:r>
                      <a:r>
                        <a:rPr sz="1200" dirty="0" err="1"/>
                        <a:t>phần</a:t>
                      </a:r>
                      <a:r>
                        <a:rPr sz="1200" dirty="0"/>
                        <a:t> </a:t>
                      </a:r>
                      <a:r>
                        <a:rPr sz="1200" dirty="0" err="1"/>
                        <a:t>nào</a:t>
                      </a:r>
                      <a:r>
                        <a:rPr sz="1200" dirty="0"/>
                        <a:t> </a:t>
                      </a:r>
                      <a:r>
                        <a:rPr sz="1200" dirty="0" err="1"/>
                        <a:t>từ</a:t>
                      </a:r>
                      <a:r>
                        <a:rPr sz="1200" dirty="0"/>
                        <a:t> </a:t>
                      </a:r>
                      <a:r>
                        <a:rPr sz="1200" dirty="0" err="1"/>
                        <a:t>kết</a:t>
                      </a:r>
                      <a:r>
                        <a:rPr sz="1200" dirty="0"/>
                        <a:t> </a:t>
                      </a:r>
                      <a:r>
                        <a:rPr sz="1200" dirty="0" err="1"/>
                        <a:t>quả</a:t>
                      </a:r>
                      <a:r>
                        <a:rPr sz="1200" dirty="0"/>
                        <a:t> attention </a:t>
                      </a:r>
                      <a:r>
                        <a:rPr sz="1200" dirty="0" err="1"/>
                        <a:t>với</a:t>
                      </a:r>
                      <a:r>
                        <a:rPr sz="1200" dirty="0"/>
                        <a:t> modality </a:t>
                      </a:r>
                      <a:r>
                        <a:rPr sz="1200" dirty="0" err="1"/>
                        <a:t>còn</a:t>
                      </a:r>
                      <a:r>
                        <a:rPr sz="1200" dirty="0"/>
                        <a:t> </a:t>
                      </a:r>
                      <a:r>
                        <a:rPr sz="1200" dirty="0" err="1"/>
                        <a:t>lại</a:t>
                      </a:r>
                      <a:r>
                        <a:rPr sz="1200" dirty="0"/>
                        <a:t> </a:t>
                      </a:r>
                      <a:r>
                        <a:rPr sz="1200" dirty="0" err="1"/>
                        <a:t>nên</a:t>
                      </a:r>
                      <a:r>
                        <a:rPr sz="1200" dirty="0"/>
                        <a:t> </a:t>
                      </a:r>
                      <a:r>
                        <a:rPr sz="1200" dirty="0" err="1"/>
                        <a:t>đưa</a:t>
                      </a:r>
                      <a:r>
                        <a:rPr sz="1200" dirty="0"/>
                        <a:t> </a:t>
                      </a:r>
                      <a:r>
                        <a:rPr sz="1200" dirty="0" err="1"/>
                        <a:t>vào</a:t>
                      </a:r>
                      <a:r>
                        <a:rPr sz="1200" dirty="0"/>
                        <a:t>. </a:t>
                      </a:r>
                    </a:p>
                  </a:txBody>
                  <a:tcPr marL="12700" marR="12700" marT="12700" marB="12700" anchor="ctr" horzOverflow="overflow"/>
                </a:tc>
                <a:extLst>
                  <a:ext uri="{0D108BD9-81ED-4DB2-BD59-A6C34878D82A}">
                    <a16:rowId xmlns:a16="http://schemas.microsoft.com/office/drawing/2014/main" val="10002"/>
                  </a:ext>
                </a:extLst>
              </a:tr>
              <a:tr h="590062">
                <a:tc>
                  <a:txBody>
                    <a:bodyPr/>
                    <a:lstStyle/>
                    <a:p>
                      <a:pPr algn="l">
                        <a:lnSpc>
                          <a:spcPct val="90000"/>
                        </a:lnSpc>
                        <a:spcBef>
                          <a:spcPts val="1000"/>
                        </a:spcBef>
                        <a:defRPr sz="1800"/>
                      </a:pPr>
                      <a:r>
                        <a:rPr sz="1200"/>
                        <a:t>Multi-Head Attention (MHA)</a:t>
                      </a:r>
                    </a:p>
                  </a:txBody>
                  <a:tcPr marL="12700" marR="12700" marT="12700" marB="12700" anchor="ctr" horzOverflow="overflow"/>
                </a:tc>
                <a:tc>
                  <a:txBody>
                    <a:bodyPr/>
                    <a:lstStyle/>
                    <a:p>
                      <a:pPr algn="l">
                        <a:lnSpc>
                          <a:spcPct val="90000"/>
                        </a:lnSpc>
                        <a:spcBef>
                          <a:spcPts val="1000"/>
                        </a:spcBef>
                        <a:defRPr sz="1800"/>
                      </a:pPr>
                      <a:r>
                        <a:rPr sz="1200"/>
                        <a:t>Attention giúp học mối quan hệ liên phương thức.</a:t>
                      </a:r>
                    </a:p>
                  </a:txBody>
                  <a:tcPr marL="12700" marR="12700" marT="12700" marB="12700" anchor="ctr" horzOverflow="overflow"/>
                </a:tc>
                <a:extLst>
                  <a:ext uri="{0D108BD9-81ED-4DB2-BD59-A6C34878D82A}">
                    <a16:rowId xmlns:a16="http://schemas.microsoft.com/office/drawing/2014/main" val="10003"/>
                  </a:ext>
                </a:extLst>
              </a:tr>
              <a:tr h="1516956">
                <a:tc>
                  <a:txBody>
                    <a:bodyPr/>
                    <a:lstStyle/>
                    <a:p>
                      <a:pPr algn="l">
                        <a:lnSpc>
                          <a:spcPct val="90000"/>
                        </a:lnSpc>
                        <a:spcBef>
                          <a:spcPts val="1000"/>
                        </a:spcBef>
                        <a:defRPr sz="1800"/>
                      </a:pPr>
                      <a:r>
                        <a:rPr sz="1200" dirty="0"/>
                        <a:t>Add &amp; Norm + Feed Forward Network (FFN)</a:t>
                      </a:r>
                    </a:p>
                  </a:txBody>
                  <a:tcPr marL="12700" marR="12700" marT="12700" marB="12700" anchor="ctr" horzOverflow="overflow"/>
                </a:tc>
                <a:tc>
                  <a:txBody>
                    <a:bodyPr/>
                    <a:lstStyle/>
                    <a:p>
                      <a:pPr algn="l">
                        <a:lnSpc>
                          <a:spcPct val="90000"/>
                        </a:lnSpc>
                        <a:spcBef>
                          <a:spcPts val="1000"/>
                        </a:spcBef>
                      </a:pPr>
                      <a:r>
                        <a:rPr sz="1200" dirty="0"/>
                        <a:t>Sau attention, </a:t>
                      </a:r>
                      <a:r>
                        <a:rPr sz="1200" dirty="0" err="1"/>
                        <a:t>thực</a:t>
                      </a:r>
                      <a:r>
                        <a:rPr sz="1200" dirty="0"/>
                        <a:t> </a:t>
                      </a:r>
                      <a:r>
                        <a:rPr sz="1200" dirty="0" err="1"/>
                        <a:t>hiện</a:t>
                      </a:r>
                      <a:r>
                        <a:rPr sz="1200" dirty="0"/>
                        <a:t>:</a:t>
                      </a:r>
                    </a:p>
                    <a:p>
                      <a:pPr marL="457200" indent="-317500" algn="l">
                        <a:lnSpc>
                          <a:spcPct val="90000"/>
                        </a:lnSpc>
                        <a:spcBef>
                          <a:spcPts val="1000"/>
                        </a:spcBef>
                        <a:buSzPct val="100000"/>
                        <a:buFont typeface="Times Roman"/>
                        <a:buChar char="•"/>
                      </a:pPr>
                      <a:r>
                        <a:rPr sz="1200" b="1" dirty="0">
                          <a:latin typeface="Helvetica Neue"/>
                          <a:ea typeface="Helvetica Neue"/>
                          <a:cs typeface="Helvetica Neue"/>
                          <a:sym typeface="Helvetica Neue"/>
                        </a:rPr>
                        <a:t>Residual connection</a:t>
                      </a:r>
                      <a:r>
                        <a:rPr sz="1200" dirty="0"/>
                        <a:t> → </a:t>
                      </a:r>
                      <a:r>
                        <a:rPr sz="1200" dirty="0" err="1"/>
                        <a:t>kết</a:t>
                      </a:r>
                      <a:r>
                        <a:rPr sz="1200" dirty="0"/>
                        <a:t> </a:t>
                      </a:r>
                      <a:r>
                        <a:rPr sz="1200" dirty="0" err="1"/>
                        <a:t>hợp</a:t>
                      </a:r>
                      <a:r>
                        <a:rPr sz="1200" dirty="0"/>
                        <a:t> </a:t>
                      </a:r>
                      <a:r>
                        <a:rPr sz="1200" dirty="0" err="1"/>
                        <a:t>kết</a:t>
                      </a:r>
                      <a:r>
                        <a:rPr sz="1200" dirty="0"/>
                        <a:t> </a:t>
                      </a:r>
                      <a:r>
                        <a:rPr sz="1200" dirty="0" err="1"/>
                        <a:t>quả</a:t>
                      </a:r>
                      <a:r>
                        <a:rPr sz="1200" dirty="0"/>
                        <a:t> attention </a:t>
                      </a:r>
                      <a:r>
                        <a:rPr sz="1200" dirty="0" err="1"/>
                        <a:t>và</a:t>
                      </a:r>
                      <a:r>
                        <a:rPr sz="1200" dirty="0"/>
                        <a:t> input </a:t>
                      </a:r>
                      <a:r>
                        <a:rPr sz="1200" dirty="0" err="1"/>
                        <a:t>cũ</a:t>
                      </a:r>
                      <a:r>
                        <a:rPr sz="1200" dirty="0"/>
                        <a:t>.</a:t>
                      </a:r>
                    </a:p>
                    <a:p>
                      <a:pPr marL="457200" indent="-317500" algn="l">
                        <a:lnSpc>
                          <a:spcPct val="90000"/>
                        </a:lnSpc>
                        <a:spcBef>
                          <a:spcPts val="1000"/>
                        </a:spcBef>
                        <a:buSzPct val="100000"/>
                        <a:buFont typeface="Times Roman"/>
                        <a:buChar char="•"/>
                      </a:pPr>
                      <a:r>
                        <a:rPr sz="1200" b="1" dirty="0">
                          <a:latin typeface="Helvetica Neue"/>
                          <a:ea typeface="Helvetica Neue"/>
                          <a:cs typeface="Helvetica Neue"/>
                          <a:sym typeface="Helvetica Neue"/>
                        </a:rPr>
                        <a:t>FFN</a:t>
                      </a:r>
                      <a:r>
                        <a:rPr sz="1200" dirty="0"/>
                        <a:t> → </a:t>
                      </a:r>
                      <a:r>
                        <a:rPr sz="1200" dirty="0" err="1"/>
                        <a:t>nâng</a:t>
                      </a:r>
                      <a:r>
                        <a:rPr sz="1200" dirty="0"/>
                        <a:t> </a:t>
                      </a:r>
                      <a:r>
                        <a:rPr sz="1200" dirty="0" err="1"/>
                        <a:t>cao</a:t>
                      </a:r>
                      <a:r>
                        <a:rPr sz="1200" dirty="0"/>
                        <a:t> </a:t>
                      </a:r>
                      <a:r>
                        <a:rPr sz="1200" dirty="0" err="1"/>
                        <a:t>khả</a:t>
                      </a:r>
                      <a:r>
                        <a:rPr sz="1200" dirty="0"/>
                        <a:t> </a:t>
                      </a:r>
                      <a:r>
                        <a:rPr sz="1200" dirty="0" err="1"/>
                        <a:t>năng</a:t>
                      </a:r>
                      <a:r>
                        <a:rPr sz="1200" dirty="0"/>
                        <a:t> </a:t>
                      </a:r>
                      <a:r>
                        <a:rPr sz="1200" dirty="0" err="1"/>
                        <a:t>biểu</a:t>
                      </a:r>
                      <a:r>
                        <a:rPr sz="1200" dirty="0"/>
                        <a:t> </a:t>
                      </a:r>
                      <a:r>
                        <a:rPr sz="1200" dirty="0" err="1"/>
                        <a:t>diễn</a:t>
                      </a:r>
                      <a:r>
                        <a:rPr sz="1200" dirty="0"/>
                        <a:t> phi </a:t>
                      </a:r>
                      <a:r>
                        <a:rPr sz="1200" dirty="0" err="1"/>
                        <a:t>tuyến</a:t>
                      </a:r>
                      <a:r>
                        <a:rPr sz="1200" dirty="0"/>
                        <a:t> </a:t>
                      </a:r>
                      <a:r>
                        <a:rPr sz="1200" dirty="0" err="1"/>
                        <a:t>tính</a:t>
                      </a:r>
                      <a:r>
                        <a:rPr sz="1200" dirty="0"/>
                        <a:t>.</a:t>
                      </a:r>
                    </a:p>
                    <a:p>
                      <a:pPr marL="457200" indent="-317500" algn="l">
                        <a:lnSpc>
                          <a:spcPct val="90000"/>
                        </a:lnSpc>
                        <a:spcBef>
                          <a:spcPts val="1000"/>
                        </a:spcBef>
                        <a:buSzPct val="100000"/>
                        <a:buFont typeface="Times Roman"/>
                        <a:buChar char="•"/>
                      </a:pPr>
                      <a:r>
                        <a:rPr sz="1200" b="1" dirty="0" err="1">
                          <a:latin typeface="Helvetica Neue"/>
                          <a:ea typeface="Helvetica Neue"/>
                          <a:cs typeface="Helvetica Neue"/>
                          <a:sym typeface="Helvetica Neue"/>
                        </a:rPr>
                        <a:t>LayerNorm</a:t>
                      </a:r>
                      <a:r>
                        <a:rPr sz="1200" dirty="0"/>
                        <a:t> </a:t>
                      </a:r>
                      <a:r>
                        <a:rPr sz="1200" dirty="0" err="1"/>
                        <a:t>giúp</a:t>
                      </a:r>
                      <a:r>
                        <a:rPr sz="1200" dirty="0"/>
                        <a:t> </a:t>
                      </a:r>
                      <a:r>
                        <a:rPr sz="1200" dirty="0" err="1"/>
                        <a:t>ổn</a:t>
                      </a:r>
                      <a:r>
                        <a:rPr sz="1200" dirty="0"/>
                        <a:t> </a:t>
                      </a:r>
                      <a:r>
                        <a:rPr sz="1200" dirty="0" err="1"/>
                        <a:t>định</a:t>
                      </a:r>
                      <a:r>
                        <a:rPr sz="1200" dirty="0"/>
                        <a:t> </a:t>
                      </a:r>
                      <a:r>
                        <a:rPr sz="1200" dirty="0" err="1"/>
                        <a:t>huấn</a:t>
                      </a:r>
                      <a:r>
                        <a:rPr sz="1200" dirty="0"/>
                        <a:t> </a:t>
                      </a:r>
                      <a:r>
                        <a:rPr sz="1200" dirty="0" err="1"/>
                        <a:t>luyện</a:t>
                      </a:r>
                      <a:r>
                        <a:rPr sz="1200" dirty="0"/>
                        <a:t>.</a:t>
                      </a:r>
                    </a:p>
                  </a:txBody>
                  <a:tcPr marL="12700" marR="12700" marT="12700" marB="12700" anchor="ctr" horzOverflow="overflow"/>
                </a:tc>
                <a:extLst>
                  <a:ext uri="{0D108BD9-81ED-4DB2-BD59-A6C34878D82A}">
                    <a16:rowId xmlns:a16="http://schemas.microsoft.com/office/drawing/2014/main" val="10004"/>
                  </a:ext>
                </a:extLst>
              </a:tr>
              <a:tr h="1115723">
                <a:tc>
                  <a:txBody>
                    <a:bodyPr/>
                    <a:lstStyle/>
                    <a:p>
                      <a:pPr algn="l">
                        <a:lnSpc>
                          <a:spcPct val="90000"/>
                        </a:lnSpc>
                        <a:spcBef>
                          <a:spcPts val="1000"/>
                        </a:spcBef>
                        <a:defRPr sz="1800"/>
                      </a:pPr>
                      <a:r>
                        <a:rPr sz="1200" dirty="0"/>
                        <a:t>Modality-Specific Feature Separator</a:t>
                      </a:r>
                    </a:p>
                  </a:txBody>
                  <a:tcPr marL="12700" marR="12700" marT="12700" marB="12700" anchor="ctr" horzOverflow="overflow"/>
                </a:tc>
                <a:tc>
                  <a:txBody>
                    <a:bodyPr/>
                    <a:lstStyle/>
                    <a:p>
                      <a:pPr marL="457200" indent="-317500" algn="l">
                        <a:lnSpc>
                          <a:spcPct val="90000"/>
                        </a:lnSpc>
                        <a:spcBef>
                          <a:spcPts val="1000"/>
                        </a:spcBef>
                        <a:buSzPct val="100000"/>
                        <a:buFont typeface="Times Roman"/>
                        <a:buChar char="•"/>
                      </a:pPr>
                      <a:r>
                        <a:rPr sz="1200" dirty="0" err="1"/>
                        <a:t>Nhận</a:t>
                      </a:r>
                      <a:r>
                        <a:rPr sz="1200" dirty="0"/>
                        <a:t> vector </a:t>
                      </a:r>
                      <a:r>
                        <a:rPr sz="1200" dirty="0" err="1"/>
                        <a:t>đầu</a:t>
                      </a:r>
                      <a:r>
                        <a:rPr sz="1200" dirty="0"/>
                        <a:t> </a:t>
                      </a:r>
                      <a:r>
                        <a:rPr sz="1200" dirty="0" err="1"/>
                        <a:t>ra</a:t>
                      </a:r>
                      <a:r>
                        <a:rPr sz="1200" dirty="0"/>
                        <a:t> </a:t>
                      </a:r>
                      <a:r>
                        <a:rPr sz="1200" dirty="0" err="1"/>
                        <a:t>từ</a:t>
                      </a:r>
                      <a:r>
                        <a:rPr sz="1200" dirty="0"/>
                        <a:t> </a:t>
                      </a:r>
                      <a:r>
                        <a:rPr sz="1200" dirty="0" err="1"/>
                        <a:t>cả</a:t>
                      </a:r>
                      <a:r>
                        <a:rPr sz="1200" dirty="0"/>
                        <a:t> </a:t>
                      </a:r>
                      <a:r>
                        <a:rPr sz="1200" dirty="0" err="1"/>
                        <a:t>hai</a:t>
                      </a:r>
                      <a:r>
                        <a:rPr sz="1200" dirty="0"/>
                        <a:t> pipeline → </a:t>
                      </a:r>
                      <a:r>
                        <a:rPr sz="1200" dirty="0" err="1"/>
                        <a:t>phân</a:t>
                      </a:r>
                      <a:r>
                        <a:rPr sz="1200" dirty="0"/>
                        <a:t> </a:t>
                      </a:r>
                      <a:r>
                        <a:rPr sz="1200" dirty="0" err="1"/>
                        <a:t>biệt</a:t>
                      </a:r>
                      <a:r>
                        <a:rPr sz="1200" dirty="0"/>
                        <a:t> </a:t>
                      </a:r>
                      <a:r>
                        <a:rPr sz="1200" dirty="0" err="1"/>
                        <a:t>biểu</a:t>
                      </a:r>
                      <a:r>
                        <a:rPr sz="1200" dirty="0"/>
                        <a:t> </a:t>
                      </a:r>
                      <a:r>
                        <a:rPr sz="1200" dirty="0" err="1"/>
                        <a:t>diễn</a:t>
                      </a:r>
                      <a:r>
                        <a:rPr sz="1200" dirty="0"/>
                        <a:t> </a:t>
                      </a:r>
                      <a:r>
                        <a:rPr sz="1200" dirty="0" err="1"/>
                        <a:t>theo</a:t>
                      </a:r>
                      <a:r>
                        <a:rPr sz="1200" dirty="0"/>
                        <a:t> </a:t>
                      </a:r>
                      <a:r>
                        <a:rPr sz="1200" dirty="0" err="1"/>
                        <a:t>từng</a:t>
                      </a:r>
                      <a:r>
                        <a:rPr sz="1200" dirty="0"/>
                        <a:t> modality.</a:t>
                      </a:r>
                    </a:p>
                    <a:p>
                      <a:pPr marL="457200" indent="-317500" algn="l">
                        <a:lnSpc>
                          <a:spcPct val="90000"/>
                        </a:lnSpc>
                        <a:spcBef>
                          <a:spcPts val="1000"/>
                        </a:spcBef>
                        <a:buSzPct val="100000"/>
                        <a:buFont typeface="Times Roman"/>
                        <a:buChar char="•"/>
                      </a:pPr>
                      <a:r>
                        <a:rPr sz="1200" dirty="0" err="1"/>
                        <a:t>Sử</a:t>
                      </a:r>
                      <a:r>
                        <a:rPr sz="1200" dirty="0"/>
                        <a:t> </a:t>
                      </a:r>
                      <a:r>
                        <a:rPr sz="1200" dirty="0" err="1"/>
                        <a:t>dụng</a:t>
                      </a:r>
                      <a:r>
                        <a:rPr sz="1200" dirty="0"/>
                        <a:t> </a:t>
                      </a:r>
                      <a:r>
                        <a:rPr sz="1200" b="1" dirty="0">
                          <a:latin typeface="Helvetica Neue"/>
                          <a:ea typeface="Helvetica Neue"/>
                          <a:cs typeface="Helvetica Neue"/>
                          <a:sym typeface="Helvetica Neue"/>
                        </a:rPr>
                        <a:t>discriminator loss</a:t>
                      </a:r>
                      <a:r>
                        <a:rPr sz="1200" dirty="0"/>
                        <a:t> </a:t>
                      </a:r>
                      <a:r>
                        <a:rPr sz="1200" dirty="0" err="1"/>
                        <a:t>để</a:t>
                      </a:r>
                      <a:r>
                        <a:rPr sz="1200" dirty="0"/>
                        <a:t> </a:t>
                      </a:r>
                      <a:r>
                        <a:rPr sz="1200" dirty="0" err="1"/>
                        <a:t>duy</a:t>
                      </a:r>
                      <a:r>
                        <a:rPr sz="1200" dirty="0"/>
                        <a:t> </a:t>
                      </a:r>
                      <a:r>
                        <a:rPr sz="1200" dirty="0" err="1"/>
                        <a:t>trì</a:t>
                      </a:r>
                      <a:r>
                        <a:rPr sz="1200" dirty="0"/>
                        <a:t> </a:t>
                      </a:r>
                      <a:r>
                        <a:rPr sz="1200" dirty="0" err="1"/>
                        <a:t>tính</a:t>
                      </a:r>
                      <a:r>
                        <a:rPr sz="1200" dirty="0"/>
                        <a:t> </a:t>
                      </a:r>
                      <a:r>
                        <a:rPr sz="1200" dirty="0" err="1"/>
                        <a:t>độc</a:t>
                      </a:r>
                      <a:r>
                        <a:rPr sz="1200" dirty="0"/>
                        <a:t> </a:t>
                      </a:r>
                      <a:r>
                        <a:rPr sz="1200" dirty="0" err="1"/>
                        <a:t>lập</a:t>
                      </a:r>
                      <a:r>
                        <a:rPr sz="1200" dirty="0"/>
                        <a:t> </a:t>
                      </a:r>
                      <a:r>
                        <a:rPr sz="1200" dirty="0" err="1"/>
                        <a:t>giữa</a:t>
                      </a:r>
                      <a:r>
                        <a:rPr sz="1200" dirty="0"/>
                        <a:t> </a:t>
                      </a:r>
                      <a:r>
                        <a:rPr sz="1200" dirty="0" err="1"/>
                        <a:t>biểu</a:t>
                      </a:r>
                      <a:r>
                        <a:rPr sz="1200" dirty="0"/>
                        <a:t> </a:t>
                      </a:r>
                      <a:r>
                        <a:rPr sz="1200" dirty="0" err="1"/>
                        <a:t>diễn</a:t>
                      </a:r>
                      <a:r>
                        <a:rPr sz="1200" dirty="0"/>
                        <a:t> </a:t>
                      </a:r>
                      <a:r>
                        <a:rPr sz="1200" dirty="0" err="1"/>
                        <a:t>của</a:t>
                      </a:r>
                      <a:r>
                        <a:rPr sz="1200" dirty="0"/>
                        <a:t> </a:t>
                      </a:r>
                      <a:r>
                        <a:rPr sz="1200" dirty="0" err="1"/>
                        <a:t>hai</a:t>
                      </a:r>
                      <a:r>
                        <a:rPr sz="1200" dirty="0"/>
                        <a:t> modality.</a:t>
                      </a:r>
                    </a:p>
                  </a:txBody>
                  <a:tcPr marL="12700" marR="12700" marT="12700" marB="12700" anchor="ctr" horzOverflow="overflow"/>
                </a:tc>
                <a:extLst>
                  <a:ext uri="{0D108BD9-81ED-4DB2-BD59-A6C34878D82A}">
                    <a16:rowId xmlns:a16="http://schemas.microsoft.com/office/drawing/2014/main" val="10005"/>
                  </a:ext>
                </a:extLst>
              </a:tr>
            </a:tbl>
          </a:graphicData>
        </a:graphic>
      </p:graphicFrame>
      <p:pic>
        <p:nvPicPr>
          <p:cNvPr id="117" name="pasted-movie.png" descr="pasted-movie.png"/>
          <p:cNvPicPr>
            <a:picLocks noChangeAspect="1"/>
          </p:cNvPicPr>
          <p:nvPr/>
        </p:nvPicPr>
        <p:blipFill>
          <a:blip r:embed="rId2"/>
          <a:stretch>
            <a:fillRect/>
          </a:stretch>
        </p:blipFill>
        <p:spPr>
          <a:xfrm>
            <a:off x="5871995" y="1702840"/>
            <a:ext cx="6774482" cy="3394870"/>
          </a:xfrm>
          <a:prstGeom prst="rect">
            <a:avLst/>
          </a:prstGeom>
          <a:ln w="12700">
            <a:miter lim="400000"/>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2580B-2C24-9309-B72F-AAF00BF7EB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869EDD-B715-F85C-BF50-03764F17E813}"/>
              </a:ext>
            </a:extLst>
          </p:cNvPr>
          <p:cNvSpPr>
            <a:spLocks noGrp="1"/>
          </p:cNvSpPr>
          <p:nvPr>
            <p:ph type="sldNum" sz="quarter" idx="12"/>
          </p:nvPr>
        </p:nvSpPr>
        <p:spPr/>
        <p:txBody>
          <a:bodyPr/>
          <a:lstStyle/>
          <a:p>
            <a:fld id="{8CD74C06-11BB-614F-BBC2-4C7403C3E10F}" type="slidenum">
              <a:rPr lang="en-VN" smtClean="0"/>
              <a:t>8</a:t>
            </a:fld>
            <a:endParaRPr lang="en-VN"/>
          </a:p>
        </p:txBody>
      </p:sp>
      <p:sp>
        <p:nvSpPr>
          <p:cNvPr id="5" name="Title 1">
            <a:extLst>
              <a:ext uri="{FF2B5EF4-FFF2-40B4-BE49-F238E27FC236}">
                <a16:creationId xmlns:a16="http://schemas.microsoft.com/office/drawing/2014/main" id="{80D646D2-37DC-A7FC-D441-8757F12BB629}"/>
              </a:ext>
            </a:extLst>
          </p:cNvPr>
          <p:cNvSpPr>
            <a:spLocks noGrp="1"/>
          </p:cNvSpPr>
          <p:nvPr>
            <p:ph type="title"/>
          </p:nvPr>
        </p:nvSpPr>
        <p:spPr>
          <a:xfrm>
            <a:off x="201881" y="198872"/>
            <a:ext cx="11151919" cy="898999"/>
          </a:xfrm>
        </p:spPr>
        <p:txBody>
          <a:bodyPr>
            <a:normAutofit/>
          </a:bodyPr>
          <a:lstStyle/>
          <a:p>
            <a:r>
              <a:rPr lang="en-US" b="1">
                <a:solidFill>
                  <a:srgbClr val="0070C0"/>
                </a:solidFill>
                <a:cs typeface="Times New Roman" panose="02020603050405020304" pitchFamily="18" charset="0"/>
              </a:rPr>
              <a:t>Các bộ dữ liệu cho việc thử nghiệm</a:t>
            </a:r>
            <a:endParaRPr lang="en-VN" dirty="0">
              <a:solidFill>
                <a:srgbClr val="0070C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B2F649E-E456-4EC1-9FCE-141D1DB1C7D7}"/>
              </a:ext>
            </a:extLst>
          </p:cNvPr>
          <p:cNvSpPr>
            <a:spLocks noChangeArrowheads="1"/>
          </p:cNvSpPr>
          <p:nvPr/>
        </p:nvSpPr>
        <p:spPr bwMode="auto">
          <a:xfrm rot="10800000" flipV="1">
            <a:off x="415636" y="1500523"/>
            <a:ext cx="10331533" cy="395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ts val="60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 Datasets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MELD-Emo: 9989 </a:t>
            </a:r>
            <a:r>
              <a:rPr lang="en-US" altLang="en-US" sz="2800" b="1" dirty="0">
                <a:latin typeface="Arial" panose="020B0604020202020204" pitchFamily="34" charset="0"/>
              </a:rPr>
              <a:t>sample</a:t>
            </a:r>
            <a:r>
              <a:rPr kumimoji="0" lang="en-US" altLang="en-US" sz="2800" b="1" i="0" u="none" strike="noStrike" cap="none" normalizeH="0" baseline="0" dirty="0">
                <a:ln>
                  <a:noFill/>
                </a:ln>
                <a:solidFill>
                  <a:schemeClr val="tx1"/>
                </a:solidFill>
                <a:effectLst/>
                <a:latin typeface="Arial" panose="020B0604020202020204" pitchFamily="34" charset="0"/>
              </a:rPr>
              <a:t>, 7 Emotion</a:t>
            </a:r>
          </a:p>
          <a:p>
            <a:pPr marL="0" marR="0" lvl="0" indent="0" algn="l" defTabSz="914400" rtl="0" eaLnBrk="0" fontAlgn="base" latinLnBrk="0" hangingPunct="0">
              <a:lnSpc>
                <a:spcPct val="100000"/>
              </a:lnSpc>
              <a:spcBef>
                <a:spcPts val="600"/>
              </a:spcBef>
              <a:spcAft>
                <a:spcPts val="600"/>
              </a:spcAft>
              <a:buClrTx/>
              <a:buSzTx/>
              <a:tabLst/>
            </a:pPr>
            <a:r>
              <a:rPr lang="en-US" altLang="en-US" sz="2800" b="1" dirty="0">
                <a:latin typeface="Arial" panose="020B0604020202020204" pitchFamily="34" charset="0"/>
              </a:rPr>
              <a:t>MELD-Emo-</a:t>
            </a:r>
            <a:r>
              <a:rPr lang="en-US" altLang="en-US" sz="2800" b="1" dirty="0" err="1">
                <a:latin typeface="Arial" panose="020B0604020202020204" pitchFamily="34" charset="0"/>
              </a:rPr>
              <a:t>Dya</a:t>
            </a:r>
            <a:r>
              <a:rPr lang="en-US" altLang="en-US" sz="2800" b="1" dirty="0">
                <a:latin typeface="Arial" panose="020B0604020202020204" pitchFamily="34" charset="0"/>
              </a:rPr>
              <a:t>: 12840 sample, 7 Emotion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600"/>
              </a:spcAft>
              <a:buClrTx/>
              <a:buSzTx/>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ts val="600"/>
              </a:spcBef>
              <a:spcAft>
                <a:spcPts val="60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Các </a:t>
            </a:r>
            <a:r>
              <a:rPr kumimoji="0" lang="en-US" altLang="en-US" sz="2800" b="1" i="0" u="none" strike="noStrike" cap="none" normalizeH="0" baseline="0" dirty="0" err="1">
                <a:ln>
                  <a:noFill/>
                </a:ln>
                <a:solidFill>
                  <a:schemeClr val="tx1"/>
                </a:solidFill>
                <a:effectLst/>
                <a:latin typeface="Arial" panose="020B0604020202020204" pitchFamily="34" charset="0"/>
              </a:rPr>
              <a:t>chỉ</a:t>
            </a:r>
            <a:r>
              <a:rPr kumimoji="0" lang="en-US" altLang="en-US" sz="2800" b="1"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err="1">
                <a:ln>
                  <a:noFill/>
                </a:ln>
                <a:solidFill>
                  <a:schemeClr val="tx1"/>
                </a:solidFill>
                <a:effectLst/>
                <a:latin typeface="Arial" panose="020B0604020202020204" pitchFamily="34" charset="0"/>
              </a:rPr>
              <a:t>số</a:t>
            </a:r>
            <a:r>
              <a:rPr kumimoji="0" lang="en-US" altLang="en-US" sz="2800" b="1"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err="1">
                <a:ln>
                  <a:noFill/>
                </a:ln>
                <a:solidFill>
                  <a:schemeClr val="tx1"/>
                </a:solidFill>
                <a:effectLst/>
                <a:latin typeface="Arial" panose="020B0604020202020204" pitchFamily="34" charset="0"/>
              </a:rPr>
              <a:t>đánh</a:t>
            </a:r>
            <a:r>
              <a:rPr kumimoji="0" lang="en-US" altLang="en-US" sz="2800" b="1"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err="1">
                <a:ln>
                  <a:noFill/>
                </a:ln>
                <a:solidFill>
                  <a:schemeClr val="tx1"/>
                </a:solidFill>
                <a:effectLst/>
                <a:latin typeface="Arial" panose="020B0604020202020204" pitchFamily="34" charset="0"/>
              </a:rPr>
              <a:t>giá</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ts val="600"/>
              </a:spcBef>
              <a:spcAft>
                <a:spcPts val="60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MAE, Acc-7, Acc-2, F1, Pearson Corr.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160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07F6-416B-6F36-2840-8F18AADB1B1B}"/>
              </a:ext>
            </a:extLst>
          </p:cNvPr>
          <p:cNvSpPr>
            <a:spLocks noGrp="1"/>
          </p:cNvSpPr>
          <p:nvPr>
            <p:ph type="title"/>
          </p:nvPr>
        </p:nvSpPr>
        <p:spPr>
          <a:xfrm>
            <a:off x="555173" y="16780"/>
            <a:ext cx="11136083" cy="1325563"/>
          </a:xfrm>
        </p:spPr>
        <p:txBody>
          <a:bodyPr/>
          <a:lstStyle/>
          <a:p>
            <a:r>
              <a:rPr lang="vi-VN" b="1">
                <a:solidFill>
                  <a:srgbClr val="0070C0"/>
                </a:solidFill>
                <a:cs typeface="Times New Roman" panose="02020603050405020304" pitchFamily="18" charset="0"/>
              </a:rPr>
              <a:t>Kết quả Thực nghiệm</a:t>
            </a:r>
            <a:endParaRPr lang="en-VN"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D475AA-C3DF-E01C-1CC7-D37991FE3CA7}"/>
              </a:ext>
            </a:extLst>
          </p:cNvPr>
          <p:cNvSpPr>
            <a:spLocks noGrp="1"/>
          </p:cNvSpPr>
          <p:nvPr>
            <p:ph type="sldNum" sz="quarter" idx="12"/>
          </p:nvPr>
        </p:nvSpPr>
        <p:spPr/>
        <p:txBody>
          <a:bodyPr/>
          <a:lstStyle/>
          <a:p>
            <a:fld id="{8CD74C06-11BB-614F-BBC2-4C7403C3E10F}" type="slidenum">
              <a:rPr lang="en-VN" smtClean="0"/>
              <a:t>9</a:t>
            </a:fld>
            <a:endParaRPr lang="en-VN"/>
          </a:p>
        </p:txBody>
      </p:sp>
    </p:spTree>
    <p:extLst>
      <p:ext uri="{BB962C8B-B14F-4D97-AF65-F5344CB8AC3E}">
        <p14:creationId xmlns:p14="http://schemas.microsoft.com/office/powerpoint/2010/main" val="3422144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5700</TotalTime>
  <Words>1845</Words>
  <Application>Microsoft Macintosh PowerPoint</Application>
  <PresentationFormat>Widescreen</PresentationFormat>
  <Paragraphs>125</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Helvetica Neue</vt:lpstr>
      <vt:lpstr>Times</vt:lpstr>
      <vt:lpstr>Times New Roman</vt:lpstr>
      <vt:lpstr>Times Roman</vt:lpstr>
      <vt:lpstr>Office Theme</vt:lpstr>
      <vt:lpstr>Bi-Bimodal Modality Fusion for Correlation-Controlled Multimodal Sentiment Analysis</vt:lpstr>
      <vt:lpstr>Giới thiệu nội dung chính</vt:lpstr>
      <vt:lpstr>Tổng quan Giải pháp BBFN</vt:lpstr>
      <vt:lpstr>Gated Complementation Transformer (GCT)</vt:lpstr>
      <vt:lpstr>Feature Space Separator</vt:lpstr>
      <vt:lpstr>PowerPoint Presentation</vt:lpstr>
      <vt:lpstr>Các lớp hoạt động thế nào? </vt:lpstr>
      <vt:lpstr>Các bộ dữ liệu cho việc thử nghiệm</vt:lpstr>
      <vt:lpstr>Kết quả Thực nghiệm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HÓA KẾT HỢP HCE VÀ JAVA CARD  PHÂN TÍCH &amp; XÁC MINH GIAO THỨC BẢO MẬT Áp dụng Tamarin vào xây dựng hệ thống giao dịch an toàn</dc:title>
  <dc:creator>WangYi</dc:creator>
  <cp:lastModifiedBy>Trương Nguyen Quang Duy</cp:lastModifiedBy>
  <cp:revision>54</cp:revision>
  <dcterms:created xsi:type="dcterms:W3CDTF">2024-10-22T10:48:58Z</dcterms:created>
  <dcterms:modified xsi:type="dcterms:W3CDTF">2025-04-12T12:51:38Z</dcterms:modified>
</cp:coreProperties>
</file>