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bb9996d9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bb9996d9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bb9996d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bb9996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bb9996d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bb9996d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bb9996d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bb9996d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bb9996d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bb9996d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b9996d9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bb9996d9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b9996d9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b9996d9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b9996d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b9996d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bb9996d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bb9996d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bb9996d9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bb9996d9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bb9996d9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bb9996d9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b9996d9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b9996d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b9996d9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bb9996d9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bf2de60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bf2de60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bf2de60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bf2de60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bf2de60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bf2de60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f2de60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bf2de60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bb9996d9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bb9996d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bb9996d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bb9996d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b9996d9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b9996d9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bb9996d95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bb9996d9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bea440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bea440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bb9996d9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bb9996d9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bb77613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bb77613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bb9996d9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bb9996d9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b9996d95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bb9996d95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b9996d95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b9996d95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b9996d9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b9996d9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bb9996d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bb9996d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bb9996d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bb9996d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572132" y="805830"/>
            <a:ext cx="5029200" cy="22167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b="1" sz="5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27007" y="3428696"/>
            <a:ext cx="5029200" cy="5694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b="1"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25" y="1418050"/>
            <a:ext cx="2399526" cy="23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00" y="29772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4800"/>
              <a:buNone/>
              <a:defRPr sz="4800">
                <a:solidFill>
                  <a:srgbClr val="F1C23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60600" r="0" t="0"/>
          <a:stretch/>
        </p:blipFill>
        <p:spPr>
          <a:xfrm>
            <a:off x="5541275" y="0"/>
            <a:ext cx="3602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417787" y="1370453"/>
            <a:ext cx="8308500" cy="3611400"/>
          </a:xfrm>
          <a:prstGeom prst="roundRect">
            <a:avLst>
              <a:gd fmla="val 2695" name="adj"/>
            </a:avLst>
          </a:prstGeom>
          <a:solidFill>
            <a:schemeClr val="dk1">
              <a:alpha val="3450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34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60600" r="0" t="0"/>
          <a:stretch/>
        </p:blipFill>
        <p:spPr>
          <a:xfrm>
            <a:off x="5541275" y="0"/>
            <a:ext cx="3602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34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4800"/>
              <a:buNone/>
              <a:defRPr sz="4800">
                <a:solidFill>
                  <a:srgbClr val="F1C23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200"/>
              <a:buNone/>
              <a:defRPr sz="5200">
                <a:solidFill>
                  <a:srgbClr val="FFD9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>
            <p:ph type="ctrTitle"/>
          </p:nvPr>
        </p:nvSpPr>
        <p:spPr>
          <a:xfrm>
            <a:off x="3572132" y="805830"/>
            <a:ext cx="5029200" cy="22167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b="1" sz="5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3627007" y="3428696"/>
            <a:ext cx="5029200" cy="5694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b="1"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Helvetica Neue"/>
              <a:buNone/>
              <a:defRPr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25" y="1418050"/>
            <a:ext cx="2399526" cy="23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00" y="29772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60600" r="0" t="0"/>
          <a:stretch/>
        </p:blipFill>
        <p:spPr>
          <a:xfrm>
            <a:off x="5541275" y="0"/>
            <a:ext cx="3602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417787" y="1370453"/>
            <a:ext cx="8308500" cy="3611400"/>
          </a:xfrm>
          <a:prstGeom prst="roundRect">
            <a:avLst>
              <a:gd fmla="val 2695" name="adj"/>
            </a:avLst>
          </a:prstGeom>
          <a:solidFill>
            <a:schemeClr val="dk1">
              <a:alpha val="3451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34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0" l="60600" r="0" t="0"/>
          <a:stretch/>
        </p:blipFill>
        <p:spPr>
          <a:xfrm>
            <a:off x="5541275" y="0"/>
            <a:ext cx="3602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>
              <a:srgbClr val="000000">
                <a:alpha val="75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3473"/>
            <a:ext cx="5517000" cy="3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 i="0" sz="33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Char char="•"/>
              <a:defRPr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  <a:defRPr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 i="0" sz="33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Char char="•"/>
              <a:defRPr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  <a:defRPr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WkVvZreJtmU" TargetMode="External"/><Relationship Id="rId4" Type="http://schemas.openxmlformats.org/officeDocument/2006/relationships/hyperlink" Target="https://www.youtube.com/watch?v=WkVvZreJtmU" TargetMode="External"/><Relationship Id="rId5" Type="http://schemas.openxmlformats.org/officeDocument/2006/relationships/hyperlink" Target="https://www.freecodecamp.org/news/8-clustering-algorithms-in-machine-learning-that-all-data-scientists-should-know/" TargetMode="External"/><Relationship Id="rId6" Type="http://schemas.openxmlformats.org/officeDocument/2006/relationships/hyperlink" Target="https://www.youtube.com/watch?v=d9qf0qPPhsc&amp;list=PLfFghEzKVmjvWa8zZlC9GRGBjVG_HM3JL&amp;index=4&amp;pp=iAQB" TargetMode="External"/><Relationship Id="rId7" Type="http://schemas.openxmlformats.org/officeDocument/2006/relationships/hyperlink" Target="https://www.youtube.com/watch?v=SrY0sTJchHE&amp;t=746s&amp;pp=ygUWc2lkZGFyZGhhbiBjbHVzdGVyaW5nIA%3D%3D" TargetMode="External"/><Relationship Id="rId8" Type="http://schemas.openxmlformats.org/officeDocument/2006/relationships/hyperlink" Target="https://www.youtube.com/watch?v=Lsue2gEM9D0&amp;t=451s&amp;pp=ygUOc2lkZGFyZGhhbiBQQ0E%3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claacm.github.io/gradient-descent-visualiser/#playground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572132" y="805830"/>
            <a:ext cx="5029200" cy="221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the Machine Learning Lab</a:t>
            </a:r>
            <a:endParaRPr sz="4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27007" y="3428696"/>
            <a:ext cx="5029200" cy="56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Week #6 - 16 Oct ‘24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ML Lab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Unsupervised Learning Works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analyzes data and identifies patterns or groupings.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commonly used for clustering, anomaly detection, and association tasks.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techniques: clustering and dimensionality reduction.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Algorithms in Unsupervised Learning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Clustering Algorithms: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K-Means, Hierarchical Clu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Dimensionality Reduction: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PCA (Principal Component Analysis)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These algorithms help in identifying hidden patterns and simplifying complex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362400" y="3024875"/>
            <a:ext cx="6295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method of grouping similar data points into clusters where data within the same cluster are more alike than data in different clusters.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Clustering is a technique in unsupervised learning that groups similar data points together.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goal is to organize data into clusters, where data points within a cluster are more similar to each other than to those in other clusters.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Clustering Work?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Clustering algorithms analyze data and calculate similarity between data points using distance metrics (e.g., Euclidean distance).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K-Means: The algorithm assigns data points to the nearest cluster center, recalculates cluster centers iteratively until convergence.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500" y="2658775"/>
            <a:ext cx="2255376" cy="22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Clustering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Clustering is widely used in: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Image compression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Document organization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Grouping customers based on purchase behavior for targeted marketing.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75" y="1135450"/>
            <a:ext cx="302010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1362400" y="3024875"/>
            <a:ext cx="6295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popular clustering algorithm that partitions data into K clusters by minimizing the distance between points and their assigned cluster centroids.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is a popular partition-based clustering algorithm.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divides data into 'K' distinct clusters, where each data point belongs to the cluster with the nearest mean (cluster center).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algorithm is iterative, refining clusters with each step.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725" y="2352850"/>
            <a:ext cx="2583250" cy="27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K-Means Work?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number of clusters (K).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K random centroids (cluster centers).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each data point to the nearest centroid.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Recalculate centroids based on the mean of assigned points.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 steps 3-4 until centroids no longer change.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75" y="1078650"/>
            <a:ext cx="3731726" cy="15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K?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method: Plot the sum of squared errors (SSE) for different values of 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'elbow' point indicates the optimal K, balancing simplicity and fit.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 example: Plot SSE against K to identify the elbow point.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25" y="2932025"/>
            <a:ext cx="3909225" cy="20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78300" y="1469113"/>
            <a:ext cx="77874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By the end of this workshop, you will understand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What/How to: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Regression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Unsupervised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K-Means 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PCA: </a:t>
            </a:r>
            <a:r>
              <a:rPr lang="en" sz="1800"/>
              <a:t>Dimensionality</a:t>
            </a:r>
            <a:r>
              <a:rPr lang="en" sz="1800"/>
              <a:t> reduction</a:t>
            </a:r>
            <a:endParaRPr sz="18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K-Means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Used in market segmentation, image compression, and document classification.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Customer segmentation in marketing, grouping users with similar behaviors.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98" y="2243498"/>
            <a:ext cx="6547275" cy="2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1362400" y="3024875"/>
            <a:ext cx="6295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Feature scaling</a:t>
            </a:r>
            <a:r>
              <a:rPr lang="en" sz="1500">
                <a:solidFill>
                  <a:schemeClr val="lt1"/>
                </a:solidFill>
              </a:rPr>
              <a:t> is the process of normalizing or standardizing the range of features in a dataset to ensure that all features contribute equally to a machine learning model's performance.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Feature Scaling?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Feature scaling is a technique to standardize the range of independent variables or features of data. It ensures all features contribute equally to the model's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Importance: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Different scales of features can impact machine learning algorithms.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Makes optimization faster and improves accuracy.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of Feature Scaling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Min-Max Normalization (0 to 1):</a:t>
            </a:r>
            <a:b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Formula: X′= (X−Xmin)/(Xmax−Xmin)​​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Rescales data to a fixed range.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Suitable for algorithms like K-Nearest Neighbors.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Standardization (Z-Score Normalization):</a:t>
            </a:r>
            <a:b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Formula: X′=(X−μ)/σ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Centers the data around zero with unit variance.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Ideal for algorithms assuming Gaussian distribution (e.g., logistic regression).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Feature Scaling?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Algorithms That Need It: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Distance-based algorithms (KNN, SVM).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Gradient-based algorithms (logistic regression, neural networks).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Algorithms That Don’t Need It: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Tree-based algorithms (Decision Trees, Random Forest).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1362400" y="3024875"/>
            <a:ext cx="6295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dimensionality reduction technique that transforms data into a lower-dimensional space while retaining the most important variance.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Principal Component Analysis (PCA)?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is a dimensionality reduction technique used to simplify large datasets.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transforms data into a new coordinate system where the greatest variance is captured in the first few principal 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Helps in reducing noise and computational complexity while retaining essential patterns.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12" y="3102600"/>
            <a:ext cx="3850075" cy="18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PCA Work?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the dataset (ensure each feature has equal weight).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covariance matrix of the features.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the eigenvectors and eigenvalues of the covariance matrix.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top principal components (eigenvectors with highest eigenvalues).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 the data into the new feature space.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PCA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is used for: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Dimensionality reduction in large datasets.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Image compression.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Visualizing high-dimensional data in 2D/3D.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 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628650" y="1445550"/>
            <a:ext cx="83451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Linear</a:t>
            </a:r>
            <a:r>
              <a:rPr lang="en" u="sng">
                <a:solidFill>
                  <a:schemeClr val="hlink"/>
                </a:solidFill>
                <a:hlinkClick r:id="rId4"/>
              </a:rPr>
              <a:t> Regression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5"/>
              </a:rPr>
              <a:t>Clustering Algorithms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Unsupervised Learning 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7"/>
              </a:rPr>
              <a:t>K-clustering 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u="sng">
                <a:solidFill>
                  <a:schemeClr val="hlink"/>
                </a:solidFill>
                <a:hlinkClick r:id="rId8"/>
              </a:rPr>
              <a:t>PCA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816700" y="3053050"/>
            <a:ext cx="551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regression algorithm that models the relationship between a dependent variable and one or more independent variables by fitting a linear equation to the data.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Picture!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Linear Regression?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is a regression algorithm used to model the relationship between a dependent variable and one or more independent variables.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fits a straight line (linear equation) to minimize the difference between the predicted and actual values.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88" y="2911278"/>
            <a:ext cx="3398825" cy="19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Linear Regression Works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equation for a straight line is: y=mx+b (for simple linear regression).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estimates the slope (m) and intercept (b) to best fit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multiple linear regression, there are multiple input variables (features).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the Error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minimizes the error (residuals) between predicted and actual values.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uses a cost function like Mean Squared Error (MSE) and optimization techniques like Gradient Descent to find the best-fit line.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6517925" y="3318975"/>
            <a:ext cx="1314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 DESCENT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850" y="3210287"/>
            <a:ext cx="556075" cy="5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Linear Regression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28650" y="1445550"/>
            <a:ext cx="7526700" cy="33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Used in: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Predicting house prices based on features like size and location.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Forecasting sales trends over time.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Modeling the relationship between temperature and ice cream sales.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Predicting house prices based on square footage.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362400" y="3024875"/>
            <a:ext cx="6295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type of machine learning that finds hidden patterns or structures in data without labeled outcomes.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440875"/>
            <a:ext cx="4015500" cy="331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is a type of machine learning where the algorithm learns patterns from unlabeled data.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explicit output or target variable is provided.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find hidden structures in the data.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525" y="1173925"/>
            <a:ext cx="3810124" cy="3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22971"/>
      </a:dk2>
      <a:lt2>
        <a:srgbClr val="D8D9DC"/>
      </a:lt2>
      <a:accent1>
        <a:srgbClr val="F6B7D0"/>
      </a:accent1>
      <a:accent2>
        <a:srgbClr val="E32D90"/>
      </a:accent2>
      <a:accent3>
        <a:srgbClr val="C72FC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22971"/>
      </a:dk2>
      <a:lt2>
        <a:srgbClr val="D8D9DC"/>
      </a:lt2>
      <a:accent1>
        <a:srgbClr val="F6B7D0"/>
      </a:accent1>
      <a:accent2>
        <a:srgbClr val="E32D90"/>
      </a:accent2>
      <a:accent3>
        <a:srgbClr val="C72FC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