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1" r:id="rId6"/>
    <p:sldId id="262" r:id="rId7"/>
    <p:sldId id="263" r:id="rId8"/>
    <p:sldId id="297" r:id="rId9"/>
    <p:sldId id="264" r:id="rId10"/>
    <p:sldId id="296" r:id="rId11"/>
    <p:sldId id="265" r:id="rId12"/>
    <p:sldId id="268" r:id="rId13"/>
    <p:sldId id="298" r:id="rId14"/>
    <p:sldId id="267" r:id="rId15"/>
  </p:sldIdLst>
  <p:sldSz cx="9144000" cy="5143500" type="screen16x9"/>
  <p:notesSz cx="6858000" cy="9144000"/>
  <p:embeddedFontLst>
    <p:embeddedFont>
      <p:font typeface="Source Sans Pro" panose="020B0604020202020204" charset="0"/>
      <p:regular r:id="rId17"/>
      <p:bold r:id="rId18"/>
      <p:italic r:id="rId19"/>
      <p:boldItalic r:id="rId20"/>
    </p:embeddedFont>
    <p:embeddedFont>
      <p:font typeface="Tahoma" panose="020B0604030504040204" pitchFamily="34" charset="0"/>
      <p:regular r:id="rId21"/>
      <p:bold r:id="rId22"/>
    </p:embeddedFont>
    <p:embeddedFont>
      <p:font typeface="Segoe UI" panose="020B0502040204020203" pitchFamily="34" charset="0"/>
      <p:regular r:id="rId23"/>
      <p:bold r:id="rId24"/>
      <p:italic r:id="rId25"/>
      <p:boldItalic r:id="rId26"/>
    </p:embeddedFont>
    <p:embeddedFont>
      <p:font typeface="Roboto Slab" panose="020B0604020202020204" charset="0"/>
      <p:regular r:id="rId27"/>
      <p:bold r:id="rId28"/>
    </p:embeddedFont>
    <p:embeddedFont>
      <p:font typeface="Jokerman" panose="04090605060D06020702" pitchFamily="8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16" autoAdjust="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8463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37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Artificial Intelligence-enabled rapid diagnosis of patients with COVID-19</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(Alsunaidi et al, 2021) using CT scans found that their model had a 68% prediction accuracy.</a:t>
            </a:r>
            <a:endParaRPr dirty="0"/>
          </a:p>
        </p:txBody>
      </p:sp>
    </p:spTree>
    <p:extLst>
      <p:ext uri="{BB962C8B-B14F-4D97-AF65-F5344CB8AC3E}">
        <p14:creationId xmlns:p14="http://schemas.microsoft.com/office/powerpoint/2010/main" val="972216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9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04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83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43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1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1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2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3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83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2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978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a:off x="8771303"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2386267"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479461"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261541"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8882859"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1"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8"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466726" y="1991850"/>
            <a:ext cx="8258174" cy="1159800"/>
          </a:xfrm>
          <a:prstGeom prst="rect">
            <a:avLst/>
          </a:prstGeom>
        </p:spPr>
        <p:txBody>
          <a:bodyPr spcFirstLastPara="1" wrap="square" lIns="91425" tIns="91425" rIns="91425" bIns="91425" anchor="ctr" anchorCtr="0">
            <a:noAutofit/>
          </a:bodyPr>
          <a:lstStyle/>
          <a:p>
            <a:pPr algn="ctr"/>
            <a:r>
              <a:rPr lang="en-US" sz="1800" b="0" dirty="0">
                <a:ln w="0"/>
                <a:effectLst>
                  <a:outerShdw blurRad="38100" dist="38100" dir="2700000" algn="tl">
                    <a:srgbClr val="000000">
                      <a:alpha val="43137"/>
                    </a:srgbClr>
                  </a:outerShdw>
                </a:effectLst>
                <a:cs typeface="Times New Roman" panose="02020603050405020304" pitchFamily="18" charset="0"/>
              </a:rPr>
              <a:t>Pre-data presentation</a:t>
            </a: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t>
            </a:r>
            <a:r>
              <a:rPr lang="en-US" sz="1800" b="0" dirty="0"/>
              <a:t>On</a:t>
            </a:r>
            <a:br>
              <a:rPr lang="en-US" sz="1800" b="0" dirty="0"/>
            </a:br>
            <a:r>
              <a:rPr lang="en-US" sz="1800" dirty="0"/>
              <a:t>CLOUD BASED SYSTEM FOR DIAGNOSING </a:t>
            </a:r>
            <a:r>
              <a:rPr lang="en-US" sz="1800" dirty="0" smtClean="0"/>
              <a:t>COVID-19 </a:t>
            </a:r>
            <a:r>
              <a:rPr lang="en-US" sz="1800" dirty="0"/>
              <a:t>USING MACHINE LEARNING</a:t>
            </a:r>
            <a:r>
              <a:rPr lang="en-US" sz="1800" b="0" dirty="0"/>
              <a:t/>
            </a:r>
            <a:br>
              <a:rPr lang="en-US" sz="1800" b="0" dirty="0"/>
            </a:br>
            <a:r>
              <a:rPr lang="en-US" sz="1800" b="0" dirty="0"/>
              <a:t/>
            </a:r>
            <a:br>
              <a:rPr lang="en-US" sz="1800" b="0" dirty="0"/>
            </a:br>
            <a:r>
              <a:rPr lang="en-US" sz="1800" b="0" dirty="0"/>
              <a:t>BY</a:t>
            </a:r>
            <a:br>
              <a:rPr lang="en-US" sz="1800" b="0" dirty="0"/>
            </a:br>
            <a:r>
              <a:rPr lang="en-US" sz="1800" b="0" dirty="0"/>
              <a:t/>
            </a:r>
            <a:br>
              <a:rPr lang="en-US" sz="1800" b="0" dirty="0"/>
            </a:br>
            <a:r>
              <a:rPr lang="en-US" sz="1800" b="0" dirty="0"/>
              <a:t>AJIBOYE Oluwaferanmi Kelechi</a:t>
            </a:r>
            <a:br>
              <a:rPr lang="en-US" sz="1800" b="0" dirty="0"/>
            </a:br>
            <a:r>
              <a:rPr lang="en-US" sz="1800" b="0" dirty="0"/>
              <a:t/>
            </a:r>
            <a:br>
              <a:rPr lang="en-US" sz="1800" b="0" dirty="0"/>
            </a:br>
            <a:r>
              <a:rPr lang="en-US" sz="1800" dirty="0"/>
              <a:t>180202003</a:t>
            </a:r>
            <a:r>
              <a:rPr lang="en-US" sz="1800" b="0" dirty="0"/>
              <a:t/>
            </a:r>
            <a:br>
              <a:rPr lang="en-US" sz="1800" b="0" dirty="0"/>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2000" b="0" dirty="0">
                <a:ln w="0"/>
                <a:effectLst>
                  <a:outerShdw blurRad="38100" dist="19050" dir="2700000" algn="tl" rotWithShape="0">
                    <a:schemeClr val="dk1">
                      <a:alpha val="40000"/>
                    </a:schemeClr>
                  </a:outerShdw>
                </a:effectLst>
                <a:cs typeface="Times New Roman" panose="02020603050405020304" pitchFamily="18" charset="0"/>
              </a:rPr>
              <a:t>McPherson University, Seriki Sotayo, Ogun State.</a:t>
            </a:r>
            <a:br>
              <a:rPr lang="en-US" sz="20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Department Of Physical And Computer Sciences,</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College of Natural and Applied Sciences,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SUPERVISOR: Dr Femi Ayo Emmanuel &amp; Mr Abiodun Mustapha</a:t>
            </a:r>
            <a:endParaRPr sz="1800"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10</a:t>
            </a:fld>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025" y="-181010"/>
            <a:ext cx="4207258" cy="5391185"/>
          </a:xfrm>
          <a:prstGeom prst="rect">
            <a:avLst/>
          </a:prstGeom>
        </p:spPr>
      </p:pic>
    </p:spTree>
    <p:extLst>
      <p:ext uri="{BB962C8B-B14F-4D97-AF65-F5344CB8AC3E}">
        <p14:creationId xmlns:p14="http://schemas.microsoft.com/office/powerpoint/2010/main" val="229713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endParaRPr dirty="0"/>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sz="2800" dirty="0" smtClean="0"/>
              <a:t>Expected Outcomes</a:t>
            </a:r>
            <a:endParaRPr sz="2800" dirty="0"/>
          </a:p>
        </p:txBody>
      </p:sp>
      <p:sp>
        <p:nvSpPr>
          <p:cNvPr id="151" name="Google Shape;151;p21"/>
          <p:cNvSpPr txBox="1">
            <a:spLocks noGrp="1"/>
          </p:cNvSpPr>
          <p:nvPr>
            <p:ph type="body" idx="1"/>
          </p:nvPr>
        </p:nvSpPr>
        <p:spPr>
          <a:xfrm>
            <a:off x="649409" y="1070451"/>
            <a:ext cx="7967325" cy="2206800"/>
          </a:xfrm>
          <a:prstGeom prst="rect">
            <a:avLst/>
          </a:prstGeom>
        </p:spPr>
        <p:txBody>
          <a:bodyPr spcFirstLastPara="1" wrap="square" lIns="91425" tIns="91425" rIns="91425" bIns="91425" anchor="t" anchorCtr="0">
            <a:noAutofit/>
          </a:bodyPr>
          <a:lstStyle/>
          <a:p>
            <a:pPr marL="342900" indent="-342900"/>
            <a:r>
              <a:rPr lang="en-US" dirty="0" smtClean="0">
                <a:solidFill>
                  <a:schemeClr val="accent2"/>
                </a:solidFill>
              </a:rPr>
              <a:t>It is expected that the model has a </a:t>
            </a:r>
            <a:r>
              <a:rPr lang="en-US" dirty="0">
                <a:solidFill>
                  <a:schemeClr val="accent2"/>
                </a:solidFill>
              </a:rPr>
              <a:t>4</a:t>
            </a:r>
            <a:r>
              <a:rPr lang="en-US" dirty="0" smtClean="0">
                <a:solidFill>
                  <a:schemeClr val="accent2"/>
                </a:solidFill>
              </a:rPr>
              <a:t>0</a:t>
            </a:r>
            <a:r>
              <a:rPr lang="en-US" dirty="0" smtClean="0">
                <a:solidFill>
                  <a:schemeClr val="accent2"/>
                </a:solidFill>
              </a:rPr>
              <a:t>% - </a:t>
            </a:r>
            <a:r>
              <a:rPr lang="en-US" dirty="0">
                <a:solidFill>
                  <a:schemeClr val="accent2"/>
                </a:solidFill>
              </a:rPr>
              <a:t>5</a:t>
            </a:r>
            <a:r>
              <a:rPr lang="en-US" dirty="0" smtClean="0">
                <a:solidFill>
                  <a:schemeClr val="accent2"/>
                </a:solidFill>
              </a:rPr>
              <a:t>0% accuracy </a:t>
            </a:r>
            <a:r>
              <a:rPr lang="en-US" dirty="0" smtClean="0">
                <a:solidFill>
                  <a:schemeClr val="accent2"/>
                </a:solidFill>
              </a:rPr>
              <a:t>at predicting users with the virus.</a:t>
            </a:r>
            <a:br>
              <a:rPr lang="en-US" dirty="0" smtClean="0">
                <a:solidFill>
                  <a:schemeClr val="accent2"/>
                </a:solidFill>
              </a:rPr>
            </a:br>
            <a:endParaRPr lang="en-US" dirty="0" smtClean="0">
              <a:solidFill>
                <a:schemeClr val="accent2"/>
              </a:solidFill>
            </a:endParaRPr>
          </a:p>
          <a:p>
            <a:pPr marL="342900" indent="-342900"/>
            <a:r>
              <a:rPr lang="en-US" dirty="0" smtClean="0">
                <a:solidFill>
                  <a:schemeClr val="accent2"/>
                </a:solidFill>
              </a:rPr>
              <a:t>The model should be able to advise cautionary measures for a patient predicted to have the virus</a:t>
            </a:r>
            <a:endParaRPr dirty="0">
              <a:solidFill>
                <a:schemeClr val="accent2"/>
              </a:solidFill>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11</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r>
              <a:rPr lang="en-US" sz="1600" dirty="0" smtClean="0"/>
              <a:t>Alsunaidi </a:t>
            </a:r>
            <a:r>
              <a:rPr lang="en-US" sz="1600" dirty="0"/>
              <a:t>et </a:t>
            </a:r>
            <a:r>
              <a:rPr lang="en-US" sz="1600" dirty="0" smtClean="0"/>
              <a:t>al (2021). Artificial </a:t>
            </a:r>
            <a:r>
              <a:rPr lang="en-US" sz="1600" dirty="0"/>
              <a:t>Intelligence-enabled rapid diagnosis of patients with </a:t>
            </a:r>
            <a:r>
              <a:rPr lang="en-US" sz="1600" dirty="0" smtClean="0"/>
              <a:t>COVID-19</a:t>
            </a:r>
          </a:p>
          <a:p>
            <a:r>
              <a:rPr lang="en-US" sz="1600" dirty="0" smtClean="0"/>
              <a:t>Abbasi </a:t>
            </a:r>
            <a:r>
              <a:rPr lang="en-US" sz="1600" dirty="0"/>
              <a:t>et </a:t>
            </a:r>
            <a:r>
              <a:rPr lang="en-US" sz="1600" dirty="0" smtClean="0"/>
              <a:t>al (2021). An </a:t>
            </a:r>
            <a:r>
              <a:rPr lang="en-US" sz="1600" dirty="0"/>
              <a:t>expert system to diagnose COVID-19 and predict its severity using chest CT </a:t>
            </a:r>
            <a:r>
              <a:rPr lang="en-US" sz="1600" dirty="0" smtClean="0"/>
              <a:t>scans</a:t>
            </a:r>
          </a:p>
          <a:p>
            <a:r>
              <a:rPr lang="en-US" sz="1600" dirty="0" smtClean="0"/>
              <a:t>Abdel-Basst </a:t>
            </a:r>
            <a:r>
              <a:rPr lang="en-US" sz="1600" dirty="0"/>
              <a:t>et </a:t>
            </a:r>
            <a:r>
              <a:rPr lang="en-US" sz="1600" dirty="0" smtClean="0"/>
              <a:t>al (2020). A </a:t>
            </a:r>
            <a:r>
              <a:rPr lang="en-US" sz="1600" dirty="0"/>
              <a:t>model for the effective COVID-19 identification in uncertainty environment using primary symptoms and CT </a:t>
            </a:r>
            <a:r>
              <a:rPr lang="en-US" sz="1600" dirty="0" smtClean="0"/>
              <a:t>scans</a:t>
            </a:r>
          </a:p>
          <a:p>
            <a:r>
              <a:rPr lang="en-US" sz="1600" dirty="0" err="1" smtClean="0"/>
              <a:t>Fauci</a:t>
            </a:r>
            <a:r>
              <a:rPr lang="en-US" sz="1600" dirty="0" smtClean="0"/>
              <a:t> et al (2020). COVID-19 </a:t>
            </a:r>
            <a:r>
              <a:rPr lang="en-US" sz="1600" dirty="0"/>
              <a:t>Navigating the Uncharted. The </a:t>
            </a:r>
            <a:r>
              <a:rPr lang="en-US" sz="1600" dirty="0" smtClean="0"/>
              <a:t>New England </a:t>
            </a:r>
            <a:r>
              <a:rPr lang="en-US" sz="1600" dirty="0"/>
              <a:t>journal o f medicine</a:t>
            </a:r>
            <a:endParaRPr lang="en-US" sz="1600" dirty="0" smtClean="0"/>
          </a:p>
          <a:p>
            <a:r>
              <a:rPr lang="en-US" sz="1600" dirty="0" err="1" smtClean="0"/>
              <a:t>Stojanovic</a:t>
            </a:r>
            <a:r>
              <a:rPr lang="en-US" sz="1600" dirty="0" smtClean="0"/>
              <a:t> </a:t>
            </a:r>
            <a:r>
              <a:rPr lang="en-US" sz="1600" dirty="0"/>
              <a:t>et </a:t>
            </a:r>
            <a:r>
              <a:rPr lang="en-US" sz="1600" dirty="0" smtClean="0"/>
              <a:t>al (2020). A </a:t>
            </a:r>
            <a:r>
              <a:rPr lang="en-US" sz="1600" dirty="0"/>
              <a:t>Headset Like Wearable Device to Track COVID-19 Symptoms</a:t>
            </a:r>
            <a:r>
              <a:rPr lang="en-US" sz="1600" dirty="0" smtClean="0"/>
              <a:t>.</a:t>
            </a:r>
          </a:p>
          <a:p>
            <a:r>
              <a:rPr lang="en-US" sz="1600" dirty="0" smtClean="0"/>
              <a:t>Wu et al (2020). Characteristics </a:t>
            </a:r>
            <a:r>
              <a:rPr lang="en-US" sz="1600" dirty="0"/>
              <a:t>of and Important Lessons From the Coronavirus Disease 2019 (COVID-19) Outbreak in China</a:t>
            </a:r>
            <a:endParaRPr lang="en-US" sz="16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r>
              <a:rPr lang="en-US" sz="1800" dirty="0" smtClean="0"/>
              <a:t>Brown </a:t>
            </a:r>
            <a:r>
              <a:rPr lang="en-US" sz="1800" dirty="0"/>
              <a:t>et </a:t>
            </a:r>
            <a:r>
              <a:rPr lang="en-US" sz="1800" dirty="0" smtClean="0"/>
              <a:t>al (2021</a:t>
            </a:r>
            <a:r>
              <a:rPr lang="en-US" sz="1800" dirty="0"/>
              <a:t>). Exploring Automatic Diagnosis of COVID-19 from </a:t>
            </a:r>
            <a:r>
              <a:rPr lang="en-US" sz="1800" dirty="0" err="1"/>
              <a:t>Crowdsourced</a:t>
            </a:r>
            <a:r>
              <a:rPr lang="en-US" sz="1800" dirty="0"/>
              <a:t> Respiratory Sound </a:t>
            </a:r>
            <a:r>
              <a:rPr lang="en-US" sz="1800" dirty="0" smtClean="0"/>
              <a:t>Data. Health Day paper </a:t>
            </a:r>
          </a:p>
          <a:p>
            <a:r>
              <a:rPr lang="en-US" sz="1800" dirty="0"/>
              <a:t>Quiroz-Jua´rez </a:t>
            </a:r>
            <a:r>
              <a:rPr lang="en-US" sz="1800" dirty="0" smtClean="0"/>
              <a:t>et al (2021</a:t>
            </a:r>
            <a:r>
              <a:rPr lang="en-US" sz="1800" dirty="0"/>
              <a:t>). Identification of high-risk COVID-19 patients using machine </a:t>
            </a:r>
            <a:r>
              <a:rPr lang="en-US" sz="1800" dirty="0" smtClean="0"/>
              <a:t>learning. </a:t>
            </a:r>
            <a:r>
              <a:rPr lang="en-US" sz="1800" dirty="0" err="1" smtClean="0"/>
              <a:t>PLoS</a:t>
            </a:r>
            <a:r>
              <a:rPr lang="en-US" sz="1800" dirty="0" smtClean="0"/>
              <a:t> ONE</a:t>
            </a:r>
          </a:p>
          <a:p>
            <a:r>
              <a:rPr lang="en-US" sz="1800" dirty="0" err="1" smtClean="0"/>
              <a:t>Zoabi</a:t>
            </a:r>
            <a:r>
              <a:rPr lang="en-US" sz="1800" dirty="0" smtClean="0"/>
              <a:t> et al (2021). </a:t>
            </a:r>
            <a:r>
              <a:rPr lang="en-US" sz="1800" dirty="0"/>
              <a:t>Machine learning-based prediction of COVID-19 diagnosis based on </a:t>
            </a:r>
            <a:r>
              <a:rPr lang="en-US" sz="1800" dirty="0" smtClean="0"/>
              <a:t>symptoms. Digital </a:t>
            </a:r>
            <a:r>
              <a:rPr lang="en-US" sz="1800" dirty="0" err="1" smtClean="0"/>
              <a:t>Medecine</a:t>
            </a:r>
            <a:endParaRPr lang="en-US" sz="1800" dirty="0" smtClean="0"/>
          </a:p>
          <a:p>
            <a:r>
              <a:rPr lang="en-US" sz="1800" dirty="0" smtClean="0"/>
              <a:t>McAleer, M (2020</a:t>
            </a:r>
            <a:r>
              <a:rPr lang="en-US" sz="1800" dirty="0"/>
              <a:t>). Prevention Is Better Than the Cure: Risk Management of </a:t>
            </a:r>
            <a:r>
              <a:rPr lang="en-US" sz="1800" dirty="0" smtClean="0"/>
              <a:t>COVID-19. Journal of Risk and Financial Management</a:t>
            </a:r>
          </a:p>
          <a:p>
            <a:r>
              <a:rPr lang="en-US" sz="1800" dirty="0" smtClean="0"/>
              <a:t>Giri et al (2020</a:t>
            </a:r>
            <a:r>
              <a:rPr lang="en-US" sz="1800" dirty="0"/>
              <a:t>). Charting the challenges behind the testing of COVID-19 in developing countries: Nepal as a case </a:t>
            </a:r>
            <a:r>
              <a:rPr lang="en-US" sz="1800" dirty="0" smtClean="0"/>
              <a:t>study</a:t>
            </a:r>
          </a:p>
        </p:txBody>
      </p:sp>
    </p:spTree>
    <p:extLst>
      <p:ext uri="{BB962C8B-B14F-4D97-AF65-F5344CB8AC3E}">
        <p14:creationId xmlns:p14="http://schemas.microsoft.com/office/powerpoint/2010/main" val="4353557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4576733" y="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9" name="Google Shape;169;p23"/>
          <p:cNvSpPr/>
          <p:nvPr/>
        </p:nvSpPr>
        <p:spPr>
          <a:xfrm>
            <a:off x="267120" y="28149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70" name="Google Shape;170;p23"/>
          <p:cNvSpPr/>
          <p:nvPr/>
        </p:nvSpPr>
        <p:spPr>
          <a:xfrm>
            <a:off x="5214565" y="23375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7" name="Google Shape;168;p23"/>
          <p:cNvSpPr/>
          <p:nvPr/>
        </p:nvSpPr>
        <p:spPr>
          <a:xfrm>
            <a:off x="2669331" y="20862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8" name="Google Shape;169;p23"/>
          <p:cNvSpPr/>
          <p:nvPr/>
        </p:nvSpPr>
        <p:spPr>
          <a:xfrm>
            <a:off x="584898" y="-10455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9" name="Google Shape;170;p23"/>
          <p:cNvSpPr/>
          <p:nvPr/>
        </p:nvSpPr>
        <p:spPr>
          <a:xfrm>
            <a:off x="6484135" y="13836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7" name="Google Shape;167;p23"/>
          <p:cNvSpPr txBox="1">
            <a:spLocks noGrp="1"/>
          </p:cNvSpPr>
          <p:nvPr>
            <p:ph type="title"/>
          </p:nvPr>
        </p:nvSpPr>
        <p:spPr>
          <a:xfrm>
            <a:off x="902675" y="1800225"/>
            <a:ext cx="7571700" cy="1492125"/>
          </a:xfrm>
          <a:prstGeom prst="rect">
            <a:avLst/>
          </a:prstGeom>
        </p:spPr>
        <p:txBody>
          <a:bodyPr spcFirstLastPara="1" wrap="square" lIns="91425" tIns="91425" rIns="91425" bIns="91425" anchor="b" anchorCtr="0">
            <a:noAutofit/>
          </a:bodyPr>
          <a:lstStyle/>
          <a:p>
            <a:pPr algn="ctr"/>
            <a:r>
              <a:rPr lang="en-US" sz="7200" dirty="0" smtClean="0">
                <a:solidFill>
                  <a:schemeClr val="accent2"/>
                </a:solidFill>
                <a:latin typeface="Jokerman" panose="04090605060D06020702" pitchFamily="82" charset="0"/>
              </a:rPr>
              <a:t>THANK YOU!</a:t>
            </a:r>
            <a:endParaRPr sz="7200" dirty="0">
              <a:solidFill>
                <a:schemeClr val="accent2"/>
              </a:solidFill>
              <a:latin typeface="Jokerman" panose="04090605060D06020702" pitchFamily="82"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14</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108145"/>
            <a:ext cx="7571700" cy="702600"/>
          </a:xfrm>
          <a:prstGeom prst="rect">
            <a:avLst/>
          </a:prstGeom>
        </p:spPr>
        <p:txBody>
          <a:bodyPr spcFirstLastPara="1" wrap="square" lIns="91425" tIns="91425" rIns="91425" bIns="91425" anchor="b" anchorCtr="0">
            <a:noAutofit/>
          </a:bodyPr>
          <a:lstStyle/>
          <a:p>
            <a:r>
              <a:rPr lang="en-US" sz="3000" dirty="0"/>
              <a:t>PRESENTATION OVERVIEW</a:t>
            </a:r>
            <a:endParaRPr sz="3000" dirty="0"/>
          </a:p>
        </p:txBody>
      </p:sp>
      <p:sp>
        <p:nvSpPr>
          <p:cNvPr id="76" name="Google Shape;76;p13"/>
          <p:cNvSpPr txBox="1"/>
          <p:nvPr/>
        </p:nvSpPr>
        <p:spPr>
          <a:xfrm>
            <a:off x="786150" y="705922"/>
            <a:ext cx="7744875" cy="4113729"/>
          </a:xfrm>
          <a:prstGeom prst="rect">
            <a:avLst/>
          </a:prstGeom>
          <a:noFill/>
          <a:ln>
            <a:noFill/>
          </a:ln>
        </p:spPr>
        <p:txBody>
          <a:bodyPr spcFirstLastPara="1" wrap="square" lIns="91425" tIns="91425" rIns="91425" bIns="91425" anchor="t" anchorCtr="0">
            <a:noAutofit/>
          </a:bodyPr>
          <a:lstStyle/>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Introduction.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Problem Statement.</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Justification.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Aim and Objectives.</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Literature Review.</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Methodology</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Expected Outcome</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References</a:t>
            </a:r>
            <a:endParaRPr lang="en-US" sz="2200" dirty="0">
              <a:solidFill>
                <a:schemeClr val="accent2"/>
              </a:solidFill>
              <a:latin typeface="Source Sans Pro" panose="020B060402020202020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2</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285750"/>
            <a:ext cx="5642100" cy="495552"/>
          </a:xfrm>
          <a:prstGeom prst="rect">
            <a:avLst/>
          </a:prstGeom>
        </p:spPr>
        <p:txBody>
          <a:bodyPr spcFirstLastPara="1" wrap="square" lIns="91425" tIns="91425" rIns="91425" bIns="91425" anchor="b" anchorCtr="0">
            <a:noAutofit/>
          </a:bodyPr>
          <a:lstStyle/>
          <a:p>
            <a:pPr algn="ctr"/>
            <a:r>
              <a:rPr lang="en-US" sz="3000" dirty="0"/>
              <a:t>INTRODUCTION</a:t>
            </a:r>
            <a:endParaRPr sz="3000" dirty="0"/>
          </a:p>
        </p:txBody>
      </p:sp>
      <p:sp>
        <p:nvSpPr>
          <p:cNvPr id="86" name="Google Shape;86;p14"/>
          <p:cNvSpPr txBox="1">
            <a:spLocks noGrp="1"/>
          </p:cNvSpPr>
          <p:nvPr>
            <p:ph type="subTitle" idx="4294967295"/>
          </p:nvPr>
        </p:nvSpPr>
        <p:spPr>
          <a:xfrm>
            <a:off x="514350" y="1879534"/>
            <a:ext cx="8353423" cy="810884"/>
          </a:xfrm>
          <a:prstGeom prst="rect">
            <a:avLst/>
          </a:prstGeom>
        </p:spPr>
        <p:txBody>
          <a:bodyPr spcFirstLastPara="1" wrap="square" lIns="91425" tIns="91425" rIns="91425" bIns="91425" anchor="t" anchorCtr="0">
            <a:noAutofit/>
          </a:bodyPr>
          <a:lstStyle/>
          <a:p>
            <a:pPr marL="0" indent="0">
              <a:buNone/>
            </a:pPr>
            <a:r>
              <a:rPr lang="en-US" sz="1800" dirty="0">
                <a:solidFill>
                  <a:schemeClr val="accent2"/>
                </a:solidFill>
              </a:rPr>
              <a:t>Machine learning focuses on the creation of computer programs that can access data and use it to learn for themselves. (Quiroz-Jua´rez et al, 2021)</a:t>
            </a:r>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3</a:t>
            </a:fld>
            <a:endParaRPr dirty="0"/>
          </a:p>
        </p:txBody>
      </p:sp>
      <p:sp>
        <p:nvSpPr>
          <p:cNvPr id="11" name="Google Shape;86;p14"/>
          <p:cNvSpPr txBox="1">
            <a:spLocks/>
          </p:cNvSpPr>
          <p:nvPr/>
        </p:nvSpPr>
        <p:spPr>
          <a:xfrm>
            <a:off x="514351" y="576355"/>
            <a:ext cx="8353423" cy="1277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In simplicity, Machine Learning is the ability of a computer system or program to learn from data, identify patterns and make decisions with minimal human intervention. (Sara Brown, 2021)</a:t>
            </a:r>
          </a:p>
          <a:p>
            <a:pPr marL="0" indent="0">
              <a:buNone/>
            </a:pPr>
            <a:endParaRPr lang="en-US" sz="1800" dirty="0">
              <a:solidFill>
                <a:schemeClr val="accent2"/>
              </a:solidFill>
            </a:endParaRPr>
          </a:p>
        </p:txBody>
      </p:sp>
      <p:sp>
        <p:nvSpPr>
          <p:cNvPr id="13" name="Google Shape;86;p14"/>
          <p:cNvSpPr txBox="1">
            <a:spLocks/>
          </p:cNvSpPr>
          <p:nvPr/>
        </p:nvSpPr>
        <p:spPr>
          <a:xfrm>
            <a:off x="488273" y="2817887"/>
            <a:ext cx="8464811" cy="104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COVID-19 is </a:t>
            </a:r>
            <a:r>
              <a:rPr lang="en-US" sz="1800" dirty="0" smtClean="0">
                <a:solidFill>
                  <a:schemeClr val="accent2"/>
                </a:solidFill>
              </a:rPr>
              <a:t>a deadly disease originating from a </a:t>
            </a:r>
            <a:r>
              <a:rPr lang="en-US" sz="1800" dirty="0">
                <a:solidFill>
                  <a:schemeClr val="accent2"/>
                </a:solidFill>
              </a:rPr>
              <a:t>family of viruses knows as coronaviruses characterized by a core of genetic material covered with protein spikes.</a:t>
            </a:r>
            <a:br>
              <a:rPr lang="en-US" sz="1800" dirty="0">
                <a:solidFill>
                  <a:schemeClr val="accent2"/>
                </a:solidFill>
              </a:rPr>
            </a:br>
            <a:r>
              <a:rPr lang="en-US" sz="1800" dirty="0">
                <a:solidFill>
                  <a:schemeClr val="accent2"/>
                </a:solidFill>
              </a:rPr>
              <a:t>(Velavan &amp; Meyer, 2020)</a:t>
            </a:r>
          </a:p>
        </p:txBody>
      </p:sp>
      <p:sp>
        <p:nvSpPr>
          <p:cNvPr id="14" name="Google Shape;86;p14"/>
          <p:cNvSpPr txBox="1">
            <a:spLocks/>
          </p:cNvSpPr>
          <p:nvPr/>
        </p:nvSpPr>
        <p:spPr>
          <a:xfrm>
            <a:off x="514350" y="3991164"/>
            <a:ext cx="8353423" cy="810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This virus is rapidly transmitted through respiratory fluids and has no direct cure at the time of this research. (WHO, 2022)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41275" y="295276"/>
            <a:ext cx="5832600" cy="657169"/>
          </a:xfrm>
          <a:prstGeom prst="rect">
            <a:avLst/>
          </a:prstGeom>
        </p:spPr>
        <p:txBody>
          <a:bodyPr spcFirstLastPara="1" wrap="square" lIns="91425" tIns="91425" rIns="91425" bIns="91425" anchor="b" anchorCtr="0">
            <a:noAutofit/>
          </a:bodyPr>
          <a:lstStyle/>
          <a:p>
            <a:pPr algn="ctr"/>
            <a:r>
              <a:rPr lang="en-US" sz="3000" b="0" dirty="0"/>
              <a:t>PROBLEM STATEMENT</a:t>
            </a:r>
            <a:endParaRPr sz="3000" b="0" dirty="0"/>
          </a:p>
        </p:txBody>
      </p:sp>
      <p:sp>
        <p:nvSpPr>
          <p:cNvPr id="98" name="Google Shape;98;p15"/>
          <p:cNvSpPr txBox="1">
            <a:spLocks noGrp="1"/>
          </p:cNvSpPr>
          <p:nvPr>
            <p:ph type="subTitle" idx="1"/>
          </p:nvPr>
        </p:nvSpPr>
        <p:spPr>
          <a:xfrm>
            <a:off x="1117400" y="1087462"/>
            <a:ext cx="7759900" cy="3836965"/>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800" dirty="0">
                <a:solidFill>
                  <a:schemeClr val="accent2"/>
                </a:solidFill>
              </a:rPr>
              <a:t>The standard test for diagnosing COVID-19 in a patient is the PCR test: Reverse Transcriptase-Polymerase Chain Reaction (Fegert et al, 2020)</a:t>
            </a:r>
          </a:p>
          <a:p>
            <a:pPr marL="0" indent="0"/>
            <a:endParaRPr lang="en-US" sz="2000" dirty="0">
              <a:solidFill>
                <a:schemeClr val="accent2"/>
              </a:solidFill>
            </a:endParaRPr>
          </a:p>
          <a:p>
            <a:pPr marL="342900" indent="-342900">
              <a:buFont typeface="Arial" panose="020B0604020202020204" pitchFamily="34" charset="0"/>
              <a:buChar char="•"/>
            </a:pPr>
            <a:r>
              <a:rPr lang="en-US" sz="1800" dirty="0">
                <a:solidFill>
                  <a:schemeClr val="accent2"/>
                </a:solidFill>
              </a:rPr>
              <a:t>This testing procedure has multiple limitations including cost, limited kits available, speed of testing process (Afzal &amp; Adeel, 2020).</a:t>
            </a:r>
          </a:p>
          <a:p>
            <a:pPr marL="342900" indent="-342900">
              <a:buFont typeface="Arial" panose="020B0604020202020204" pitchFamily="34" charset="0"/>
              <a:buChar char="•"/>
            </a:pPr>
            <a:endParaRPr lang="en-US" sz="1800" dirty="0">
              <a:solidFill>
                <a:schemeClr val="accent2"/>
              </a:solidFill>
            </a:endParaRPr>
          </a:p>
          <a:p>
            <a:pPr marL="342900" indent="-342900">
              <a:buFont typeface="Arial" panose="020B0604020202020204" pitchFamily="34" charset="0"/>
              <a:buChar char="•"/>
            </a:pPr>
            <a:r>
              <a:rPr lang="en-US" sz="1800" dirty="0">
                <a:solidFill>
                  <a:schemeClr val="accent2"/>
                </a:solidFill>
              </a:rPr>
              <a:t>With the rapid spread of the virus, triaging patients is a time-consuming process particularly for developing countries (Liu et al, 2020).</a:t>
            </a:r>
          </a:p>
          <a:p>
            <a:pPr marL="342900" indent="-342900">
              <a:buFont typeface="Arial" panose="020B0604020202020204" pitchFamily="34" charset="0"/>
              <a:buChar char="•"/>
            </a:pPr>
            <a:endParaRPr lang="en-US" sz="1800" dirty="0">
              <a:solidFill>
                <a:schemeClr val="accent2"/>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4</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786150" y="952445"/>
            <a:ext cx="7571700" cy="3882857"/>
          </a:xfrm>
          <a:prstGeom prst="rect">
            <a:avLst/>
          </a:prstGeom>
        </p:spPr>
        <p:txBody>
          <a:bodyPr spcFirstLastPara="1" wrap="square" lIns="91425" tIns="91425" rIns="91425" bIns="91425" anchor="t" anchorCtr="0">
            <a:noAutofit/>
          </a:bodyPr>
          <a:lstStyle/>
          <a:p>
            <a:pPr lvl="0"/>
            <a:r>
              <a:rPr lang="en-US" sz="1800" dirty="0">
                <a:solidFill>
                  <a:schemeClr val="accent2"/>
                </a:solidFill>
              </a:rPr>
              <a:t>Research shows that an increased rate of testing patients will reduce the spread of the virus (Liu et al, 2020)</a:t>
            </a:r>
          </a:p>
          <a:p>
            <a:endParaRPr lang="en-US" sz="1800" dirty="0">
              <a:solidFill>
                <a:schemeClr val="accent2"/>
              </a:solidFill>
            </a:endParaRPr>
          </a:p>
          <a:p>
            <a:r>
              <a:rPr lang="en-US" sz="1800" dirty="0">
                <a:solidFill>
                  <a:schemeClr val="accent2"/>
                </a:solidFill>
              </a:rPr>
              <a:t>Testing should and must be made available to humans in all countries</a:t>
            </a:r>
          </a:p>
          <a:p>
            <a:pPr lvl="0"/>
            <a:endParaRPr lang="en-US" sz="1800" dirty="0">
              <a:solidFill>
                <a:schemeClr val="accent2"/>
              </a:solidFill>
            </a:endParaRPr>
          </a:p>
          <a:p>
            <a:pPr lvl="0"/>
            <a:r>
              <a:rPr lang="en-US" sz="1800" dirty="0">
                <a:solidFill>
                  <a:schemeClr val="accent2"/>
                </a:solidFill>
              </a:rPr>
              <a:t>AI can aid identification of hotspots of the virus. This can help government agencies enact lockdown and isolation rules in the region</a:t>
            </a:r>
            <a:br>
              <a:rPr lang="en-US" sz="1800" dirty="0">
                <a:solidFill>
                  <a:schemeClr val="accent2"/>
                </a:solidFill>
              </a:rPr>
            </a:br>
            <a:r>
              <a:rPr lang="en-US" sz="1800" dirty="0">
                <a:solidFill>
                  <a:schemeClr val="accent2"/>
                </a:solidFill>
              </a:rPr>
              <a:t>(Sivasubramanian, 2020)</a:t>
            </a:r>
          </a:p>
          <a:p>
            <a:endParaRPr lang="en-US" sz="1800" dirty="0">
              <a:solidFill>
                <a:schemeClr val="accent2"/>
              </a:solidFill>
            </a:endParaRPr>
          </a:p>
          <a:p>
            <a:r>
              <a:rPr lang="en-US" sz="1800" dirty="0">
                <a:solidFill>
                  <a:schemeClr val="accent2"/>
                </a:solidFill>
              </a:rPr>
              <a:t>Public data of the virus and how it can be detected will be increased when people can take preliminary diagnostic tests online </a:t>
            </a:r>
            <a:br>
              <a:rPr lang="en-US" sz="1800" dirty="0">
                <a:solidFill>
                  <a:schemeClr val="accent2"/>
                </a:solidFill>
              </a:rPr>
            </a:br>
            <a:r>
              <a:rPr lang="en-US" sz="1800" dirty="0">
                <a:solidFill>
                  <a:schemeClr val="accent2"/>
                </a:solidFill>
              </a:rPr>
              <a:t>(</a:t>
            </a:r>
            <a:r>
              <a:rPr lang="en-US" sz="1800" dirty="0" err="1">
                <a:solidFill>
                  <a:schemeClr val="accent2"/>
                </a:solidFill>
              </a:rPr>
              <a:t>Abbasi</a:t>
            </a:r>
            <a:r>
              <a:rPr lang="en-US" sz="1800" dirty="0">
                <a:solidFill>
                  <a:schemeClr val="accent2"/>
                </a:solidFill>
              </a:rPr>
              <a:t> et al, 2021)</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5</a:t>
            </a:fld>
            <a:endParaRPr dirty="0"/>
          </a:p>
        </p:txBody>
      </p:sp>
      <p:sp>
        <p:nvSpPr>
          <p:cNvPr id="5" name="Google Shape;97;p15"/>
          <p:cNvSpPr txBox="1">
            <a:spLocks/>
          </p:cNvSpPr>
          <p:nvPr/>
        </p:nvSpPr>
        <p:spPr>
          <a:xfrm>
            <a:off x="1641275" y="295276"/>
            <a:ext cx="5832600" cy="657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000" dirty="0"/>
              <a:t>JUSTIFICATION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2017200" y="114438"/>
            <a:ext cx="4608150" cy="575916"/>
          </a:xfrm>
          <a:prstGeom prst="rect">
            <a:avLst/>
          </a:prstGeom>
        </p:spPr>
        <p:txBody>
          <a:bodyPr spcFirstLastPara="1" wrap="square" lIns="91425" tIns="91425" rIns="91425" bIns="91425" anchor="b" anchorCtr="0">
            <a:noAutofit/>
          </a:bodyPr>
          <a:lstStyle/>
          <a:p>
            <a:pPr algn="ctr"/>
            <a:r>
              <a:rPr lang="en-US" sz="3000" dirty="0"/>
              <a:t>AIMS AND OBJECTIVES</a:t>
            </a:r>
            <a:endParaRPr sz="30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6</a:t>
            </a:fld>
            <a:endParaRPr dirty="0"/>
          </a:p>
        </p:txBody>
      </p:sp>
      <p:sp>
        <p:nvSpPr>
          <p:cNvPr id="13" name="Google Shape;111;p17"/>
          <p:cNvSpPr txBox="1">
            <a:spLocks/>
          </p:cNvSpPr>
          <p:nvPr/>
        </p:nvSpPr>
        <p:spPr>
          <a:xfrm>
            <a:off x="832684" y="690356"/>
            <a:ext cx="8120400" cy="38880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accent2"/>
                </a:solidFill>
                <a:latin typeface="Source Sans Pro" panose="020B0604020202020204" charset="0"/>
              </a:rPr>
              <a:t>The aim of this study is to develop a cloud-based system that can detect the presence of COVID-19 in a patient using symptoms and other user data without performing a physical test</a:t>
            </a:r>
            <a:r>
              <a:rPr lang="en-US" sz="1600" u="sng" dirty="0">
                <a:solidFill>
                  <a:schemeClr val="accent2"/>
                </a:solidFill>
                <a:latin typeface="Source Sans Pro" panose="020B0604020202020204" charset="0"/>
              </a:rPr>
              <a:t/>
            </a:r>
            <a:br>
              <a:rPr lang="en-US" sz="1600" u="sng" dirty="0">
                <a:solidFill>
                  <a:schemeClr val="accent2"/>
                </a:solidFill>
                <a:latin typeface="Source Sans Pro" panose="020B0604020202020204" charset="0"/>
              </a:rPr>
            </a:br>
            <a:endParaRPr lang="en-US" sz="1600" u="sng" dirty="0">
              <a:solidFill>
                <a:schemeClr val="accent2"/>
              </a:solidFill>
              <a:latin typeface="Source Sans Pro" panose="020B0604020202020204" charset="0"/>
            </a:endParaRPr>
          </a:p>
          <a:p>
            <a:pPr>
              <a:lnSpc>
                <a:spcPct val="150000"/>
              </a:lnSpc>
            </a:pPr>
            <a:r>
              <a:rPr lang="en-US" sz="1600" u="sng" dirty="0">
                <a:solidFill>
                  <a:schemeClr val="accent2"/>
                </a:solidFill>
                <a:latin typeface="Source Sans Pro" panose="020B0604020202020204" charset="0"/>
              </a:rPr>
              <a:t>SPECIFIC OBJECTIVES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Perform a critical analysis on existing systems for detecting the coronavirus in patients using symptoms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Design a cloud-based system for detecting coronavirus without performing actual coronavirus test</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Implement the system in Microsoft Azure and validate system performance and reliance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7</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4127607103"/>
              </p:ext>
            </p:extLst>
          </p:nvPr>
        </p:nvGraphicFramePr>
        <p:xfrm>
          <a:off x="85725" y="539750"/>
          <a:ext cx="9010650" cy="4579620"/>
        </p:xfrm>
        <a:graphic>
          <a:graphicData uri="http://schemas.openxmlformats.org/drawingml/2006/table">
            <a:tbl>
              <a:tblPr firstRow="1" bandRow="1">
                <a:tableStyleId>{9DCAF9ED-07DC-4A11-8D7F-57B35C25682E}</a:tableStyleId>
              </a:tblPr>
              <a:tblGrid>
                <a:gridCol w="1400175"/>
                <a:gridCol w="1503450"/>
                <a:gridCol w="1296900"/>
                <a:gridCol w="1962149"/>
                <a:gridCol w="1447800"/>
                <a:gridCol w="1400176"/>
              </a:tblGrid>
              <a:tr h="262479">
                <a:tc>
                  <a:txBody>
                    <a:bodyPr/>
                    <a:lstStyle/>
                    <a:p>
                      <a:pPr algn="ctr"/>
                      <a:r>
                        <a:rPr lang="en-US" dirty="0" smtClean="0"/>
                        <a:t>Title</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Objectives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Methodology</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Results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Strengths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Limitations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a:effectLst/>
                        </a:rPr>
                        <a:t>Artificial Intelligence-enabled rapid diagnosis of patients with COVID-19</a:t>
                      </a:r>
                      <a:br>
                        <a:rPr lang="en-US" sz="1100" dirty="0">
                          <a:effectLst/>
                        </a:rPr>
                      </a:br>
                      <a:r>
                        <a:rPr lang="en-US" sz="1100" dirty="0">
                          <a:effectLst/>
                        </a:rPr>
                        <a:t>(Alsunaidi et al, 2021)</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To provide an alternate medium to testing COVID than the standard PCR test which takes up to 48 hours to complete</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Use of Chest CT Scan data and other clinical information from a survey to detect COVID-19</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a:effectLst/>
                        </a:rPr>
                        <a:t>Comparison of accomplishments of diagnosing patients who are ill with the virus with normal CT scans yielded 13/25 for the CNN model, 16/25 for the MLP model and 16/25 for the Joint model</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Test analysis for result prediction is 68% valid and this rapidly reduced the time taken averagely to detect COVID patients without AI</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Detection of COVID in patients by the CNN model yielded only a 52% probability of success as from 25 patients, only 13 were detected</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smtClean="0">
                          <a:effectLst/>
                        </a:rPr>
                        <a:t>A model for the effective COVID-19 identification in uncertainty environment using primary symptoms and CT scans (Abdel-</a:t>
                      </a:r>
                      <a:r>
                        <a:rPr lang="en-US" sz="1100" dirty="0" err="1" smtClean="0">
                          <a:effectLst/>
                        </a:rPr>
                        <a:t>Basst</a:t>
                      </a:r>
                      <a:r>
                        <a:rPr lang="en-US" sz="1100" dirty="0" smtClean="0">
                          <a:effectLst/>
                        </a:rPr>
                        <a:t> et al, 2020)</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To Create a diagnosis model for COVID-19 assumption and diagnosis of medical signs to describe proper care methods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The authors made use of the Best Worst Approach</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smtClean="0">
                          <a:effectLst/>
                        </a:rPr>
                        <a:t>The model can differentiate COVID-19 from four other viral chest diseases with 98% accuracy</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Model requires primary symptoms for its training</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Method of application and consensus findings are applicable to a certain geographic region, leading to possible inaccuracy of the model in other locations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8</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2258353377"/>
              </p:ext>
            </p:extLst>
          </p:nvPr>
        </p:nvGraphicFramePr>
        <p:xfrm>
          <a:off x="209550" y="377825"/>
          <a:ext cx="8743534" cy="4637088"/>
        </p:xfrm>
        <a:graphic>
          <a:graphicData uri="http://schemas.openxmlformats.org/drawingml/2006/table">
            <a:tbl>
              <a:tblPr firstRow="1" bandRow="1">
                <a:tableStyleId>{9DCAF9ED-07DC-4A11-8D7F-57B35C25682E}</a:tableStyleId>
              </a:tblPr>
              <a:tblGrid>
                <a:gridCol w="1071968"/>
                <a:gridCol w="1416863"/>
                <a:gridCol w="1249076"/>
                <a:gridCol w="1920222"/>
                <a:gridCol w="1694870"/>
                <a:gridCol w="1390535"/>
              </a:tblGrid>
              <a:tr h="222008">
                <a:tc>
                  <a:txBody>
                    <a:bodyPr/>
                    <a:lstStyle/>
                    <a:p>
                      <a:pPr algn="ctr"/>
                      <a:r>
                        <a:rPr lang="en-US" sz="1200" dirty="0" smtClean="0"/>
                        <a:t>Title</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Objectives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Methodology</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Results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Strengths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Limitations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003">
                <a:tc>
                  <a:txBody>
                    <a:bodyPr/>
                    <a:lstStyle/>
                    <a:p>
                      <a:pPr>
                        <a:lnSpc>
                          <a:spcPct val="150000"/>
                        </a:lnSpc>
                        <a:spcAft>
                          <a:spcPts val="0"/>
                        </a:spcAft>
                      </a:pPr>
                      <a:r>
                        <a:rPr lang="en-US" sz="1050" dirty="0">
                          <a:effectLst/>
                        </a:rPr>
                        <a:t>Artificial Intelligence-enabled rapid diagnosis of patients with COVID-19</a:t>
                      </a:r>
                      <a:br>
                        <a:rPr lang="en-US" sz="1050" dirty="0">
                          <a:effectLst/>
                        </a:rPr>
                      </a:br>
                      <a:r>
                        <a:rPr lang="en-US" sz="1050" dirty="0">
                          <a:effectLst/>
                        </a:rPr>
                        <a:t>(Alsunaidi et al, 2021)</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To provide an alternate medium to testing COVID than the standard PCR test which takes up to 48 hours to complete</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Use of Chest CT Scan data and other clinical information from a survey to detect COVID-19</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dirty="0">
                          <a:effectLst/>
                        </a:rPr>
                        <a:t>Comparison of accomplishments of diagnosing patients who are ill with the virus with normal CT scans yielded 13/25 for the CNN model, 16/25 for the MLP model and 16/25 for the Joint model</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Test analysis for result prediction is 68% valid and this rapidly reduced the time taken averagely to detect COVID patients without AI</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Detection of COVID in patients by the CNN model yielded only a 52% probability of success as from 25 patients, only 13 were detected</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7082">
                <a:tc>
                  <a:txBody>
                    <a:bodyPr/>
                    <a:lstStyle/>
                    <a:p>
                      <a:pPr>
                        <a:lnSpc>
                          <a:spcPct val="150000"/>
                        </a:lnSpc>
                        <a:spcAft>
                          <a:spcPts val="0"/>
                        </a:spcAft>
                      </a:pPr>
                      <a:r>
                        <a:rPr lang="en-US" sz="1050" smtClean="0">
                          <a:effectLst/>
                        </a:rPr>
                        <a:t>An expert system to diagnose COVID-19 and predict its severity using chest CT scans</a:t>
                      </a:r>
                    </a:p>
                    <a:p>
                      <a:pPr>
                        <a:lnSpc>
                          <a:spcPct val="150000"/>
                        </a:lnSpc>
                        <a:spcAft>
                          <a:spcPts val="0"/>
                        </a:spcAft>
                      </a:pPr>
                      <a:r>
                        <a:rPr lang="en-US" sz="1050" smtClean="0">
                          <a:effectLst/>
                        </a:rPr>
                        <a:t>(Abbasi et al, 2021)</a:t>
                      </a: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An</a:t>
                      </a:r>
                      <a:r>
                        <a:rPr lang="en-US" sz="1050" baseline="0" dirty="0" smtClean="0">
                          <a:effectLst/>
                        </a:rPr>
                        <a:t> I</a:t>
                      </a:r>
                      <a:r>
                        <a:rPr lang="en-US" sz="1050" dirty="0" smtClean="0">
                          <a:effectLst/>
                        </a:rPr>
                        <a:t>nexpensive and concise diagnostic test for majorly asymptomatic patients</a:t>
                      </a:r>
                      <a:r>
                        <a:rPr lang="en-US" sz="1050" baseline="0" dirty="0" smtClean="0">
                          <a:effectLst/>
                        </a:rPr>
                        <a:t>. </a:t>
                      </a:r>
                      <a:r>
                        <a:rPr lang="en-US" sz="1050" dirty="0" smtClean="0">
                          <a:effectLst/>
                        </a:rPr>
                        <a:t>Design a system that can detect the severity of the virus in the patient</a:t>
                      </a:r>
                    </a:p>
                    <a:p>
                      <a:pPr>
                        <a:lnSpc>
                          <a:spcPct val="150000"/>
                        </a:lnSpc>
                        <a:spcAft>
                          <a:spcPts val="800"/>
                        </a:spcAft>
                      </a:pP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Deep Learning Techniques and three separate ML classification procedures: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smtClean="0">
                          <a:effectLst/>
                        </a:rPr>
                        <a:t>Improved performance over already existing methods including methods proposed by Kang et al, where models were trained using handmade features and produced an accuracy of 86%</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Available to the public through a</a:t>
                      </a:r>
                      <a:r>
                        <a:rPr lang="en-US" sz="1050" baseline="0" dirty="0" smtClean="0">
                          <a:effectLst/>
                        </a:rPr>
                        <a:t> </a:t>
                      </a:r>
                      <a:r>
                        <a:rPr lang="en-US" sz="1050" dirty="0" smtClean="0">
                          <a:effectLst/>
                        </a:rPr>
                        <a:t>webserver code.</a:t>
                      </a:r>
                      <a:r>
                        <a:rPr lang="en-US" sz="1050" baseline="0" dirty="0" smtClean="0">
                          <a:effectLst/>
                        </a:rPr>
                        <a:t> </a:t>
                      </a:r>
                      <a:r>
                        <a:rPr lang="en-US" sz="1050" dirty="0" smtClean="0">
                          <a:effectLst/>
                        </a:rPr>
                        <a:t>Detects not just the presence of COVID in a person but also determines the severity to determine counter measures</a:t>
                      </a: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Method of application and consensus findings are applicable to a certain geographic region, leading to possible inaccuracy of the model in other locations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704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1" y="163579"/>
            <a:ext cx="7571700" cy="702600"/>
          </a:xfrm>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9</a:t>
            </a:fld>
            <a:endParaRPr dirty="0"/>
          </a:p>
        </p:txBody>
      </p:sp>
      <p:sp>
        <p:nvSpPr>
          <p:cNvPr id="6" name="Rectangle 5"/>
          <p:cNvSpPr/>
          <p:nvPr/>
        </p:nvSpPr>
        <p:spPr>
          <a:xfrm>
            <a:off x="786151" y="1010720"/>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 &amp; Build Models in Azure ML studio using datasets</a:t>
            </a:r>
          </a:p>
          <a:p>
            <a:pPr algn="ctr"/>
            <a:r>
              <a:rPr lang="en-US" dirty="0" smtClean="0"/>
              <a:t>obtained from </a:t>
            </a:r>
            <a:r>
              <a:rPr lang="en-US" dirty="0" err="1" smtClean="0"/>
              <a:t>Kaggle</a:t>
            </a:r>
            <a:endParaRPr lang="en-US" dirty="0"/>
          </a:p>
        </p:txBody>
      </p:sp>
      <p:sp>
        <p:nvSpPr>
          <p:cNvPr id="9" name="Rectangle 8"/>
          <p:cNvSpPr/>
          <p:nvPr/>
        </p:nvSpPr>
        <p:spPr>
          <a:xfrm>
            <a:off x="6655011" y="3172891"/>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Build Backend &amp; Frontend using NodeJS and React respectively</a:t>
            </a:r>
            <a:endParaRPr lang="en-US" dirty="0"/>
          </a:p>
        </p:txBody>
      </p:sp>
      <p:sp>
        <p:nvSpPr>
          <p:cNvPr id="10" name="Rectangle 9"/>
          <p:cNvSpPr/>
          <p:nvPr/>
        </p:nvSpPr>
        <p:spPr>
          <a:xfrm>
            <a:off x="6655011" y="1010715"/>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and Evaluate models created to verify accuracy</a:t>
            </a:r>
            <a:endParaRPr lang="en-US" dirty="0"/>
          </a:p>
        </p:txBody>
      </p:sp>
      <p:sp>
        <p:nvSpPr>
          <p:cNvPr id="11" name="Rectangle 10"/>
          <p:cNvSpPr/>
          <p:nvPr/>
        </p:nvSpPr>
        <p:spPr>
          <a:xfrm>
            <a:off x="3643651" y="3172892"/>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symptoms from user and input into model</a:t>
            </a:r>
            <a:endParaRPr lang="en-US" dirty="0"/>
          </a:p>
        </p:txBody>
      </p:sp>
      <p:sp>
        <p:nvSpPr>
          <p:cNvPr id="12" name="Rectangle 11"/>
          <p:cNvSpPr/>
          <p:nvPr/>
        </p:nvSpPr>
        <p:spPr>
          <a:xfrm>
            <a:off x="786151" y="3172893"/>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Process model output and return feedback to user</a:t>
            </a:r>
            <a:endParaRPr lang="en-US" dirty="0"/>
          </a:p>
        </p:txBody>
      </p:sp>
      <p:sp>
        <p:nvSpPr>
          <p:cNvPr id="13" name="Rectangle 12"/>
          <p:cNvSpPr/>
          <p:nvPr/>
        </p:nvSpPr>
        <p:spPr>
          <a:xfrm>
            <a:off x="3643651" y="1010716"/>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Create required Notebooks using Python</a:t>
            </a:r>
            <a:endParaRPr lang="en-US" dirty="0"/>
          </a:p>
        </p:txBody>
      </p:sp>
      <p:cxnSp>
        <p:nvCxnSpPr>
          <p:cNvPr id="8" name="Straight Arrow Connector 7"/>
          <p:cNvCxnSpPr>
            <a:endCxn id="9" idx="0"/>
          </p:cNvCxnSpPr>
          <p:nvPr/>
        </p:nvCxnSpPr>
        <p:spPr>
          <a:xfrm>
            <a:off x="7666873" y="2181220"/>
            <a:ext cx="0" cy="9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3" idx="1"/>
          </p:cNvCxnSpPr>
          <p:nvPr/>
        </p:nvCxnSpPr>
        <p:spPr>
          <a:xfrm flipV="1">
            <a:off x="2809875" y="1595969"/>
            <a:ext cx="8337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667375" y="1595967"/>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67375" y="3758144"/>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09875" y="3758145"/>
            <a:ext cx="833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1125</Words>
  <Application>Microsoft Office PowerPoint</Application>
  <PresentationFormat>On-screen Show (16:9)</PresentationFormat>
  <Paragraphs>112</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Courier New</vt:lpstr>
      <vt:lpstr>Source Sans Pro</vt:lpstr>
      <vt:lpstr>Tahoma</vt:lpstr>
      <vt:lpstr>Times New Roman</vt:lpstr>
      <vt:lpstr>Segoe UI</vt:lpstr>
      <vt:lpstr>Roboto Slab</vt:lpstr>
      <vt:lpstr>Arial</vt:lpstr>
      <vt:lpstr>Jokerman</vt:lpstr>
      <vt:lpstr>Cordelia template</vt:lpstr>
      <vt:lpstr>Pre-data presentation   On CLOUD BASED SYSTEM FOR DIAGNOSING COVID-19 USING MACHINE LEARNING  BY  AJIBOYE Oluwaferanmi Kelechi  180202003  McPherson University, Seriki Sotayo, Ogun State. Department Of Physical And Computer Sciences, College of Natural and Applied Sciences,   SUPERVISOR: Dr Femi Ayo Emmanuel &amp; Mr Abiodun Mustapha</vt:lpstr>
      <vt:lpstr>PRESENTATION OVERVIEW</vt:lpstr>
      <vt:lpstr>INTRODUCTION</vt:lpstr>
      <vt:lpstr>PROBLEM STATEMENT</vt:lpstr>
      <vt:lpstr>PowerPoint Presentation</vt:lpstr>
      <vt:lpstr>AIMS AND OBJECTIVES</vt:lpstr>
      <vt:lpstr>LITERATURE REVIEW</vt:lpstr>
      <vt:lpstr>LITERATURE REVIEW</vt:lpstr>
      <vt:lpstr>Methodology</vt:lpstr>
      <vt:lpstr>Methodology</vt:lpstr>
      <vt:lpstr>Expected Outcomes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Pre-data presentation   On BLOCKCHAIN IN CLOUD COMPUTING SECURITY  BY  AJIBOYE Oluwaferanmi Kelechi  180202003  McPherson University, Seriki Sotayo, Ogun State. Department Of Physical And Computer Sciences, College of Natural and Applied Sciences,   SUPERVISOR: Dr Femi Ayo Emmanuel</dc:title>
  <dc:creator>Oluwaferanmi ajiboye</dc:creator>
  <cp:lastModifiedBy>Oluwaferanmi ajiboye</cp:lastModifiedBy>
  <cp:revision>61</cp:revision>
  <dcterms:modified xsi:type="dcterms:W3CDTF">2022-02-14T16:20:21Z</dcterms:modified>
</cp:coreProperties>
</file>