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9"/>
  </p:notesMasterIdLst>
  <p:sldIdLst>
    <p:sldId id="256" r:id="rId2"/>
    <p:sldId id="257" r:id="rId3"/>
    <p:sldId id="258" r:id="rId4"/>
    <p:sldId id="259" r:id="rId5"/>
    <p:sldId id="261" r:id="rId6"/>
    <p:sldId id="262" r:id="rId7"/>
    <p:sldId id="297" r:id="rId8"/>
    <p:sldId id="263" r:id="rId9"/>
    <p:sldId id="299" r:id="rId10"/>
    <p:sldId id="264" r:id="rId11"/>
    <p:sldId id="296" r:id="rId12"/>
    <p:sldId id="301" r:id="rId13"/>
    <p:sldId id="300" r:id="rId14"/>
    <p:sldId id="306" r:id="rId15"/>
    <p:sldId id="305" r:id="rId16"/>
    <p:sldId id="313" r:id="rId17"/>
    <p:sldId id="307" r:id="rId18"/>
    <p:sldId id="308" r:id="rId19"/>
    <p:sldId id="302" r:id="rId20"/>
    <p:sldId id="304" r:id="rId21"/>
    <p:sldId id="309" r:id="rId22"/>
    <p:sldId id="312" r:id="rId23"/>
    <p:sldId id="268" r:id="rId24"/>
    <p:sldId id="298" r:id="rId25"/>
    <p:sldId id="310" r:id="rId26"/>
    <p:sldId id="311" r:id="rId27"/>
    <p:sldId id="267" r:id="rId28"/>
  </p:sldIdLst>
  <p:sldSz cx="9144000" cy="5143500" type="screen16x9"/>
  <p:notesSz cx="6858000" cy="9144000"/>
  <p:embeddedFontLst>
    <p:embeddedFont>
      <p:font typeface="Segoe UI" panose="020B0502040204020203" pitchFamily="34" charset="0"/>
      <p:regular r:id="rId30"/>
      <p:bold r:id="rId31"/>
      <p:italic r:id="rId32"/>
      <p:boldItalic r:id="rId33"/>
    </p:embeddedFont>
    <p:embeddedFont>
      <p:font typeface="Source Sans Pro" panose="020B0604020202020204" charset="0"/>
      <p:regular r:id="rId34"/>
      <p:bold r:id="rId35"/>
      <p:italic r:id="rId36"/>
      <p:boldItalic r:id="rId37"/>
    </p:embeddedFont>
    <p:embeddedFont>
      <p:font typeface="Jokerman" panose="04090605060D06020702" pitchFamily="82" charset="0"/>
      <p:regular r:id="rId38"/>
    </p:embeddedFont>
    <p:embeddedFont>
      <p:font typeface="Roboto Slab" panose="020B0604020202020204" charset="0"/>
      <p:regular r:id="rId39"/>
      <p:bold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82886" autoAdjust="0"/>
  </p:normalViewPr>
  <p:slideViewPr>
    <p:cSldViewPr snapToGrid="0">
      <p:cViewPr varScale="1">
        <p:scale>
          <a:sx n="87" d="100"/>
          <a:sy n="87" d="100"/>
        </p:scale>
        <p:origin x="86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984635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1315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097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377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5980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213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63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182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2794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525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9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4434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3633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8978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0783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3292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0042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4623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0095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183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21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7186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280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83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02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1834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76052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4" name="Google Shape;14;p2"/>
          <p:cNvSpPr/>
          <p:nvPr/>
        </p:nvSpPr>
        <p:spPr>
          <a:xfrm>
            <a:off x="8771303"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5" name="Google Shape;15;p2"/>
          <p:cNvSpPr/>
          <p:nvPr/>
        </p:nvSpPr>
        <p:spPr>
          <a:xfrm>
            <a:off x="2386267"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6" name="Google Shape;16;p2"/>
          <p:cNvSpPr/>
          <p:nvPr/>
        </p:nvSpPr>
        <p:spPr>
          <a:xfrm>
            <a:off x="479461"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7" name="Google Shape;17;p2"/>
          <p:cNvSpPr/>
          <p:nvPr/>
        </p:nvSpPr>
        <p:spPr>
          <a:xfrm>
            <a:off x="261541"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0" name="Google Shape;20;p2"/>
          <p:cNvSpPr/>
          <p:nvPr/>
        </p:nvSpPr>
        <p:spPr>
          <a:xfrm>
            <a:off x="8882859"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1"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8"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1"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5"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1"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1"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5"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fld id="{00000000-1234-1234-1234-123412341234}" type="slidenum">
              <a:rPr lang="en" smtClean="0"/>
              <a:pPr/>
              <a:t>‹#›</a:t>
            </a:fld>
            <a:endParaRPr lang="en" dirty="0">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8.ppm"/><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0" y="1991850"/>
            <a:ext cx="9056914" cy="1159800"/>
          </a:xfrm>
          <a:prstGeom prst="rect">
            <a:avLst/>
          </a:prstGeom>
        </p:spPr>
        <p:txBody>
          <a:bodyPr spcFirstLastPara="1" wrap="square" lIns="91425" tIns="91425" rIns="91425" bIns="91425" anchor="ctr" anchorCtr="0">
            <a:noAutofit/>
          </a:bodyPr>
          <a:lstStyle/>
          <a:p>
            <a:pPr algn="ctr"/>
            <a:r>
              <a:rPr lang="en-US" sz="2600" dirty="0" smtClean="0">
                <a:solidFill>
                  <a:schemeClr val="accent5">
                    <a:lumMod val="10000"/>
                  </a:schemeClr>
                </a:solidFill>
                <a:latin typeface="Source Sans Pro" panose="020B0604020202020204" charset="0"/>
              </a:rPr>
              <a:t>A </a:t>
            </a:r>
            <a:r>
              <a:rPr lang="en-US" sz="2600" dirty="0">
                <a:solidFill>
                  <a:schemeClr val="accent5">
                    <a:lumMod val="10000"/>
                  </a:schemeClr>
                </a:solidFill>
                <a:latin typeface="Source Sans Pro" panose="020B0604020202020204" charset="0"/>
              </a:rPr>
              <a:t>WEB-BASED COVID-19 TEST PREDICTION SYSTEM USING NEURAL NETWORK</a:t>
            </a:r>
            <a:r>
              <a:rPr lang="en-US" sz="2000" b="0" dirty="0">
                <a:solidFill>
                  <a:schemeClr val="accent5">
                    <a:lumMod val="10000"/>
                  </a:schemeClr>
                </a:solidFill>
                <a:latin typeface="Source Sans Pro" panose="020B0604020202020204" charset="0"/>
              </a:rPr>
              <a:t/>
            </a:r>
            <a:br>
              <a:rPr lang="en-US" sz="2000" b="0" dirty="0">
                <a:solidFill>
                  <a:schemeClr val="accent5">
                    <a:lumMod val="10000"/>
                  </a:schemeClr>
                </a:solidFill>
                <a:latin typeface="Source Sans Pro" panose="020B0604020202020204" charset="0"/>
              </a:rPr>
            </a:br>
            <a:r>
              <a:rPr lang="en-US" sz="2000" b="0" dirty="0" smtClean="0">
                <a:solidFill>
                  <a:schemeClr val="accent5">
                    <a:lumMod val="10000"/>
                  </a:schemeClr>
                </a:solidFill>
                <a:latin typeface="Source Sans Pro" panose="020B0604020202020204" charset="0"/>
              </a:rPr>
              <a:t/>
            </a:r>
            <a:br>
              <a:rPr lang="en-US" sz="2000" b="0" dirty="0" smtClean="0">
                <a:solidFill>
                  <a:schemeClr val="accent5">
                    <a:lumMod val="10000"/>
                  </a:schemeClr>
                </a:solidFill>
                <a:latin typeface="Source Sans Pro" panose="020B0604020202020204" charset="0"/>
              </a:rPr>
            </a:b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dirty="0" smtClean="0">
                <a:solidFill>
                  <a:schemeClr val="accent5">
                    <a:lumMod val="10000"/>
                  </a:schemeClr>
                </a:solidFill>
                <a:effectLst>
                  <a:outerShdw blurRad="38100" dist="38100" dir="2700000" algn="tl">
                    <a:srgbClr val="000000">
                      <a:alpha val="43137"/>
                    </a:srgbClr>
                  </a:outerShdw>
                </a:effectLst>
                <a:latin typeface="Source Sans Pro" panose="020B0604020202020204" charset="0"/>
              </a:rPr>
              <a:t>BY</a:t>
            </a: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b="0" dirty="0" smtClean="0">
                <a:solidFill>
                  <a:schemeClr val="accent5">
                    <a:lumMod val="10000"/>
                  </a:schemeClr>
                </a:solidFill>
                <a:latin typeface="Source Sans Pro" panose="020B0604020202020204" charset="0"/>
              </a:rPr>
              <a:t>AJIBOYE OLUWAFERANMI KELECHI</a:t>
            </a: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b="0" dirty="0" smtClean="0">
                <a:solidFill>
                  <a:schemeClr val="accent5">
                    <a:lumMod val="10000"/>
                  </a:schemeClr>
                </a:solidFill>
                <a:latin typeface="Source Sans Pro" panose="020B0604020202020204" charset="0"/>
              </a:rPr>
              <a:t>MATRIC NUMBER: 180202003</a:t>
            </a:r>
            <a:r>
              <a:rPr lang="en-US" sz="1800" b="0" dirty="0">
                <a:solidFill>
                  <a:schemeClr val="accent5">
                    <a:lumMod val="10000"/>
                  </a:schemeClr>
                </a:solidFill>
                <a:latin typeface="Source Sans Pro" panose="020B0604020202020204" charset="0"/>
              </a:rPr>
              <a:t/>
            </a:r>
            <a:br>
              <a:rPr lang="en-US" sz="1800" b="0" dirty="0">
                <a:solidFill>
                  <a:schemeClr val="accent5">
                    <a:lumMod val="10000"/>
                  </a:schemeClr>
                </a:solidFill>
                <a:latin typeface="Source Sans Pro" panose="020B0604020202020204"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20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20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Department Of Physical And Computer Sciences,</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College of Natural and Applied Sciences, </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McPherson University, Seriki Sotayo, Ogun State.</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SUPERVISOR:</a:t>
            </a: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r>
            <a:b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b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 </a:t>
            </a:r>
            <a:r>
              <a:rPr lang="en-US" sz="1800" b="0" dirty="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Mr Abiodun </a:t>
            </a:r>
            <a:r>
              <a:rPr lang="en-US" sz="1800" b="0" dirty="0" smtClean="0">
                <a:ln w="0"/>
                <a:solidFill>
                  <a:schemeClr val="accent5">
                    <a:lumMod val="10000"/>
                  </a:schemeClr>
                </a:solidFill>
                <a:effectLst>
                  <a:outerShdw blurRad="38100" dist="19050" dir="2700000" algn="tl" rotWithShape="0">
                    <a:schemeClr val="dk1">
                      <a:alpha val="40000"/>
                    </a:schemeClr>
                  </a:outerShdw>
                </a:effectLst>
                <a:latin typeface="Source Sans Pro" panose="020B0604020202020204" charset="0"/>
                <a:cs typeface="Times New Roman" panose="02020603050405020304" pitchFamily="18" charset="0"/>
              </a:rPr>
              <a:t>Mustapha</a:t>
            </a:r>
            <a:endParaRPr sz="1800" b="0"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786151" y="163579"/>
            <a:ext cx="7571700" cy="702600"/>
          </a:xfrm>
          <a:prstGeom prst="rect">
            <a:avLst/>
          </a:prstGeom>
        </p:spPr>
        <p:txBody>
          <a:bodyPr spcFirstLastPara="1" wrap="square" lIns="91425" tIns="91425" rIns="91425" bIns="91425" anchor="b" anchorCtr="0">
            <a:noAutofit/>
          </a:bodyPr>
          <a:lstStyle/>
          <a:p>
            <a:pPr algn="ctr"/>
            <a:r>
              <a:rPr lang="en-US" sz="3000" b="1" dirty="0" smtClean="0">
                <a:solidFill>
                  <a:schemeClr val="accent5">
                    <a:lumMod val="10000"/>
                  </a:schemeClr>
                </a:solidFill>
                <a:latin typeface="Source Sans Pro" panose="020B0604020202020204" charset="0"/>
              </a:rPr>
              <a:t>METHODOLOGY</a:t>
            </a:r>
            <a:endParaRPr lang="en-US" sz="3000" b="1" dirty="0">
              <a:solidFill>
                <a:schemeClr val="accent5">
                  <a:lumMod val="10000"/>
                </a:schemeClr>
              </a:solidFill>
              <a:latin typeface="Source Sans Pro" panose="020B0604020202020204" charset="0"/>
            </a:endParaRPr>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10</a:t>
            </a:fld>
            <a:endParaRPr dirty="0">
              <a:latin typeface="Source Sans Pro" panose="020B0604020202020204" charset="0"/>
            </a:endParaRPr>
          </a:p>
        </p:txBody>
      </p:sp>
      <p:sp>
        <p:nvSpPr>
          <p:cNvPr id="6" name="Rectangle 5"/>
          <p:cNvSpPr/>
          <p:nvPr/>
        </p:nvSpPr>
        <p:spPr>
          <a:xfrm>
            <a:off x="786151" y="1010720"/>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Convert raw data in dataset from CSV to JSON</a:t>
            </a:r>
          </a:p>
        </p:txBody>
      </p:sp>
      <p:sp>
        <p:nvSpPr>
          <p:cNvPr id="9" name="Rectangle 8"/>
          <p:cNvSpPr/>
          <p:nvPr/>
        </p:nvSpPr>
        <p:spPr>
          <a:xfrm>
            <a:off x="6655011" y="3172891"/>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Build Backend &amp; Frontend using NodeJS and React respectively</a:t>
            </a:r>
            <a:endParaRPr lang="en-US" dirty="0">
              <a:latin typeface="Source Sans Pro" panose="020B0604020202020204" charset="0"/>
            </a:endParaRPr>
          </a:p>
        </p:txBody>
      </p:sp>
      <p:sp>
        <p:nvSpPr>
          <p:cNvPr id="10" name="Rectangle 9"/>
          <p:cNvSpPr/>
          <p:nvPr/>
        </p:nvSpPr>
        <p:spPr>
          <a:xfrm>
            <a:off x="6655011" y="1010715"/>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Test and Evaluate model created to verify accuracy</a:t>
            </a:r>
            <a:endParaRPr lang="en-US" dirty="0">
              <a:latin typeface="Source Sans Pro" panose="020B0604020202020204" charset="0"/>
            </a:endParaRPr>
          </a:p>
        </p:txBody>
      </p:sp>
      <p:sp>
        <p:nvSpPr>
          <p:cNvPr id="11" name="Rectangle 10"/>
          <p:cNvSpPr/>
          <p:nvPr/>
        </p:nvSpPr>
        <p:spPr>
          <a:xfrm>
            <a:off x="3643651" y="3172892"/>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Receive data from user and input into model</a:t>
            </a:r>
            <a:endParaRPr lang="en-US" dirty="0">
              <a:latin typeface="Source Sans Pro" panose="020B0604020202020204" charset="0"/>
            </a:endParaRPr>
          </a:p>
        </p:txBody>
      </p:sp>
      <p:sp>
        <p:nvSpPr>
          <p:cNvPr id="12" name="Rectangle 11"/>
          <p:cNvSpPr/>
          <p:nvPr/>
        </p:nvSpPr>
        <p:spPr>
          <a:xfrm>
            <a:off x="786151" y="3172893"/>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Source Sans Pro" panose="020B0604020202020204" charset="0"/>
              </a:rPr>
              <a:t>Process model output and return feedback to user</a:t>
            </a:r>
            <a:endParaRPr lang="en-US" dirty="0">
              <a:latin typeface="Source Sans Pro" panose="020B0604020202020204" charset="0"/>
            </a:endParaRPr>
          </a:p>
        </p:txBody>
      </p:sp>
      <p:sp>
        <p:nvSpPr>
          <p:cNvPr id="13" name="Rectangle 12"/>
          <p:cNvSpPr/>
          <p:nvPr/>
        </p:nvSpPr>
        <p:spPr>
          <a:xfrm>
            <a:off x="3643651" y="1010716"/>
            <a:ext cx="2023724" cy="1170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604020202020204" charset="0"/>
              </a:rPr>
              <a:t>Train &amp; Build </a:t>
            </a:r>
            <a:r>
              <a:rPr lang="en-US" dirty="0" smtClean="0">
                <a:latin typeface="Source Sans Pro" panose="020B0604020202020204" charset="0"/>
              </a:rPr>
              <a:t>Model </a:t>
            </a:r>
            <a:r>
              <a:rPr lang="en-US" dirty="0">
                <a:latin typeface="Source Sans Pro" panose="020B0604020202020204" charset="0"/>
              </a:rPr>
              <a:t>in with ML5JS using dataset</a:t>
            </a:r>
          </a:p>
        </p:txBody>
      </p:sp>
      <p:cxnSp>
        <p:nvCxnSpPr>
          <p:cNvPr id="8" name="Straight Arrow Connector 7"/>
          <p:cNvCxnSpPr>
            <a:endCxn id="9" idx="0"/>
          </p:cNvCxnSpPr>
          <p:nvPr/>
        </p:nvCxnSpPr>
        <p:spPr>
          <a:xfrm>
            <a:off x="7666873" y="2181220"/>
            <a:ext cx="0" cy="991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3" idx="1"/>
          </p:cNvCxnSpPr>
          <p:nvPr/>
        </p:nvCxnSpPr>
        <p:spPr>
          <a:xfrm flipV="1">
            <a:off x="2809875" y="1595969"/>
            <a:ext cx="833776" cy="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5667375" y="1595967"/>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667375" y="3758144"/>
            <a:ext cx="9876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809875" y="3758145"/>
            <a:ext cx="8337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11</a:t>
            </a:fld>
            <a:endParaRPr dirty="0">
              <a:latin typeface="Source Sans Pro"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943" y="-195944"/>
            <a:ext cx="4811486" cy="4833257"/>
          </a:xfrm>
          <a:prstGeom prst="rect">
            <a:avLst/>
          </a:prstGeom>
        </p:spPr>
      </p:pic>
      <p:sp>
        <p:nvSpPr>
          <p:cNvPr id="3" name="Title 2"/>
          <p:cNvSpPr>
            <a:spLocks noGrp="1"/>
          </p:cNvSpPr>
          <p:nvPr>
            <p:ph type="title"/>
          </p:nvPr>
        </p:nvSpPr>
        <p:spPr>
          <a:xfrm>
            <a:off x="266458" y="4337957"/>
            <a:ext cx="8412277" cy="702600"/>
          </a:xfrm>
        </p:spPr>
        <p:txBody>
          <a:bodyPr/>
          <a:lstStyle/>
          <a:p>
            <a:pPr algn="ctr"/>
            <a:r>
              <a:rPr lang="en-GB" sz="1800" dirty="0" smtClean="0">
                <a:solidFill>
                  <a:schemeClr val="accent5">
                    <a:lumMod val="10000"/>
                  </a:schemeClr>
                </a:solidFill>
                <a:latin typeface="Source Sans Pro" panose="020B0604020202020204" charset="0"/>
              </a:rPr>
              <a:t>Figure</a:t>
            </a:r>
            <a:r>
              <a:rPr lang="en-GB" sz="1800" dirty="0" smtClean="0">
                <a:solidFill>
                  <a:schemeClr val="accent5">
                    <a:lumMod val="10000"/>
                  </a:schemeClr>
                </a:solidFill>
              </a:rPr>
              <a:t> 1: Architecture of the system</a:t>
            </a:r>
            <a:endParaRPr lang="en-GB" sz="1800" dirty="0">
              <a:solidFill>
                <a:schemeClr val="accent5">
                  <a:lumMod val="10000"/>
                </a:schemeClr>
              </a:solidFill>
            </a:endParaRPr>
          </a:p>
        </p:txBody>
      </p:sp>
    </p:spTree>
    <p:extLst>
      <p:ext uri="{BB962C8B-B14F-4D97-AF65-F5344CB8AC3E}">
        <p14:creationId xmlns:p14="http://schemas.microsoft.com/office/powerpoint/2010/main" val="229713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12</a:t>
            </a:fld>
            <a:endParaRPr dirty="0">
              <a:solidFill>
                <a:schemeClr val="accent5">
                  <a:lumMod val="10000"/>
                </a:schemeClr>
              </a:solidFill>
              <a:latin typeface="Source Sans Pr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837" y="2454611"/>
            <a:ext cx="5639587" cy="781159"/>
          </a:xfrm>
          <a:prstGeom prst="rect">
            <a:avLst/>
          </a:prstGeom>
        </p:spPr>
      </p:pic>
      <p:sp>
        <p:nvSpPr>
          <p:cNvPr id="5" name="Google Shape;140;p20"/>
          <p:cNvSpPr txBox="1">
            <a:spLocks/>
          </p:cNvSpPr>
          <p:nvPr/>
        </p:nvSpPr>
        <p:spPr>
          <a:xfrm>
            <a:off x="2529319" y="4515252"/>
            <a:ext cx="407262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800" dirty="0" smtClean="0">
                <a:solidFill>
                  <a:schemeClr val="accent5">
                    <a:lumMod val="10000"/>
                  </a:schemeClr>
                </a:solidFill>
                <a:latin typeface="Source Sans Pro" panose="020B0604020202020204" charset="0"/>
              </a:rPr>
              <a:t>Figure 2: Mathematical Model of an ANN</a:t>
            </a:r>
            <a:endParaRPr lang="en-US" sz="1800" dirty="0">
              <a:solidFill>
                <a:schemeClr val="accent5">
                  <a:lumMod val="10000"/>
                </a:schemeClr>
              </a:solidFill>
              <a:latin typeface="Source Sans Pro" panose="020B060402020202020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254" y="3683289"/>
            <a:ext cx="2553056" cy="88594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0922" y="3235770"/>
            <a:ext cx="1533739" cy="55252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0922" y="92629"/>
            <a:ext cx="4391025" cy="2362200"/>
          </a:xfrm>
          <a:prstGeom prst="rect">
            <a:avLst/>
          </a:prstGeom>
        </p:spPr>
      </p:pic>
    </p:spTree>
    <p:extLst>
      <p:ext uri="{BB962C8B-B14F-4D97-AF65-F5344CB8AC3E}">
        <p14:creationId xmlns:p14="http://schemas.microsoft.com/office/powerpoint/2010/main" val="329987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95626" y="117620"/>
            <a:ext cx="8356488" cy="501505"/>
          </a:xfrm>
          <a:prstGeom prst="rect">
            <a:avLst/>
          </a:prstGeom>
        </p:spPr>
        <p:txBody>
          <a:bodyPr spcFirstLastPara="1" wrap="square" lIns="91425" tIns="91425" rIns="91425" bIns="91425" anchor="b" anchorCtr="0">
            <a:noAutofit/>
          </a:bodyPr>
          <a:lstStyle/>
          <a:p>
            <a:pPr algn="ctr"/>
            <a:r>
              <a:rPr lang="en-US" sz="3000" b="1" dirty="0" smtClean="0">
                <a:solidFill>
                  <a:schemeClr val="accent5">
                    <a:lumMod val="10000"/>
                  </a:schemeClr>
                </a:solidFill>
                <a:latin typeface="Source Sans Pro" panose="020B0604020202020204" charset="0"/>
              </a:rPr>
              <a:t>IMPLEMENTATION</a:t>
            </a:r>
            <a:endParaRPr sz="3000" b="1" dirty="0">
              <a:solidFill>
                <a:schemeClr val="accent5">
                  <a:lumMod val="10000"/>
                </a:schemeClr>
              </a:solidFill>
              <a:latin typeface="Source Sans Pro" panose="020B0604020202020204" charset="0"/>
            </a:endParaRPr>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13</a:t>
            </a:fld>
            <a:endParaRPr dirty="0">
              <a:latin typeface="Source Sans Pro" panose="020B0604020202020204" charset="0"/>
            </a:endParaRPr>
          </a:p>
        </p:txBody>
      </p:sp>
      <p:sp>
        <p:nvSpPr>
          <p:cNvPr id="7" name="Google Shape;140;p20"/>
          <p:cNvSpPr txBox="1">
            <a:spLocks/>
          </p:cNvSpPr>
          <p:nvPr/>
        </p:nvSpPr>
        <p:spPr>
          <a:xfrm>
            <a:off x="395625" y="1192393"/>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latin typeface="Source Sans Pro" panose="020B0604020202020204" charset="0"/>
              </a:rPr>
              <a:t>Neural Network</a:t>
            </a:r>
            <a:endParaRPr lang="en-US" sz="2400" dirty="0">
              <a:solidFill>
                <a:schemeClr val="tx1"/>
              </a:solidFill>
              <a:latin typeface="Source Sans Pro" panose="020B0604020202020204" charset="0"/>
            </a:endParaRPr>
          </a:p>
        </p:txBody>
      </p:sp>
      <p:sp>
        <p:nvSpPr>
          <p:cNvPr id="9" name="Google Shape;140;p20"/>
          <p:cNvSpPr txBox="1">
            <a:spLocks/>
          </p:cNvSpPr>
          <p:nvPr/>
        </p:nvSpPr>
        <p:spPr>
          <a:xfrm>
            <a:off x="395624" y="3015312"/>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dirty="0" smtClean="0">
                <a:solidFill>
                  <a:schemeClr val="tx1"/>
                </a:solidFill>
                <a:latin typeface="Source Sans Pro" panose="020B0604020202020204" charset="0"/>
              </a:rPr>
              <a:t>Web Interface</a:t>
            </a:r>
            <a:endParaRPr lang="en-US" sz="2400" dirty="0">
              <a:solidFill>
                <a:schemeClr val="tx1"/>
              </a:solidFill>
              <a:latin typeface="Source Sans Pro" panose="020B0604020202020204" charset="0"/>
            </a:endParaRPr>
          </a:p>
        </p:txBody>
      </p:sp>
      <p:sp>
        <p:nvSpPr>
          <p:cNvPr id="8" name="Google Shape;140;p20"/>
          <p:cNvSpPr txBox="1">
            <a:spLocks/>
          </p:cNvSpPr>
          <p:nvPr/>
        </p:nvSpPr>
        <p:spPr>
          <a:xfrm>
            <a:off x="395623" y="1546537"/>
            <a:ext cx="8008762" cy="86704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latin typeface="Source Sans Pro" panose="020B0604020202020204" charset="0"/>
              </a:rPr>
              <a:t>The Neural Network model makes classifications to predict the test results. </a:t>
            </a:r>
            <a:endParaRPr lang="en-US" dirty="0">
              <a:solidFill>
                <a:schemeClr val="tx1"/>
              </a:solidFill>
              <a:latin typeface="Source Sans Pro" panose="020B0604020202020204" charset="0"/>
            </a:endParaRPr>
          </a:p>
        </p:txBody>
      </p:sp>
      <p:sp>
        <p:nvSpPr>
          <p:cNvPr id="11" name="Google Shape;140;p20"/>
          <p:cNvSpPr txBox="1">
            <a:spLocks/>
          </p:cNvSpPr>
          <p:nvPr/>
        </p:nvSpPr>
        <p:spPr>
          <a:xfrm>
            <a:off x="395623" y="3301475"/>
            <a:ext cx="8008762" cy="9940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tx1"/>
                </a:solidFill>
                <a:latin typeface="Source Sans Pro" panose="020B0604020202020204" charset="0"/>
              </a:rPr>
              <a:t>The web application allows the user to interact with the Neural Network and store user data on a web server</a:t>
            </a:r>
            <a:endParaRPr lang="en-US" dirty="0">
              <a:solidFill>
                <a:schemeClr val="tx1"/>
              </a:solidFill>
              <a:latin typeface="Source Sans Pro" panose="020B0604020202020204" charset="0"/>
            </a:endParaRPr>
          </a:p>
        </p:txBody>
      </p:sp>
    </p:spTree>
    <p:extLst>
      <p:ext uri="{BB962C8B-B14F-4D97-AF65-F5344CB8AC3E}">
        <p14:creationId xmlns:p14="http://schemas.microsoft.com/office/powerpoint/2010/main" val="41003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14</a:t>
            </a:fld>
            <a:endParaRPr dirty="0">
              <a:solidFill>
                <a:schemeClr val="accent5">
                  <a:lumMod val="10000"/>
                </a:schemeClr>
              </a:solidFill>
              <a:latin typeface="Source Sans Pro" panose="020B0604020202020204" charset="0"/>
            </a:endParaRPr>
          </a:p>
        </p:txBody>
      </p:sp>
      <p:sp>
        <p:nvSpPr>
          <p:cNvPr id="6" name="Text Placeholder 5"/>
          <p:cNvSpPr>
            <a:spLocks noGrp="1"/>
          </p:cNvSpPr>
          <p:nvPr>
            <p:ph type="body" idx="4294967295"/>
          </p:nvPr>
        </p:nvSpPr>
        <p:spPr>
          <a:xfrm>
            <a:off x="785811" y="1279597"/>
            <a:ext cx="7572375" cy="3573462"/>
          </a:xfrm>
        </p:spPr>
        <p:txBody>
          <a:bodyPr/>
          <a:lstStyle/>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The Neural Network was built using a library called ML5.js</a:t>
            </a:r>
          </a:p>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It uses a built-in logistic regression algorithm</a:t>
            </a:r>
          </a:p>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The dataset was obtained from the Israel Ministry of Health and </a:t>
            </a:r>
            <a:r>
              <a:rPr lang="en-US" sz="2200" dirty="0">
                <a:solidFill>
                  <a:schemeClr val="accent5">
                    <a:lumMod val="10000"/>
                  </a:schemeClr>
                </a:solidFill>
                <a:latin typeface="Source Sans Pro" panose="020B0604020202020204" charset="0"/>
              </a:rPr>
              <a:t>contains 1,048,576 </a:t>
            </a:r>
            <a:r>
              <a:rPr lang="en-US" sz="2200" dirty="0" smtClean="0">
                <a:solidFill>
                  <a:schemeClr val="accent5">
                    <a:lumMod val="10000"/>
                  </a:schemeClr>
                </a:solidFill>
                <a:latin typeface="Source Sans Pro" panose="020B0604020202020204" charset="0"/>
              </a:rPr>
              <a:t>patient data</a:t>
            </a:r>
          </a:p>
          <a:p>
            <a:pPr>
              <a:lnSpc>
                <a:spcPct val="130000"/>
              </a:lnSpc>
              <a:buClr>
                <a:schemeClr val="accent6">
                  <a:lumMod val="10000"/>
                </a:schemeClr>
              </a:buClr>
              <a:buFont typeface="Arial" panose="020B0604020202020204" pitchFamily="34" charset="0"/>
              <a:buChar char="•"/>
            </a:pPr>
            <a:r>
              <a:rPr lang="en-US" sz="2200" dirty="0" smtClean="0">
                <a:solidFill>
                  <a:schemeClr val="accent5">
                    <a:lumMod val="10000"/>
                  </a:schemeClr>
                </a:solidFill>
                <a:latin typeface="Source Sans Pro" panose="020B0604020202020204" charset="0"/>
              </a:rPr>
              <a:t>The model has a training accuracy of 98.99% and a testing accuracy of 96.33%</a:t>
            </a:r>
            <a:endParaRPr lang="en-GB" sz="2200" dirty="0">
              <a:solidFill>
                <a:schemeClr val="accent5">
                  <a:lumMod val="10000"/>
                </a:schemeClr>
              </a:solidFill>
              <a:latin typeface="Source Sans Pro" panose="020B0604020202020204" charset="0"/>
            </a:endParaRPr>
          </a:p>
        </p:txBody>
      </p:sp>
      <p:sp>
        <p:nvSpPr>
          <p:cNvPr id="5" name="Google Shape;140;p20"/>
          <p:cNvSpPr txBox="1">
            <a:spLocks/>
          </p:cNvSpPr>
          <p:nvPr/>
        </p:nvSpPr>
        <p:spPr>
          <a:xfrm>
            <a:off x="1859925" y="778092"/>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Neural Network</a:t>
            </a:r>
            <a:endParaRPr lang="en-US"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2324553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15</a:t>
            </a:fld>
            <a:endParaRPr dirty="0">
              <a:solidFill>
                <a:schemeClr val="accent5">
                  <a:lumMod val="10000"/>
                </a:schemeClr>
              </a:solidFill>
              <a:latin typeface="Source Sans Pro" panose="020B0604020202020204" charset="0"/>
            </a:endParaRPr>
          </a:p>
        </p:txBody>
      </p:sp>
      <p:sp>
        <p:nvSpPr>
          <p:cNvPr id="5" name="Google Shape;140;p20"/>
          <p:cNvSpPr txBox="1">
            <a:spLocks/>
          </p:cNvSpPr>
          <p:nvPr/>
        </p:nvSpPr>
        <p:spPr>
          <a:xfrm>
            <a:off x="1859925" y="393649"/>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Neural Network</a:t>
            </a:r>
            <a:endParaRPr lang="en-US" dirty="0">
              <a:solidFill>
                <a:schemeClr val="accent5">
                  <a:lumMod val="10000"/>
                </a:schemeClr>
              </a:solidFill>
              <a:latin typeface="Source Sans Pro" panose="020B060402020202020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98" y="1093853"/>
            <a:ext cx="7887801" cy="2324424"/>
          </a:xfrm>
          <a:prstGeom prst="rect">
            <a:avLst/>
          </a:prstGeom>
        </p:spPr>
      </p:pic>
      <p:sp>
        <p:nvSpPr>
          <p:cNvPr id="9" name="Google Shape;140;p20"/>
          <p:cNvSpPr txBox="1">
            <a:spLocks/>
          </p:cNvSpPr>
          <p:nvPr/>
        </p:nvSpPr>
        <p:spPr>
          <a:xfrm>
            <a:off x="1859925" y="3979383"/>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accent5">
                    <a:lumMod val="10000"/>
                  </a:schemeClr>
                </a:solidFill>
                <a:latin typeface="Source Sans Pro" panose="020B0604020202020204" charset="0"/>
              </a:rPr>
              <a:t>Figure 3: Dataset used to train the Neural Network</a:t>
            </a:r>
            <a:endParaRPr lang="en-US" sz="1600"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6292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16</a:t>
            </a:fld>
            <a:endParaRPr dirty="0">
              <a:solidFill>
                <a:schemeClr val="accent5">
                  <a:lumMod val="10000"/>
                </a:schemeClr>
              </a:solidFill>
              <a:latin typeface="Source Sans Pro" panose="020B0604020202020204" charset="0"/>
            </a:endParaRPr>
          </a:p>
        </p:txBody>
      </p:sp>
      <p:sp>
        <p:nvSpPr>
          <p:cNvPr id="3" name="Text Placeholder 2"/>
          <p:cNvSpPr>
            <a:spLocks noGrp="1"/>
          </p:cNvSpPr>
          <p:nvPr>
            <p:ph type="body" idx="4294967295"/>
          </p:nvPr>
        </p:nvSpPr>
        <p:spPr>
          <a:xfrm>
            <a:off x="794657" y="1252684"/>
            <a:ext cx="7434944" cy="3573462"/>
          </a:xfrm>
        </p:spPr>
        <p:txBody>
          <a:bodyPr/>
          <a:lstStyle/>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Existing Medical conditions: Diabetes, HBP, Heart diseases</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Vaccination status</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Loss of smell</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Loss of taste</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Fatigue</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Loss of appetite &amp; Difficulty in swallowing food</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Sleep cycle</a:t>
            </a:r>
          </a:p>
          <a:p>
            <a:pPr>
              <a:buClr>
                <a:schemeClr val="accent6">
                  <a:lumMod val="10000"/>
                </a:schemeClr>
              </a:buClr>
              <a:buFont typeface="Arial" panose="020B0604020202020204" pitchFamily="34" charset="0"/>
              <a:buChar char="•"/>
            </a:pPr>
            <a:r>
              <a:rPr lang="en-GB" sz="1800" dirty="0" smtClean="0">
                <a:solidFill>
                  <a:schemeClr val="accent5">
                    <a:lumMod val="10000"/>
                  </a:schemeClr>
                </a:solidFill>
                <a:latin typeface="Source Sans Pro" panose="020B0604020202020204" charset="0"/>
              </a:rPr>
              <a:t>Diarrhea</a:t>
            </a:r>
          </a:p>
        </p:txBody>
      </p:sp>
      <p:sp>
        <p:nvSpPr>
          <p:cNvPr id="9" name="Google Shape;140;p20"/>
          <p:cNvSpPr txBox="1">
            <a:spLocks/>
          </p:cNvSpPr>
          <p:nvPr/>
        </p:nvSpPr>
        <p:spPr>
          <a:xfrm>
            <a:off x="1800055" y="428317"/>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Other factors affecting user test result</a:t>
            </a:r>
            <a:endParaRPr lang="en-US"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427897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17</a:t>
            </a:fld>
            <a:endParaRPr dirty="0">
              <a:solidFill>
                <a:schemeClr val="accent5">
                  <a:lumMod val="10000"/>
                </a:schemeClr>
              </a:solidFill>
              <a:latin typeface="Source Sans Pro" panose="020B0604020202020204" charset="0"/>
            </a:endParaRPr>
          </a:p>
        </p:txBody>
      </p:sp>
      <p:sp>
        <p:nvSpPr>
          <p:cNvPr id="9" name="Google Shape;140;p20"/>
          <p:cNvSpPr txBox="1">
            <a:spLocks/>
          </p:cNvSpPr>
          <p:nvPr/>
        </p:nvSpPr>
        <p:spPr>
          <a:xfrm>
            <a:off x="1978556" y="45067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accent5">
                    <a:lumMod val="10000"/>
                  </a:schemeClr>
                </a:solidFill>
                <a:latin typeface="Source Sans Pro" panose="020B0604020202020204" charset="0"/>
              </a:rPr>
              <a:t>Figure 4: Training the Neural Network</a:t>
            </a:r>
            <a:endParaRPr lang="en-US" sz="1600" dirty="0">
              <a:solidFill>
                <a:schemeClr val="accent5">
                  <a:lumMod val="10000"/>
                </a:schemeClr>
              </a:solidFill>
              <a:latin typeface="Source Sans Pro"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705" y="361372"/>
            <a:ext cx="5525271" cy="3820058"/>
          </a:xfrm>
          <a:prstGeom prst="rect">
            <a:avLst/>
          </a:prstGeom>
        </p:spPr>
      </p:pic>
    </p:spTree>
    <p:extLst>
      <p:ext uri="{BB962C8B-B14F-4D97-AF65-F5344CB8AC3E}">
        <p14:creationId xmlns:p14="http://schemas.microsoft.com/office/powerpoint/2010/main" val="350266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18</a:t>
            </a:fld>
            <a:endParaRPr dirty="0">
              <a:solidFill>
                <a:schemeClr val="accent5">
                  <a:lumMod val="10000"/>
                </a:schemeClr>
              </a:solidFill>
              <a:latin typeface="Source Sans Pro" panose="020B0604020202020204" charset="0"/>
            </a:endParaRPr>
          </a:p>
        </p:txBody>
      </p:sp>
      <p:sp>
        <p:nvSpPr>
          <p:cNvPr id="9" name="Google Shape;140;p20"/>
          <p:cNvSpPr txBox="1">
            <a:spLocks/>
          </p:cNvSpPr>
          <p:nvPr/>
        </p:nvSpPr>
        <p:spPr>
          <a:xfrm>
            <a:off x="1898391" y="4049545"/>
            <a:ext cx="5424148"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1600" dirty="0" smtClean="0">
                <a:solidFill>
                  <a:schemeClr val="accent5">
                    <a:lumMod val="10000"/>
                  </a:schemeClr>
                </a:solidFill>
                <a:latin typeface="Source Sans Pro" panose="020B0604020202020204" charset="0"/>
              </a:rPr>
              <a:t>Figure 5: Sample Classification Result</a:t>
            </a:r>
            <a:endParaRPr lang="en-US" sz="1600" dirty="0">
              <a:solidFill>
                <a:schemeClr val="accent5">
                  <a:lumMod val="10000"/>
                </a:schemeClr>
              </a:solidFill>
              <a:latin typeface="Source Sans Pr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754" y="354051"/>
            <a:ext cx="2461422" cy="3289157"/>
          </a:xfrm>
          <a:prstGeom prst="rect">
            <a:avLst/>
          </a:prstGeom>
        </p:spPr>
      </p:pic>
    </p:spTree>
    <p:extLst>
      <p:ext uri="{BB962C8B-B14F-4D97-AF65-F5344CB8AC3E}">
        <p14:creationId xmlns:p14="http://schemas.microsoft.com/office/powerpoint/2010/main" val="2242034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19</a:t>
            </a:fld>
            <a:endParaRPr dirty="0">
              <a:solidFill>
                <a:schemeClr val="accent5">
                  <a:lumMod val="10000"/>
                </a:schemeClr>
              </a:solidFill>
              <a:latin typeface="Source Sans Pro" panose="020B0604020202020204" charset="0"/>
            </a:endParaRPr>
          </a:p>
        </p:txBody>
      </p:sp>
      <p:sp>
        <p:nvSpPr>
          <p:cNvPr id="7" name="Google Shape;140;p20"/>
          <p:cNvSpPr txBox="1">
            <a:spLocks/>
          </p:cNvSpPr>
          <p:nvPr/>
        </p:nvSpPr>
        <p:spPr>
          <a:xfrm>
            <a:off x="3748426" y="220188"/>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accent5">
                    <a:lumMod val="10000"/>
                  </a:schemeClr>
                </a:solidFill>
                <a:latin typeface="Source Sans Pro" panose="020B0604020202020204" charset="0"/>
              </a:rPr>
              <a:t>Web Interface</a:t>
            </a:r>
            <a:endParaRPr lang="en-US" dirty="0">
              <a:solidFill>
                <a:schemeClr val="accent5">
                  <a:lumMod val="10000"/>
                </a:schemeClr>
              </a:solidFill>
              <a:latin typeface="Source Sans Pro"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670" y="721693"/>
            <a:ext cx="6687360" cy="4680330"/>
          </a:xfrm>
          <a:prstGeom prst="rect">
            <a:avLst/>
          </a:prstGeom>
        </p:spPr>
      </p:pic>
      <p:sp>
        <p:nvSpPr>
          <p:cNvPr id="3" name="Rectangle 2"/>
          <p:cNvSpPr/>
          <p:nvPr/>
        </p:nvSpPr>
        <p:spPr>
          <a:xfrm>
            <a:off x="3186217" y="4580574"/>
            <a:ext cx="2746265" cy="338554"/>
          </a:xfrm>
          <a:prstGeom prst="rect">
            <a:avLst/>
          </a:prstGeom>
        </p:spPr>
        <p:txBody>
          <a:bodyPr wrap="none">
            <a:spAutoFit/>
          </a:bodyPr>
          <a:lstStyle/>
          <a:p>
            <a:r>
              <a:rPr lang="en-GB" sz="1600" dirty="0">
                <a:solidFill>
                  <a:schemeClr val="accent5">
                    <a:lumMod val="10000"/>
                  </a:schemeClr>
                </a:solidFill>
                <a:latin typeface="Source Sans Pro" panose="020B0604020202020204" charset="0"/>
              </a:rPr>
              <a:t>https://copodtwo.netlify.app/</a:t>
            </a:r>
          </a:p>
        </p:txBody>
      </p:sp>
    </p:spTree>
    <p:extLst>
      <p:ext uri="{BB962C8B-B14F-4D97-AF65-F5344CB8AC3E}">
        <p14:creationId xmlns:p14="http://schemas.microsoft.com/office/powerpoint/2010/main" val="2638510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0" y="144813"/>
            <a:ext cx="9144000" cy="540327"/>
          </a:xfrm>
          <a:prstGeom prst="rect">
            <a:avLst/>
          </a:prstGeom>
        </p:spPr>
        <p:txBody>
          <a:bodyPr spcFirstLastPara="1" wrap="square" lIns="91425" tIns="91425" rIns="91425" bIns="91425" anchor="b" anchorCtr="0">
            <a:noAutofit/>
          </a:bodyPr>
          <a:lstStyle/>
          <a:p>
            <a:pPr algn="ctr"/>
            <a:r>
              <a:rPr lang="en-US" sz="3000" b="1" dirty="0">
                <a:solidFill>
                  <a:schemeClr val="accent5">
                    <a:lumMod val="10000"/>
                  </a:schemeClr>
                </a:solidFill>
                <a:latin typeface="Source Sans Pro" panose="020B0604020202020204" charset="0"/>
              </a:rPr>
              <a:t>PRESENTATION OVERVIEW</a:t>
            </a:r>
            <a:endParaRPr sz="3000" b="1" dirty="0">
              <a:solidFill>
                <a:schemeClr val="accent5">
                  <a:lumMod val="10000"/>
                </a:schemeClr>
              </a:solidFill>
              <a:latin typeface="Source Sans Pro" panose="020B0604020202020204" charset="0"/>
            </a:endParaRPr>
          </a:p>
        </p:txBody>
      </p:sp>
      <p:sp>
        <p:nvSpPr>
          <p:cNvPr id="76" name="Google Shape;76;p13"/>
          <p:cNvSpPr txBox="1"/>
          <p:nvPr/>
        </p:nvSpPr>
        <p:spPr>
          <a:xfrm>
            <a:off x="786149" y="685140"/>
            <a:ext cx="7744875" cy="4155293"/>
          </a:xfrm>
          <a:prstGeom prst="rect">
            <a:avLst/>
          </a:prstGeom>
          <a:noFill/>
          <a:ln>
            <a:noFill/>
          </a:ln>
        </p:spPr>
        <p:txBody>
          <a:bodyPr spcFirstLastPara="1" wrap="square" lIns="91425" tIns="91425" rIns="91425" bIns="91425" anchor="t" anchorCtr="0">
            <a:noAutofit/>
          </a:bodyPr>
          <a:lstStyle/>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Introduction.</a:t>
            </a: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Statement of Problem</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Justification of Study.</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Aim and Objectives.</a:t>
            </a:r>
          </a:p>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Literature Review.</a:t>
            </a: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Methodology</a:t>
            </a:r>
          </a:p>
          <a:p>
            <a:pPr marL="457200" indent="-457200">
              <a:buClr>
                <a:schemeClr val="accent4">
                  <a:lumMod val="10000"/>
                </a:schemeClr>
              </a:buClr>
              <a:buFont typeface="Arial" panose="020B0604020202020204" pitchFamily="34" charset="0"/>
              <a:buChar char="•"/>
            </a:pPr>
            <a:r>
              <a:rPr lang="en-US" sz="2800" dirty="0" smtClean="0">
                <a:solidFill>
                  <a:schemeClr val="accent5">
                    <a:lumMod val="10000"/>
                  </a:schemeClr>
                </a:solidFill>
                <a:latin typeface="Source Sans Pro" panose="020B0604020202020204" charset="0"/>
              </a:rPr>
              <a:t>Implementation</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smtClean="0">
                <a:solidFill>
                  <a:schemeClr val="accent5">
                    <a:lumMod val="10000"/>
                  </a:schemeClr>
                </a:solidFill>
                <a:latin typeface="Source Sans Pro" panose="020B0604020202020204" charset="0"/>
              </a:rPr>
              <a:t>Contribution to Knowledge</a:t>
            </a:r>
            <a:endParaRPr lang="en-GB" sz="2800" dirty="0">
              <a:solidFill>
                <a:schemeClr val="accent5">
                  <a:lumMod val="10000"/>
                </a:schemeClr>
              </a:solidFill>
              <a:latin typeface="Source Sans Pro" panose="020B0604020202020204" charset="0"/>
            </a:endParaRPr>
          </a:p>
          <a:p>
            <a:pPr marL="457200" indent="-457200">
              <a:buClr>
                <a:schemeClr val="accent4">
                  <a:lumMod val="10000"/>
                </a:schemeClr>
              </a:buClr>
              <a:buFont typeface="Arial" panose="020B0604020202020204" pitchFamily="34" charset="0"/>
              <a:buChar char="•"/>
            </a:pPr>
            <a:r>
              <a:rPr lang="en-GB" sz="2800" dirty="0">
                <a:solidFill>
                  <a:schemeClr val="accent5">
                    <a:lumMod val="10000"/>
                  </a:schemeClr>
                </a:solidFill>
                <a:latin typeface="Source Sans Pro" panose="020B0604020202020204" charset="0"/>
              </a:rPr>
              <a:t>References</a:t>
            </a:r>
            <a:endParaRPr lang="en-US" sz="2800" dirty="0">
              <a:solidFill>
                <a:schemeClr val="accent5">
                  <a:lumMod val="10000"/>
                </a:schemeClr>
              </a:solidFill>
              <a:latin typeface="Source Sans Pro" panose="020B0604020202020204" charset="0"/>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2</a:t>
            </a:fld>
            <a:endParaRPr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20</a:t>
            </a:fld>
            <a:endParaRPr dirty="0">
              <a:solidFill>
                <a:schemeClr val="accent5">
                  <a:lumMod val="10000"/>
                </a:schemeClr>
              </a:solidFill>
              <a:latin typeface="Source Sans Pro"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8983" y="338435"/>
            <a:ext cx="5669846" cy="4447309"/>
          </a:xfrm>
          <a:prstGeom prst="rect">
            <a:avLst/>
          </a:prstGeom>
        </p:spPr>
      </p:pic>
      <p:sp>
        <p:nvSpPr>
          <p:cNvPr id="7" name="Google Shape;140;p20"/>
          <p:cNvSpPr txBox="1">
            <a:spLocks/>
          </p:cNvSpPr>
          <p:nvPr/>
        </p:nvSpPr>
        <p:spPr>
          <a:xfrm>
            <a:off x="3715769" y="0"/>
            <a:ext cx="3119099"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dirty="0" smtClean="0">
                <a:solidFill>
                  <a:schemeClr val="accent5">
                    <a:lumMod val="10000"/>
                  </a:schemeClr>
                </a:solidFill>
                <a:latin typeface="Source Sans Pro" panose="020B0604020202020204" charset="0"/>
              </a:rPr>
              <a:t>Web Interface</a:t>
            </a:r>
            <a:endParaRPr lang="en-US" dirty="0">
              <a:solidFill>
                <a:schemeClr val="accent5">
                  <a:lumMod val="10000"/>
                </a:schemeClr>
              </a:solidFill>
              <a:latin typeface="Source Sans Pro" panose="020B0604020202020204" charset="0"/>
            </a:endParaRPr>
          </a:p>
        </p:txBody>
      </p:sp>
      <p:sp>
        <p:nvSpPr>
          <p:cNvPr id="2" name="Rectangle 1"/>
          <p:cNvSpPr/>
          <p:nvPr/>
        </p:nvSpPr>
        <p:spPr>
          <a:xfrm>
            <a:off x="3340773" y="4616467"/>
            <a:ext cx="2746265" cy="338554"/>
          </a:xfrm>
          <a:prstGeom prst="rect">
            <a:avLst/>
          </a:prstGeom>
        </p:spPr>
        <p:txBody>
          <a:bodyPr wrap="none">
            <a:spAutoFit/>
          </a:bodyPr>
          <a:lstStyle/>
          <a:p>
            <a:r>
              <a:rPr lang="en-GB" sz="1600" dirty="0">
                <a:solidFill>
                  <a:schemeClr val="accent5">
                    <a:lumMod val="10000"/>
                  </a:schemeClr>
                </a:solidFill>
                <a:latin typeface="Source Sans Pro" panose="020B0604020202020204" charset="0"/>
              </a:rPr>
              <a:t>https://copodtwo.netlify.app/</a:t>
            </a:r>
          </a:p>
        </p:txBody>
      </p:sp>
    </p:spTree>
    <p:extLst>
      <p:ext uri="{BB962C8B-B14F-4D97-AF65-F5344CB8AC3E}">
        <p14:creationId xmlns:p14="http://schemas.microsoft.com/office/powerpoint/2010/main" val="2554319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028" y="399631"/>
            <a:ext cx="4182935" cy="4312890"/>
          </a:xfrm>
          <a:prstGeom prst="rect">
            <a:avLst/>
          </a:prstGeom>
        </p:spPr>
      </p:pic>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21</a:t>
            </a:fld>
            <a:endParaRPr dirty="0">
              <a:solidFill>
                <a:schemeClr val="accent5">
                  <a:lumMod val="10000"/>
                </a:schemeClr>
              </a:solidFill>
              <a:latin typeface="Source Sans Pro" panose="020B0604020202020204" charset="0"/>
            </a:endParaRPr>
          </a:p>
        </p:txBody>
      </p:sp>
      <p:sp>
        <p:nvSpPr>
          <p:cNvPr id="7" name="Google Shape;140;p20"/>
          <p:cNvSpPr txBox="1">
            <a:spLocks/>
          </p:cNvSpPr>
          <p:nvPr/>
        </p:nvSpPr>
        <p:spPr>
          <a:xfrm>
            <a:off x="2824496" y="0"/>
            <a:ext cx="3534117" cy="5015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dirty="0" smtClean="0">
                <a:solidFill>
                  <a:schemeClr val="accent5">
                    <a:lumMod val="10000"/>
                  </a:schemeClr>
                </a:solidFill>
                <a:latin typeface="Source Sans Pro" panose="020B0604020202020204" charset="0"/>
              </a:rPr>
              <a:t>Web Interface</a:t>
            </a:r>
            <a:endParaRPr lang="en-US" dirty="0">
              <a:solidFill>
                <a:schemeClr val="accent5">
                  <a:lumMod val="10000"/>
                </a:schemeClr>
              </a:solidFill>
              <a:latin typeface="Source Sans Pro" panose="020B0604020202020204" charset="0"/>
            </a:endParaRPr>
          </a:p>
        </p:txBody>
      </p:sp>
      <p:sp>
        <p:nvSpPr>
          <p:cNvPr id="3" name="Rectangle 2"/>
          <p:cNvSpPr/>
          <p:nvPr/>
        </p:nvSpPr>
        <p:spPr>
          <a:xfrm>
            <a:off x="3541598" y="4712521"/>
            <a:ext cx="2484976" cy="338554"/>
          </a:xfrm>
          <a:prstGeom prst="rect">
            <a:avLst/>
          </a:prstGeom>
        </p:spPr>
        <p:txBody>
          <a:bodyPr wrap="none">
            <a:spAutoFit/>
          </a:bodyPr>
          <a:lstStyle/>
          <a:p>
            <a:r>
              <a:rPr lang="en-GB" sz="1600" dirty="0">
                <a:solidFill>
                  <a:schemeClr val="accent5">
                    <a:lumMod val="10000"/>
                  </a:schemeClr>
                </a:solidFill>
                <a:latin typeface="Source Sans Pro" panose="020B0604020202020204" charset="0"/>
              </a:rPr>
              <a:t>https</a:t>
            </a:r>
            <a:r>
              <a:rPr lang="en-GB" dirty="0">
                <a:solidFill>
                  <a:schemeClr val="accent5">
                    <a:lumMod val="10000"/>
                  </a:schemeClr>
                </a:solidFill>
                <a:latin typeface="Source Sans Pro" panose="020B0604020202020204" charset="0"/>
              </a:rPr>
              <a:t>://copodtwo.netlify.app/</a:t>
            </a:r>
          </a:p>
        </p:txBody>
      </p:sp>
    </p:spTree>
    <p:extLst>
      <p:ext uri="{BB962C8B-B14F-4D97-AF65-F5344CB8AC3E}">
        <p14:creationId xmlns:p14="http://schemas.microsoft.com/office/powerpoint/2010/main" val="206875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2685" y="352932"/>
            <a:ext cx="7571700" cy="501505"/>
          </a:xfrm>
          <a:prstGeom prst="rect">
            <a:avLst/>
          </a:prstGeom>
        </p:spPr>
        <p:txBody>
          <a:bodyPr spcFirstLastPara="1" wrap="square" lIns="91425" tIns="91425" rIns="91425" bIns="91425" anchor="b" anchorCtr="0">
            <a:noAutofit/>
          </a:bodyPr>
          <a:lstStyle/>
          <a:p>
            <a:pPr algn="ctr"/>
            <a:r>
              <a:rPr lang="en-US" sz="2400" b="1" dirty="0" smtClean="0">
                <a:solidFill>
                  <a:schemeClr val="accent5">
                    <a:lumMod val="10000"/>
                  </a:schemeClr>
                </a:solidFill>
                <a:latin typeface="Source Sans Pro" panose="020B0604020202020204" charset="0"/>
              </a:rPr>
              <a:t>CONTRIBUTION TO KNOWLEDGE</a:t>
            </a:r>
            <a:endParaRPr sz="2400" b="1" dirty="0">
              <a:solidFill>
                <a:schemeClr val="accent5">
                  <a:lumMod val="10000"/>
                </a:schemeClr>
              </a:solidFill>
              <a:latin typeface="Source Sans Pro" panose="020B0604020202020204" charset="0"/>
            </a:endParaRPr>
          </a:p>
        </p:txBody>
      </p:sp>
      <p:sp>
        <p:nvSpPr>
          <p:cNvPr id="144" name="Google Shape;144;p20"/>
          <p:cNvSpPr txBox="1">
            <a:spLocks noGrp="1"/>
          </p:cNvSpPr>
          <p:nvPr>
            <p:ph type="sldNum" idx="12"/>
          </p:nvPr>
        </p:nvSpPr>
        <p:spPr>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rPr>
              <a:pPr/>
              <a:t>22</a:t>
            </a:fld>
            <a:endParaRPr dirty="0">
              <a:solidFill>
                <a:schemeClr val="accent5">
                  <a:lumMod val="10000"/>
                </a:schemeClr>
              </a:solidFill>
            </a:endParaRPr>
          </a:p>
        </p:txBody>
      </p:sp>
      <p:sp>
        <p:nvSpPr>
          <p:cNvPr id="6" name="Google Shape;140;p20"/>
          <p:cNvSpPr txBox="1">
            <a:spLocks/>
          </p:cNvSpPr>
          <p:nvPr/>
        </p:nvSpPr>
        <p:spPr>
          <a:xfrm>
            <a:off x="832685" y="1480457"/>
            <a:ext cx="7571700" cy="26433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lnSpc>
                <a:spcPct val="150000"/>
              </a:lnSpc>
            </a:pPr>
            <a:r>
              <a:rPr lang="en-US" sz="2100" dirty="0" smtClean="0">
                <a:solidFill>
                  <a:schemeClr val="accent5">
                    <a:lumMod val="10000"/>
                  </a:schemeClr>
                </a:solidFill>
                <a:latin typeface="Source Sans Pro" panose="020B0604020202020204" charset="0"/>
              </a:rPr>
              <a:t>Through the implementation of this model, triaging patients with COVID-19 by medical personnel can be done more effectively.</a:t>
            </a:r>
          </a:p>
          <a:p>
            <a:pPr algn="ctr">
              <a:lnSpc>
                <a:spcPct val="150000"/>
              </a:lnSpc>
            </a:pPr>
            <a:r>
              <a:rPr lang="en-US" sz="2100" dirty="0" smtClean="0">
                <a:solidFill>
                  <a:schemeClr val="accent5">
                    <a:lumMod val="10000"/>
                  </a:schemeClr>
                </a:solidFill>
                <a:latin typeface="Source Sans Pro" panose="020B0604020202020204" charset="0"/>
              </a:rPr>
              <a:t>Patient symptoms and other information from individuals all over the world can also be recorded to provide data for future analysis and research</a:t>
            </a:r>
            <a:endParaRPr lang="en-US" sz="2100" dirty="0">
              <a:solidFill>
                <a:schemeClr val="accent5">
                  <a:lumMod val="10000"/>
                </a:schemeClr>
              </a:solidFill>
              <a:latin typeface="Source Sans Pro" panose="020B0604020202020204" charset="0"/>
            </a:endParaRPr>
          </a:p>
        </p:txBody>
      </p:sp>
    </p:spTree>
    <p:extLst>
      <p:ext uri="{BB962C8B-B14F-4D97-AF65-F5344CB8AC3E}">
        <p14:creationId xmlns:p14="http://schemas.microsoft.com/office/powerpoint/2010/main" val="732419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2" name="Title 1"/>
          <p:cNvSpPr>
            <a:spLocks noGrp="1"/>
          </p:cNvSpPr>
          <p:nvPr>
            <p:ph type="title"/>
          </p:nvPr>
        </p:nvSpPr>
        <p:spPr>
          <a:xfrm>
            <a:off x="703023" y="0"/>
            <a:ext cx="7571700" cy="702600"/>
          </a:xfrm>
        </p:spPr>
        <p:txBody>
          <a:bodyPr/>
          <a:lstStyle/>
          <a:p>
            <a:pPr algn="ctr"/>
            <a:r>
              <a:rPr lang="en-US" sz="2800" b="1" dirty="0" smtClean="0">
                <a:solidFill>
                  <a:schemeClr val="accent5">
                    <a:lumMod val="10000"/>
                  </a:schemeClr>
                </a:solidFill>
                <a:latin typeface="Source Sans Pro" panose="020B0604020202020204" charset="0"/>
              </a:rPr>
              <a:t>REFERENCES</a:t>
            </a:r>
            <a:endParaRPr lang="en-US" sz="2800" b="1" dirty="0">
              <a:solidFill>
                <a:schemeClr val="accent5">
                  <a:lumMod val="10000"/>
                </a:schemeClr>
              </a:solidFill>
              <a:latin typeface="Source Sans Pro" panose="020B0604020202020204" charset="0"/>
            </a:endParaRPr>
          </a:p>
        </p:txBody>
      </p:sp>
      <p:sp>
        <p:nvSpPr>
          <p:cNvPr id="3" name="Text Placeholder 2"/>
          <p:cNvSpPr>
            <a:spLocks noGrp="1"/>
          </p:cNvSpPr>
          <p:nvPr>
            <p:ph type="body" idx="1"/>
          </p:nvPr>
        </p:nvSpPr>
        <p:spPr>
          <a:xfrm>
            <a:off x="786151" y="872835"/>
            <a:ext cx="7571700" cy="4094019"/>
          </a:xfrm>
        </p:spPr>
        <p:txBody>
          <a:bodyPr/>
          <a:lstStyle/>
          <a:p>
            <a:pPr>
              <a:lnSpc>
                <a:spcPts val="2400"/>
              </a:lnSpc>
              <a:buClr>
                <a:schemeClr val="accent6">
                  <a:lumMod val="10000"/>
                </a:schemeClr>
              </a:buClr>
              <a:buFont typeface="Wingdings" panose="05000000000000000000" pitchFamily="2" charset="2"/>
              <a:buChar char="§"/>
            </a:pPr>
            <a:r>
              <a:rPr lang="en-US" sz="1600" dirty="0" smtClean="0">
                <a:solidFill>
                  <a:schemeClr val="accent5">
                    <a:lumMod val="10000"/>
                  </a:schemeClr>
                </a:solidFill>
              </a:rPr>
              <a:t> Abbasi</a:t>
            </a:r>
            <a:r>
              <a:rPr lang="en-US" sz="1600" dirty="0">
                <a:solidFill>
                  <a:schemeClr val="accent5">
                    <a:lumMod val="10000"/>
                  </a:schemeClr>
                </a:solidFill>
              </a:rPr>
              <a:t>, W. A., Abbas, S. A., Andleeb, S., ul Islam, G., Ajaz, S. A., Arshad, K., Khalil, S., Anjam, A., Ilyas, K., Saleem, M., Chughtai, J., &amp; Abbas, A. (2021). COVIDC: An expert system to diagnose COVID-19 and predict its severity using chest CT scans: Application in radiology. Informatics in Medicine Unlocked, 23, 100540. https://doi.org/10.1016/j.imu.2021.100540</a:t>
            </a:r>
          </a:p>
          <a:p>
            <a:pPr>
              <a:lnSpc>
                <a:spcPts val="2400"/>
              </a:lnSpc>
              <a:buClr>
                <a:schemeClr val="accent6">
                  <a:lumMod val="10000"/>
                </a:schemeClr>
              </a:buClr>
              <a:buFont typeface="Wingdings" panose="05000000000000000000" pitchFamily="2" charset="2"/>
              <a:buChar char="§"/>
            </a:pPr>
            <a:r>
              <a:rPr lang="en-US" sz="1600" dirty="0" smtClean="0">
                <a:solidFill>
                  <a:schemeClr val="accent5">
                    <a:lumMod val="10000"/>
                  </a:schemeClr>
                </a:solidFill>
              </a:rPr>
              <a:t>Abdel-Basst</a:t>
            </a:r>
            <a:r>
              <a:rPr lang="en-US" sz="1600" dirty="0">
                <a:solidFill>
                  <a:schemeClr val="accent5">
                    <a:lumMod val="10000"/>
                  </a:schemeClr>
                </a:solidFill>
              </a:rPr>
              <a:t>, M., Mohamed, R., &amp; Elhoseny, M. (2020). A model for the effective COVID-19 identification in uncertainty environment using primary symptoms and CT scans. Health Informatics Journal, 26(4), 3088–3105. https://doi.org/10.1177/1460458220952918</a:t>
            </a:r>
          </a:p>
          <a:p>
            <a:pPr>
              <a:lnSpc>
                <a:spcPts val="2400"/>
              </a:lnSpc>
              <a:buClr>
                <a:schemeClr val="accent6">
                  <a:lumMod val="10000"/>
                </a:schemeClr>
              </a:buClr>
              <a:buFont typeface="Wingdings" panose="05000000000000000000" pitchFamily="2" charset="2"/>
              <a:buChar char="§"/>
            </a:pPr>
            <a:r>
              <a:rPr lang="en-US" sz="1600" dirty="0" smtClean="0">
                <a:solidFill>
                  <a:schemeClr val="accent5">
                    <a:lumMod val="10000"/>
                  </a:schemeClr>
                </a:solidFill>
              </a:rPr>
              <a:t>Afzal</a:t>
            </a:r>
            <a:r>
              <a:rPr lang="en-US" sz="1600" dirty="0">
                <a:solidFill>
                  <a:schemeClr val="accent5">
                    <a:lumMod val="10000"/>
                  </a:schemeClr>
                </a:solidFill>
              </a:rPr>
              <a:t>, A. (2020). Molecular diagnostic technologies for COVID-19: Limitations and challenges. Journal of Advanced Research, 26, 149–159. https://</a:t>
            </a:r>
            <a:r>
              <a:rPr lang="en-US" sz="1600" dirty="0" smtClean="0">
                <a:solidFill>
                  <a:schemeClr val="accent5">
                    <a:lumMod val="10000"/>
                  </a:schemeClr>
                </a:solidFill>
              </a:rPr>
              <a:t>doi.org/10.1016/j.jare.2020.08.002</a:t>
            </a:r>
            <a:endParaRPr lang="en-US" sz="1600" dirty="0">
              <a:solidFill>
                <a:schemeClr val="accent5">
                  <a:lumMod val="1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ext Placeholder 2"/>
          <p:cNvSpPr>
            <a:spLocks noGrp="1"/>
          </p:cNvSpPr>
          <p:nvPr>
            <p:ph type="body" idx="4294967295"/>
          </p:nvPr>
        </p:nvSpPr>
        <p:spPr>
          <a:xfrm>
            <a:off x="838200" y="793977"/>
            <a:ext cx="7572375" cy="3573462"/>
          </a:xfrm>
        </p:spPr>
        <p:txBody>
          <a:bodyPr/>
          <a:lstStyle/>
          <a:p>
            <a:pPr>
              <a:lnSpc>
                <a:spcPts val="2400"/>
              </a:lnSpc>
              <a:buClr>
                <a:schemeClr val="accent6">
                  <a:lumMod val="10000"/>
                </a:schemeClr>
              </a:buClr>
              <a:buFont typeface="Wingdings" panose="05000000000000000000" pitchFamily="2" charset="2"/>
              <a:buChar char="§"/>
            </a:pPr>
            <a:r>
              <a:rPr lang="en-US" sz="1600" dirty="0">
                <a:solidFill>
                  <a:schemeClr val="accent5">
                    <a:lumMod val="10000"/>
                  </a:schemeClr>
                </a:solidFill>
              </a:rPr>
              <a:t>Albawi, S., Mohammed, T. A. M., &amp; Alzawi, S. (2017). Layers of a Convolutional Neural Network. Ieee, 16.</a:t>
            </a:r>
          </a:p>
          <a:p>
            <a:pPr>
              <a:lnSpc>
                <a:spcPts val="2400"/>
              </a:lnSpc>
              <a:buClr>
                <a:schemeClr val="accent6">
                  <a:lumMod val="10000"/>
                </a:schemeClr>
              </a:buClr>
              <a:buFont typeface="Wingdings" panose="05000000000000000000" pitchFamily="2" charset="2"/>
              <a:buChar char="§"/>
            </a:pPr>
            <a:r>
              <a:rPr lang="en-US" sz="1600" dirty="0">
                <a:solidFill>
                  <a:schemeClr val="accent5">
                    <a:lumMod val="10000"/>
                  </a:schemeClr>
                </a:solidFill>
              </a:rPr>
              <a:t>Alsunaidi, S. J., Almuhaideb, A. M., Ibrahim, N. M., Shaikh, F. S., Alqudaihi, K. S., Alhaidari, F. A., Khan, I. U., Aslam, N., &amp; Alshahrani, M. S. (2021). Applications of big data analytics to control covid‐19 pandemic. Sensors, 21(7). https://doi.org/10.3390/s21072282</a:t>
            </a:r>
          </a:p>
          <a:p>
            <a:pPr>
              <a:lnSpc>
                <a:spcPts val="2400"/>
              </a:lnSpc>
              <a:buClr>
                <a:schemeClr val="accent6">
                  <a:lumMod val="10000"/>
                </a:schemeClr>
              </a:buClr>
              <a:buFont typeface="Wingdings" panose="05000000000000000000" pitchFamily="2" charset="2"/>
              <a:buChar char="§"/>
            </a:pPr>
            <a:r>
              <a:rPr lang="en-US" sz="1600" dirty="0">
                <a:solidFill>
                  <a:schemeClr val="accent5">
                    <a:lumMod val="10000"/>
                  </a:schemeClr>
                </a:solidFill>
              </a:rPr>
              <a:t>Ananthi, S., &amp; Hariganesh, S. (2015). A comprehensive study on cloud computing. ICIIECS 2015 - 2015 IEEE International Conference on Innovations in Information, Embedded and Communication Systems. https://doi.org/10.1109/ICIIECS.2015.7193151</a:t>
            </a: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p:txBody>
      </p:sp>
    </p:spTree>
    <p:extLst>
      <p:ext uri="{BB962C8B-B14F-4D97-AF65-F5344CB8AC3E}">
        <p14:creationId xmlns:p14="http://schemas.microsoft.com/office/powerpoint/2010/main" val="435355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ext Placeholder 2"/>
          <p:cNvSpPr>
            <a:spLocks noGrp="1"/>
          </p:cNvSpPr>
          <p:nvPr>
            <p:ph type="body" idx="4294967295"/>
          </p:nvPr>
        </p:nvSpPr>
        <p:spPr>
          <a:xfrm>
            <a:off x="838200" y="772205"/>
            <a:ext cx="7572375" cy="3573462"/>
          </a:xfrm>
        </p:spPr>
        <p:txBody>
          <a:bodyPr/>
          <a:lstStyle/>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Barnes, J. (2015). Azure Machine Learning Microsoft Azure Essentials. In </a:t>
            </a:r>
            <a:r>
              <a:rPr lang="en-GB" sz="1600" i="1" dirty="0">
                <a:solidFill>
                  <a:schemeClr val="accent5">
                    <a:lumMod val="10000"/>
                  </a:schemeClr>
                </a:solidFill>
              </a:rPr>
              <a:t>Microsoft Press</a:t>
            </a:r>
            <a:r>
              <a:rPr lang="en-GB" sz="1600" dirty="0">
                <a:solidFill>
                  <a:schemeClr val="accent5">
                    <a:lumMod val="10000"/>
                  </a:schemeClr>
                </a:solidFill>
              </a:rPr>
              <a:t>. http://www.microsoft.com</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Brown, C., Chauhan, J., Grammenos, A., Han, J., Hasthanasombat, A., Spathis, D., Xia, T., Cicuta, P., &amp; Mascolo, C. (2020). Exploring Automatic Diagnosis of COVID-19 from Crowdsourced Respiratory Sound Data. </a:t>
            </a:r>
            <a:r>
              <a:rPr lang="en-GB" sz="1600" i="1" dirty="0">
                <a:solidFill>
                  <a:schemeClr val="accent5">
                    <a:lumMod val="10000"/>
                  </a:schemeClr>
                </a:solidFill>
              </a:rPr>
              <a:t>Proceedings of the ACM SIGKDD International Conference on Knowledge Discovery and Data Mining</a:t>
            </a:r>
            <a:r>
              <a:rPr lang="en-GB" sz="1600" dirty="0">
                <a:solidFill>
                  <a:schemeClr val="accent5">
                    <a:lumMod val="10000"/>
                  </a:schemeClr>
                </a:solidFill>
              </a:rPr>
              <a:t>, 3474–3484. https://doi.org/10.1145/3394486.3412865</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Carretero, J., &amp; Blas, J. G. (2014). Introduction to cloud computing: platforms and solutions. </a:t>
            </a:r>
            <a:r>
              <a:rPr lang="en-GB" sz="1600" i="1" dirty="0">
                <a:solidFill>
                  <a:schemeClr val="accent5">
                    <a:lumMod val="10000"/>
                  </a:schemeClr>
                </a:solidFill>
              </a:rPr>
              <a:t>Cluster Computing</a:t>
            </a:r>
            <a:r>
              <a:rPr lang="en-GB" sz="1600" dirty="0">
                <a:solidFill>
                  <a:schemeClr val="accent5">
                    <a:lumMod val="10000"/>
                  </a:schemeClr>
                </a:solidFill>
              </a:rPr>
              <a:t>, </a:t>
            </a:r>
            <a:r>
              <a:rPr lang="en-GB" sz="1600" i="1" dirty="0">
                <a:solidFill>
                  <a:schemeClr val="accent5">
                    <a:lumMod val="10000"/>
                  </a:schemeClr>
                </a:solidFill>
              </a:rPr>
              <a:t>17</a:t>
            </a:r>
            <a:r>
              <a:rPr lang="en-GB" sz="1600" dirty="0">
                <a:solidFill>
                  <a:schemeClr val="accent5">
                    <a:lumMod val="10000"/>
                  </a:schemeClr>
                </a:solidFill>
              </a:rPr>
              <a:t>(4), 1225–1229. https://doi.org/10.1007/s10586-014-0352-5</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Fauci, A. S., Lane, H. C., &amp; Redfield, R. R. (2020). Covid-19 — Navigating the Uncharted. </a:t>
            </a:r>
            <a:r>
              <a:rPr lang="en-GB" sz="1600" i="1" dirty="0">
                <a:solidFill>
                  <a:schemeClr val="accent5">
                    <a:lumMod val="10000"/>
                  </a:schemeClr>
                </a:solidFill>
              </a:rPr>
              <a:t>New England Journal of Medicine</a:t>
            </a:r>
            <a:r>
              <a:rPr lang="en-GB" sz="1600" dirty="0">
                <a:solidFill>
                  <a:schemeClr val="accent5">
                    <a:lumMod val="10000"/>
                  </a:schemeClr>
                </a:solidFill>
              </a:rPr>
              <a:t>, </a:t>
            </a:r>
            <a:r>
              <a:rPr lang="en-GB" sz="1600" i="1" dirty="0">
                <a:solidFill>
                  <a:schemeClr val="accent5">
                    <a:lumMod val="10000"/>
                  </a:schemeClr>
                </a:solidFill>
              </a:rPr>
              <a:t>382</a:t>
            </a:r>
            <a:r>
              <a:rPr lang="en-GB" sz="1600" dirty="0">
                <a:solidFill>
                  <a:schemeClr val="accent5">
                    <a:lumMod val="10000"/>
                  </a:schemeClr>
                </a:solidFill>
              </a:rPr>
              <a:t>(13), 1268–1269. https://doi.org/10.1056/nejme2002387</a:t>
            </a: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p:txBody>
      </p:sp>
    </p:spTree>
    <p:extLst>
      <p:ext uri="{BB962C8B-B14F-4D97-AF65-F5344CB8AC3E}">
        <p14:creationId xmlns:p14="http://schemas.microsoft.com/office/powerpoint/2010/main" val="1913698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3" name="Text Placeholder 2"/>
          <p:cNvSpPr>
            <a:spLocks noGrp="1"/>
          </p:cNvSpPr>
          <p:nvPr>
            <p:ph type="body" idx="4294967295"/>
          </p:nvPr>
        </p:nvSpPr>
        <p:spPr>
          <a:xfrm>
            <a:off x="903514" y="870177"/>
            <a:ext cx="7572375" cy="3573462"/>
          </a:xfrm>
        </p:spPr>
        <p:txBody>
          <a:bodyPr/>
          <a:lstStyle/>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Fegert, J. M., Vitiello, B., Plener, P. L., &amp; Clemens, V. (2020). Challenges and burden of the Coronavirus 2019 (COVID-19) pandemic for child and adolescent mental health: A narrative review to highlight clinical and research needs in the acute phase and the long return to normality. </a:t>
            </a:r>
            <a:r>
              <a:rPr lang="en-GB" sz="1600" i="1" dirty="0">
                <a:solidFill>
                  <a:schemeClr val="accent5">
                    <a:lumMod val="10000"/>
                  </a:schemeClr>
                </a:solidFill>
              </a:rPr>
              <a:t>Child and Adolescent Psychiatry and Mental Health</a:t>
            </a:r>
            <a:r>
              <a:rPr lang="en-GB" sz="1600" dirty="0">
                <a:solidFill>
                  <a:schemeClr val="accent5">
                    <a:lumMod val="10000"/>
                  </a:schemeClr>
                </a:solidFill>
              </a:rPr>
              <a:t>, </a:t>
            </a:r>
            <a:r>
              <a:rPr lang="en-GB" sz="1600" i="1" dirty="0">
                <a:solidFill>
                  <a:schemeClr val="accent5">
                    <a:lumMod val="10000"/>
                  </a:schemeClr>
                </a:solidFill>
              </a:rPr>
              <a:t>14</a:t>
            </a:r>
            <a:r>
              <a:rPr lang="en-GB" sz="1600" dirty="0">
                <a:solidFill>
                  <a:schemeClr val="accent5">
                    <a:lumMod val="10000"/>
                  </a:schemeClr>
                </a:solidFill>
              </a:rPr>
              <a:t>(1), 1–11. https://doi.org/10.1186/s13034-020-00329-3</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Giri, A. K., &amp; Rana, D. R. (2020). Charting the challenges behind the testing of COVID-19 in developing countries: Nepal as a case study. </a:t>
            </a:r>
            <a:r>
              <a:rPr lang="en-GB" sz="1600" i="1" dirty="0">
                <a:solidFill>
                  <a:schemeClr val="accent5">
                    <a:lumMod val="10000"/>
                  </a:schemeClr>
                </a:solidFill>
              </a:rPr>
              <a:t>Biosafety and Health</a:t>
            </a:r>
            <a:r>
              <a:rPr lang="en-GB" sz="1600" dirty="0">
                <a:solidFill>
                  <a:schemeClr val="accent5">
                    <a:lumMod val="10000"/>
                  </a:schemeClr>
                </a:solidFill>
              </a:rPr>
              <a:t>, </a:t>
            </a:r>
            <a:r>
              <a:rPr lang="en-GB" sz="1600" i="1" dirty="0">
                <a:solidFill>
                  <a:schemeClr val="accent5">
                    <a:lumMod val="10000"/>
                  </a:schemeClr>
                </a:solidFill>
              </a:rPr>
              <a:t>2</a:t>
            </a:r>
            <a:r>
              <a:rPr lang="en-GB" sz="1600" dirty="0">
                <a:solidFill>
                  <a:schemeClr val="accent5">
                    <a:lumMod val="10000"/>
                  </a:schemeClr>
                </a:solidFill>
              </a:rPr>
              <a:t>(2), 53–56. https://doi.org/10.1016/j.bsheal.2020.05.002</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He, F., Deng, Y., &amp; Li, W. (2020). Coronavirus disease 2019: What we know? </a:t>
            </a:r>
            <a:r>
              <a:rPr lang="en-GB" sz="1600" i="1" dirty="0">
                <a:solidFill>
                  <a:schemeClr val="accent5">
                    <a:lumMod val="10000"/>
                  </a:schemeClr>
                </a:solidFill>
              </a:rPr>
              <a:t>Journal of Medical Virology</a:t>
            </a:r>
            <a:r>
              <a:rPr lang="en-GB" sz="1600" dirty="0">
                <a:solidFill>
                  <a:schemeClr val="accent5">
                    <a:lumMod val="10000"/>
                  </a:schemeClr>
                </a:solidFill>
              </a:rPr>
              <a:t>, </a:t>
            </a:r>
            <a:r>
              <a:rPr lang="en-GB" sz="1600" i="1" dirty="0">
                <a:solidFill>
                  <a:schemeClr val="accent5">
                    <a:lumMod val="10000"/>
                  </a:schemeClr>
                </a:solidFill>
              </a:rPr>
              <a:t>92</a:t>
            </a:r>
            <a:r>
              <a:rPr lang="en-GB" sz="1600" dirty="0">
                <a:solidFill>
                  <a:schemeClr val="accent5">
                    <a:lumMod val="10000"/>
                  </a:schemeClr>
                </a:solidFill>
              </a:rPr>
              <a:t>(7), 719–725. https://doi.org/10.1002/jmv.25766</a:t>
            </a:r>
          </a:p>
          <a:p>
            <a:pPr lvl="0">
              <a:buClr>
                <a:schemeClr val="accent6">
                  <a:lumMod val="10000"/>
                </a:schemeClr>
              </a:buClr>
              <a:buFont typeface="Wingdings" panose="05000000000000000000" pitchFamily="2" charset="2"/>
              <a:buChar char="§"/>
            </a:pPr>
            <a:r>
              <a:rPr lang="en-GB" sz="1600" dirty="0">
                <a:solidFill>
                  <a:schemeClr val="accent5">
                    <a:lumMod val="10000"/>
                  </a:schemeClr>
                </a:solidFill>
              </a:rPr>
              <a:t>Holstein, B. (2020). Coronavirus 101. </a:t>
            </a:r>
            <a:r>
              <a:rPr lang="en-GB" sz="1600" i="1" dirty="0">
                <a:solidFill>
                  <a:schemeClr val="accent5">
                    <a:lumMod val="10000"/>
                  </a:schemeClr>
                </a:solidFill>
              </a:rPr>
              <a:t>Journal for Nurse Practitioners</a:t>
            </a:r>
            <a:r>
              <a:rPr lang="en-GB" sz="1600" dirty="0">
                <a:solidFill>
                  <a:schemeClr val="accent5">
                    <a:lumMod val="10000"/>
                  </a:schemeClr>
                </a:solidFill>
              </a:rPr>
              <a:t>, </a:t>
            </a:r>
            <a:r>
              <a:rPr lang="en-GB" sz="1600" i="1" dirty="0">
                <a:solidFill>
                  <a:schemeClr val="accent5">
                    <a:lumMod val="10000"/>
                  </a:schemeClr>
                </a:solidFill>
              </a:rPr>
              <a:t>16</a:t>
            </a:r>
            <a:r>
              <a:rPr lang="en-GB" sz="1600" dirty="0">
                <a:solidFill>
                  <a:schemeClr val="accent5">
                    <a:lumMod val="10000"/>
                  </a:schemeClr>
                </a:solidFill>
              </a:rPr>
              <a:t>(6), 416–419. https://doi.org/10.1016/j.nurpra.2020.03.021</a:t>
            </a: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a:p>
            <a:pPr>
              <a:lnSpc>
                <a:spcPts val="2400"/>
              </a:lnSpc>
              <a:buClr>
                <a:schemeClr val="accent6">
                  <a:lumMod val="10000"/>
                </a:schemeClr>
              </a:buClr>
              <a:buFont typeface="Wingdings" panose="05000000000000000000" pitchFamily="2" charset="2"/>
              <a:buChar char="§"/>
            </a:pPr>
            <a:endParaRPr lang="en-US" sz="1600" dirty="0">
              <a:solidFill>
                <a:schemeClr val="accent5">
                  <a:lumMod val="10000"/>
                </a:schemeClr>
              </a:solidFill>
            </a:endParaRPr>
          </a:p>
        </p:txBody>
      </p:sp>
    </p:spTree>
    <p:extLst>
      <p:ext uri="{BB962C8B-B14F-4D97-AF65-F5344CB8AC3E}">
        <p14:creationId xmlns:p14="http://schemas.microsoft.com/office/powerpoint/2010/main" val="2712900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3"/>
          <p:cNvSpPr/>
          <p:nvPr/>
        </p:nvSpPr>
        <p:spPr>
          <a:xfrm>
            <a:off x="4576733" y="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169" name="Google Shape;169;p23"/>
          <p:cNvSpPr/>
          <p:nvPr/>
        </p:nvSpPr>
        <p:spPr>
          <a:xfrm>
            <a:off x="267120" y="28149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170" name="Google Shape;170;p23"/>
          <p:cNvSpPr/>
          <p:nvPr/>
        </p:nvSpPr>
        <p:spPr>
          <a:xfrm>
            <a:off x="5214565" y="2337551"/>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7" name="Google Shape;168;p23"/>
          <p:cNvSpPr/>
          <p:nvPr/>
        </p:nvSpPr>
        <p:spPr>
          <a:xfrm>
            <a:off x="2669331" y="20862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8" name="Google Shape;169;p23"/>
          <p:cNvSpPr/>
          <p:nvPr/>
        </p:nvSpPr>
        <p:spPr>
          <a:xfrm>
            <a:off x="584898" y="-10455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9" name="Google Shape;170;p23"/>
          <p:cNvSpPr/>
          <p:nvPr/>
        </p:nvSpPr>
        <p:spPr>
          <a:xfrm>
            <a:off x="6484135" y="1383600"/>
            <a:ext cx="2390100" cy="2412300"/>
          </a:xfrm>
          <a:prstGeom prst="ellipse">
            <a:avLst/>
          </a:prstGeom>
          <a:noFill/>
          <a:ln w="9525" cap="flat" cmpd="sng">
            <a:solidFill>
              <a:schemeClr val="accent2">
                <a:lumMod val="40000"/>
                <a:lumOff val="60000"/>
              </a:schemeClr>
            </a:solidFill>
            <a:prstDash val="dash"/>
            <a:round/>
            <a:headEnd type="none" w="sm" len="sm"/>
            <a:tailEnd type="none" w="sm" len="sm"/>
          </a:ln>
        </p:spPr>
        <p:txBody>
          <a:bodyPr spcFirstLastPara="1" wrap="square" lIns="91425" tIns="91425" rIns="91425" bIns="91425" anchor="ctr" anchorCtr="0">
            <a:noAutofit/>
          </a:bodyPr>
          <a:lstStyle/>
          <a:p>
            <a:pPr algn="ctr"/>
            <a:endParaRPr dirty="0">
              <a:solidFill>
                <a:schemeClr val="accent5">
                  <a:lumMod val="10000"/>
                </a:schemeClr>
              </a:solidFill>
              <a:latin typeface="Source Sans Pro"/>
              <a:ea typeface="Source Sans Pro"/>
              <a:cs typeface="Source Sans Pro"/>
              <a:sym typeface="Source Sans Pro"/>
            </a:endParaRPr>
          </a:p>
        </p:txBody>
      </p:sp>
      <p:sp>
        <p:nvSpPr>
          <p:cNvPr id="167" name="Google Shape;167;p23"/>
          <p:cNvSpPr txBox="1">
            <a:spLocks noGrp="1"/>
          </p:cNvSpPr>
          <p:nvPr>
            <p:ph type="title"/>
          </p:nvPr>
        </p:nvSpPr>
        <p:spPr>
          <a:xfrm>
            <a:off x="902675" y="1800225"/>
            <a:ext cx="7571700" cy="1492125"/>
          </a:xfrm>
          <a:prstGeom prst="rect">
            <a:avLst/>
          </a:prstGeom>
        </p:spPr>
        <p:txBody>
          <a:bodyPr spcFirstLastPara="1" wrap="square" lIns="91425" tIns="91425" rIns="91425" bIns="91425" anchor="b" anchorCtr="0">
            <a:noAutofit/>
          </a:bodyPr>
          <a:lstStyle/>
          <a:p>
            <a:pPr algn="ctr"/>
            <a:r>
              <a:rPr lang="en-US" sz="7200" dirty="0" smtClean="0">
                <a:solidFill>
                  <a:schemeClr val="accent5">
                    <a:lumMod val="10000"/>
                  </a:schemeClr>
                </a:solidFill>
                <a:latin typeface="Jokerman" panose="04090605060D06020702" pitchFamily="82" charset="0"/>
              </a:rPr>
              <a:t>THANK YOU!</a:t>
            </a:r>
            <a:endParaRPr sz="7200" dirty="0">
              <a:solidFill>
                <a:schemeClr val="accent5">
                  <a:lumMod val="10000"/>
                </a:schemeClr>
              </a:solidFill>
              <a:latin typeface="Jokerman" panose="04090605060D06020702" pitchFamily="82" charset="0"/>
            </a:endParaRPr>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rPr>
              <a:pPr/>
              <a:t>27</a:t>
            </a:fld>
            <a:endParaRPr dirty="0">
              <a:solidFill>
                <a:schemeClr val="accent5">
                  <a:lumMod val="1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5" name="Google Shape;85;p14"/>
          <p:cNvSpPr txBox="1">
            <a:spLocks noGrp="1"/>
          </p:cNvSpPr>
          <p:nvPr>
            <p:ph type="ctrTitle" idx="4294967295"/>
          </p:nvPr>
        </p:nvSpPr>
        <p:spPr>
          <a:xfrm>
            <a:off x="250370" y="296636"/>
            <a:ext cx="8617403" cy="495552"/>
          </a:xfrm>
          <a:prstGeom prst="rect">
            <a:avLst/>
          </a:prstGeom>
        </p:spPr>
        <p:txBody>
          <a:bodyPr spcFirstLastPara="1" wrap="square" lIns="91425" tIns="91425" rIns="91425" bIns="91425" anchor="b" anchorCtr="0">
            <a:noAutofit/>
          </a:bodyPr>
          <a:lstStyle/>
          <a:p>
            <a:pPr algn="ctr"/>
            <a:r>
              <a:rPr lang="en-US" sz="3000" b="1" dirty="0">
                <a:solidFill>
                  <a:schemeClr val="accent5">
                    <a:lumMod val="10000"/>
                  </a:schemeClr>
                </a:solidFill>
                <a:latin typeface="Source Sans Pro" panose="020B0604020202020204" charset="0"/>
              </a:rPr>
              <a:t>INTRODUCTION</a:t>
            </a:r>
            <a:endParaRPr sz="3000" b="1" dirty="0">
              <a:solidFill>
                <a:schemeClr val="accent5">
                  <a:lumMod val="10000"/>
                </a:schemeClr>
              </a:solidFill>
              <a:latin typeface="Source Sans Pro" panose="020B0604020202020204" charset="0"/>
            </a:endParaRPr>
          </a:p>
        </p:txBody>
      </p: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3</a:t>
            </a:fld>
            <a:endParaRPr dirty="0">
              <a:solidFill>
                <a:schemeClr val="accent5">
                  <a:lumMod val="10000"/>
                </a:schemeClr>
              </a:solidFill>
              <a:latin typeface="Source Sans Pro" panose="020B0604020202020204" charset="0"/>
            </a:endParaRPr>
          </a:p>
        </p:txBody>
      </p:sp>
      <p:sp>
        <p:nvSpPr>
          <p:cNvPr id="11" name="Google Shape;86;p14"/>
          <p:cNvSpPr txBox="1">
            <a:spLocks/>
          </p:cNvSpPr>
          <p:nvPr/>
        </p:nvSpPr>
        <p:spPr>
          <a:xfrm>
            <a:off x="382359" y="781429"/>
            <a:ext cx="8353423" cy="14914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285750" indent="-285750">
              <a:buClr>
                <a:schemeClr val="accent6">
                  <a:lumMod val="10000"/>
                </a:schemeClr>
              </a:buClr>
              <a:buFont typeface="Arial" panose="020B0604020202020204" pitchFamily="34" charset="0"/>
              <a:buChar char="•"/>
            </a:pPr>
            <a:r>
              <a:rPr lang="en-US" sz="1800" dirty="0" smtClean="0">
                <a:solidFill>
                  <a:schemeClr val="accent5">
                    <a:lumMod val="10000"/>
                  </a:schemeClr>
                </a:solidFill>
                <a:latin typeface="Source Sans Pro" panose="020B0604020202020204" charset="0"/>
              </a:rPr>
              <a:t>An Artificial  </a:t>
            </a:r>
            <a:r>
              <a:rPr lang="en-US" sz="1800" dirty="0">
                <a:solidFill>
                  <a:schemeClr val="accent5">
                    <a:lumMod val="10000"/>
                  </a:schemeClr>
                </a:solidFill>
                <a:latin typeface="Source Sans Pro" panose="020B0604020202020204" charset="0"/>
              </a:rPr>
              <a:t>N</a:t>
            </a:r>
            <a:r>
              <a:rPr lang="en-US" sz="1800" dirty="0" smtClean="0">
                <a:solidFill>
                  <a:schemeClr val="accent5">
                    <a:lumMod val="10000"/>
                  </a:schemeClr>
                </a:solidFill>
                <a:latin typeface="Source Sans Pro" panose="020B0604020202020204" charset="0"/>
              </a:rPr>
              <a:t>eural Network (ANN) is </a:t>
            </a:r>
            <a:r>
              <a:rPr lang="en-US" sz="1800" dirty="0">
                <a:solidFill>
                  <a:schemeClr val="accent5">
                    <a:lumMod val="10000"/>
                  </a:schemeClr>
                </a:solidFill>
                <a:latin typeface="Source Sans Pro" panose="020B0604020202020204" charset="0"/>
              </a:rPr>
              <a:t>a network or circuit of biological </a:t>
            </a:r>
            <a:r>
              <a:rPr lang="en-US" sz="1800" dirty="0" smtClean="0">
                <a:solidFill>
                  <a:schemeClr val="accent5">
                    <a:lumMod val="10000"/>
                  </a:schemeClr>
                </a:solidFill>
                <a:latin typeface="Source Sans Pro" panose="020B0604020202020204" charset="0"/>
              </a:rPr>
              <a:t>neurons</a:t>
            </a:r>
            <a:r>
              <a:rPr lang="en-US" sz="1800" dirty="0">
                <a:solidFill>
                  <a:schemeClr val="accent5">
                    <a:lumMod val="10000"/>
                  </a:schemeClr>
                </a:solidFill>
                <a:latin typeface="Source Sans Pro" panose="020B0604020202020204" charset="0"/>
              </a:rPr>
              <a:t>.  </a:t>
            </a:r>
            <a:r>
              <a:rPr lang="en-US" sz="1800" dirty="0" smtClean="0">
                <a:solidFill>
                  <a:schemeClr val="accent5">
                    <a:lumMod val="10000"/>
                  </a:schemeClr>
                </a:solidFill>
                <a:latin typeface="Source Sans Pro" panose="020B0604020202020204" charset="0"/>
              </a:rPr>
              <a:t>It is a method </a:t>
            </a:r>
            <a:r>
              <a:rPr lang="en-US" sz="1800" dirty="0">
                <a:solidFill>
                  <a:schemeClr val="accent5">
                    <a:lumMod val="10000"/>
                  </a:schemeClr>
                </a:solidFill>
                <a:latin typeface="Source Sans Pro" panose="020B0604020202020204" charset="0"/>
              </a:rPr>
              <a:t>in artificial intelligence that teaches computers to process data in a way that is inspired by the human brain</a:t>
            </a:r>
            <a:r>
              <a:rPr lang="en-US" sz="1800" dirty="0" smtClean="0">
                <a:solidFill>
                  <a:schemeClr val="accent5">
                    <a:lumMod val="10000"/>
                  </a:schemeClr>
                </a:solidFill>
                <a:latin typeface="Source Sans Pro" panose="020B0604020202020204" charset="0"/>
              </a:rPr>
              <a:t>.</a:t>
            </a:r>
            <a:r>
              <a:rPr lang="en-US" sz="1800" dirty="0">
                <a:solidFill>
                  <a:schemeClr val="accent5">
                    <a:lumMod val="10000"/>
                  </a:schemeClr>
                </a:solidFill>
                <a:latin typeface="Source Sans Pro" panose="020B0604020202020204" charset="0"/>
              </a:rPr>
              <a:t>  </a:t>
            </a:r>
            <a:r>
              <a:rPr lang="en-US" sz="1800" i="1" dirty="0" smtClean="0">
                <a:solidFill>
                  <a:schemeClr val="accent5">
                    <a:lumMod val="10000"/>
                  </a:schemeClr>
                </a:solidFill>
                <a:latin typeface="Source Sans Pro" panose="020B0604020202020204" charset="0"/>
              </a:rPr>
              <a:t>(</a:t>
            </a:r>
            <a:r>
              <a:rPr lang="en-US" sz="1800" i="1" dirty="0">
                <a:solidFill>
                  <a:schemeClr val="accent5">
                    <a:lumMod val="10000"/>
                  </a:schemeClr>
                </a:solidFill>
                <a:latin typeface="Source Sans Pro" panose="020B0604020202020204" charset="0"/>
              </a:rPr>
              <a:t>Sara Brown, 2021)</a:t>
            </a:r>
          </a:p>
          <a:p>
            <a:pPr marL="0" indent="0">
              <a:buNone/>
            </a:pPr>
            <a:endParaRPr lang="en-US" sz="1800" dirty="0">
              <a:solidFill>
                <a:schemeClr val="accent5">
                  <a:lumMod val="10000"/>
                </a:schemeClr>
              </a:solidFill>
              <a:latin typeface="Source Sans Pro" panose="020B0604020202020204" charset="0"/>
            </a:endParaRPr>
          </a:p>
        </p:txBody>
      </p:sp>
      <p:sp>
        <p:nvSpPr>
          <p:cNvPr id="13" name="Google Shape;86;p14"/>
          <p:cNvSpPr txBox="1">
            <a:spLocks/>
          </p:cNvSpPr>
          <p:nvPr/>
        </p:nvSpPr>
        <p:spPr>
          <a:xfrm>
            <a:off x="488273" y="2417554"/>
            <a:ext cx="8464811" cy="10458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285750" indent="-285750">
              <a:buClr>
                <a:schemeClr val="accent6">
                  <a:lumMod val="10000"/>
                </a:schemeClr>
              </a:buClr>
              <a:buFont typeface="Arial" panose="020B0604020202020204" pitchFamily="34" charset="0"/>
              <a:buChar char="•"/>
            </a:pPr>
            <a:r>
              <a:rPr lang="en-US" sz="1800" dirty="0">
                <a:solidFill>
                  <a:schemeClr val="accent5">
                    <a:lumMod val="10000"/>
                  </a:schemeClr>
                </a:solidFill>
                <a:latin typeface="Source Sans Pro" panose="020B0604020202020204" charset="0"/>
              </a:rPr>
              <a:t>COVID-19 is </a:t>
            </a:r>
            <a:r>
              <a:rPr lang="en-US" sz="1800" dirty="0" smtClean="0">
                <a:solidFill>
                  <a:schemeClr val="accent5">
                    <a:lumMod val="10000"/>
                  </a:schemeClr>
                </a:solidFill>
                <a:latin typeface="Source Sans Pro" panose="020B0604020202020204" charset="0"/>
              </a:rPr>
              <a:t>a deadly disease originating from a </a:t>
            </a:r>
            <a:r>
              <a:rPr lang="en-US" sz="1800" dirty="0">
                <a:solidFill>
                  <a:schemeClr val="accent5">
                    <a:lumMod val="10000"/>
                  </a:schemeClr>
                </a:solidFill>
                <a:latin typeface="Source Sans Pro" panose="020B0604020202020204" charset="0"/>
              </a:rPr>
              <a:t>family of viruses knows as coronaviruses characterized by a core of genetic material covered with protein spikes.</a:t>
            </a:r>
            <a:br>
              <a:rPr lang="en-US" sz="1800" dirty="0">
                <a:solidFill>
                  <a:schemeClr val="accent5">
                    <a:lumMod val="10000"/>
                  </a:schemeClr>
                </a:solidFill>
                <a:latin typeface="Source Sans Pro" panose="020B0604020202020204" charset="0"/>
              </a:rPr>
            </a:br>
            <a:r>
              <a:rPr lang="en-US" sz="1800" i="1" dirty="0">
                <a:solidFill>
                  <a:schemeClr val="accent5">
                    <a:lumMod val="10000"/>
                  </a:schemeClr>
                </a:solidFill>
                <a:latin typeface="Source Sans Pro" panose="020B0604020202020204" charset="0"/>
              </a:rPr>
              <a:t>(Velavan &amp; Meyer, 2020)</a:t>
            </a:r>
          </a:p>
        </p:txBody>
      </p:sp>
      <p:sp>
        <p:nvSpPr>
          <p:cNvPr id="14" name="Google Shape;86;p14"/>
          <p:cNvSpPr txBox="1">
            <a:spLocks/>
          </p:cNvSpPr>
          <p:nvPr/>
        </p:nvSpPr>
        <p:spPr>
          <a:xfrm>
            <a:off x="514350" y="3991164"/>
            <a:ext cx="8353423" cy="8108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285750" indent="-285750">
              <a:buClr>
                <a:schemeClr val="accent6">
                  <a:lumMod val="10000"/>
                </a:schemeClr>
              </a:buClr>
              <a:buFont typeface="Arial" panose="020B0604020202020204" pitchFamily="34" charset="0"/>
              <a:buChar char="•"/>
            </a:pPr>
            <a:r>
              <a:rPr lang="en-US" sz="1800" dirty="0">
                <a:solidFill>
                  <a:schemeClr val="accent5">
                    <a:lumMod val="10000"/>
                  </a:schemeClr>
                </a:solidFill>
                <a:latin typeface="Source Sans Pro" panose="020B0604020202020204" charset="0"/>
              </a:rPr>
              <a:t>This virus is rapidly transmitted through respiratory fluids and has no direct cure at the time of this research. </a:t>
            </a:r>
            <a:r>
              <a:rPr lang="en-US" sz="1800" i="1" dirty="0">
                <a:solidFill>
                  <a:schemeClr val="accent5">
                    <a:lumMod val="10000"/>
                  </a:schemeClr>
                </a:solidFill>
                <a:latin typeface="Source Sans Pro" panose="020B0604020202020204" charset="0"/>
              </a:rPr>
              <a:t>(WHO, 2022)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41275" y="295276"/>
            <a:ext cx="5832600" cy="657169"/>
          </a:xfrm>
          <a:prstGeom prst="rect">
            <a:avLst/>
          </a:prstGeom>
        </p:spPr>
        <p:txBody>
          <a:bodyPr spcFirstLastPara="1" wrap="square" lIns="91425" tIns="91425" rIns="91425" bIns="91425" anchor="b" anchorCtr="0">
            <a:noAutofit/>
          </a:bodyPr>
          <a:lstStyle/>
          <a:p>
            <a:pPr algn="ctr"/>
            <a:r>
              <a:rPr lang="en-US" sz="3000" dirty="0" smtClean="0">
                <a:solidFill>
                  <a:schemeClr val="accent5">
                    <a:lumMod val="10000"/>
                  </a:schemeClr>
                </a:solidFill>
                <a:latin typeface="Source Sans Pro" panose="020B0604020202020204" charset="0"/>
              </a:rPr>
              <a:t>STATEMENT OF PROBLEM</a:t>
            </a:r>
            <a:endParaRPr sz="3000" dirty="0">
              <a:solidFill>
                <a:schemeClr val="accent5">
                  <a:lumMod val="10000"/>
                </a:schemeClr>
              </a:solidFill>
              <a:latin typeface="Source Sans Pro" panose="020B0604020202020204" charset="0"/>
            </a:endParaRPr>
          </a:p>
        </p:txBody>
      </p:sp>
      <p:sp>
        <p:nvSpPr>
          <p:cNvPr id="98" name="Google Shape;98;p15"/>
          <p:cNvSpPr txBox="1">
            <a:spLocks noGrp="1"/>
          </p:cNvSpPr>
          <p:nvPr>
            <p:ph type="subTitle" idx="1"/>
          </p:nvPr>
        </p:nvSpPr>
        <p:spPr>
          <a:xfrm>
            <a:off x="1117400" y="1087462"/>
            <a:ext cx="7759900" cy="3836965"/>
          </a:xfrm>
          <a:prstGeom prst="rect">
            <a:avLst/>
          </a:prstGeom>
        </p:spPr>
        <p:txBody>
          <a:bodyPr spcFirstLastPara="1" wrap="square" lIns="91425" tIns="91425" rIns="91425" bIns="91425" anchor="t" anchorCtr="0">
            <a:noAutofit/>
          </a:bodyPr>
          <a:lstStyle/>
          <a:p>
            <a:pPr marL="342900" indent="-342900">
              <a:buClr>
                <a:schemeClr val="accent6">
                  <a:lumMod val="10000"/>
                </a:schemeClr>
              </a:buClr>
              <a:buFont typeface="Arial" panose="020B0604020202020204" pitchFamily="34" charset="0"/>
              <a:buChar char="•"/>
            </a:pPr>
            <a:r>
              <a:rPr lang="en-US" sz="2000" dirty="0">
                <a:solidFill>
                  <a:schemeClr val="accent5">
                    <a:lumMod val="10000"/>
                  </a:schemeClr>
                </a:solidFill>
                <a:latin typeface="Source Sans Pro" panose="020B0604020202020204" charset="0"/>
              </a:rPr>
              <a:t>The standard test for diagnosing COVID-19 in a patient is the </a:t>
            </a:r>
            <a:r>
              <a:rPr lang="en-US" sz="2000" dirty="0" smtClean="0">
                <a:solidFill>
                  <a:schemeClr val="accent5">
                    <a:lumMod val="10000"/>
                  </a:schemeClr>
                </a:solidFill>
                <a:latin typeface="Source Sans Pro" panose="020B0604020202020204" charset="0"/>
              </a:rPr>
              <a:t>RT-PCR </a:t>
            </a:r>
            <a:r>
              <a:rPr lang="en-US" sz="2000" dirty="0">
                <a:solidFill>
                  <a:schemeClr val="accent5">
                    <a:lumMod val="10000"/>
                  </a:schemeClr>
                </a:solidFill>
                <a:latin typeface="Source Sans Pro" panose="020B0604020202020204" charset="0"/>
              </a:rPr>
              <a:t>test: Reverse Transcriptase-Polymerase Chain Reaction </a:t>
            </a:r>
            <a:r>
              <a:rPr lang="en-US" sz="2000" i="1" dirty="0">
                <a:solidFill>
                  <a:schemeClr val="accent5">
                    <a:lumMod val="10000"/>
                  </a:schemeClr>
                </a:solidFill>
                <a:latin typeface="Source Sans Pro" panose="020B0604020202020204" charset="0"/>
              </a:rPr>
              <a:t>(Fegert et al, 2020)</a:t>
            </a:r>
          </a:p>
          <a:p>
            <a:pPr marL="342900" indent="-342900">
              <a:buClr>
                <a:schemeClr val="accent6">
                  <a:lumMod val="10000"/>
                </a:schemeClr>
              </a:buClr>
              <a:buFont typeface="Arial" panose="020B0604020202020204" pitchFamily="34" charset="0"/>
              <a:buChar char="•"/>
            </a:pPr>
            <a:endParaRPr lang="en-US" sz="2400" dirty="0">
              <a:solidFill>
                <a:schemeClr val="accent5">
                  <a:lumMod val="10000"/>
                </a:schemeClr>
              </a:solidFill>
              <a:latin typeface="Source Sans Pro" panose="020B0604020202020204" charset="0"/>
            </a:endParaRPr>
          </a:p>
          <a:p>
            <a:pPr marL="342900" indent="-342900">
              <a:buClr>
                <a:schemeClr val="accent6">
                  <a:lumMod val="10000"/>
                </a:schemeClr>
              </a:buClr>
              <a:buFont typeface="Arial" panose="020B0604020202020204" pitchFamily="34" charset="0"/>
              <a:buChar char="•"/>
            </a:pPr>
            <a:r>
              <a:rPr lang="en-US" sz="2000" dirty="0">
                <a:solidFill>
                  <a:schemeClr val="accent5">
                    <a:lumMod val="10000"/>
                  </a:schemeClr>
                </a:solidFill>
                <a:latin typeface="Source Sans Pro" panose="020B0604020202020204" charset="0"/>
              </a:rPr>
              <a:t>This testing procedure has multiple limitations including cost, limited kits available, speed of testing process </a:t>
            </a:r>
            <a:r>
              <a:rPr lang="en-US" sz="2000" i="1" dirty="0">
                <a:solidFill>
                  <a:schemeClr val="accent5">
                    <a:lumMod val="10000"/>
                  </a:schemeClr>
                </a:solidFill>
                <a:latin typeface="Source Sans Pro" panose="020B0604020202020204" charset="0"/>
              </a:rPr>
              <a:t>(Afzal &amp; Adeel, 2020)</a:t>
            </a:r>
            <a:r>
              <a:rPr lang="en-US" sz="2000" dirty="0">
                <a:solidFill>
                  <a:schemeClr val="accent5">
                    <a:lumMod val="10000"/>
                  </a:schemeClr>
                </a:solidFill>
                <a:latin typeface="Source Sans Pro" panose="020B0604020202020204" charset="0"/>
              </a:rPr>
              <a:t>.</a:t>
            </a:r>
          </a:p>
          <a:p>
            <a:pPr marL="342900" indent="-342900">
              <a:buClr>
                <a:schemeClr val="accent6">
                  <a:lumMod val="10000"/>
                </a:schemeClr>
              </a:buClr>
              <a:buFont typeface="Arial" panose="020B0604020202020204" pitchFamily="34" charset="0"/>
              <a:buChar char="•"/>
            </a:pPr>
            <a:endParaRPr lang="en-US" sz="2000" dirty="0">
              <a:solidFill>
                <a:schemeClr val="accent5">
                  <a:lumMod val="10000"/>
                </a:schemeClr>
              </a:solidFill>
              <a:latin typeface="Source Sans Pro" panose="020B0604020202020204" charset="0"/>
            </a:endParaRPr>
          </a:p>
          <a:p>
            <a:pPr marL="342900" indent="-342900">
              <a:buClr>
                <a:schemeClr val="accent6">
                  <a:lumMod val="10000"/>
                </a:schemeClr>
              </a:buClr>
              <a:buFont typeface="Arial" panose="020B0604020202020204" pitchFamily="34" charset="0"/>
              <a:buChar char="•"/>
            </a:pPr>
            <a:r>
              <a:rPr lang="en-US" sz="2000" dirty="0">
                <a:solidFill>
                  <a:schemeClr val="accent5">
                    <a:lumMod val="10000"/>
                  </a:schemeClr>
                </a:solidFill>
                <a:latin typeface="Source Sans Pro" panose="020B0604020202020204" charset="0"/>
              </a:rPr>
              <a:t>With the rapid spread of the virus, triaging patients is a time-consuming process particularly for developing countries </a:t>
            </a:r>
            <a:r>
              <a:rPr lang="en-US" sz="2000" i="1" dirty="0">
                <a:solidFill>
                  <a:schemeClr val="accent5">
                    <a:lumMod val="10000"/>
                  </a:schemeClr>
                </a:solidFill>
                <a:latin typeface="Source Sans Pro" panose="020B0604020202020204" charset="0"/>
              </a:rPr>
              <a:t>(Liu et al, 2020)</a:t>
            </a:r>
            <a:r>
              <a:rPr lang="en-US" sz="2000" dirty="0">
                <a:solidFill>
                  <a:schemeClr val="accent5">
                    <a:lumMod val="10000"/>
                  </a:schemeClr>
                </a:solidFill>
                <a:latin typeface="Source Sans Pro" panose="020B0604020202020204" charset="0"/>
              </a:rPr>
              <a:t>.</a:t>
            </a:r>
          </a:p>
          <a:p>
            <a:pPr marL="342900" indent="-342900">
              <a:buClr>
                <a:schemeClr val="accent6">
                  <a:lumMod val="10000"/>
                </a:schemeClr>
              </a:buClr>
              <a:buFont typeface="Arial" panose="020B0604020202020204" pitchFamily="34" charset="0"/>
              <a:buChar char="•"/>
            </a:pPr>
            <a:endParaRPr lang="en-US" sz="2000" dirty="0">
              <a:solidFill>
                <a:schemeClr val="accent5">
                  <a:lumMod val="10000"/>
                </a:schemeClr>
              </a:solidFill>
              <a:latin typeface="Source Sans Pro" panose="020B0604020202020204" charset="0"/>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4</a:t>
            </a:fld>
            <a:endParaRPr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body" idx="1"/>
          </p:nvPr>
        </p:nvSpPr>
        <p:spPr>
          <a:xfrm>
            <a:off x="228600" y="767388"/>
            <a:ext cx="8724484" cy="3882857"/>
          </a:xfrm>
          <a:prstGeom prst="rect">
            <a:avLst/>
          </a:prstGeom>
        </p:spPr>
        <p:txBody>
          <a:bodyPr spcFirstLastPara="1" wrap="square" lIns="91425" tIns="91425" rIns="91425" bIns="91425" anchor="t" anchorCtr="0">
            <a:noAutofit/>
          </a:bodyPr>
          <a:lstStyle/>
          <a:p>
            <a:pPr lvl="0">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Research shows that an increased rate of testing patients will reduce the spread of the virus </a:t>
            </a:r>
            <a:r>
              <a:rPr lang="en-US" sz="1900" i="1" dirty="0">
                <a:solidFill>
                  <a:schemeClr val="accent5">
                    <a:lumMod val="10000"/>
                  </a:schemeClr>
                </a:solidFill>
                <a:latin typeface="Source Sans Pro" panose="020B0604020202020204" charset="0"/>
              </a:rPr>
              <a:t>(Liu et al, 2020)</a:t>
            </a:r>
          </a:p>
          <a:p>
            <a:pPr>
              <a:buClr>
                <a:schemeClr val="accent6">
                  <a:lumMod val="10000"/>
                </a:schemeClr>
              </a:buClr>
              <a:buFont typeface="Arial" panose="020B0604020202020204" pitchFamily="34" charset="0"/>
              <a:buChar char="•"/>
            </a:pPr>
            <a:endParaRPr lang="en-US" sz="1900" dirty="0">
              <a:solidFill>
                <a:schemeClr val="accent5">
                  <a:lumMod val="10000"/>
                </a:schemeClr>
              </a:solidFill>
              <a:latin typeface="Source Sans Pro" panose="020B0604020202020204" charset="0"/>
            </a:endParaRPr>
          </a:p>
          <a:p>
            <a:pPr>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Testing should and must be made available to humans in all countries</a:t>
            </a:r>
          </a:p>
          <a:p>
            <a:pPr lvl="0">
              <a:buClr>
                <a:schemeClr val="accent6">
                  <a:lumMod val="10000"/>
                </a:schemeClr>
              </a:buClr>
              <a:buFont typeface="Arial" panose="020B0604020202020204" pitchFamily="34" charset="0"/>
              <a:buChar char="•"/>
            </a:pPr>
            <a:endParaRPr lang="en-US" sz="1900" dirty="0">
              <a:solidFill>
                <a:schemeClr val="accent5">
                  <a:lumMod val="10000"/>
                </a:schemeClr>
              </a:solidFill>
              <a:latin typeface="Source Sans Pro" panose="020B0604020202020204" charset="0"/>
            </a:endParaRPr>
          </a:p>
          <a:p>
            <a:pPr lvl="0">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AI can aid identification of hotspots of the virus. This can help government agencies enact lockdown and isolation rules in the region</a:t>
            </a:r>
            <a:br>
              <a:rPr lang="en-US" sz="1900" dirty="0">
                <a:solidFill>
                  <a:schemeClr val="accent5">
                    <a:lumMod val="10000"/>
                  </a:schemeClr>
                </a:solidFill>
                <a:latin typeface="Source Sans Pro" panose="020B0604020202020204" charset="0"/>
              </a:rPr>
            </a:br>
            <a:r>
              <a:rPr lang="en-US" sz="1900" i="1" dirty="0">
                <a:solidFill>
                  <a:schemeClr val="accent5">
                    <a:lumMod val="10000"/>
                  </a:schemeClr>
                </a:solidFill>
                <a:latin typeface="Source Sans Pro" panose="020B0604020202020204" charset="0"/>
              </a:rPr>
              <a:t>(Sivasubramanian, 2020)</a:t>
            </a:r>
          </a:p>
          <a:p>
            <a:pPr>
              <a:buClr>
                <a:schemeClr val="accent6">
                  <a:lumMod val="10000"/>
                </a:schemeClr>
              </a:buClr>
              <a:buFont typeface="Arial" panose="020B0604020202020204" pitchFamily="34" charset="0"/>
              <a:buChar char="•"/>
            </a:pPr>
            <a:endParaRPr lang="en-US" sz="1900" dirty="0">
              <a:solidFill>
                <a:schemeClr val="accent5">
                  <a:lumMod val="10000"/>
                </a:schemeClr>
              </a:solidFill>
              <a:latin typeface="Source Sans Pro" panose="020B0604020202020204" charset="0"/>
            </a:endParaRPr>
          </a:p>
          <a:p>
            <a:pPr>
              <a:buClr>
                <a:schemeClr val="accent6">
                  <a:lumMod val="10000"/>
                </a:schemeClr>
              </a:buClr>
              <a:buFont typeface="Arial" panose="020B0604020202020204" pitchFamily="34" charset="0"/>
              <a:buChar char="•"/>
            </a:pPr>
            <a:r>
              <a:rPr lang="en-US" sz="1900" dirty="0">
                <a:solidFill>
                  <a:schemeClr val="accent5">
                    <a:lumMod val="10000"/>
                  </a:schemeClr>
                </a:solidFill>
                <a:latin typeface="Source Sans Pro" panose="020B0604020202020204" charset="0"/>
              </a:rPr>
              <a:t>Public data of the virus and how it can be detected will be increased when people can take preliminary diagnostic tests </a:t>
            </a:r>
            <a:r>
              <a:rPr lang="en-US" sz="1900" dirty="0" smtClean="0">
                <a:solidFill>
                  <a:schemeClr val="accent5">
                    <a:lumMod val="10000"/>
                  </a:schemeClr>
                </a:solidFill>
                <a:latin typeface="Source Sans Pro" panose="020B0604020202020204" charset="0"/>
              </a:rPr>
              <a:t>online </a:t>
            </a:r>
            <a:r>
              <a:rPr lang="en-US" sz="1900" i="1" dirty="0" smtClean="0">
                <a:solidFill>
                  <a:schemeClr val="accent5">
                    <a:lumMod val="10000"/>
                  </a:schemeClr>
                </a:solidFill>
                <a:latin typeface="Source Sans Pro" panose="020B0604020202020204" charset="0"/>
              </a:rPr>
              <a:t>(Abbasi </a:t>
            </a:r>
            <a:r>
              <a:rPr lang="en-US" sz="1900" i="1" dirty="0">
                <a:solidFill>
                  <a:schemeClr val="accent5">
                    <a:lumMod val="10000"/>
                  </a:schemeClr>
                </a:solidFill>
                <a:latin typeface="Source Sans Pro" panose="020B0604020202020204" charset="0"/>
              </a:rPr>
              <a:t>et al, 2021)</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5</a:t>
            </a:fld>
            <a:endParaRPr dirty="0">
              <a:solidFill>
                <a:schemeClr val="accent5">
                  <a:lumMod val="10000"/>
                </a:schemeClr>
              </a:solidFill>
              <a:latin typeface="Source Sans Pro" panose="020B0604020202020204" charset="0"/>
            </a:endParaRPr>
          </a:p>
        </p:txBody>
      </p:sp>
      <p:sp>
        <p:nvSpPr>
          <p:cNvPr id="5" name="Google Shape;97;p15"/>
          <p:cNvSpPr txBox="1">
            <a:spLocks/>
          </p:cNvSpPr>
          <p:nvPr/>
        </p:nvSpPr>
        <p:spPr>
          <a:xfrm>
            <a:off x="1655700" y="110219"/>
            <a:ext cx="5832600" cy="6571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3000" b="1" dirty="0" smtClean="0">
                <a:solidFill>
                  <a:schemeClr val="accent5">
                    <a:lumMod val="10000"/>
                  </a:schemeClr>
                </a:solidFill>
                <a:latin typeface="Source Sans Pro" panose="020B0604020202020204" charset="0"/>
              </a:rPr>
              <a:t>JUSTIFICATION OF STUDY</a:t>
            </a:r>
            <a:endParaRPr lang="en-US" sz="3000" b="1" dirty="0">
              <a:solidFill>
                <a:schemeClr val="accent5">
                  <a:lumMod val="10000"/>
                </a:schemeClr>
              </a:solidFill>
              <a:latin typeface="Source Sans Pro"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0" y="114438"/>
            <a:ext cx="9144000" cy="575916"/>
          </a:xfrm>
          <a:prstGeom prst="rect">
            <a:avLst/>
          </a:prstGeom>
        </p:spPr>
        <p:txBody>
          <a:bodyPr spcFirstLastPara="1" wrap="square" lIns="91425" tIns="91425" rIns="91425" bIns="91425" anchor="b" anchorCtr="0">
            <a:noAutofit/>
          </a:bodyPr>
          <a:lstStyle/>
          <a:p>
            <a:pPr algn="ctr"/>
            <a:r>
              <a:rPr lang="en-US" sz="3000" b="1" dirty="0">
                <a:solidFill>
                  <a:schemeClr val="accent5">
                    <a:lumMod val="10000"/>
                  </a:schemeClr>
                </a:solidFill>
                <a:latin typeface="Source Sans Pro" panose="020B0604020202020204" charset="0"/>
              </a:rPr>
              <a:t>AIMS AND OBJECTIVES</a:t>
            </a:r>
            <a:endParaRPr sz="3000" b="1" dirty="0">
              <a:solidFill>
                <a:schemeClr val="accent5">
                  <a:lumMod val="10000"/>
                </a:schemeClr>
              </a:solidFill>
              <a:latin typeface="Source Sans Pro" panose="020B0604020202020204" charset="0"/>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solidFill>
                  <a:schemeClr val="accent5">
                    <a:lumMod val="10000"/>
                  </a:schemeClr>
                </a:solidFill>
                <a:latin typeface="Source Sans Pro" panose="020B0604020202020204" charset="0"/>
              </a:rPr>
              <a:pPr/>
              <a:t>6</a:t>
            </a:fld>
            <a:endParaRPr dirty="0">
              <a:solidFill>
                <a:schemeClr val="accent5">
                  <a:lumMod val="10000"/>
                </a:schemeClr>
              </a:solidFill>
              <a:latin typeface="Source Sans Pro" panose="020B0604020202020204" charset="0"/>
            </a:endParaRPr>
          </a:p>
        </p:txBody>
      </p:sp>
      <p:sp>
        <p:nvSpPr>
          <p:cNvPr id="13" name="Google Shape;111;p17"/>
          <p:cNvSpPr txBox="1">
            <a:spLocks/>
          </p:cNvSpPr>
          <p:nvPr/>
        </p:nvSpPr>
        <p:spPr>
          <a:xfrm>
            <a:off x="218209" y="690356"/>
            <a:ext cx="8734875" cy="42661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800" dirty="0">
                <a:solidFill>
                  <a:schemeClr val="accent5">
                    <a:lumMod val="10000"/>
                  </a:schemeClr>
                </a:solidFill>
                <a:latin typeface="Source Sans Pro" panose="020B0604020202020204" charset="0"/>
              </a:rPr>
              <a:t>The aim of this study is to develop a </a:t>
            </a:r>
            <a:r>
              <a:rPr lang="en-US" sz="1800" dirty="0" smtClean="0">
                <a:solidFill>
                  <a:schemeClr val="accent5">
                    <a:lumMod val="10000"/>
                  </a:schemeClr>
                </a:solidFill>
                <a:latin typeface="Source Sans Pro" panose="020B0604020202020204" charset="0"/>
              </a:rPr>
              <a:t>web-based system </a:t>
            </a:r>
            <a:r>
              <a:rPr lang="en-US" sz="1800" dirty="0">
                <a:solidFill>
                  <a:schemeClr val="accent5">
                    <a:lumMod val="10000"/>
                  </a:schemeClr>
                </a:solidFill>
                <a:latin typeface="Source Sans Pro" panose="020B0604020202020204" charset="0"/>
              </a:rPr>
              <a:t>that can detect the presence of COVID-19 in a patient using symptoms and other user data without performing a physical test</a:t>
            </a:r>
            <a:r>
              <a:rPr lang="en-US" sz="1600" u="sng" dirty="0">
                <a:solidFill>
                  <a:schemeClr val="accent5">
                    <a:lumMod val="10000"/>
                  </a:schemeClr>
                </a:solidFill>
                <a:latin typeface="Source Sans Pro" panose="020B0604020202020204" charset="0"/>
              </a:rPr>
              <a:t/>
            </a:r>
            <a:br>
              <a:rPr lang="en-US" sz="1600" u="sng" dirty="0">
                <a:solidFill>
                  <a:schemeClr val="accent5">
                    <a:lumMod val="10000"/>
                  </a:schemeClr>
                </a:solidFill>
                <a:latin typeface="Source Sans Pro" panose="020B0604020202020204" charset="0"/>
              </a:rPr>
            </a:br>
            <a:endParaRPr lang="en-US" sz="1600" u="sng" dirty="0">
              <a:solidFill>
                <a:schemeClr val="accent5">
                  <a:lumMod val="10000"/>
                </a:schemeClr>
              </a:solidFill>
              <a:latin typeface="Source Sans Pro" panose="020B0604020202020204" charset="0"/>
            </a:endParaRPr>
          </a:p>
          <a:p>
            <a:pPr>
              <a:lnSpc>
                <a:spcPct val="150000"/>
              </a:lnSpc>
            </a:pPr>
            <a:r>
              <a:rPr lang="en-US" sz="1600" u="sng" dirty="0">
                <a:solidFill>
                  <a:schemeClr val="accent5">
                    <a:lumMod val="10000"/>
                  </a:schemeClr>
                </a:solidFill>
                <a:latin typeface="Source Sans Pro" panose="020B0604020202020204" charset="0"/>
              </a:rPr>
              <a:t>SPECIFIC OBJECTIVES</a:t>
            </a:r>
          </a:p>
          <a:p>
            <a:pPr marL="400050" indent="-400050">
              <a:lnSpc>
                <a:spcPct val="150000"/>
              </a:lnSpc>
              <a:buClr>
                <a:schemeClr val="accent2"/>
              </a:buClr>
              <a:buFont typeface="Arial" panose="020B0604020202020204" pitchFamily="34" charset="0"/>
              <a:buChar char="•"/>
            </a:pPr>
            <a:r>
              <a:rPr lang="en-US" sz="1800" dirty="0">
                <a:solidFill>
                  <a:schemeClr val="accent5">
                    <a:lumMod val="10000"/>
                  </a:schemeClr>
                </a:solidFill>
                <a:latin typeface="Source Sans Pro" panose="020B0604020202020204" charset="0"/>
              </a:rPr>
              <a:t>Perform a critical analysis on existing systems for detecting the coronavirus in patients using symptoms</a:t>
            </a:r>
          </a:p>
          <a:p>
            <a:pPr marL="400050" indent="-400050">
              <a:lnSpc>
                <a:spcPct val="150000"/>
              </a:lnSpc>
              <a:buClr>
                <a:schemeClr val="accent2"/>
              </a:buClr>
              <a:buFont typeface="Arial" panose="020B0604020202020204" pitchFamily="34" charset="0"/>
              <a:buChar char="•"/>
            </a:pPr>
            <a:r>
              <a:rPr lang="en-US" sz="1800" dirty="0">
                <a:solidFill>
                  <a:schemeClr val="accent5">
                    <a:lumMod val="10000"/>
                  </a:schemeClr>
                </a:solidFill>
                <a:latin typeface="Source Sans Pro" panose="020B0604020202020204" charset="0"/>
              </a:rPr>
              <a:t>Design a </a:t>
            </a:r>
            <a:r>
              <a:rPr lang="en-US" sz="1800" dirty="0" smtClean="0">
                <a:solidFill>
                  <a:schemeClr val="accent5">
                    <a:lumMod val="10000"/>
                  </a:schemeClr>
                </a:solidFill>
                <a:latin typeface="Source Sans Pro" panose="020B0604020202020204" charset="0"/>
              </a:rPr>
              <a:t>web-based system </a:t>
            </a:r>
            <a:r>
              <a:rPr lang="en-US" sz="1800" dirty="0">
                <a:solidFill>
                  <a:schemeClr val="accent5">
                    <a:lumMod val="10000"/>
                  </a:schemeClr>
                </a:solidFill>
                <a:latin typeface="Source Sans Pro" panose="020B0604020202020204" charset="0"/>
              </a:rPr>
              <a:t>for detecting coronavirus without performing actual coronavirus test</a:t>
            </a:r>
          </a:p>
          <a:p>
            <a:pPr marL="400050" indent="-400050">
              <a:lnSpc>
                <a:spcPct val="150000"/>
              </a:lnSpc>
              <a:buClr>
                <a:schemeClr val="accent2"/>
              </a:buClr>
              <a:buFont typeface="Arial" panose="020B0604020202020204" pitchFamily="34" charset="0"/>
              <a:buChar char="•"/>
            </a:pPr>
            <a:r>
              <a:rPr lang="en-US" sz="1800" dirty="0">
                <a:solidFill>
                  <a:schemeClr val="accent5">
                    <a:lumMod val="10000"/>
                  </a:schemeClr>
                </a:solidFill>
                <a:latin typeface="Source Sans Pro" panose="020B0604020202020204" charset="0"/>
              </a:rPr>
              <a:t>Implement the system in </a:t>
            </a:r>
            <a:r>
              <a:rPr lang="en-US" sz="1800" dirty="0" smtClean="0">
                <a:solidFill>
                  <a:schemeClr val="accent5">
                    <a:lumMod val="10000"/>
                  </a:schemeClr>
                </a:solidFill>
                <a:latin typeface="Source Sans Pro" panose="020B0604020202020204" charset="0"/>
              </a:rPr>
              <a:t>Javascript and </a:t>
            </a:r>
            <a:r>
              <a:rPr lang="en-US" sz="1800" dirty="0">
                <a:solidFill>
                  <a:schemeClr val="accent5">
                    <a:lumMod val="10000"/>
                  </a:schemeClr>
                </a:solidFill>
                <a:latin typeface="Source Sans Pro" panose="020B0604020202020204" charset="0"/>
              </a:rPr>
              <a:t>validate system performance and reliance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130629"/>
            <a:ext cx="9144000" cy="485775"/>
          </a:xfrm>
          <a:prstGeom prst="rect">
            <a:avLst/>
          </a:prstGeom>
        </p:spPr>
        <p:txBody>
          <a:bodyPr spcFirstLastPara="1" wrap="square" lIns="91425" tIns="91425" rIns="91425" bIns="91425" anchor="b" anchorCtr="0">
            <a:noAutofit/>
          </a:bodyPr>
          <a:lstStyle/>
          <a:p>
            <a:pPr algn="ctr"/>
            <a:r>
              <a:rPr lang="en-US" sz="3000" b="1" dirty="0" smtClean="0">
                <a:solidFill>
                  <a:schemeClr val="accent5">
                    <a:lumMod val="10000"/>
                  </a:schemeClr>
                </a:solidFill>
                <a:latin typeface="Source Sans Pro" panose="020B0604020202020204" charset="0"/>
              </a:rPr>
              <a:t>LITERATURE REVIEW</a:t>
            </a:r>
            <a:endParaRPr sz="3000" b="1" dirty="0">
              <a:solidFill>
                <a:schemeClr val="accent5">
                  <a:lumMod val="10000"/>
                </a:schemeClr>
              </a:solidFill>
              <a:latin typeface="Source Sans Pro" panose="020B0604020202020204"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7</a:t>
            </a:fld>
            <a:endParaRPr dirty="0">
              <a:latin typeface="Source Sans Pro" panose="020B060402020202020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58855047"/>
              </p:ext>
            </p:extLst>
          </p:nvPr>
        </p:nvGraphicFramePr>
        <p:xfrm>
          <a:off x="0" y="643779"/>
          <a:ext cx="8953084" cy="5415280"/>
        </p:xfrm>
        <a:graphic>
          <a:graphicData uri="http://schemas.openxmlformats.org/drawingml/2006/table">
            <a:tbl>
              <a:tblPr firstRow="1" bandRow="1">
                <a:tableStyleId>{9DCAF9ED-07DC-4A11-8D7F-57B35C25682E}</a:tableStyleId>
              </a:tblPr>
              <a:tblGrid>
                <a:gridCol w="1273629"/>
                <a:gridCol w="1611085"/>
                <a:gridCol w="2019912"/>
                <a:gridCol w="2223892"/>
                <a:gridCol w="1824566"/>
              </a:tblGrid>
              <a:tr h="254334">
                <a:tc>
                  <a:txBody>
                    <a:bodyPr/>
                    <a:lstStyle/>
                    <a:p>
                      <a:pPr algn="ctr"/>
                      <a:r>
                        <a:rPr lang="en-US" sz="1200" dirty="0" smtClean="0">
                          <a:latin typeface="Source Sans Pro" panose="020B0604020202020204" charset="0"/>
                        </a:rPr>
                        <a:t>Title</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Objectives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Methodology</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Strengths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Source Sans Pro" panose="020B0604020202020204" charset="0"/>
                        </a:rPr>
                        <a:t>Limitations</a:t>
                      </a:r>
                      <a:endParaRPr lang="en-US" sz="120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52782">
                <a:tc>
                  <a:txBody>
                    <a:bodyPr/>
                    <a:lstStyle/>
                    <a:p>
                      <a:pPr>
                        <a:lnSpc>
                          <a:spcPct val="150000"/>
                        </a:lnSpc>
                        <a:spcAft>
                          <a:spcPts val="0"/>
                        </a:spcAft>
                      </a:pPr>
                      <a:r>
                        <a:rPr lang="en-US" sz="1200" dirty="0" smtClean="0">
                          <a:effectLst/>
                          <a:latin typeface="Source Sans Pro" panose="020B0604020202020204" charset="0"/>
                        </a:rPr>
                        <a:t>Application of Big Data Analytics to Control COVID-19 Pandemic</a:t>
                      </a:r>
                    </a:p>
                    <a:p>
                      <a:pPr>
                        <a:lnSpc>
                          <a:spcPct val="150000"/>
                        </a:lnSpc>
                        <a:spcAft>
                          <a:spcPts val="0"/>
                        </a:spcAft>
                      </a:pPr>
                      <a:r>
                        <a:rPr lang="en-US" sz="1200" dirty="0" smtClean="0">
                          <a:effectLst/>
                          <a:latin typeface="Source Sans Pro" panose="020B0604020202020204" charset="0"/>
                        </a:rPr>
                        <a:t>(Mei et al,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To reduce the spread of the coronavirus throughout the world by application of Big Data Analytics techniques</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Placed sensors on certain areas of patient’s body to gather information including: temperature, blood pressure etc.</a:t>
                      </a:r>
                    </a:p>
                    <a:p>
                      <a:pPr>
                        <a:lnSpc>
                          <a:spcPct val="150000"/>
                        </a:lnSpc>
                        <a:spcAft>
                          <a:spcPts val="800"/>
                        </a:spcAft>
                      </a:pPr>
                      <a:r>
                        <a:rPr lang="en-US" sz="1200" dirty="0" smtClean="0">
                          <a:effectLst/>
                          <a:latin typeface="Source Sans Pro" panose="020B0604020202020204" charset="0"/>
                        </a:rPr>
                        <a:t>Made use of tools like MATLAB, MS Excel, Python &amp; R to analyze the information acquired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smtClean="0">
                          <a:effectLst/>
                          <a:latin typeface="Source Sans Pro" panose="020B0604020202020204" charset="0"/>
                        </a:rPr>
                        <a:t>Due to the increase in the volume of data over time as the pandemic continues to effect various countries over the world, the credibility of the author’s work will continue to scale globally leading to a rise in the accuracy.</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Confidentiality within patients with the virus lead to limited clinical data available depending on the category. The difficulties involved in sharing data with other researchers to enhance their work.</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2123">
                <a:tc>
                  <a:txBody>
                    <a:bodyPr/>
                    <a:lstStyle/>
                    <a:p>
                      <a:pPr>
                        <a:lnSpc>
                          <a:spcPct val="150000"/>
                        </a:lnSpc>
                        <a:spcAft>
                          <a:spcPts val="0"/>
                        </a:spcAft>
                      </a:pPr>
                      <a:r>
                        <a:rPr lang="en-US" sz="1200" dirty="0" smtClean="0">
                          <a:effectLst/>
                          <a:latin typeface="Source Sans Pro" panose="020B0604020202020204" charset="0"/>
                        </a:rPr>
                        <a:t>An expert system to diagnose COVID-19 and predict its severity using chest CT scans</a:t>
                      </a:r>
                    </a:p>
                    <a:p>
                      <a:pPr>
                        <a:lnSpc>
                          <a:spcPct val="150000"/>
                        </a:lnSpc>
                        <a:spcAft>
                          <a:spcPts val="0"/>
                        </a:spcAft>
                      </a:pPr>
                      <a:r>
                        <a:rPr lang="en-US" sz="1200" dirty="0" smtClean="0">
                          <a:effectLst/>
                          <a:latin typeface="Source Sans Pro" panose="020B0604020202020204" charset="0"/>
                        </a:rPr>
                        <a:t>(Abbasi et al,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An</a:t>
                      </a:r>
                      <a:r>
                        <a:rPr lang="en-US" sz="1200" baseline="0" dirty="0" smtClean="0">
                          <a:effectLst/>
                          <a:latin typeface="Source Sans Pro" panose="020B0604020202020204" charset="0"/>
                        </a:rPr>
                        <a:t> I</a:t>
                      </a:r>
                      <a:r>
                        <a:rPr lang="en-US" sz="1200" dirty="0" smtClean="0">
                          <a:effectLst/>
                          <a:latin typeface="Source Sans Pro" panose="020B0604020202020204" charset="0"/>
                        </a:rPr>
                        <a:t>nexpensive and concise diagnostic test for majorly asymptomatic patients</a:t>
                      </a:r>
                      <a:r>
                        <a:rPr lang="en-US" sz="1200" baseline="0" dirty="0" smtClean="0">
                          <a:effectLst/>
                          <a:latin typeface="Source Sans Pro" panose="020B0604020202020204" charset="0"/>
                        </a:rPr>
                        <a:t>. </a:t>
                      </a:r>
                      <a:r>
                        <a:rPr lang="en-US" sz="1200" dirty="0" smtClean="0">
                          <a:effectLst/>
                          <a:latin typeface="Source Sans Pro" panose="020B0604020202020204" charset="0"/>
                        </a:rPr>
                        <a:t>Design a system that can detect the severity of the virus in the patient</a:t>
                      </a:r>
                    </a:p>
                    <a:p>
                      <a:pPr>
                        <a:lnSpc>
                          <a:spcPct val="150000"/>
                        </a:lnSpc>
                        <a:spcAft>
                          <a:spcPts val="800"/>
                        </a:spcAft>
                      </a:pPr>
                      <a:endParaRPr lang="en-US" sz="1200" dirty="0" smtClean="0">
                        <a:effectLst/>
                        <a:latin typeface="Source Sans Pro" panose="020B06040202020202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Deep Learning Techniques and three separate ML classification procedures:</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Available to the public through a</a:t>
                      </a:r>
                      <a:r>
                        <a:rPr lang="en-US" sz="1200" baseline="0" dirty="0" smtClean="0">
                          <a:effectLst/>
                          <a:latin typeface="Source Sans Pro" panose="020B0604020202020204" charset="0"/>
                        </a:rPr>
                        <a:t> </a:t>
                      </a:r>
                      <a:r>
                        <a:rPr lang="en-US" sz="1200" dirty="0" smtClean="0">
                          <a:effectLst/>
                          <a:latin typeface="Source Sans Pro" panose="020B0604020202020204" charset="0"/>
                        </a:rPr>
                        <a:t>webserver code.</a:t>
                      </a:r>
                      <a:r>
                        <a:rPr lang="en-US" sz="1200" baseline="0" dirty="0" smtClean="0">
                          <a:effectLst/>
                          <a:latin typeface="Source Sans Pro" panose="020B0604020202020204" charset="0"/>
                        </a:rPr>
                        <a:t> </a:t>
                      </a:r>
                      <a:r>
                        <a:rPr lang="en-US" sz="1200" dirty="0" smtClean="0">
                          <a:effectLst/>
                          <a:latin typeface="Source Sans Pro" panose="020B0604020202020204" charset="0"/>
                        </a:rPr>
                        <a:t>Detects not just the presence of COVID in a person but also determines the severity to determine counter measures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00" dirty="0" smtClean="0">
                          <a:effectLst/>
                          <a:latin typeface="Source Sans Pro" panose="020B0604020202020204" charset="0"/>
                        </a:rPr>
                        <a:t>Method of application and consensus findings are applicable to a certain geographic region, leading to possible inaccuracy of the model in other locations</a:t>
                      </a:r>
                      <a:endParaRPr lang="en-US" sz="120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17049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9144000" cy="485775"/>
          </a:xfrm>
          <a:prstGeom prst="rect">
            <a:avLst/>
          </a:prstGeom>
        </p:spPr>
        <p:txBody>
          <a:bodyPr spcFirstLastPara="1" wrap="square" lIns="91425" tIns="91425" rIns="91425" bIns="91425" anchor="b" anchorCtr="0">
            <a:noAutofit/>
          </a:bodyPr>
          <a:lstStyle/>
          <a:p>
            <a:pPr algn="ctr"/>
            <a:r>
              <a:rPr lang="en-US" b="1" dirty="0" smtClean="0">
                <a:solidFill>
                  <a:schemeClr val="accent5">
                    <a:lumMod val="10000"/>
                  </a:schemeClr>
                </a:solidFill>
                <a:latin typeface="Source Sans Pro" panose="020B0604020202020204" charset="0"/>
              </a:rPr>
              <a:t>LITERATURE REVIEW</a:t>
            </a:r>
            <a:endParaRPr b="1" dirty="0">
              <a:solidFill>
                <a:schemeClr val="accent5">
                  <a:lumMod val="10000"/>
                </a:schemeClr>
              </a:solidFill>
              <a:latin typeface="Source Sans Pro" panose="020B0604020202020204"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latin typeface="Source Sans Pro" panose="020B0604020202020204" charset="0"/>
              </a:rPr>
              <a:pPr/>
              <a:t>8</a:t>
            </a:fld>
            <a:endParaRPr dirty="0">
              <a:latin typeface="Source Sans Pro" panose="020B060402020202020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2665076"/>
              </p:ext>
            </p:extLst>
          </p:nvPr>
        </p:nvGraphicFramePr>
        <p:xfrm>
          <a:off x="85725" y="539750"/>
          <a:ext cx="8982075" cy="4568190"/>
        </p:xfrm>
        <a:graphic>
          <a:graphicData uri="http://schemas.openxmlformats.org/drawingml/2006/table">
            <a:tbl>
              <a:tblPr firstRow="1" bandRow="1">
                <a:tableStyleId>{9DCAF9ED-07DC-4A11-8D7F-57B35C25682E}</a:tableStyleId>
              </a:tblPr>
              <a:tblGrid>
                <a:gridCol w="1784277"/>
                <a:gridCol w="1915883"/>
                <a:gridCol w="1652671"/>
                <a:gridCol w="1844966"/>
                <a:gridCol w="1784278"/>
              </a:tblGrid>
              <a:tr h="262479">
                <a:tc>
                  <a:txBody>
                    <a:bodyPr/>
                    <a:lstStyle/>
                    <a:p>
                      <a:pPr algn="ctr"/>
                      <a:r>
                        <a:rPr lang="en-US" sz="1250" dirty="0" smtClean="0">
                          <a:latin typeface="Source Sans Pro" panose="020B0604020202020204" charset="0"/>
                        </a:rPr>
                        <a:t>Title</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Objectives</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Methodology</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Strengths</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50" dirty="0" smtClean="0">
                          <a:latin typeface="Source Sans Pro" panose="020B0604020202020204" charset="0"/>
                        </a:rPr>
                        <a:t>Limitations</a:t>
                      </a:r>
                      <a:endParaRPr lang="en-US" sz="1250" dirty="0">
                        <a:latin typeface="Source Sans Pro" panose="020B060402020202020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250" dirty="0">
                          <a:effectLst/>
                          <a:latin typeface="Source Sans Pro" panose="020B0604020202020204" charset="0"/>
                        </a:rPr>
                        <a:t>Artificial Intelligence-enabled rapid diagnosis of patients with COVID-19</a:t>
                      </a:r>
                      <a:br>
                        <a:rPr lang="en-US" sz="1250" dirty="0">
                          <a:effectLst/>
                          <a:latin typeface="Source Sans Pro" panose="020B0604020202020204" charset="0"/>
                        </a:rPr>
                      </a:br>
                      <a:r>
                        <a:rPr lang="en-US" sz="1250" dirty="0">
                          <a:effectLst/>
                          <a:latin typeface="Source Sans Pro" panose="020B0604020202020204" charset="0"/>
                        </a:rPr>
                        <a:t>(Alsunaidi et al, 2021)</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a:effectLst/>
                          <a:latin typeface="Source Sans Pro" panose="020B0604020202020204" charset="0"/>
                        </a:rPr>
                        <a:t>To provide an alternate medium to testing COVID than the standard PCR test which takes up to 48 hours to complete</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solidFill>
                            <a:schemeClr val="tx1"/>
                          </a:solidFill>
                          <a:effectLst/>
                          <a:latin typeface="Source Sans Pro" panose="020B0604020202020204" charset="0"/>
                        </a:rPr>
                        <a:t>Convolutional Neural</a:t>
                      </a:r>
                      <a:r>
                        <a:rPr lang="en-US" sz="1250" baseline="0" dirty="0" smtClean="0">
                          <a:solidFill>
                            <a:schemeClr val="tx1"/>
                          </a:solidFill>
                          <a:effectLst/>
                          <a:latin typeface="Source Sans Pro" panose="020B0604020202020204" charset="0"/>
                        </a:rPr>
                        <a:t> Networks with </a:t>
                      </a:r>
                      <a:r>
                        <a:rPr lang="en-US" sz="1250" dirty="0" smtClean="0">
                          <a:solidFill>
                            <a:schemeClr val="tx1"/>
                          </a:solidFill>
                          <a:effectLst/>
                          <a:latin typeface="Source Sans Pro" panose="020B0604020202020204" charset="0"/>
                        </a:rPr>
                        <a:t>Chest </a:t>
                      </a:r>
                      <a:r>
                        <a:rPr lang="en-US" sz="1250" dirty="0">
                          <a:solidFill>
                            <a:schemeClr val="tx1"/>
                          </a:solidFill>
                          <a:effectLst/>
                          <a:latin typeface="Source Sans Pro" panose="020B0604020202020204" charset="0"/>
                        </a:rPr>
                        <a:t>CT Scan </a:t>
                      </a:r>
                      <a:r>
                        <a:rPr lang="en-US" sz="1250" dirty="0" smtClean="0">
                          <a:solidFill>
                            <a:schemeClr val="tx1"/>
                          </a:solidFill>
                          <a:effectLst/>
                          <a:latin typeface="Source Sans Pro" panose="020B0604020202020204" charset="0"/>
                        </a:rPr>
                        <a:t>dataset </a:t>
                      </a:r>
                      <a:r>
                        <a:rPr lang="en-US" sz="1250" dirty="0">
                          <a:solidFill>
                            <a:schemeClr val="tx1"/>
                          </a:solidFill>
                          <a:effectLst/>
                          <a:latin typeface="Source Sans Pro" panose="020B0604020202020204" charset="0"/>
                        </a:rPr>
                        <a:t>and other clinical information from a survey to detect COVID-19</a:t>
                      </a:r>
                      <a:endParaRPr lang="en-US" sz="1250" b="0" dirty="0">
                        <a:solidFill>
                          <a:schemeClr val="tx1"/>
                        </a:solidFill>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a:effectLst/>
                          <a:latin typeface="Source Sans Pro" panose="020B0604020202020204" charset="0"/>
                        </a:rPr>
                        <a:t>Test analysis for result prediction is 68% valid and this rapidly reduced the time taken averagely to detect COVID patients without AI</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a:effectLst/>
                          <a:latin typeface="Source Sans Pro" panose="020B0604020202020204" charset="0"/>
                        </a:rPr>
                        <a:t>Detection of COVID in patients by the CNN model yielded only a 52% probability of success as from 25 patients, only 13 were detected</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45721">
                <a:tc>
                  <a:txBody>
                    <a:bodyPr/>
                    <a:lstStyle/>
                    <a:p>
                      <a:pPr>
                        <a:lnSpc>
                          <a:spcPct val="150000"/>
                        </a:lnSpc>
                        <a:spcAft>
                          <a:spcPts val="0"/>
                        </a:spcAft>
                      </a:pPr>
                      <a:r>
                        <a:rPr lang="en-US" sz="1250" dirty="0" smtClean="0">
                          <a:solidFill>
                            <a:schemeClr val="accent6">
                              <a:lumMod val="10000"/>
                            </a:schemeClr>
                          </a:solidFill>
                          <a:effectLst/>
                          <a:latin typeface="Source Sans Pro" panose="020B0604020202020204" charset="0"/>
                        </a:rPr>
                        <a:t>A model for the effective COVID-19 identification in uncertainty environment using primary symptoms and CT scans (Abdel-</a:t>
                      </a:r>
                      <a:r>
                        <a:rPr lang="en-US" sz="1250" dirty="0" err="1" smtClean="0">
                          <a:solidFill>
                            <a:schemeClr val="accent6">
                              <a:lumMod val="10000"/>
                            </a:schemeClr>
                          </a:solidFill>
                          <a:effectLst/>
                          <a:latin typeface="Source Sans Pro" panose="020B0604020202020204" charset="0"/>
                        </a:rPr>
                        <a:t>Basst</a:t>
                      </a:r>
                      <a:r>
                        <a:rPr lang="en-US" sz="1250" dirty="0" smtClean="0">
                          <a:solidFill>
                            <a:schemeClr val="accent6">
                              <a:lumMod val="10000"/>
                            </a:schemeClr>
                          </a:solidFill>
                          <a:effectLst/>
                          <a:latin typeface="Source Sans Pro" panose="020B0604020202020204" charset="0"/>
                        </a:rPr>
                        <a:t> et al, 2020)</a:t>
                      </a:r>
                      <a:endParaRPr lang="en-US" sz="1250" b="0" dirty="0">
                        <a:solidFill>
                          <a:schemeClr val="accent6">
                            <a:lumMod val="10000"/>
                          </a:schemeClr>
                        </a:solidFill>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effectLst/>
                          <a:latin typeface="Source Sans Pro" panose="020B0604020202020204" charset="0"/>
                        </a:rPr>
                        <a:t>To Create a diagnosis model for COVID-19 assumption and diagnosis of medical signs to describe proper care methods</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The authors made use of the BWM (Best Worst Method) to assess a group of surrogate options with consideration to a group of decision parameters. The BWM is based off a systematic pairwise comparison of the decision criteria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effectLst/>
                          <a:latin typeface="Source Sans Pro" panose="020B0604020202020204" charset="0"/>
                        </a:rPr>
                        <a:t>Model requires primary symptoms for its training</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spcAft>
                          <a:spcPts val="800"/>
                        </a:spcAft>
                      </a:pPr>
                      <a:r>
                        <a:rPr lang="en-US" sz="1250" dirty="0" smtClean="0">
                          <a:effectLst/>
                          <a:latin typeface="Source Sans Pro" panose="020B0604020202020204" charset="0"/>
                        </a:rPr>
                        <a:t>Method of application and consensus findings are applicable to a certain geographic region, leading to possible inaccuracy of the model in other locations</a:t>
                      </a:r>
                      <a:endParaRPr lang="en-US" sz="1250" b="0" dirty="0">
                        <a:effectLst/>
                        <a:latin typeface="Source Sans Pro" panose="020B0604020202020204" charset="0"/>
                        <a:ea typeface="Tahoma" panose="020B0604030504040204" pitchFamily="34" charset="0"/>
                        <a:cs typeface="Segoe UI" panose="020B05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19"/>
          <p:cNvSpPr txBox="1">
            <a:spLocks noGrp="1"/>
          </p:cNvSpPr>
          <p:nvPr>
            <p:ph type="title"/>
          </p:nvPr>
        </p:nvSpPr>
        <p:spPr>
          <a:xfrm>
            <a:off x="0" y="0"/>
            <a:ext cx="9144000" cy="485775"/>
          </a:xfrm>
          <a:prstGeom prst="rect">
            <a:avLst/>
          </a:prstGeom>
        </p:spPr>
        <p:txBody>
          <a:bodyPr spcFirstLastPara="1" wrap="square" lIns="91425" tIns="91425" rIns="91425" bIns="91425" anchor="b" anchorCtr="0">
            <a:noAutofit/>
          </a:bodyPr>
          <a:lstStyle/>
          <a:p>
            <a:pPr algn="ctr"/>
            <a:r>
              <a:rPr lang="en-US" dirty="0" smtClean="0">
                <a:solidFill>
                  <a:schemeClr val="accent5">
                    <a:lumMod val="10000"/>
                  </a:schemeClr>
                </a:solidFill>
                <a:latin typeface="Source Sans Pro" panose="020B0604020202020204" charset="0"/>
              </a:rPr>
              <a:t>LITERATURE REVIEW</a:t>
            </a:r>
            <a:endParaRPr dirty="0">
              <a:solidFill>
                <a:schemeClr val="accent5">
                  <a:lumMod val="10000"/>
                </a:schemeClr>
              </a:solidFill>
              <a:latin typeface="Source Sans Pro" panose="020B0604020202020204" charset="0"/>
            </a:endParaRPr>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fld id="{00000000-1234-1234-1234-123412341234}" type="slidenum">
              <a:rPr lang="en"/>
              <a:pPr/>
              <a:t>9</a:t>
            </a:fld>
            <a:endParaRPr dirty="0"/>
          </a:p>
        </p:txBody>
      </p:sp>
      <p:graphicFrame>
        <p:nvGraphicFramePr>
          <p:cNvPr id="3" name="Table 2"/>
          <p:cNvGraphicFramePr>
            <a:graphicFrameLocks noGrp="1"/>
          </p:cNvGraphicFramePr>
          <p:nvPr>
            <p:extLst>
              <p:ext uri="{D42A27DB-BD31-4B8C-83A1-F6EECF244321}">
                <p14:modId xmlns:p14="http://schemas.microsoft.com/office/powerpoint/2010/main" val="1726523834"/>
              </p:ext>
            </p:extLst>
          </p:nvPr>
        </p:nvGraphicFramePr>
        <p:xfrm>
          <a:off x="0" y="485775"/>
          <a:ext cx="9056913" cy="5001699"/>
        </p:xfrm>
        <a:graphic>
          <a:graphicData uri="http://schemas.openxmlformats.org/drawingml/2006/table">
            <a:tbl>
              <a:tblPr firstRow="1" firstCol="1" bandRow="1">
                <a:tableStyleId>{9DCAF9ED-07DC-4A11-8D7F-57B35C25682E}</a:tableStyleId>
              </a:tblPr>
              <a:tblGrid>
                <a:gridCol w="1760095"/>
                <a:gridCol w="1433720"/>
                <a:gridCol w="2657627"/>
                <a:gridCol w="1561939"/>
                <a:gridCol w="1643532"/>
              </a:tblGrid>
              <a:tr h="334574">
                <a:tc>
                  <a:txBody>
                    <a:bodyPr/>
                    <a:lstStyle/>
                    <a:p>
                      <a:pPr algn="l">
                        <a:lnSpc>
                          <a:spcPct val="100000"/>
                        </a:lnSpc>
                      </a:pPr>
                      <a:r>
                        <a:rPr lang="en-US" sz="1250" b="0" dirty="0" smtClean="0">
                          <a:latin typeface="Source Sans Pro" panose="020B0604020202020204" charset="0"/>
                          <a:cs typeface="Arial" panose="020B0604020202020204" pitchFamily="34" charset="0"/>
                        </a:rPr>
                        <a:t>Title</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1250" b="0" dirty="0" smtClean="0">
                          <a:latin typeface="Source Sans Pro" panose="020B0604020202020204" charset="0"/>
                          <a:cs typeface="Arial" panose="020B0604020202020204" pitchFamily="34" charset="0"/>
                        </a:rPr>
                        <a:t>Objectives</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1250" b="0" dirty="0" smtClean="0">
                          <a:latin typeface="Source Sans Pro" panose="020B0604020202020204" charset="0"/>
                          <a:cs typeface="Arial" panose="020B0604020202020204" pitchFamily="34" charset="0"/>
                        </a:rPr>
                        <a:t>Methodology</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US" sz="1250" b="0" dirty="0" smtClean="0">
                          <a:latin typeface="Source Sans Pro" panose="020B0604020202020204" charset="0"/>
                          <a:cs typeface="Arial" panose="020B0604020202020204" pitchFamily="34" charset="0"/>
                        </a:rPr>
                        <a:t>Strengths</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pPr>
                      <a:r>
                        <a:rPr lang="en-US" sz="1250" b="0" dirty="0" smtClean="0">
                          <a:latin typeface="Source Sans Pro" panose="020B0604020202020204" charset="0"/>
                          <a:cs typeface="Arial" panose="020B0604020202020204" pitchFamily="34" charset="0"/>
                        </a:rPr>
                        <a:t>Limitations</a:t>
                      </a:r>
                      <a:endParaRPr lang="en-US" sz="1250" b="0" dirty="0">
                        <a:latin typeface="Source Sans Pro" panose="020B060402020202020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00125">
                <a:tc>
                  <a:txBody>
                    <a:bodyPr/>
                    <a:lstStyle/>
                    <a:p>
                      <a:pPr algn="l">
                        <a:lnSpc>
                          <a:spcPct val="100000"/>
                        </a:lnSpc>
                        <a:spcAft>
                          <a:spcPts val="0"/>
                        </a:spcAft>
                      </a:pPr>
                      <a:r>
                        <a:rPr lang="en-US" sz="1250" b="0" dirty="0" smtClean="0">
                          <a:solidFill>
                            <a:schemeClr val="tx1"/>
                          </a:solidFill>
                          <a:effectLst/>
                          <a:latin typeface="Source Sans Pro" panose="020B0604020202020204" charset="0"/>
                          <a:cs typeface="Arial" panose="020B0604020202020204" pitchFamily="34" charset="0"/>
                        </a:rPr>
                        <a:t>COVID-19 symptoms predictive of healthcare workers' SARS-CoV-2 PCR results (Lan et al, 2020)</a:t>
                      </a:r>
                      <a:endParaRPr lang="en-GB" sz="1250" b="0" dirty="0">
                        <a:solidFill>
                          <a:schemeClr val="tx1"/>
                        </a:solidFill>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To provide a symptom-based screening approach among health workers that will prove crucial in eliminating the spread of the virus.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GB" sz="1250" b="0" dirty="0" smtClean="0">
                          <a:effectLst/>
                          <a:latin typeface="Source Sans Pro" panose="020B0604020202020204" charset="0"/>
                          <a:ea typeface="Times New Roman" panose="02020603050405020304" pitchFamily="18" charset="0"/>
                          <a:cs typeface="Arial" panose="020B0604020202020204" pitchFamily="34" charset="0"/>
                        </a:rPr>
                        <a:t>We performed a retrospective study of HCWs undergoing both COVID-19 telephonic symptom screening and nasopharyngeal SARS-CoV-2 assays during the period, March 9—April 15, 2020</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Screening of patients was conducted with phones over the internet, this ensured that patients could isolate while performing necessary tests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Accuracy of prediction compared to other researches which made use of CT scans or bodily sensors was much lower than using phone-based symptoms tests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0497">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Exploring Automatic Diagnosis of COVID-19 from Crowdsourced Respiratory Sound Data</a:t>
                      </a:r>
                    </a:p>
                    <a:p>
                      <a:pPr algn="l">
                        <a:lnSpc>
                          <a:spcPct val="100000"/>
                        </a:lnSpc>
                        <a:spcAft>
                          <a:spcPts val="0"/>
                        </a:spcAft>
                      </a:pPr>
                      <a:r>
                        <a:rPr lang="en-US" sz="1250" b="0" dirty="0" smtClean="0">
                          <a:effectLst/>
                          <a:latin typeface="Source Sans Pro" panose="020B0604020202020204" charset="0"/>
                          <a:cs typeface="Arial" panose="020B0604020202020204" pitchFamily="34" charset="0"/>
                        </a:rPr>
                        <a:t>(Brown et al,  2020)</a:t>
                      </a:r>
                      <a:endParaRPr lang="en-US" sz="1250" b="0" dirty="0">
                        <a:effectLst/>
                        <a:latin typeface="Source Sans Pro" panose="020B0604020202020204"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smtClean="0">
                          <a:effectLst/>
                          <a:latin typeface="Source Sans Pro" panose="020B0604020202020204" charset="0"/>
                          <a:cs typeface="Arial" panose="020B0604020202020204" pitchFamily="34" charset="0"/>
                        </a:rPr>
                        <a:t>To use digital analysis to gather respitatory data to assist early diagnosis of COVID-19</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The authors gathered data from users via web apps and mobile apps and used convolutional neural networks (CNNs) to detect cough within ambient audio, and diagnose three potential illnesses (bronchitis, bronchiolitis and pertussis) based on their unique audio characteristics</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800"/>
                        </a:spcAft>
                      </a:pPr>
                      <a:r>
                        <a:rPr lang="en-US" sz="1250" b="0" dirty="0" smtClean="0">
                          <a:effectLst/>
                          <a:latin typeface="Source Sans Pro" panose="020B0604020202020204" charset="0"/>
                          <a:cs typeface="Arial" panose="020B0604020202020204" pitchFamily="34" charset="0"/>
                        </a:rPr>
                        <a:t>The mobile app built reminds users to provide samples every couple of days: as a consequence the authors have a number of users for whom they could study the progression of respiratory sounds in the context of the disease. This is very relevant for COVID-19.</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1250" b="0" dirty="0" smtClean="0">
                          <a:effectLst/>
                          <a:latin typeface="Source Sans Pro" panose="020B0604020202020204" charset="0"/>
                          <a:cs typeface="Arial" panose="020B0604020202020204" pitchFamily="34" charset="0"/>
                        </a:rPr>
                        <a:t>The authors have no ground truth regarding health status, and so took users from countries where COVID-19 was not prevalent at the time as likely to be truly healthy when self-reporting as such. shown a limited investigation of the difference between cough sounds in COVID-19 and asthma</a:t>
                      </a:r>
                      <a:endParaRPr lang="en-GB" sz="1250" b="0" dirty="0">
                        <a:effectLst/>
                        <a:latin typeface="Source Sans Pro" panose="020B0604020202020204" charset="0"/>
                        <a:ea typeface="Times New Roman" panose="02020603050405020304" pitchFamily="18" charset="0"/>
                        <a:cs typeface="Arial" panose="020B0604020202020204" pitchFamily="34" charset="0"/>
                      </a:endParaRPr>
                    </a:p>
                  </a:txBody>
                  <a:tcPr marL="25770" marR="257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3553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1400</TotalTime>
  <Words>2020</Words>
  <Application>Microsoft Office PowerPoint</Application>
  <PresentationFormat>On-screen Show (16:9)</PresentationFormat>
  <Paragraphs>166</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Times New Roman</vt:lpstr>
      <vt:lpstr>Segoe UI</vt:lpstr>
      <vt:lpstr>Source Sans Pro</vt:lpstr>
      <vt:lpstr>Jokerman</vt:lpstr>
      <vt:lpstr>Wingdings</vt:lpstr>
      <vt:lpstr>Arial</vt:lpstr>
      <vt:lpstr>Roboto Slab</vt:lpstr>
      <vt:lpstr>Tahoma</vt:lpstr>
      <vt:lpstr>Cordelia template</vt:lpstr>
      <vt:lpstr>A WEB-BASED COVID-19 TEST PREDICTION SYSTEM USING NEURAL NETWORK   BY AJIBOYE OLUWAFERANMI KELECHI MATRIC NUMBER: 180202003   Department Of Physical And Computer Sciences, College of Natural and Applied Sciences,  McPherson University, Seriki Sotayo, Ogun State.  SUPERVISOR:  Mr Abiodun Mustapha</vt:lpstr>
      <vt:lpstr>PRESENTATION OVERVIEW</vt:lpstr>
      <vt:lpstr>INTRODUCTION</vt:lpstr>
      <vt:lpstr>STATEMENT OF PROBLEM</vt:lpstr>
      <vt:lpstr>PowerPoint Presentation</vt:lpstr>
      <vt:lpstr>AIMS AND OBJECTIVES</vt:lpstr>
      <vt:lpstr>LITERATURE REVIEW</vt:lpstr>
      <vt:lpstr>LITERATURE REVIEW</vt:lpstr>
      <vt:lpstr>LITERATURE REVIEW</vt:lpstr>
      <vt:lpstr>METHODOLOGY</vt:lpstr>
      <vt:lpstr>Figure 1: Architecture of the system</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 TO KNOWLEDGE</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Pre-data presentation   On BLOCKCHAIN IN CLOUD COMPUTING SECURITY  BY  AJIBOYE Oluwaferanmi Kelechi  180202003  McPherson University, Seriki Sotayo, Ogun State. Department Of Physical And Computer Sciences, College of Natural and Applied Sciences,   SUPERVISOR: Dr Femi Ayo Emmanuel</dc:title>
  <dc:creator>Oluwaferanmi ajiboye</dc:creator>
  <cp:lastModifiedBy>Oluwaferanmi ajiboye</cp:lastModifiedBy>
  <cp:revision>105</cp:revision>
  <dcterms:modified xsi:type="dcterms:W3CDTF">2022-07-13T22:41:12Z</dcterms:modified>
</cp:coreProperties>
</file>