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57" r:id="rId3"/>
    <p:sldId id="258" r:id="rId4"/>
    <p:sldId id="259" r:id="rId5"/>
    <p:sldId id="261" r:id="rId6"/>
    <p:sldId id="262" r:id="rId7"/>
    <p:sldId id="263" r:id="rId8"/>
    <p:sldId id="297" r:id="rId9"/>
    <p:sldId id="299" r:id="rId10"/>
    <p:sldId id="264" r:id="rId11"/>
    <p:sldId id="296" r:id="rId12"/>
    <p:sldId id="300" r:id="rId13"/>
    <p:sldId id="301" r:id="rId14"/>
    <p:sldId id="306" r:id="rId15"/>
    <p:sldId id="305" r:id="rId16"/>
    <p:sldId id="307" r:id="rId17"/>
    <p:sldId id="308" r:id="rId18"/>
    <p:sldId id="302" r:id="rId19"/>
    <p:sldId id="304" r:id="rId20"/>
    <p:sldId id="309" r:id="rId21"/>
    <p:sldId id="312" r:id="rId22"/>
    <p:sldId id="268" r:id="rId23"/>
    <p:sldId id="298" r:id="rId24"/>
    <p:sldId id="310" r:id="rId25"/>
    <p:sldId id="311" r:id="rId26"/>
    <p:sldId id="267" r:id="rId27"/>
  </p:sldIdLst>
  <p:sldSz cx="9144000" cy="5143500" type="screen16x9"/>
  <p:notesSz cx="6858000" cy="9144000"/>
  <p:embeddedFontLst>
    <p:embeddedFont>
      <p:font typeface="Segoe UI" panose="020B0502040204020203" pitchFamily="34" charset="0"/>
      <p:regular r:id="rId29"/>
      <p:bold r:id="rId30"/>
      <p:italic r:id="rId31"/>
      <p:boldItalic r:id="rId32"/>
    </p:embeddedFont>
    <p:embeddedFont>
      <p:font typeface="Roboto Slab" panose="020B0604020202020204" charset="0"/>
      <p:regular r:id="rId33"/>
      <p:bold r:id="rId34"/>
    </p:embeddedFont>
    <p:embeddedFont>
      <p:font typeface="Source Sans Pro" panose="020B0604020202020204" charset="0"/>
      <p:regular r:id="rId35"/>
      <p:bold r:id="rId36"/>
      <p:italic r:id="rId37"/>
      <p:boldItalic r:id="rId38"/>
    </p:embeddedFont>
    <p:embeddedFont>
      <p:font typeface="Jokerman" panose="04090605060D06020702" pitchFamily="82" charset="0"/>
      <p:regular r:id="rId39"/>
    </p:embeddedFont>
    <p:embeddedFont>
      <p:font typeface="Tahoma" panose="020B0604030504040204" pitchFamily="3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7416" autoAdjust="0"/>
  </p:normalViewPr>
  <p:slideViewPr>
    <p:cSldViewPr snapToGrid="0">
      <p:cViewPr varScale="1">
        <p:scale>
          <a:sx n="92" d="100"/>
          <a:sy n="92" d="100"/>
        </p:scale>
        <p:origin x="7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984635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131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097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37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2136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5980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6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18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5257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9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0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363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4434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8978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0783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292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042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4623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0095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83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521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18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28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83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183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2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7605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 name="Google Shape;14;p2"/>
          <p:cNvSpPr/>
          <p:nvPr/>
        </p:nvSpPr>
        <p:spPr>
          <a:xfrm>
            <a:off x="8771303"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 name="Google Shape;15;p2"/>
          <p:cNvSpPr/>
          <p:nvPr/>
        </p:nvSpPr>
        <p:spPr>
          <a:xfrm>
            <a:off x="2386267"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6" name="Google Shape;16;p2"/>
          <p:cNvSpPr/>
          <p:nvPr/>
        </p:nvSpPr>
        <p:spPr>
          <a:xfrm>
            <a:off x="479461"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7;p2"/>
          <p:cNvSpPr/>
          <p:nvPr/>
        </p:nvSpPr>
        <p:spPr>
          <a:xfrm>
            <a:off x="261541"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 name="Google Shape;20;p2"/>
          <p:cNvSpPr/>
          <p:nvPr/>
        </p:nvSpPr>
        <p:spPr>
          <a:xfrm>
            <a:off x="8882859"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1"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8"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1"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1"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5"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466726" y="1991850"/>
            <a:ext cx="8258174" cy="1159800"/>
          </a:xfrm>
          <a:prstGeom prst="rect">
            <a:avLst/>
          </a:prstGeom>
        </p:spPr>
        <p:txBody>
          <a:bodyPr spcFirstLastPara="1" wrap="square" lIns="91425" tIns="91425" rIns="91425" bIns="91425" anchor="ctr" anchorCtr="0">
            <a:noAutofit/>
          </a:bodyPr>
          <a:lstStyle/>
          <a:p>
            <a:pPr algn="ctr"/>
            <a:r>
              <a:rPr lang="en-US" sz="1800" b="0" dirty="0" smtClean="0">
                <a:ln w="0"/>
                <a:effectLst>
                  <a:outerShdw blurRad="38100" dist="38100" dir="2700000" algn="tl">
                    <a:srgbClr val="000000">
                      <a:alpha val="43137"/>
                    </a:srgbClr>
                  </a:outerShdw>
                </a:effectLst>
                <a:cs typeface="Times New Roman" panose="02020603050405020304" pitchFamily="18" charset="0"/>
              </a:rPr>
              <a:t>Post Data </a:t>
            </a:r>
            <a:r>
              <a:rPr lang="en-US" sz="1800" b="0" dirty="0">
                <a:ln w="0"/>
                <a:effectLst>
                  <a:outerShdw blurRad="38100" dist="38100" dir="2700000" algn="tl">
                    <a:srgbClr val="000000">
                      <a:alpha val="43137"/>
                    </a:srgbClr>
                  </a:outerShdw>
                </a:effectLst>
                <a:cs typeface="Times New Roman" panose="02020603050405020304" pitchFamily="18" charset="0"/>
              </a:rPr>
              <a:t>presentation</a:t>
            </a: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t>
            </a:r>
            <a:r>
              <a:rPr lang="en-US" sz="1800" b="0" dirty="0"/>
              <a:t>On</a:t>
            </a:r>
            <a:br>
              <a:rPr lang="en-US" sz="1800" b="0" dirty="0"/>
            </a:br>
            <a:r>
              <a:rPr lang="en-US" sz="1800" dirty="0"/>
              <a:t>A WEB-BASED COVID-19 TEST PREDICTION SYSTEM USING NEURAL NETWORK</a:t>
            </a:r>
            <a:r>
              <a:rPr lang="en-US" sz="1800" b="0" dirty="0"/>
              <a:t/>
            </a:r>
            <a:br>
              <a:rPr lang="en-US" sz="1800" b="0" dirty="0"/>
            </a:br>
            <a:r>
              <a:rPr lang="en-US" sz="1800" b="0" dirty="0"/>
              <a:t/>
            </a:r>
            <a:br>
              <a:rPr lang="en-US" sz="1800" b="0" dirty="0"/>
            </a:br>
            <a:r>
              <a:rPr lang="en-US" sz="1800" b="0" dirty="0"/>
              <a:t>BY</a:t>
            </a:r>
            <a:br>
              <a:rPr lang="en-US" sz="1800" b="0" dirty="0"/>
            </a:br>
            <a:r>
              <a:rPr lang="en-US" sz="1800" b="0" dirty="0"/>
              <a:t/>
            </a:r>
            <a:br>
              <a:rPr lang="en-US" sz="1800" b="0" dirty="0"/>
            </a:br>
            <a:r>
              <a:rPr lang="en-US" sz="1800" b="0" dirty="0"/>
              <a:t>AJIBOYE Oluwaferanmi Kelechi</a:t>
            </a:r>
            <a:br>
              <a:rPr lang="en-US" sz="1800" b="0" dirty="0"/>
            </a:br>
            <a:r>
              <a:rPr lang="en-US" sz="1800" b="0" dirty="0"/>
              <a:t/>
            </a:r>
            <a:br>
              <a:rPr lang="en-US" sz="1800" b="0" dirty="0"/>
            </a:br>
            <a:r>
              <a:rPr lang="en-US" sz="1800" dirty="0"/>
              <a:t>180202003</a:t>
            </a:r>
            <a:r>
              <a:rPr lang="en-US" sz="1800" b="0" dirty="0"/>
              <a:t/>
            </a:r>
            <a:br>
              <a:rPr lang="en-US" sz="1800" b="0" dirty="0"/>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2000" b="0" dirty="0">
                <a:ln w="0"/>
                <a:effectLst>
                  <a:outerShdw blurRad="38100" dist="19050" dir="2700000" algn="tl" rotWithShape="0">
                    <a:schemeClr val="dk1">
                      <a:alpha val="40000"/>
                    </a:schemeClr>
                  </a:outerShdw>
                </a:effectLst>
                <a:cs typeface="Times New Roman" panose="02020603050405020304" pitchFamily="18" charset="0"/>
              </a:rPr>
              <a:t>McPherson University, Seriki Sotayo, Ogun State.</a:t>
            </a:r>
            <a:br>
              <a:rPr lang="en-US" sz="20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Department Of Physical And Computer Sciences,</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College of Natural and Applied Sciences,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SUPERVISOR: Dr Femi Ayo Emmanuel &amp; Mr Abiodun Mustapha</a:t>
            </a:r>
            <a:endParaRPr sz="1800" b="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1" y="163579"/>
            <a:ext cx="7571700" cy="702600"/>
          </a:xfrm>
          <a:prstGeom prst="rect">
            <a:avLst/>
          </a:prstGeom>
        </p:spPr>
        <p:txBody>
          <a:bodyPr spcFirstLastPara="1" wrap="square" lIns="91425" tIns="91425" rIns="91425" bIns="91425" anchor="b" anchorCtr="0">
            <a:noAutofit/>
          </a:bodyPr>
          <a:lstStyle/>
          <a:p>
            <a:r>
              <a:rPr lang="en-US" sz="2400" dirty="0" smtClean="0"/>
              <a:t>Methodology</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10</a:t>
            </a:fld>
            <a:endParaRPr dirty="0"/>
          </a:p>
        </p:txBody>
      </p:sp>
      <p:sp>
        <p:nvSpPr>
          <p:cNvPr id="6" name="Rectangle 5"/>
          <p:cNvSpPr/>
          <p:nvPr/>
        </p:nvSpPr>
        <p:spPr>
          <a:xfrm>
            <a:off x="786151" y="1010720"/>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Convert raw data in dataset from CSV to JSON</a:t>
            </a:r>
          </a:p>
        </p:txBody>
      </p:sp>
      <p:sp>
        <p:nvSpPr>
          <p:cNvPr id="9" name="Rectangle 8"/>
          <p:cNvSpPr/>
          <p:nvPr/>
        </p:nvSpPr>
        <p:spPr>
          <a:xfrm>
            <a:off x="6655011" y="3172891"/>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Build Backend &amp; Frontend using NodeJS and React respectively</a:t>
            </a:r>
            <a:endParaRPr lang="en-US" dirty="0"/>
          </a:p>
        </p:txBody>
      </p:sp>
      <p:sp>
        <p:nvSpPr>
          <p:cNvPr id="10" name="Rectangle 9"/>
          <p:cNvSpPr/>
          <p:nvPr/>
        </p:nvSpPr>
        <p:spPr>
          <a:xfrm>
            <a:off x="6655011" y="1010715"/>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 and Evaluate models created to verify accuracy</a:t>
            </a:r>
            <a:endParaRPr lang="en-US" dirty="0"/>
          </a:p>
        </p:txBody>
      </p:sp>
      <p:sp>
        <p:nvSpPr>
          <p:cNvPr id="11" name="Rectangle 10"/>
          <p:cNvSpPr/>
          <p:nvPr/>
        </p:nvSpPr>
        <p:spPr>
          <a:xfrm>
            <a:off x="3643651" y="3172892"/>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Receive symptoms from user and input into model</a:t>
            </a:r>
            <a:endParaRPr lang="en-US" dirty="0"/>
          </a:p>
        </p:txBody>
      </p:sp>
      <p:sp>
        <p:nvSpPr>
          <p:cNvPr id="12" name="Rectangle 11"/>
          <p:cNvSpPr/>
          <p:nvPr/>
        </p:nvSpPr>
        <p:spPr>
          <a:xfrm>
            <a:off x="786151" y="3172893"/>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Process model output and return feedback to user</a:t>
            </a:r>
            <a:endParaRPr lang="en-US" dirty="0"/>
          </a:p>
        </p:txBody>
      </p:sp>
      <p:sp>
        <p:nvSpPr>
          <p:cNvPr id="13" name="Rectangle 12"/>
          <p:cNvSpPr/>
          <p:nvPr/>
        </p:nvSpPr>
        <p:spPr>
          <a:xfrm>
            <a:off x="3643651" y="1010716"/>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&amp; Build Models in with ML5JS using dataset</a:t>
            </a:r>
          </a:p>
        </p:txBody>
      </p:sp>
      <p:cxnSp>
        <p:nvCxnSpPr>
          <p:cNvPr id="8" name="Straight Arrow Connector 7"/>
          <p:cNvCxnSpPr>
            <a:endCxn id="9" idx="0"/>
          </p:cNvCxnSpPr>
          <p:nvPr/>
        </p:nvCxnSpPr>
        <p:spPr>
          <a:xfrm>
            <a:off x="7666873" y="2181220"/>
            <a:ext cx="0" cy="99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3" idx="1"/>
          </p:cNvCxnSpPr>
          <p:nvPr/>
        </p:nvCxnSpPr>
        <p:spPr>
          <a:xfrm flipV="1">
            <a:off x="2809875" y="1595969"/>
            <a:ext cx="833776"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5667375" y="1595967"/>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667375" y="3758144"/>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809875" y="3758145"/>
            <a:ext cx="8337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prstGeom prst="rect">
            <a:avLst/>
          </a:prstGeom>
        </p:spPr>
        <p:txBody>
          <a:bodyPr spcFirstLastPara="1" wrap="square" lIns="91425" tIns="91425" rIns="91425" bIns="91425" anchor="b" anchorCtr="0">
            <a:noAutofit/>
          </a:bodyPr>
          <a:lstStyle/>
          <a:p>
            <a:r>
              <a:rPr lang="en-US" sz="2400" dirty="0" smtClean="0"/>
              <a:t>Methodology</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11</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992" y="-196849"/>
            <a:ext cx="4013966" cy="5143500"/>
          </a:xfrm>
          <a:prstGeom prst="rect">
            <a:avLst/>
          </a:prstGeom>
        </p:spPr>
      </p:pic>
    </p:spTree>
    <p:extLst>
      <p:ext uri="{BB962C8B-B14F-4D97-AF65-F5344CB8AC3E}">
        <p14:creationId xmlns:p14="http://schemas.microsoft.com/office/powerpoint/2010/main" val="229713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12</a:t>
            </a:fld>
            <a:endParaRPr dirty="0"/>
          </a:p>
        </p:txBody>
      </p:sp>
      <p:sp>
        <p:nvSpPr>
          <p:cNvPr id="7" name="Google Shape;140;p20"/>
          <p:cNvSpPr txBox="1">
            <a:spLocks/>
          </p:cNvSpPr>
          <p:nvPr/>
        </p:nvSpPr>
        <p:spPr>
          <a:xfrm>
            <a:off x="395625" y="1192393"/>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smtClean="0">
                <a:solidFill>
                  <a:schemeClr val="tx1"/>
                </a:solidFill>
              </a:rPr>
              <a:t>Neural Network</a:t>
            </a:r>
            <a:endParaRPr lang="en-US" sz="2400" dirty="0">
              <a:solidFill>
                <a:schemeClr val="tx1"/>
              </a:solidFill>
            </a:endParaRPr>
          </a:p>
        </p:txBody>
      </p:sp>
      <p:sp>
        <p:nvSpPr>
          <p:cNvPr id="9" name="Google Shape;140;p20"/>
          <p:cNvSpPr txBox="1">
            <a:spLocks/>
          </p:cNvSpPr>
          <p:nvPr/>
        </p:nvSpPr>
        <p:spPr>
          <a:xfrm>
            <a:off x="395624" y="3015312"/>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smtClean="0">
                <a:solidFill>
                  <a:schemeClr val="tx1"/>
                </a:solidFill>
              </a:rPr>
              <a:t>Web Interface</a:t>
            </a:r>
            <a:endParaRPr lang="en-US" sz="2400" dirty="0">
              <a:solidFill>
                <a:schemeClr val="tx1"/>
              </a:solidFill>
            </a:endParaRPr>
          </a:p>
        </p:txBody>
      </p:sp>
      <p:sp>
        <p:nvSpPr>
          <p:cNvPr id="8" name="Google Shape;140;p20"/>
          <p:cNvSpPr txBox="1">
            <a:spLocks/>
          </p:cNvSpPr>
          <p:nvPr/>
        </p:nvSpPr>
        <p:spPr>
          <a:xfrm>
            <a:off x="395623" y="1546537"/>
            <a:ext cx="8008762" cy="867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tx1"/>
                </a:solidFill>
              </a:rPr>
              <a:t>The Neural Network model makes classifications to predict the test results. </a:t>
            </a:r>
            <a:endParaRPr lang="en-US" dirty="0">
              <a:solidFill>
                <a:schemeClr val="tx1"/>
              </a:solidFill>
            </a:endParaRPr>
          </a:p>
        </p:txBody>
      </p:sp>
      <p:sp>
        <p:nvSpPr>
          <p:cNvPr id="11" name="Google Shape;140;p20"/>
          <p:cNvSpPr txBox="1">
            <a:spLocks/>
          </p:cNvSpPr>
          <p:nvPr/>
        </p:nvSpPr>
        <p:spPr>
          <a:xfrm>
            <a:off x="395623" y="3301475"/>
            <a:ext cx="8008762" cy="9940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tx1"/>
                </a:solidFill>
              </a:rPr>
              <a:t>The web application allows the user to interact with the Neural Network and store user data on a web server</a:t>
            </a:r>
            <a:endParaRPr lang="en-US" dirty="0">
              <a:solidFill>
                <a:schemeClr val="tx1"/>
              </a:solidFill>
            </a:endParaRPr>
          </a:p>
        </p:txBody>
      </p:sp>
    </p:spTree>
    <p:extLst>
      <p:ext uri="{BB962C8B-B14F-4D97-AF65-F5344CB8AC3E}">
        <p14:creationId xmlns:p14="http://schemas.microsoft.com/office/powerpoint/2010/main" val="41003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13</a:t>
            </a:fld>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05" y="1400011"/>
            <a:ext cx="5639587" cy="781159"/>
          </a:xfrm>
          <a:prstGeom prst="rect">
            <a:avLst/>
          </a:prstGeom>
        </p:spPr>
      </p:pic>
      <p:sp>
        <p:nvSpPr>
          <p:cNvPr id="5" name="Google Shape;140;p20"/>
          <p:cNvSpPr txBox="1">
            <a:spLocks/>
          </p:cNvSpPr>
          <p:nvPr/>
        </p:nvSpPr>
        <p:spPr>
          <a:xfrm>
            <a:off x="1859925" y="778092"/>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Mathematical Model of a Neural Network</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5469" y="3190415"/>
            <a:ext cx="2553056" cy="88594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5128" y="2409529"/>
            <a:ext cx="1533739" cy="552527"/>
          </a:xfrm>
          <a:prstGeom prst="rect">
            <a:avLst/>
          </a:prstGeom>
        </p:spPr>
      </p:pic>
    </p:spTree>
    <p:extLst>
      <p:ext uri="{BB962C8B-B14F-4D97-AF65-F5344CB8AC3E}">
        <p14:creationId xmlns:p14="http://schemas.microsoft.com/office/powerpoint/2010/main" val="329987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131524" y="0"/>
            <a:ext cx="7571700" cy="702600"/>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6" name="Text Placeholder 5"/>
          <p:cNvSpPr>
            <a:spLocks noGrp="1"/>
          </p:cNvSpPr>
          <p:nvPr>
            <p:ph type="body" idx="1"/>
          </p:nvPr>
        </p:nvSpPr>
        <p:spPr/>
        <p:txBody>
          <a:bodyPr/>
          <a:lstStyle/>
          <a:p>
            <a:pPr>
              <a:lnSpc>
                <a:spcPct val="130000"/>
              </a:lnSpc>
            </a:pPr>
            <a:r>
              <a:rPr lang="en-US" dirty="0" smtClean="0"/>
              <a:t>The Neural Network was built using a library called ML5.js</a:t>
            </a:r>
          </a:p>
          <a:p>
            <a:pPr>
              <a:lnSpc>
                <a:spcPct val="130000"/>
              </a:lnSpc>
            </a:pPr>
            <a:r>
              <a:rPr lang="en-US" dirty="0" smtClean="0"/>
              <a:t>It uses a built-in logistic regression algorithm</a:t>
            </a:r>
          </a:p>
          <a:p>
            <a:pPr>
              <a:lnSpc>
                <a:spcPct val="130000"/>
              </a:lnSpc>
            </a:pPr>
            <a:r>
              <a:rPr lang="en-US" dirty="0" smtClean="0"/>
              <a:t>The dataset was obtained from the Israel Ministry of Health and </a:t>
            </a:r>
            <a:r>
              <a:rPr lang="en-US" dirty="0"/>
              <a:t>contains 1,048,576 </a:t>
            </a:r>
            <a:r>
              <a:rPr lang="en-US" dirty="0" smtClean="0"/>
              <a:t>patient data</a:t>
            </a:r>
          </a:p>
          <a:p>
            <a:pPr>
              <a:lnSpc>
                <a:spcPct val="130000"/>
              </a:lnSpc>
            </a:pPr>
            <a:r>
              <a:rPr lang="en-US" dirty="0" smtClean="0"/>
              <a:t>The model has a training accuracy of 98.99% and a testing accuracy of 96.33%</a:t>
            </a:r>
            <a:endParaRPr lang="en-GB"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14</a:t>
            </a:fld>
            <a:endParaRPr dirty="0"/>
          </a:p>
        </p:txBody>
      </p:sp>
      <p:sp>
        <p:nvSpPr>
          <p:cNvPr id="5" name="Google Shape;140;p20"/>
          <p:cNvSpPr txBox="1">
            <a:spLocks/>
          </p:cNvSpPr>
          <p:nvPr/>
        </p:nvSpPr>
        <p:spPr>
          <a:xfrm>
            <a:off x="1859925" y="778092"/>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a:t>
            </a:r>
            <a:r>
              <a:rPr lang="en-US" dirty="0" smtClean="0"/>
              <a:t>Network</a:t>
            </a:r>
            <a:endParaRPr lang="en-US" dirty="0"/>
          </a:p>
        </p:txBody>
      </p:sp>
    </p:spTree>
    <p:extLst>
      <p:ext uri="{BB962C8B-B14F-4D97-AF65-F5344CB8AC3E}">
        <p14:creationId xmlns:p14="http://schemas.microsoft.com/office/powerpoint/2010/main" val="23245533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18981" y="142896"/>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15</a:t>
            </a:fld>
            <a:endParaRPr dirty="0"/>
          </a:p>
        </p:txBody>
      </p:sp>
      <p:sp>
        <p:nvSpPr>
          <p:cNvPr id="5" name="Google Shape;140;p20"/>
          <p:cNvSpPr txBox="1">
            <a:spLocks/>
          </p:cNvSpPr>
          <p:nvPr/>
        </p:nvSpPr>
        <p:spPr>
          <a:xfrm>
            <a:off x="1859925" y="77621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Network</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99" y="1409538"/>
            <a:ext cx="7887801" cy="2324424"/>
          </a:xfrm>
          <a:prstGeom prst="rect">
            <a:avLst/>
          </a:prstGeom>
        </p:spPr>
      </p:pic>
      <p:sp>
        <p:nvSpPr>
          <p:cNvPr id="9" name="Google Shape;140;p20"/>
          <p:cNvSpPr txBox="1">
            <a:spLocks/>
          </p:cNvSpPr>
          <p:nvPr/>
        </p:nvSpPr>
        <p:spPr>
          <a:xfrm>
            <a:off x="1469402" y="404469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tx1"/>
                </a:solidFill>
              </a:rPr>
              <a:t>Dataset used to train the Neural Network</a:t>
            </a:r>
            <a:endParaRPr lang="en-US" sz="1600" dirty="0">
              <a:solidFill>
                <a:schemeClr val="tx1"/>
              </a:solidFill>
            </a:endParaRPr>
          </a:p>
        </p:txBody>
      </p:sp>
    </p:spTree>
    <p:extLst>
      <p:ext uri="{BB962C8B-B14F-4D97-AF65-F5344CB8AC3E}">
        <p14:creationId xmlns:p14="http://schemas.microsoft.com/office/powerpoint/2010/main" val="629264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18981" y="142896"/>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16</a:t>
            </a:fld>
            <a:endParaRPr dirty="0"/>
          </a:p>
        </p:txBody>
      </p:sp>
      <p:sp>
        <p:nvSpPr>
          <p:cNvPr id="5" name="Google Shape;140;p20"/>
          <p:cNvSpPr txBox="1">
            <a:spLocks/>
          </p:cNvSpPr>
          <p:nvPr/>
        </p:nvSpPr>
        <p:spPr>
          <a:xfrm>
            <a:off x="-1419317" y="68668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Network</a:t>
            </a:r>
            <a:endParaRPr lang="en-US" dirty="0"/>
          </a:p>
        </p:txBody>
      </p:sp>
      <p:sp>
        <p:nvSpPr>
          <p:cNvPr id="9" name="Google Shape;140;p20"/>
          <p:cNvSpPr txBox="1">
            <a:spLocks/>
          </p:cNvSpPr>
          <p:nvPr/>
        </p:nvSpPr>
        <p:spPr>
          <a:xfrm>
            <a:off x="1988947" y="4506745"/>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tx1"/>
                </a:solidFill>
              </a:rPr>
              <a:t>Training the Neural Network</a:t>
            </a:r>
            <a:endParaRPr lang="en-US" sz="16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039" y="644401"/>
            <a:ext cx="5525271" cy="3820058"/>
          </a:xfrm>
          <a:prstGeom prst="rect">
            <a:avLst/>
          </a:prstGeom>
        </p:spPr>
      </p:pic>
    </p:spTree>
    <p:extLst>
      <p:ext uri="{BB962C8B-B14F-4D97-AF65-F5344CB8AC3E}">
        <p14:creationId xmlns:p14="http://schemas.microsoft.com/office/powerpoint/2010/main" val="35026687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18981" y="142896"/>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17</a:t>
            </a:fld>
            <a:endParaRPr dirty="0"/>
          </a:p>
        </p:txBody>
      </p:sp>
      <p:sp>
        <p:nvSpPr>
          <p:cNvPr id="5" name="Google Shape;140;p20"/>
          <p:cNvSpPr txBox="1">
            <a:spLocks/>
          </p:cNvSpPr>
          <p:nvPr/>
        </p:nvSpPr>
        <p:spPr>
          <a:xfrm>
            <a:off x="-1419317" y="68668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Network</a:t>
            </a:r>
            <a:endParaRPr lang="en-US" dirty="0"/>
          </a:p>
        </p:txBody>
      </p:sp>
      <p:sp>
        <p:nvSpPr>
          <p:cNvPr id="9" name="Google Shape;140;p20"/>
          <p:cNvSpPr txBox="1">
            <a:spLocks/>
          </p:cNvSpPr>
          <p:nvPr/>
        </p:nvSpPr>
        <p:spPr>
          <a:xfrm>
            <a:off x="1988947" y="4506745"/>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tx1"/>
                </a:solidFill>
              </a:rPr>
              <a:t>Sample Classification Result</a:t>
            </a:r>
            <a:endParaRPr lang="en-US" sz="16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097" y="930994"/>
            <a:ext cx="2461422" cy="3289157"/>
          </a:xfrm>
          <a:prstGeom prst="rect">
            <a:avLst/>
          </a:prstGeom>
        </p:spPr>
      </p:pic>
    </p:spTree>
    <p:extLst>
      <p:ext uri="{BB962C8B-B14F-4D97-AF65-F5344CB8AC3E}">
        <p14:creationId xmlns:p14="http://schemas.microsoft.com/office/powerpoint/2010/main" val="22420343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18</a:t>
            </a:fld>
            <a:endParaRPr dirty="0"/>
          </a:p>
        </p:txBody>
      </p:sp>
      <p:sp>
        <p:nvSpPr>
          <p:cNvPr id="7" name="Google Shape;140;p20"/>
          <p:cNvSpPr txBox="1">
            <a:spLocks/>
          </p:cNvSpPr>
          <p:nvPr/>
        </p:nvSpPr>
        <p:spPr>
          <a:xfrm>
            <a:off x="395626" y="862445"/>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t>Web Interface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641" y="862445"/>
            <a:ext cx="6687360" cy="4680330"/>
          </a:xfrm>
          <a:prstGeom prst="rect">
            <a:avLst/>
          </a:prstGeom>
        </p:spPr>
      </p:pic>
    </p:spTree>
    <p:extLst>
      <p:ext uri="{BB962C8B-B14F-4D97-AF65-F5344CB8AC3E}">
        <p14:creationId xmlns:p14="http://schemas.microsoft.com/office/powerpoint/2010/main" val="2638510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19</a:t>
            </a:fld>
            <a:endParaRPr dirty="0"/>
          </a:p>
        </p:txBody>
      </p:sp>
      <p:sp>
        <p:nvSpPr>
          <p:cNvPr id="7" name="Google Shape;140;p20"/>
          <p:cNvSpPr txBox="1">
            <a:spLocks/>
          </p:cNvSpPr>
          <p:nvPr/>
        </p:nvSpPr>
        <p:spPr>
          <a:xfrm>
            <a:off x="395626" y="862445"/>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t>Web Interface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239" y="619125"/>
            <a:ext cx="5669846" cy="4447309"/>
          </a:xfrm>
          <a:prstGeom prst="rect">
            <a:avLst/>
          </a:prstGeom>
        </p:spPr>
      </p:pic>
    </p:spTree>
    <p:extLst>
      <p:ext uri="{BB962C8B-B14F-4D97-AF65-F5344CB8AC3E}">
        <p14:creationId xmlns:p14="http://schemas.microsoft.com/office/powerpoint/2010/main" val="25543193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144813"/>
            <a:ext cx="7571700" cy="540327"/>
          </a:xfrm>
          <a:prstGeom prst="rect">
            <a:avLst/>
          </a:prstGeom>
        </p:spPr>
        <p:txBody>
          <a:bodyPr spcFirstLastPara="1" wrap="square" lIns="91425" tIns="91425" rIns="91425" bIns="91425" anchor="b" anchorCtr="0">
            <a:noAutofit/>
          </a:bodyPr>
          <a:lstStyle/>
          <a:p>
            <a:r>
              <a:rPr lang="en-US" sz="3000" dirty="0"/>
              <a:t>PRESENTATION OVERVIEW</a:t>
            </a:r>
            <a:endParaRPr sz="3000" dirty="0"/>
          </a:p>
        </p:txBody>
      </p:sp>
      <p:sp>
        <p:nvSpPr>
          <p:cNvPr id="76" name="Google Shape;76;p13"/>
          <p:cNvSpPr txBox="1"/>
          <p:nvPr/>
        </p:nvSpPr>
        <p:spPr>
          <a:xfrm>
            <a:off x="786149" y="414977"/>
            <a:ext cx="7744875" cy="4113729"/>
          </a:xfrm>
          <a:prstGeom prst="rect">
            <a:avLst/>
          </a:prstGeom>
          <a:noFill/>
          <a:ln>
            <a:noFill/>
          </a:ln>
        </p:spPr>
        <p:txBody>
          <a:bodyPr spcFirstLastPara="1" wrap="square" lIns="91425" tIns="91425" rIns="91425" bIns="91425" anchor="t" anchorCtr="0">
            <a:noAutofit/>
          </a:bodyPr>
          <a:lstStyle/>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Introduction.</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Problem Statement.</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Justification.</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Aim and Objectives.</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Literature Review.</a:t>
            </a:r>
          </a:p>
          <a:p>
            <a:pPr marL="342900" indent="-342900">
              <a:lnSpc>
                <a:spcPct val="150000"/>
              </a:lnSpc>
              <a:buClr>
                <a:schemeClr val="accent2"/>
              </a:buClr>
              <a:buFont typeface="Courier New" panose="02070309020205020404" pitchFamily="49" charset="0"/>
              <a:buChar char="o"/>
            </a:pPr>
            <a:r>
              <a:rPr lang="en-GB" sz="2200" dirty="0" smtClean="0">
                <a:solidFill>
                  <a:schemeClr val="accent2"/>
                </a:solidFill>
                <a:latin typeface="Source Sans Pro" panose="020B0604020202020204" charset="0"/>
              </a:rPr>
              <a:t>Methodology</a:t>
            </a:r>
          </a:p>
          <a:p>
            <a:pPr marL="342900" indent="-342900">
              <a:lnSpc>
                <a:spcPct val="150000"/>
              </a:lnSpc>
              <a:buClr>
                <a:schemeClr val="accent2"/>
              </a:buClr>
              <a:buFont typeface="Courier New" panose="02070309020205020404" pitchFamily="49" charset="0"/>
              <a:buChar char="o"/>
            </a:pPr>
            <a:r>
              <a:rPr lang="en-US" sz="2200" dirty="0" smtClean="0">
                <a:solidFill>
                  <a:schemeClr val="accent2"/>
                </a:solidFill>
                <a:latin typeface="Source Sans Pro" panose="020B0604020202020204" charset="0"/>
              </a:rPr>
              <a:t>Implementation</a:t>
            </a:r>
            <a:endParaRPr lang="en-GB" sz="2200" dirty="0">
              <a:solidFill>
                <a:schemeClr val="accent2"/>
              </a:solidFill>
              <a:latin typeface="Source Sans Pro" panose="020B0604020202020204" charset="0"/>
            </a:endParaRPr>
          </a:p>
          <a:p>
            <a:pPr marL="342900" indent="-342900">
              <a:lnSpc>
                <a:spcPct val="150000"/>
              </a:lnSpc>
              <a:buClr>
                <a:schemeClr val="accent2"/>
              </a:buClr>
              <a:buFont typeface="Courier New" panose="02070309020205020404" pitchFamily="49" charset="0"/>
              <a:buChar char="o"/>
            </a:pPr>
            <a:r>
              <a:rPr lang="en-GB" sz="2200" dirty="0" smtClean="0">
                <a:solidFill>
                  <a:schemeClr val="accent2"/>
                </a:solidFill>
                <a:latin typeface="Source Sans Pro" panose="020B0604020202020204" charset="0"/>
              </a:rPr>
              <a:t>Contribution to Knowledge</a:t>
            </a:r>
            <a:endParaRPr lang="en-GB" sz="2200" dirty="0">
              <a:solidFill>
                <a:schemeClr val="accent2"/>
              </a:solidFill>
              <a:latin typeface="Source Sans Pro" panose="020B0604020202020204" charset="0"/>
            </a:endParaRP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References</a:t>
            </a:r>
            <a:endParaRPr lang="en-US" sz="2200" dirty="0">
              <a:solidFill>
                <a:schemeClr val="accent2"/>
              </a:solidFill>
              <a:latin typeface="Source Sans Pro" panose="020B0604020202020204" charset="0"/>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2</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20</a:t>
            </a:fld>
            <a:endParaRPr dirty="0"/>
          </a:p>
        </p:txBody>
      </p:sp>
      <p:sp>
        <p:nvSpPr>
          <p:cNvPr id="7" name="Google Shape;140;p20"/>
          <p:cNvSpPr txBox="1">
            <a:spLocks/>
          </p:cNvSpPr>
          <p:nvPr/>
        </p:nvSpPr>
        <p:spPr>
          <a:xfrm>
            <a:off x="395626" y="862445"/>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t>Web Interface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675" y="0"/>
            <a:ext cx="4906060" cy="5058481"/>
          </a:xfrm>
          <a:prstGeom prst="rect">
            <a:avLst/>
          </a:prstGeom>
        </p:spPr>
      </p:pic>
    </p:spTree>
    <p:extLst>
      <p:ext uri="{BB962C8B-B14F-4D97-AF65-F5344CB8AC3E}">
        <p14:creationId xmlns:p14="http://schemas.microsoft.com/office/powerpoint/2010/main" val="2068755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2685" y="128011"/>
            <a:ext cx="7571700" cy="501505"/>
          </a:xfrm>
          <a:prstGeom prst="rect">
            <a:avLst/>
          </a:prstGeom>
        </p:spPr>
        <p:txBody>
          <a:bodyPr spcFirstLastPara="1" wrap="square" lIns="91425" tIns="91425" rIns="91425" bIns="91425" anchor="b" anchorCtr="0">
            <a:noAutofit/>
          </a:bodyPr>
          <a:lstStyle/>
          <a:p>
            <a:pPr algn="ctr"/>
            <a:r>
              <a:rPr lang="en-US" sz="2400" dirty="0" smtClean="0"/>
              <a:t>CONTRIBUTION TO KNOWLEDGE</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21</a:t>
            </a:fld>
            <a:endParaRPr dirty="0"/>
          </a:p>
        </p:txBody>
      </p:sp>
      <p:sp>
        <p:nvSpPr>
          <p:cNvPr id="6" name="Google Shape;140;p20"/>
          <p:cNvSpPr txBox="1">
            <a:spLocks/>
          </p:cNvSpPr>
          <p:nvPr/>
        </p:nvSpPr>
        <p:spPr>
          <a:xfrm>
            <a:off x="832685" y="1086717"/>
            <a:ext cx="7571700" cy="335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lnSpc>
                <a:spcPct val="150000"/>
              </a:lnSpc>
            </a:pPr>
            <a:r>
              <a:rPr lang="en-US" sz="2100" dirty="0" smtClean="0">
                <a:solidFill>
                  <a:schemeClr val="tx1"/>
                </a:solidFill>
              </a:rPr>
              <a:t>Through the implementation of this model, triaging patients with COVID-19 by medical personnel can be done more effectively.</a:t>
            </a:r>
          </a:p>
          <a:p>
            <a:pPr algn="ctr">
              <a:lnSpc>
                <a:spcPct val="150000"/>
              </a:lnSpc>
            </a:pPr>
            <a:r>
              <a:rPr lang="en-US" sz="2100" dirty="0" smtClean="0">
                <a:solidFill>
                  <a:schemeClr val="tx1"/>
                </a:solidFill>
              </a:rPr>
              <a:t>Patient symptoms and other information from individuals all over the world can also be recorded to provide data for future analysis and research</a:t>
            </a:r>
            <a:endParaRPr lang="en-US" sz="2100" dirty="0">
              <a:solidFill>
                <a:schemeClr val="tx1"/>
              </a:solidFill>
            </a:endParaRPr>
          </a:p>
        </p:txBody>
      </p:sp>
    </p:spTree>
    <p:extLst>
      <p:ext uri="{BB962C8B-B14F-4D97-AF65-F5344CB8AC3E}">
        <p14:creationId xmlns:p14="http://schemas.microsoft.com/office/powerpoint/2010/main" val="7324197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a:xfrm>
            <a:off x="703023" y="0"/>
            <a:ext cx="7571700" cy="702600"/>
          </a:xfrm>
        </p:spPr>
        <p:txBody>
          <a:bodyPr/>
          <a:lstStyle/>
          <a:p>
            <a:r>
              <a:rPr lang="en-US" sz="2800" dirty="0" smtClean="0"/>
              <a:t>References</a:t>
            </a:r>
            <a:endParaRPr lang="en-US" sz="2800" dirty="0"/>
          </a:p>
        </p:txBody>
      </p:sp>
      <p:sp>
        <p:nvSpPr>
          <p:cNvPr id="3" name="Text Placeholder 2"/>
          <p:cNvSpPr>
            <a:spLocks noGrp="1"/>
          </p:cNvSpPr>
          <p:nvPr>
            <p:ph type="body" idx="1"/>
          </p:nvPr>
        </p:nvSpPr>
        <p:spPr>
          <a:xfrm>
            <a:off x="786151" y="872835"/>
            <a:ext cx="7571700" cy="4094019"/>
          </a:xfrm>
        </p:spPr>
        <p:txBody>
          <a:bodyPr/>
          <a:lstStyle/>
          <a:p>
            <a:pPr>
              <a:lnSpc>
                <a:spcPts val="2400"/>
              </a:lnSpc>
            </a:pPr>
            <a:r>
              <a:rPr lang="en-US" sz="1600" dirty="0" smtClean="0"/>
              <a:t> Abbasi</a:t>
            </a:r>
            <a:r>
              <a:rPr lang="en-US" sz="1600" dirty="0"/>
              <a:t>, W. A., Abbas, S. A., Andleeb, S., ul Islam, G., Ajaz, S. A., Arshad, K., Khalil, S., Anjam, A., Ilyas, K., Saleem, M., Chughtai, J., &amp; Abbas, A. (2021). COVIDC: An expert system to diagnose COVID-19 and predict its severity using chest CT scans: Application in radiology. Informatics in Medicine Unlocked, 23, 100540. https://doi.org/10.1016/j.imu.2021.100540</a:t>
            </a:r>
          </a:p>
          <a:p>
            <a:pPr>
              <a:lnSpc>
                <a:spcPts val="2400"/>
              </a:lnSpc>
            </a:pPr>
            <a:r>
              <a:rPr lang="en-US" sz="1600" dirty="0" smtClean="0"/>
              <a:t>Abdel-Basst</a:t>
            </a:r>
            <a:r>
              <a:rPr lang="en-US" sz="1600" dirty="0"/>
              <a:t>, M., Mohamed, R., &amp; Elhoseny, M. (2020). A model for the effective COVID-19 identification in uncertainty environment using primary symptoms and CT scans. Health Informatics Journal, 26(4), 3088–3105. https://doi.org/10.1177/1460458220952918</a:t>
            </a:r>
          </a:p>
          <a:p>
            <a:pPr>
              <a:lnSpc>
                <a:spcPts val="2400"/>
              </a:lnSpc>
            </a:pPr>
            <a:r>
              <a:rPr lang="en-US" sz="1600" dirty="0" smtClean="0"/>
              <a:t>Afzal</a:t>
            </a:r>
            <a:r>
              <a:rPr lang="en-US" sz="1600" dirty="0"/>
              <a:t>, A. (2020). Molecular diagnostic technologies for COVID-19: Limitations and challenges. Journal of Advanced Research, 26, 149–159. https://</a:t>
            </a:r>
            <a:r>
              <a:rPr lang="en-US" sz="1600" dirty="0" smtClean="0"/>
              <a:t>doi.org/10.1016/j.jare.2020.08.002</a:t>
            </a:r>
            <a:endParaRPr lang="en-US"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a:t>
            </a:r>
            <a:endParaRPr lang="en-US" sz="2800" dirty="0"/>
          </a:p>
        </p:txBody>
      </p:sp>
      <p:sp>
        <p:nvSpPr>
          <p:cNvPr id="3" name="Text Placeholder 2"/>
          <p:cNvSpPr>
            <a:spLocks noGrp="1"/>
          </p:cNvSpPr>
          <p:nvPr>
            <p:ph type="body" idx="1"/>
          </p:nvPr>
        </p:nvSpPr>
        <p:spPr/>
        <p:txBody>
          <a:bodyPr/>
          <a:lstStyle/>
          <a:p>
            <a:pPr>
              <a:lnSpc>
                <a:spcPts val="2400"/>
              </a:lnSpc>
            </a:pPr>
            <a:r>
              <a:rPr lang="en-US" sz="1600" dirty="0"/>
              <a:t>Albawi, S., Mohammed, T. A. M., &amp; Alzawi, S. (2017). Layers of a Convolutional Neural Network. Ieee, 16.</a:t>
            </a:r>
          </a:p>
          <a:p>
            <a:pPr>
              <a:lnSpc>
                <a:spcPts val="2400"/>
              </a:lnSpc>
            </a:pPr>
            <a:r>
              <a:rPr lang="en-US" sz="1600" dirty="0"/>
              <a:t>Alsunaidi, S. J., Almuhaideb, A. M., Ibrahim, N. M., Shaikh, F. S., Alqudaihi, K. S., Alhaidari, F. A., Khan, I. U., Aslam, N., &amp; Alshahrani, M. S. (2021). Applications of big data analytics to control covid‐19 pandemic. Sensors, 21(7). https://doi.org/10.3390/s21072282</a:t>
            </a:r>
          </a:p>
          <a:p>
            <a:pPr>
              <a:lnSpc>
                <a:spcPts val="2400"/>
              </a:lnSpc>
            </a:pPr>
            <a:r>
              <a:rPr lang="en-US" sz="1600" dirty="0"/>
              <a:t>Ananthi, S., &amp; Hariganesh, S. (2015). A comprehensive study on cloud computing. ICIIECS 2015 - 2015 IEEE International Conference on Innovations in Information, Embedded and Communication Systems. https://doi.org/10.1109/ICIIECS.2015.7193151</a:t>
            </a:r>
          </a:p>
          <a:p>
            <a:pPr>
              <a:lnSpc>
                <a:spcPts val="2400"/>
              </a:lnSpc>
            </a:pPr>
            <a:endParaRPr lang="en-US" sz="1600" dirty="0"/>
          </a:p>
          <a:p>
            <a:pPr>
              <a:lnSpc>
                <a:spcPts val="2400"/>
              </a:lnSpc>
            </a:pPr>
            <a:endParaRPr lang="en-US" sz="1600" dirty="0"/>
          </a:p>
        </p:txBody>
      </p:sp>
    </p:spTree>
    <p:extLst>
      <p:ext uri="{BB962C8B-B14F-4D97-AF65-F5344CB8AC3E}">
        <p14:creationId xmlns:p14="http://schemas.microsoft.com/office/powerpoint/2010/main" val="435355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a:t>
            </a:r>
            <a:endParaRPr lang="en-US" sz="2800" dirty="0"/>
          </a:p>
        </p:txBody>
      </p:sp>
      <p:sp>
        <p:nvSpPr>
          <p:cNvPr id="3" name="Text Placeholder 2"/>
          <p:cNvSpPr>
            <a:spLocks noGrp="1"/>
          </p:cNvSpPr>
          <p:nvPr>
            <p:ph type="body" idx="1"/>
          </p:nvPr>
        </p:nvSpPr>
        <p:spPr/>
        <p:txBody>
          <a:bodyPr/>
          <a:lstStyle/>
          <a:p>
            <a:pPr lvl="0"/>
            <a:r>
              <a:rPr lang="en-GB" sz="1600" dirty="0"/>
              <a:t>Barnes, J. (2015). Azure Machine Learning Microsoft Azure Essentials. In </a:t>
            </a:r>
            <a:r>
              <a:rPr lang="en-GB" sz="1600" i="1" dirty="0"/>
              <a:t>Microsoft Press</a:t>
            </a:r>
            <a:r>
              <a:rPr lang="en-GB" sz="1600" dirty="0"/>
              <a:t>. http://www.microsoft.com</a:t>
            </a:r>
          </a:p>
          <a:p>
            <a:pPr lvl="0"/>
            <a:r>
              <a:rPr lang="en-GB" sz="1600" dirty="0"/>
              <a:t>Brown, C., Chauhan, J., Grammenos, A., Han, J., Hasthanasombat, A., Spathis, D., Xia, T., Cicuta, P., &amp; Mascolo, C. (2020). Exploring Automatic Diagnosis of COVID-19 from Crowdsourced Respiratory Sound Data. </a:t>
            </a:r>
            <a:r>
              <a:rPr lang="en-GB" sz="1600" i="1" dirty="0"/>
              <a:t>Proceedings of the ACM SIGKDD International Conference on Knowledge Discovery and Data Mining</a:t>
            </a:r>
            <a:r>
              <a:rPr lang="en-GB" sz="1600" dirty="0"/>
              <a:t>, 3474–3484. https://doi.org/10.1145/3394486.3412865</a:t>
            </a:r>
          </a:p>
          <a:p>
            <a:pPr lvl="0"/>
            <a:r>
              <a:rPr lang="en-GB" sz="1600" dirty="0"/>
              <a:t>Carretero, J., &amp; Blas, J. G. (2014). Introduction to cloud computing: platforms and solutions. </a:t>
            </a:r>
            <a:r>
              <a:rPr lang="en-GB" sz="1600" i="1" dirty="0"/>
              <a:t>Cluster Computing</a:t>
            </a:r>
            <a:r>
              <a:rPr lang="en-GB" sz="1600" dirty="0"/>
              <a:t>, </a:t>
            </a:r>
            <a:r>
              <a:rPr lang="en-GB" sz="1600" i="1" dirty="0"/>
              <a:t>17</a:t>
            </a:r>
            <a:r>
              <a:rPr lang="en-GB" sz="1600" dirty="0"/>
              <a:t>(4), 1225–1229. https://doi.org/10.1007/s10586-014-0352-5</a:t>
            </a:r>
          </a:p>
          <a:p>
            <a:pPr lvl="0"/>
            <a:r>
              <a:rPr lang="en-GB" sz="1600" dirty="0"/>
              <a:t>Fauci, A. S., Lane, H. C., &amp; Redfield, R. R. (2020). Covid-19 — Navigating the Uncharted. </a:t>
            </a:r>
            <a:r>
              <a:rPr lang="en-GB" sz="1600" i="1" dirty="0"/>
              <a:t>New England Journal of Medicine</a:t>
            </a:r>
            <a:r>
              <a:rPr lang="en-GB" sz="1600" dirty="0"/>
              <a:t>, </a:t>
            </a:r>
            <a:r>
              <a:rPr lang="en-GB" sz="1600" i="1" dirty="0"/>
              <a:t>382</a:t>
            </a:r>
            <a:r>
              <a:rPr lang="en-GB" sz="1600" dirty="0"/>
              <a:t>(13), 1268–1269. https://doi.org/10.1056/nejme2002387</a:t>
            </a:r>
          </a:p>
          <a:p>
            <a:pPr>
              <a:lnSpc>
                <a:spcPts val="2400"/>
              </a:lnSpc>
            </a:pPr>
            <a:endParaRPr lang="en-US" sz="1600" dirty="0"/>
          </a:p>
          <a:p>
            <a:pPr>
              <a:lnSpc>
                <a:spcPts val="2400"/>
              </a:lnSpc>
            </a:pPr>
            <a:endParaRPr lang="en-US" sz="1600" dirty="0"/>
          </a:p>
        </p:txBody>
      </p:sp>
    </p:spTree>
    <p:extLst>
      <p:ext uri="{BB962C8B-B14F-4D97-AF65-F5344CB8AC3E}">
        <p14:creationId xmlns:p14="http://schemas.microsoft.com/office/powerpoint/2010/main" val="19136985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a:t>
            </a:r>
            <a:endParaRPr lang="en-US" sz="2800" dirty="0"/>
          </a:p>
        </p:txBody>
      </p:sp>
      <p:sp>
        <p:nvSpPr>
          <p:cNvPr id="3" name="Text Placeholder 2"/>
          <p:cNvSpPr>
            <a:spLocks noGrp="1"/>
          </p:cNvSpPr>
          <p:nvPr>
            <p:ph type="body" idx="1"/>
          </p:nvPr>
        </p:nvSpPr>
        <p:spPr/>
        <p:txBody>
          <a:bodyPr/>
          <a:lstStyle/>
          <a:p>
            <a:pPr lvl="0"/>
            <a:r>
              <a:rPr lang="en-GB" sz="1600" dirty="0"/>
              <a:t>Fegert, J. M., Vitiello, B., Plener, P. L., &amp; Clemens, V. (2020). Challenges and burden of the Coronavirus 2019 (COVID-19) pandemic for child and adolescent mental health: A narrative review to highlight clinical and research needs in the acute phase and the long return to normality. </a:t>
            </a:r>
            <a:r>
              <a:rPr lang="en-GB" sz="1600" i="1" dirty="0"/>
              <a:t>Child and Adolescent Psychiatry and Mental Health</a:t>
            </a:r>
            <a:r>
              <a:rPr lang="en-GB" sz="1600" dirty="0"/>
              <a:t>, </a:t>
            </a:r>
            <a:r>
              <a:rPr lang="en-GB" sz="1600" i="1" dirty="0"/>
              <a:t>14</a:t>
            </a:r>
            <a:r>
              <a:rPr lang="en-GB" sz="1600" dirty="0"/>
              <a:t>(1), 1–11. https://doi.org/10.1186/s13034-020-00329-3</a:t>
            </a:r>
          </a:p>
          <a:p>
            <a:pPr lvl="0"/>
            <a:r>
              <a:rPr lang="en-GB" sz="1600" dirty="0"/>
              <a:t>Giri, A. K., &amp; Rana, D. R. (2020). Charting the challenges behind the testing of COVID-19 in developing countries: Nepal as a case study. </a:t>
            </a:r>
            <a:r>
              <a:rPr lang="en-GB" sz="1600" i="1" dirty="0"/>
              <a:t>Biosafety and Health</a:t>
            </a:r>
            <a:r>
              <a:rPr lang="en-GB" sz="1600" dirty="0"/>
              <a:t>, </a:t>
            </a:r>
            <a:r>
              <a:rPr lang="en-GB" sz="1600" i="1" dirty="0"/>
              <a:t>2</a:t>
            </a:r>
            <a:r>
              <a:rPr lang="en-GB" sz="1600" dirty="0"/>
              <a:t>(2), 53–56. https://doi.org/10.1016/j.bsheal.2020.05.002</a:t>
            </a:r>
          </a:p>
          <a:p>
            <a:pPr lvl="0"/>
            <a:r>
              <a:rPr lang="en-GB" sz="1600" dirty="0"/>
              <a:t>He, F., Deng, Y., &amp; Li, W. (2020). Coronavirus disease 2019: What we know? </a:t>
            </a:r>
            <a:r>
              <a:rPr lang="en-GB" sz="1600" i="1" dirty="0"/>
              <a:t>Journal of Medical Virology</a:t>
            </a:r>
            <a:r>
              <a:rPr lang="en-GB" sz="1600" dirty="0"/>
              <a:t>, </a:t>
            </a:r>
            <a:r>
              <a:rPr lang="en-GB" sz="1600" i="1" dirty="0"/>
              <a:t>92</a:t>
            </a:r>
            <a:r>
              <a:rPr lang="en-GB" sz="1600" dirty="0"/>
              <a:t>(7), 719–725. https://doi.org/10.1002/jmv.25766</a:t>
            </a:r>
          </a:p>
          <a:p>
            <a:pPr lvl="0"/>
            <a:r>
              <a:rPr lang="en-GB" sz="1600" dirty="0"/>
              <a:t>Holstein, B. (2020). Coronavirus 101. </a:t>
            </a:r>
            <a:r>
              <a:rPr lang="en-GB" sz="1600" i="1" dirty="0"/>
              <a:t>Journal for Nurse Practitioners</a:t>
            </a:r>
            <a:r>
              <a:rPr lang="en-GB" sz="1600" dirty="0"/>
              <a:t>, </a:t>
            </a:r>
            <a:r>
              <a:rPr lang="en-GB" sz="1600" i="1" dirty="0"/>
              <a:t>16</a:t>
            </a:r>
            <a:r>
              <a:rPr lang="en-GB" sz="1600" dirty="0"/>
              <a:t>(6), 416–419. https://doi.org/10.1016/j.nurpra.2020.03.021</a:t>
            </a:r>
          </a:p>
          <a:p>
            <a:pPr>
              <a:lnSpc>
                <a:spcPts val="2400"/>
              </a:lnSpc>
            </a:pPr>
            <a:endParaRPr lang="en-US" sz="1600" dirty="0"/>
          </a:p>
          <a:p>
            <a:pPr>
              <a:lnSpc>
                <a:spcPts val="2400"/>
              </a:lnSpc>
            </a:pPr>
            <a:endParaRPr lang="en-US" sz="1600" dirty="0"/>
          </a:p>
        </p:txBody>
      </p:sp>
    </p:spTree>
    <p:extLst>
      <p:ext uri="{BB962C8B-B14F-4D97-AF65-F5344CB8AC3E}">
        <p14:creationId xmlns:p14="http://schemas.microsoft.com/office/powerpoint/2010/main" val="27129003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3"/>
          <p:cNvSpPr/>
          <p:nvPr/>
        </p:nvSpPr>
        <p:spPr>
          <a:xfrm>
            <a:off x="4576733" y="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69" name="Google Shape;169;p23"/>
          <p:cNvSpPr/>
          <p:nvPr/>
        </p:nvSpPr>
        <p:spPr>
          <a:xfrm>
            <a:off x="267120" y="28149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70" name="Google Shape;170;p23"/>
          <p:cNvSpPr/>
          <p:nvPr/>
        </p:nvSpPr>
        <p:spPr>
          <a:xfrm>
            <a:off x="5214565" y="23375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7" name="Google Shape;168;p23"/>
          <p:cNvSpPr/>
          <p:nvPr/>
        </p:nvSpPr>
        <p:spPr>
          <a:xfrm>
            <a:off x="2669331" y="20862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8" name="Google Shape;169;p23"/>
          <p:cNvSpPr/>
          <p:nvPr/>
        </p:nvSpPr>
        <p:spPr>
          <a:xfrm>
            <a:off x="584898" y="-10455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9" name="Google Shape;170;p23"/>
          <p:cNvSpPr/>
          <p:nvPr/>
        </p:nvSpPr>
        <p:spPr>
          <a:xfrm>
            <a:off x="6484135" y="13836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67" name="Google Shape;167;p23"/>
          <p:cNvSpPr txBox="1">
            <a:spLocks noGrp="1"/>
          </p:cNvSpPr>
          <p:nvPr>
            <p:ph type="title"/>
          </p:nvPr>
        </p:nvSpPr>
        <p:spPr>
          <a:xfrm>
            <a:off x="902675" y="1800225"/>
            <a:ext cx="7571700" cy="1492125"/>
          </a:xfrm>
          <a:prstGeom prst="rect">
            <a:avLst/>
          </a:prstGeom>
        </p:spPr>
        <p:txBody>
          <a:bodyPr spcFirstLastPara="1" wrap="square" lIns="91425" tIns="91425" rIns="91425" bIns="91425" anchor="b" anchorCtr="0">
            <a:noAutofit/>
          </a:bodyPr>
          <a:lstStyle/>
          <a:p>
            <a:pPr algn="ctr"/>
            <a:r>
              <a:rPr lang="en-US" sz="7200" dirty="0" smtClean="0">
                <a:solidFill>
                  <a:schemeClr val="accent2"/>
                </a:solidFill>
                <a:latin typeface="Jokerman" panose="04090605060D06020702" pitchFamily="82" charset="0"/>
              </a:rPr>
              <a:t>THANK YOU!</a:t>
            </a:r>
            <a:endParaRPr sz="7200" dirty="0">
              <a:solidFill>
                <a:schemeClr val="accent2"/>
              </a:solidFill>
              <a:latin typeface="Jokerman" panose="04090605060D06020702" pitchFamily="82"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26</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285750"/>
            <a:ext cx="5642100" cy="495552"/>
          </a:xfrm>
          <a:prstGeom prst="rect">
            <a:avLst/>
          </a:prstGeom>
        </p:spPr>
        <p:txBody>
          <a:bodyPr spcFirstLastPara="1" wrap="square" lIns="91425" tIns="91425" rIns="91425" bIns="91425" anchor="b" anchorCtr="0">
            <a:noAutofit/>
          </a:bodyPr>
          <a:lstStyle/>
          <a:p>
            <a:pPr algn="ctr"/>
            <a:r>
              <a:rPr lang="en-US" sz="3000" dirty="0"/>
              <a:t>INTRODUCTION</a:t>
            </a:r>
            <a:endParaRPr sz="3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3</a:t>
            </a:fld>
            <a:endParaRPr dirty="0"/>
          </a:p>
        </p:txBody>
      </p:sp>
      <p:sp>
        <p:nvSpPr>
          <p:cNvPr id="11" name="Google Shape;86;p14"/>
          <p:cNvSpPr txBox="1">
            <a:spLocks/>
          </p:cNvSpPr>
          <p:nvPr/>
        </p:nvSpPr>
        <p:spPr>
          <a:xfrm>
            <a:off x="514351" y="576355"/>
            <a:ext cx="8353423" cy="1491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smtClean="0">
                <a:solidFill>
                  <a:schemeClr val="accent2"/>
                </a:solidFill>
              </a:rPr>
              <a:t>An Artificial  </a:t>
            </a:r>
            <a:r>
              <a:rPr lang="en-US" sz="1800" dirty="0">
                <a:solidFill>
                  <a:schemeClr val="accent2"/>
                </a:solidFill>
              </a:rPr>
              <a:t>N</a:t>
            </a:r>
            <a:r>
              <a:rPr lang="en-US" sz="1800" dirty="0" smtClean="0">
                <a:solidFill>
                  <a:schemeClr val="accent2"/>
                </a:solidFill>
              </a:rPr>
              <a:t>eural Network (ANN) is </a:t>
            </a:r>
            <a:r>
              <a:rPr lang="en-US" sz="1800" dirty="0">
                <a:solidFill>
                  <a:schemeClr val="accent2"/>
                </a:solidFill>
              </a:rPr>
              <a:t>a network or circuit of biological </a:t>
            </a:r>
            <a:r>
              <a:rPr lang="en-US" sz="1800" dirty="0" smtClean="0">
                <a:solidFill>
                  <a:schemeClr val="accent2"/>
                </a:solidFill>
              </a:rPr>
              <a:t>neurons</a:t>
            </a:r>
            <a:r>
              <a:rPr lang="en-US" sz="1800" dirty="0">
                <a:solidFill>
                  <a:schemeClr val="accent2"/>
                </a:solidFill>
              </a:rPr>
              <a:t>. </a:t>
            </a:r>
            <a:endParaRPr lang="en-US" sz="1800" dirty="0" smtClean="0">
              <a:solidFill>
                <a:schemeClr val="accent2"/>
              </a:solidFill>
            </a:endParaRPr>
          </a:p>
          <a:p>
            <a:pPr marL="0" indent="0">
              <a:buNone/>
            </a:pPr>
            <a:r>
              <a:rPr lang="en-US" sz="1800" dirty="0" smtClean="0">
                <a:solidFill>
                  <a:schemeClr val="accent2"/>
                </a:solidFill>
              </a:rPr>
              <a:t>It is a method </a:t>
            </a:r>
            <a:r>
              <a:rPr lang="en-US" sz="1800" dirty="0">
                <a:solidFill>
                  <a:schemeClr val="accent2"/>
                </a:solidFill>
              </a:rPr>
              <a:t>in artificial intelligence that teaches computers to process data in a way that is inspired by the human brain.</a:t>
            </a:r>
            <a:endParaRPr lang="en-US" sz="1800" dirty="0" smtClean="0">
              <a:solidFill>
                <a:schemeClr val="accent2"/>
              </a:solidFill>
            </a:endParaRPr>
          </a:p>
          <a:p>
            <a:pPr marL="0" indent="0">
              <a:buNone/>
            </a:pPr>
            <a:r>
              <a:rPr lang="en-US" sz="1800" dirty="0" smtClean="0">
                <a:solidFill>
                  <a:schemeClr val="accent2"/>
                </a:solidFill>
              </a:rPr>
              <a:t>(</a:t>
            </a:r>
            <a:r>
              <a:rPr lang="en-US" sz="1800" dirty="0">
                <a:solidFill>
                  <a:schemeClr val="accent2"/>
                </a:solidFill>
              </a:rPr>
              <a:t>Sara </a:t>
            </a:r>
            <a:r>
              <a:rPr lang="en-US" sz="1800" dirty="0">
                <a:solidFill>
                  <a:schemeClr val="accent2"/>
                </a:solidFill>
              </a:rPr>
              <a:t>Brown, 2021)</a:t>
            </a:r>
          </a:p>
          <a:p>
            <a:pPr marL="0" indent="0">
              <a:buNone/>
            </a:pPr>
            <a:endParaRPr lang="en-US" sz="1800" dirty="0">
              <a:solidFill>
                <a:schemeClr val="accent2"/>
              </a:solidFill>
            </a:endParaRPr>
          </a:p>
        </p:txBody>
      </p:sp>
      <p:sp>
        <p:nvSpPr>
          <p:cNvPr id="13" name="Google Shape;86;p14"/>
          <p:cNvSpPr txBox="1">
            <a:spLocks/>
          </p:cNvSpPr>
          <p:nvPr/>
        </p:nvSpPr>
        <p:spPr>
          <a:xfrm>
            <a:off x="488273" y="2417554"/>
            <a:ext cx="8464811" cy="1045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a:solidFill>
                  <a:schemeClr val="accent2"/>
                </a:solidFill>
              </a:rPr>
              <a:t>COVID-19 is </a:t>
            </a:r>
            <a:r>
              <a:rPr lang="en-US" sz="1800" dirty="0" smtClean="0">
                <a:solidFill>
                  <a:schemeClr val="accent2"/>
                </a:solidFill>
              </a:rPr>
              <a:t>a deadly disease originating from a </a:t>
            </a:r>
            <a:r>
              <a:rPr lang="en-US" sz="1800" dirty="0">
                <a:solidFill>
                  <a:schemeClr val="accent2"/>
                </a:solidFill>
              </a:rPr>
              <a:t>family of viruses knows as coronaviruses characterized by a core of genetic material covered with protein spikes.</a:t>
            </a:r>
            <a:br>
              <a:rPr lang="en-US" sz="1800" dirty="0">
                <a:solidFill>
                  <a:schemeClr val="accent2"/>
                </a:solidFill>
              </a:rPr>
            </a:br>
            <a:r>
              <a:rPr lang="en-US" sz="1800" dirty="0">
                <a:solidFill>
                  <a:schemeClr val="accent2"/>
                </a:solidFill>
              </a:rPr>
              <a:t>(Velavan &amp; Meyer, 2020)</a:t>
            </a:r>
          </a:p>
        </p:txBody>
      </p:sp>
      <p:sp>
        <p:nvSpPr>
          <p:cNvPr id="14" name="Google Shape;86;p14"/>
          <p:cNvSpPr txBox="1">
            <a:spLocks/>
          </p:cNvSpPr>
          <p:nvPr/>
        </p:nvSpPr>
        <p:spPr>
          <a:xfrm>
            <a:off x="514350" y="3991164"/>
            <a:ext cx="8353423" cy="810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a:solidFill>
                  <a:schemeClr val="accent2"/>
                </a:solidFill>
              </a:rPr>
              <a:t>This virus is rapidly transmitted through respiratory fluids and has no direct cure at the time of this research. (WHO, 2022)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41275" y="295276"/>
            <a:ext cx="5832600" cy="657169"/>
          </a:xfrm>
          <a:prstGeom prst="rect">
            <a:avLst/>
          </a:prstGeom>
        </p:spPr>
        <p:txBody>
          <a:bodyPr spcFirstLastPara="1" wrap="square" lIns="91425" tIns="91425" rIns="91425" bIns="91425" anchor="b" anchorCtr="0">
            <a:noAutofit/>
          </a:bodyPr>
          <a:lstStyle/>
          <a:p>
            <a:pPr algn="ctr"/>
            <a:r>
              <a:rPr lang="en-US" sz="3000" b="0" dirty="0"/>
              <a:t>PROBLEM STATEMENT</a:t>
            </a:r>
            <a:endParaRPr sz="3000" b="0" dirty="0"/>
          </a:p>
        </p:txBody>
      </p:sp>
      <p:sp>
        <p:nvSpPr>
          <p:cNvPr id="98" name="Google Shape;98;p15"/>
          <p:cNvSpPr txBox="1">
            <a:spLocks noGrp="1"/>
          </p:cNvSpPr>
          <p:nvPr>
            <p:ph type="subTitle" idx="1"/>
          </p:nvPr>
        </p:nvSpPr>
        <p:spPr>
          <a:xfrm>
            <a:off x="1117400" y="1087462"/>
            <a:ext cx="7759900" cy="3836965"/>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1800" dirty="0">
                <a:solidFill>
                  <a:schemeClr val="accent2"/>
                </a:solidFill>
              </a:rPr>
              <a:t>The standard test for diagnosing COVID-19 in a patient is the PCR test: Reverse Transcriptase-Polymerase Chain Reaction (Fegert et al, 2020)</a:t>
            </a:r>
          </a:p>
          <a:p>
            <a:pPr marL="0" indent="0"/>
            <a:endParaRPr lang="en-US" sz="2000" dirty="0">
              <a:solidFill>
                <a:schemeClr val="accent2"/>
              </a:solidFill>
            </a:endParaRPr>
          </a:p>
          <a:p>
            <a:pPr marL="342900" indent="-342900">
              <a:buFont typeface="Arial" panose="020B0604020202020204" pitchFamily="34" charset="0"/>
              <a:buChar char="•"/>
            </a:pPr>
            <a:r>
              <a:rPr lang="en-US" sz="1800" dirty="0">
                <a:solidFill>
                  <a:schemeClr val="accent2"/>
                </a:solidFill>
              </a:rPr>
              <a:t>This testing procedure has multiple limitations including cost, limited kits available, speed of testing process (Afzal &amp; Adeel, 2020).</a:t>
            </a:r>
          </a:p>
          <a:p>
            <a:pPr marL="342900" indent="-342900">
              <a:buFont typeface="Arial" panose="020B0604020202020204" pitchFamily="34" charset="0"/>
              <a:buChar char="•"/>
            </a:pPr>
            <a:endParaRPr lang="en-US" sz="1800" dirty="0">
              <a:solidFill>
                <a:schemeClr val="accent2"/>
              </a:solidFill>
            </a:endParaRPr>
          </a:p>
          <a:p>
            <a:pPr marL="342900" indent="-342900">
              <a:buFont typeface="Arial" panose="020B0604020202020204" pitchFamily="34" charset="0"/>
              <a:buChar char="•"/>
            </a:pPr>
            <a:r>
              <a:rPr lang="en-US" sz="1800" dirty="0">
                <a:solidFill>
                  <a:schemeClr val="accent2"/>
                </a:solidFill>
              </a:rPr>
              <a:t>With the rapid spread of the virus, triaging patients is a time-consuming process particularly for developing countries (Liu et al, 2020).</a:t>
            </a:r>
          </a:p>
          <a:p>
            <a:pPr marL="342900" indent="-342900">
              <a:buFont typeface="Arial" panose="020B0604020202020204" pitchFamily="34" charset="0"/>
              <a:buChar char="•"/>
            </a:pPr>
            <a:endParaRPr lang="en-US" sz="1800" dirty="0">
              <a:solidFill>
                <a:schemeClr val="accent2"/>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4</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786150" y="952445"/>
            <a:ext cx="7571700" cy="3882857"/>
          </a:xfrm>
          <a:prstGeom prst="rect">
            <a:avLst/>
          </a:prstGeom>
        </p:spPr>
        <p:txBody>
          <a:bodyPr spcFirstLastPara="1" wrap="square" lIns="91425" tIns="91425" rIns="91425" bIns="91425" anchor="t" anchorCtr="0">
            <a:noAutofit/>
          </a:bodyPr>
          <a:lstStyle/>
          <a:p>
            <a:pPr lvl="0"/>
            <a:r>
              <a:rPr lang="en-US" sz="1800" dirty="0">
                <a:solidFill>
                  <a:schemeClr val="accent2"/>
                </a:solidFill>
              </a:rPr>
              <a:t>Research shows that an increased rate of testing patients will reduce the spread of the virus (Liu et al, 2020)</a:t>
            </a:r>
          </a:p>
          <a:p>
            <a:endParaRPr lang="en-US" sz="1800" dirty="0">
              <a:solidFill>
                <a:schemeClr val="accent2"/>
              </a:solidFill>
            </a:endParaRPr>
          </a:p>
          <a:p>
            <a:r>
              <a:rPr lang="en-US" sz="1800" dirty="0">
                <a:solidFill>
                  <a:schemeClr val="accent2"/>
                </a:solidFill>
              </a:rPr>
              <a:t>Testing should and must be made available to humans in all countries</a:t>
            </a:r>
          </a:p>
          <a:p>
            <a:pPr lvl="0"/>
            <a:endParaRPr lang="en-US" sz="1800" dirty="0">
              <a:solidFill>
                <a:schemeClr val="accent2"/>
              </a:solidFill>
            </a:endParaRPr>
          </a:p>
          <a:p>
            <a:pPr lvl="0"/>
            <a:r>
              <a:rPr lang="en-US" sz="1800" dirty="0">
                <a:solidFill>
                  <a:schemeClr val="accent2"/>
                </a:solidFill>
              </a:rPr>
              <a:t>AI can aid identification of hotspots of the virus. This can help government agencies enact lockdown and isolation rules in the region</a:t>
            </a:r>
            <a:br>
              <a:rPr lang="en-US" sz="1800" dirty="0">
                <a:solidFill>
                  <a:schemeClr val="accent2"/>
                </a:solidFill>
              </a:rPr>
            </a:br>
            <a:r>
              <a:rPr lang="en-US" sz="1800" dirty="0">
                <a:solidFill>
                  <a:schemeClr val="accent2"/>
                </a:solidFill>
              </a:rPr>
              <a:t>(Sivasubramanian, 2020)</a:t>
            </a:r>
          </a:p>
          <a:p>
            <a:endParaRPr lang="en-US" sz="1800" dirty="0">
              <a:solidFill>
                <a:schemeClr val="accent2"/>
              </a:solidFill>
            </a:endParaRPr>
          </a:p>
          <a:p>
            <a:r>
              <a:rPr lang="en-US" sz="1800" dirty="0">
                <a:solidFill>
                  <a:schemeClr val="accent2"/>
                </a:solidFill>
              </a:rPr>
              <a:t>Public data of the virus and how it can be detected will be increased when people can take preliminary diagnostic tests online </a:t>
            </a:r>
            <a:br>
              <a:rPr lang="en-US" sz="1800" dirty="0">
                <a:solidFill>
                  <a:schemeClr val="accent2"/>
                </a:solidFill>
              </a:rPr>
            </a:br>
            <a:r>
              <a:rPr lang="en-US" sz="1800" dirty="0">
                <a:solidFill>
                  <a:schemeClr val="accent2"/>
                </a:solidFill>
              </a:rPr>
              <a:t>(</a:t>
            </a:r>
            <a:r>
              <a:rPr lang="en-US" sz="1800" dirty="0" err="1">
                <a:solidFill>
                  <a:schemeClr val="accent2"/>
                </a:solidFill>
              </a:rPr>
              <a:t>Abbasi</a:t>
            </a:r>
            <a:r>
              <a:rPr lang="en-US" sz="1800" dirty="0">
                <a:solidFill>
                  <a:schemeClr val="accent2"/>
                </a:solidFill>
              </a:rPr>
              <a:t> et al, 2021)</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5</a:t>
            </a:fld>
            <a:endParaRPr dirty="0"/>
          </a:p>
        </p:txBody>
      </p:sp>
      <p:sp>
        <p:nvSpPr>
          <p:cNvPr id="5" name="Google Shape;97;p15"/>
          <p:cNvSpPr txBox="1">
            <a:spLocks/>
          </p:cNvSpPr>
          <p:nvPr/>
        </p:nvSpPr>
        <p:spPr>
          <a:xfrm>
            <a:off x="1641275" y="295276"/>
            <a:ext cx="5832600" cy="6571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3000" dirty="0"/>
              <a:t>JUSTIFICATION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2017200" y="114438"/>
            <a:ext cx="4608150" cy="575916"/>
          </a:xfrm>
          <a:prstGeom prst="rect">
            <a:avLst/>
          </a:prstGeom>
        </p:spPr>
        <p:txBody>
          <a:bodyPr spcFirstLastPara="1" wrap="square" lIns="91425" tIns="91425" rIns="91425" bIns="91425" anchor="b" anchorCtr="0">
            <a:noAutofit/>
          </a:bodyPr>
          <a:lstStyle/>
          <a:p>
            <a:pPr algn="ctr"/>
            <a:r>
              <a:rPr lang="en-US" sz="3000" dirty="0"/>
              <a:t>AIMS AND OBJECTIVES</a:t>
            </a:r>
            <a:endParaRPr sz="30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6</a:t>
            </a:fld>
            <a:endParaRPr dirty="0"/>
          </a:p>
        </p:txBody>
      </p:sp>
      <p:sp>
        <p:nvSpPr>
          <p:cNvPr id="13" name="Google Shape;111;p17"/>
          <p:cNvSpPr txBox="1">
            <a:spLocks/>
          </p:cNvSpPr>
          <p:nvPr/>
        </p:nvSpPr>
        <p:spPr>
          <a:xfrm>
            <a:off x="832684" y="690356"/>
            <a:ext cx="8120400" cy="38880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chemeClr val="accent2"/>
                </a:solidFill>
                <a:latin typeface="Source Sans Pro" panose="020B0604020202020204" charset="0"/>
              </a:rPr>
              <a:t>The aim of this study is to develop a </a:t>
            </a:r>
            <a:r>
              <a:rPr lang="en-US" sz="1800" dirty="0" smtClean="0">
                <a:solidFill>
                  <a:schemeClr val="accent2"/>
                </a:solidFill>
                <a:latin typeface="Source Sans Pro" panose="020B0604020202020204" charset="0"/>
              </a:rPr>
              <a:t>web-based system </a:t>
            </a:r>
            <a:r>
              <a:rPr lang="en-US" sz="1800" dirty="0">
                <a:solidFill>
                  <a:schemeClr val="accent2"/>
                </a:solidFill>
                <a:latin typeface="Source Sans Pro" panose="020B0604020202020204" charset="0"/>
              </a:rPr>
              <a:t>that can detect the presence of COVID-19 in a patient using symptoms and other user data without performing a physical test</a:t>
            </a:r>
            <a:r>
              <a:rPr lang="en-US" sz="1600" u="sng" dirty="0">
                <a:solidFill>
                  <a:schemeClr val="accent2"/>
                </a:solidFill>
                <a:latin typeface="Source Sans Pro" panose="020B0604020202020204" charset="0"/>
              </a:rPr>
              <a:t/>
            </a:r>
            <a:br>
              <a:rPr lang="en-US" sz="1600" u="sng" dirty="0">
                <a:solidFill>
                  <a:schemeClr val="accent2"/>
                </a:solidFill>
                <a:latin typeface="Source Sans Pro" panose="020B0604020202020204" charset="0"/>
              </a:rPr>
            </a:br>
            <a:endParaRPr lang="en-US" sz="1600" u="sng" dirty="0">
              <a:solidFill>
                <a:schemeClr val="accent2"/>
              </a:solidFill>
              <a:latin typeface="Source Sans Pro" panose="020B0604020202020204" charset="0"/>
            </a:endParaRPr>
          </a:p>
          <a:p>
            <a:pPr>
              <a:lnSpc>
                <a:spcPct val="150000"/>
              </a:lnSpc>
            </a:pPr>
            <a:r>
              <a:rPr lang="en-US" sz="1600" u="sng" dirty="0">
                <a:solidFill>
                  <a:schemeClr val="accent2"/>
                </a:solidFill>
                <a:latin typeface="Source Sans Pro" panose="020B0604020202020204" charset="0"/>
              </a:rPr>
              <a:t>SPECIFIC OBJECTIVES</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Perform a critical analysis on existing systems for detecting the coronavirus in patients using symptoms</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Design a </a:t>
            </a:r>
            <a:r>
              <a:rPr lang="en-US" sz="1600" dirty="0" smtClean="0">
                <a:solidFill>
                  <a:schemeClr val="accent2"/>
                </a:solidFill>
                <a:latin typeface="Source Sans Pro" panose="020B0604020202020204" charset="0"/>
              </a:rPr>
              <a:t>web-based system </a:t>
            </a:r>
            <a:r>
              <a:rPr lang="en-US" sz="1600" dirty="0">
                <a:solidFill>
                  <a:schemeClr val="accent2"/>
                </a:solidFill>
                <a:latin typeface="Source Sans Pro" panose="020B0604020202020204" charset="0"/>
              </a:rPr>
              <a:t>for detecting coronavirus without performing actual coronavirus test</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Implement the system in </a:t>
            </a:r>
            <a:r>
              <a:rPr lang="en-US" sz="1600" dirty="0" smtClean="0">
                <a:solidFill>
                  <a:schemeClr val="accent2"/>
                </a:solidFill>
                <a:latin typeface="Source Sans Pro" panose="020B0604020202020204" charset="0"/>
              </a:rPr>
              <a:t>Javascript and </a:t>
            </a:r>
            <a:r>
              <a:rPr lang="en-US" sz="1600" dirty="0">
                <a:solidFill>
                  <a:schemeClr val="accent2"/>
                </a:solidFill>
                <a:latin typeface="Source Sans Pro" panose="020B0604020202020204" charset="0"/>
              </a:rPr>
              <a:t>validate system performance and reliance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7571700" cy="485775"/>
          </a:xfrm>
          <a:prstGeom prst="rect">
            <a:avLst/>
          </a:prstGeom>
        </p:spPr>
        <p:txBody>
          <a:bodyPr spcFirstLastPara="1" wrap="square" lIns="91425" tIns="91425" rIns="91425" bIns="91425" anchor="b" anchorCtr="0">
            <a:noAutofit/>
          </a:bodyPr>
          <a:lstStyle/>
          <a:p>
            <a:r>
              <a:rPr lang="en-US" dirty="0" smtClean="0"/>
              <a:t>LITERATURE REVIEW</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7</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4127607103"/>
              </p:ext>
            </p:extLst>
          </p:nvPr>
        </p:nvGraphicFramePr>
        <p:xfrm>
          <a:off x="85725" y="539750"/>
          <a:ext cx="9010650" cy="4579620"/>
        </p:xfrm>
        <a:graphic>
          <a:graphicData uri="http://schemas.openxmlformats.org/drawingml/2006/table">
            <a:tbl>
              <a:tblPr firstRow="1" bandRow="1">
                <a:tableStyleId>{9DCAF9ED-07DC-4A11-8D7F-57B35C25682E}</a:tableStyleId>
              </a:tblPr>
              <a:tblGrid>
                <a:gridCol w="1400175"/>
                <a:gridCol w="1503450"/>
                <a:gridCol w="1296900"/>
                <a:gridCol w="1962149"/>
                <a:gridCol w="1447800"/>
                <a:gridCol w="1400176"/>
              </a:tblGrid>
              <a:tr h="262479">
                <a:tc>
                  <a:txBody>
                    <a:bodyPr/>
                    <a:lstStyle/>
                    <a:p>
                      <a:pPr algn="ctr"/>
                      <a:r>
                        <a:rPr lang="en-US" dirty="0" smtClean="0"/>
                        <a:t>Title</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Objectives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Methodology</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Results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Strengths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Limitations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100" dirty="0">
                          <a:effectLst/>
                        </a:rPr>
                        <a:t>Artificial Intelligence-enabled rapid diagnosis of patients with COVID-19</a:t>
                      </a:r>
                      <a:br>
                        <a:rPr lang="en-US" sz="1100" dirty="0">
                          <a:effectLst/>
                        </a:rPr>
                      </a:br>
                      <a:r>
                        <a:rPr lang="en-US" sz="1100" dirty="0">
                          <a:effectLst/>
                        </a:rPr>
                        <a:t>(Alsunaidi et al, 2021)</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To provide an alternate medium to testing COVID than the standard PCR test which takes up to 48 hours to complete</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Use of Chest CT Scan data and other clinical information from a survey to detect COVID-19</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100" dirty="0">
                          <a:effectLst/>
                        </a:rPr>
                        <a:t>Comparison of accomplishments of diagnosing patients who are ill with the virus with normal CT scans yielded 13/25 for the CNN model, 16/25 for the MLP model and 16/25 for the Joint model</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Test analysis for result prediction is 68% valid and this rapidly reduced the time taken averagely to detect COVID patients without AI</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Detection of COVID in patients by the CNN model yielded only a 52% probability of success as from 25 patients, only 13 were detected</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100" dirty="0" smtClean="0">
                          <a:effectLst/>
                        </a:rPr>
                        <a:t>A model for the effective COVID-19 identification in uncertainty environment using primary symptoms and CT scans (Abdel-</a:t>
                      </a:r>
                      <a:r>
                        <a:rPr lang="en-US" sz="1100" dirty="0" err="1" smtClean="0">
                          <a:effectLst/>
                        </a:rPr>
                        <a:t>Basst</a:t>
                      </a:r>
                      <a:r>
                        <a:rPr lang="en-US" sz="1100" dirty="0" smtClean="0">
                          <a:effectLst/>
                        </a:rPr>
                        <a:t> et al, 2020)</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To Create a diagnosis model for COVID-19 assumption and diagnosis of medical signs to describe proper care methods</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The authors made use of the Best Worst Approach</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100" dirty="0" smtClean="0">
                          <a:effectLst/>
                        </a:rPr>
                        <a:t>The model can differentiate COVID-19 from four other viral chest diseases with 98% accuracy</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Model requires primary symptoms for its training</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Method of application and consensus findings are applicable to a certain geographic region, leading to possible inaccuracy of the model in other locations</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7571700" cy="485775"/>
          </a:xfrm>
          <a:prstGeom prst="rect">
            <a:avLst/>
          </a:prstGeom>
        </p:spPr>
        <p:txBody>
          <a:bodyPr spcFirstLastPara="1" wrap="square" lIns="91425" tIns="91425" rIns="91425" bIns="91425" anchor="b" anchorCtr="0">
            <a:noAutofit/>
          </a:bodyPr>
          <a:lstStyle/>
          <a:p>
            <a:r>
              <a:rPr lang="en-US" dirty="0" smtClean="0"/>
              <a:t>LITERATURE REVIEW</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8</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2258353377"/>
              </p:ext>
            </p:extLst>
          </p:nvPr>
        </p:nvGraphicFramePr>
        <p:xfrm>
          <a:off x="209550" y="377825"/>
          <a:ext cx="8743534" cy="4696460"/>
        </p:xfrm>
        <a:graphic>
          <a:graphicData uri="http://schemas.openxmlformats.org/drawingml/2006/table">
            <a:tbl>
              <a:tblPr firstRow="1" bandRow="1">
                <a:tableStyleId>{9DCAF9ED-07DC-4A11-8D7F-57B35C25682E}</a:tableStyleId>
              </a:tblPr>
              <a:tblGrid>
                <a:gridCol w="1071968"/>
                <a:gridCol w="1416863"/>
                <a:gridCol w="1249076"/>
                <a:gridCol w="1920222"/>
                <a:gridCol w="1694870"/>
                <a:gridCol w="1390535"/>
              </a:tblGrid>
              <a:tr h="222008">
                <a:tc>
                  <a:txBody>
                    <a:bodyPr/>
                    <a:lstStyle/>
                    <a:p>
                      <a:pPr algn="ctr"/>
                      <a:r>
                        <a:rPr lang="en-US" sz="1200" dirty="0" smtClean="0"/>
                        <a:t>Title</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Objectives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Methodology</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Results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Strengths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Limitations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003">
                <a:tc>
                  <a:txBody>
                    <a:bodyPr/>
                    <a:lstStyle/>
                    <a:p>
                      <a:pPr>
                        <a:lnSpc>
                          <a:spcPct val="150000"/>
                        </a:lnSpc>
                        <a:spcAft>
                          <a:spcPts val="0"/>
                        </a:spcAft>
                      </a:pPr>
                      <a:r>
                        <a:rPr lang="en-US" sz="1050" dirty="0">
                          <a:effectLst/>
                        </a:rPr>
                        <a:t>Artificial Intelligence-enabled rapid diagnosis of patients with COVID-19</a:t>
                      </a:r>
                      <a:br>
                        <a:rPr lang="en-US" sz="1050" dirty="0">
                          <a:effectLst/>
                        </a:rPr>
                      </a:br>
                      <a:r>
                        <a:rPr lang="en-US" sz="1050" dirty="0">
                          <a:effectLst/>
                        </a:rPr>
                        <a:t>(Alsunaidi et al, 2021)</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To provide an alternate medium to testing COVID than the standard PCR test which takes up to 48 hours to complete</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Use of Chest CT Scan data and other clinical information from a survey to detect COVID-19</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050" dirty="0">
                          <a:effectLst/>
                        </a:rPr>
                        <a:t>Comparison of accomplishments of diagnosing patients who are ill with the virus with normal CT scans yielded 13/25 for the CNN model, 16/25 for the MLP model and 16/25 for the Joint model</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Test analysis for result prediction is 68% valid and this rapidly reduced the time taken averagely to detect COVID patients without AI</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Detection of COVID in patients by the CNN model yielded only a 52% probability of success as from 25 patients, only 13 were detected</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7082">
                <a:tc>
                  <a:txBody>
                    <a:bodyPr/>
                    <a:lstStyle/>
                    <a:p>
                      <a:pPr>
                        <a:lnSpc>
                          <a:spcPct val="150000"/>
                        </a:lnSpc>
                        <a:spcAft>
                          <a:spcPts val="0"/>
                        </a:spcAft>
                      </a:pPr>
                      <a:r>
                        <a:rPr lang="en-US" sz="1050" smtClean="0">
                          <a:effectLst/>
                        </a:rPr>
                        <a:t>An expert system to diagnose COVID-19 and predict its severity using chest CT scans</a:t>
                      </a:r>
                    </a:p>
                    <a:p>
                      <a:pPr>
                        <a:lnSpc>
                          <a:spcPct val="150000"/>
                        </a:lnSpc>
                        <a:spcAft>
                          <a:spcPts val="0"/>
                        </a:spcAft>
                      </a:pPr>
                      <a:r>
                        <a:rPr lang="en-US" sz="1050" smtClean="0">
                          <a:effectLst/>
                        </a:rPr>
                        <a:t>(Abbasi et al, 2021)</a:t>
                      </a:r>
                      <a:endParaRPr lang="en-US" sz="105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An</a:t>
                      </a:r>
                      <a:r>
                        <a:rPr lang="en-US" sz="1050" baseline="0" dirty="0" smtClean="0">
                          <a:effectLst/>
                        </a:rPr>
                        <a:t> I</a:t>
                      </a:r>
                      <a:r>
                        <a:rPr lang="en-US" sz="1050" dirty="0" smtClean="0">
                          <a:effectLst/>
                        </a:rPr>
                        <a:t>nexpensive and concise diagnostic test for majorly asymptomatic patients</a:t>
                      </a:r>
                      <a:r>
                        <a:rPr lang="en-US" sz="1050" baseline="0" dirty="0" smtClean="0">
                          <a:effectLst/>
                        </a:rPr>
                        <a:t>. </a:t>
                      </a:r>
                      <a:r>
                        <a:rPr lang="en-US" sz="1050" dirty="0" smtClean="0">
                          <a:effectLst/>
                        </a:rPr>
                        <a:t>Design a system that can detect the severity of the virus in the patient</a:t>
                      </a:r>
                    </a:p>
                    <a:p>
                      <a:pPr>
                        <a:lnSpc>
                          <a:spcPct val="150000"/>
                        </a:lnSpc>
                        <a:spcAft>
                          <a:spcPts val="800"/>
                        </a:spcAft>
                      </a:pPr>
                      <a:endParaRPr lang="en-US" sz="105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Deep Learning Techniques and three separate ML classification procedures:</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050" smtClean="0">
                          <a:effectLst/>
                        </a:rPr>
                        <a:t>Improved performance over already existing methods including methods proposed by Kang et al, where models were trained using handmade features and produced an accuracy of 86%</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Available to the public through a</a:t>
                      </a:r>
                      <a:r>
                        <a:rPr lang="en-US" sz="1050" baseline="0" dirty="0" smtClean="0">
                          <a:effectLst/>
                        </a:rPr>
                        <a:t> </a:t>
                      </a:r>
                      <a:r>
                        <a:rPr lang="en-US" sz="1050" dirty="0" smtClean="0">
                          <a:effectLst/>
                        </a:rPr>
                        <a:t>webserver code.</a:t>
                      </a:r>
                      <a:r>
                        <a:rPr lang="en-US" sz="1050" baseline="0" dirty="0" smtClean="0">
                          <a:effectLst/>
                        </a:rPr>
                        <a:t> </a:t>
                      </a:r>
                      <a:r>
                        <a:rPr lang="en-US" sz="1050" dirty="0" smtClean="0">
                          <a:effectLst/>
                        </a:rPr>
                        <a:t>Detects not just the presence of COVID in a person but also determines the severity to determine counter measures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Method of application and consensus findings are applicable to a certain geographic region, leading to possible inaccuracy of the model in other locations</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704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7571700" cy="485775"/>
          </a:xfrm>
          <a:prstGeom prst="rect">
            <a:avLst/>
          </a:prstGeom>
        </p:spPr>
        <p:txBody>
          <a:bodyPr spcFirstLastPara="1" wrap="square" lIns="91425" tIns="91425" rIns="91425" bIns="91425" anchor="b" anchorCtr="0">
            <a:noAutofit/>
          </a:bodyPr>
          <a:lstStyle/>
          <a:p>
            <a:r>
              <a:rPr lang="en-US" dirty="0" smtClean="0"/>
              <a:t>LITERATURE REVIEW</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9</a:t>
            </a:fld>
            <a:endParaRPr dirty="0"/>
          </a:p>
        </p:txBody>
      </p:sp>
      <p:graphicFrame>
        <p:nvGraphicFramePr>
          <p:cNvPr id="3" name="Table 2"/>
          <p:cNvGraphicFramePr>
            <a:graphicFrameLocks noGrp="1"/>
          </p:cNvGraphicFramePr>
          <p:nvPr>
            <p:extLst>
              <p:ext uri="{D42A27DB-BD31-4B8C-83A1-F6EECF244321}">
                <p14:modId xmlns:p14="http://schemas.microsoft.com/office/powerpoint/2010/main" val="2843126673"/>
              </p:ext>
            </p:extLst>
          </p:nvPr>
        </p:nvGraphicFramePr>
        <p:xfrm>
          <a:off x="104775" y="485775"/>
          <a:ext cx="8848725" cy="4977765"/>
        </p:xfrm>
        <a:graphic>
          <a:graphicData uri="http://schemas.openxmlformats.org/drawingml/2006/table">
            <a:tbl>
              <a:tblPr firstRow="1" firstCol="1" bandRow="1">
                <a:tableStyleId>{9DCAF9ED-07DC-4A11-8D7F-57B35C25682E}</a:tableStyleId>
              </a:tblPr>
              <a:tblGrid>
                <a:gridCol w="1438275"/>
                <a:gridCol w="1171575"/>
                <a:gridCol w="2171700"/>
                <a:gridCol w="1447800"/>
                <a:gridCol w="1276350"/>
                <a:gridCol w="1343025"/>
              </a:tblGrid>
              <a:tr h="314325">
                <a:tc>
                  <a:txBody>
                    <a:bodyPr/>
                    <a:lstStyle/>
                    <a:p>
                      <a:pPr algn="ctr"/>
                      <a:r>
                        <a:rPr lang="en-US" sz="900" dirty="0" smtClean="0"/>
                        <a:t>Title</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smtClean="0"/>
                        <a:t>Objectives</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smtClean="0"/>
                        <a:t>Methodology</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t>Results</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smtClean="0"/>
                        <a:t>Strengths</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smtClean="0"/>
                        <a:t>Limitations</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9071">
                <a:tc>
                  <a:txBody>
                    <a:bodyPr/>
                    <a:lstStyle/>
                    <a:p>
                      <a:pPr algn="just">
                        <a:lnSpc>
                          <a:spcPct val="200000"/>
                        </a:lnSpc>
                        <a:spcAft>
                          <a:spcPts val="0"/>
                        </a:spcAft>
                      </a:pPr>
                      <a:r>
                        <a:rPr lang="en-US" sz="900" dirty="0">
                          <a:effectLst/>
                        </a:rPr>
                        <a:t>A model for the effective COVID-19 identification in uncertainty environment using primary symptoms and CT scans (Abdel-Basst et al, 2020)</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dirty="0">
                          <a:effectLst/>
                        </a:rPr>
                        <a:t>To Create a diagnosis model for COVID-19 assumption and diagnosis of medical signs to describe proper care methods</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800"/>
                        </a:spcAft>
                      </a:pPr>
                      <a:r>
                        <a:rPr lang="en-US" sz="900">
                          <a:effectLst/>
                        </a:rPr>
                        <a:t>The authors made use of the BWM (Best Worst Method) to assess a group of surrogate options with consideration to a group of decision parameters. The BWM is based off a systematic pairwise comparison of the decision criteria</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a:effectLst/>
                        </a:rPr>
                        <a:t>The model can differentiate COVID-19 from four other viral chest diseases with 98% accuracy</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800"/>
                        </a:spcAft>
                      </a:pPr>
                      <a:r>
                        <a:rPr lang="en-US" sz="900">
                          <a:effectLst/>
                        </a:rPr>
                        <a:t>Model requires primary symptoms for its training</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dirty="0">
                          <a:effectLst/>
                        </a:rPr>
                        <a:t>Method of application and consensus findings are applicable to a certain geographic region, leading to possible inaccuracy of the model in other locations</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9071">
                <a:tc>
                  <a:txBody>
                    <a:bodyPr/>
                    <a:lstStyle/>
                    <a:p>
                      <a:pPr algn="just">
                        <a:lnSpc>
                          <a:spcPct val="200000"/>
                        </a:lnSpc>
                        <a:spcAft>
                          <a:spcPts val="0"/>
                        </a:spcAft>
                      </a:pPr>
                      <a:r>
                        <a:rPr lang="en-US" sz="900" dirty="0">
                          <a:effectLst/>
                        </a:rPr>
                        <a:t>A Headset Like Wearable Device to Track COVID-19 Symptoms.</a:t>
                      </a:r>
                      <a:br>
                        <a:rPr lang="en-US" sz="900" dirty="0">
                          <a:effectLst/>
                        </a:rPr>
                      </a:br>
                      <a:r>
                        <a:rPr lang="en-US" sz="900" dirty="0">
                          <a:effectLst/>
                        </a:rPr>
                        <a:t>(Stojanovic et al, 2020)</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a:effectLst/>
                        </a:rPr>
                        <a:t>To design and develop a wearable device capable of tracking key symptoms of the virus</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800"/>
                        </a:spcAft>
                      </a:pPr>
                      <a:r>
                        <a:rPr lang="en-US" sz="900" dirty="0">
                          <a:effectLst/>
                        </a:rPr>
                        <a:t>The authors used symptoms (both primary and latter symptoms) of the virus. These symptoms were recorded using sensors placed on the patient’s body. The information was used to train a model for prediction</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a:effectLst/>
                        </a:rPr>
                        <a:t>The methodology gave ground to good and reliable outputs and can be enhanced to absorb the use of more sensors to diagnose other COVID-19 symptoms.</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800"/>
                        </a:spcAft>
                      </a:pPr>
                      <a:r>
                        <a:rPr lang="en-US" sz="900" dirty="0">
                          <a:effectLst/>
                        </a:rPr>
                        <a:t>The paper presents a low cost and flexible design of a medical device for purposes of detecting and tracking</a:t>
                      </a:r>
                      <a:br>
                        <a:rPr lang="en-US" sz="900" dirty="0">
                          <a:effectLst/>
                        </a:rPr>
                      </a:br>
                      <a:r>
                        <a:rPr lang="en-US" sz="900" dirty="0">
                          <a:effectLst/>
                        </a:rPr>
                        <a:t>symptoms of COVID_19.</a:t>
                      </a:r>
                      <a:br>
                        <a:rPr lang="en-US" sz="900" dirty="0">
                          <a:effectLst/>
                        </a:rPr>
                      </a:br>
                      <a:r>
                        <a:rPr lang="en-US" sz="900" dirty="0">
                          <a:effectLst/>
                        </a:rPr>
                        <a:t>Requires only a simple configuration</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dirty="0">
                          <a:effectLst/>
                        </a:rPr>
                        <a:t>The model requires extensive patient input to obtain data which the authors used for model training</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3553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TotalTime>
  <Words>1958</Words>
  <Application>Microsoft Office PowerPoint</Application>
  <PresentationFormat>On-screen Show (16:9)</PresentationFormat>
  <Paragraphs>174</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Times New Roman</vt:lpstr>
      <vt:lpstr>Segoe UI</vt:lpstr>
      <vt:lpstr>Roboto Slab</vt:lpstr>
      <vt:lpstr>Source Sans Pro</vt:lpstr>
      <vt:lpstr>Jokerman</vt:lpstr>
      <vt:lpstr>Arial</vt:lpstr>
      <vt:lpstr>Courier New</vt:lpstr>
      <vt:lpstr>Tahoma</vt:lpstr>
      <vt:lpstr>Cordelia template</vt:lpstr>
      <vt:lpstr>Post Data presentation   On A WEB-BASED COVID-19 TEST PREDICTION SYSTEM USING NEURAL NETWORK  BY  AJIBOYE Oluwaferanmi Kelechi  180202003  McPherson University, Seriki Sotayo, Ogun State. Department Of Physical And Computer Sciences, College of Natural and Applied Sciences,   SUPERVISOR: Dr Femi Ayo Emmanuel &amp; Mr Abiodun Mustapha</vt:lpstr>
      <vt:lpstr>PRESENTATION OVERVIEW</vt:lpstr>
      <vt:lpstr>INTRODUCTION</vt:lpstr>
      <vt:lpstr>PROBLEM STATEMENT</vt:lpstr>
      <vt:lpstr>PowerPoint Presentation</vt:lpstr>
      <vt:lpstr>AIMS AND OBJECTIVES</vt:lpstr>
      <vt:lpstr>LITERATURE REVIEW</vt:lpstr>
      <vt:lpstr>LITERATURE REVIEW</vt:lpstr>
      <vt:lpstr>LITERATURE REVIEW</vt:lpstr>
      <vt:lpstr>Methodology</vt:lpstr>
      <vt:lpstr>Methodology</vt:lpstr>
      <vt:lpstr>IMPLEMENTATION</vt:lpstr>
      <vt:lpstr>IMPLEMENTATION</vt:lpstr>
      <vt:lpstr>IMPLEMENTATION</vt:lpstr>
      <vt:lpstr>IMPLEMENTATION</vt:lpstr>
      <vt:lpstr>IMPLEMENTATION</vt:lpstr>
      <vt:lpstr>IMPLEMENTATION</vt:lpstr>
      <vt:lpstr>IMPLEMENTATION</vt:lpstr>
      <vt:lpstr>IMPLEMENTATION</vt:lpstr>
      <vt:lpstr>IMPLEMENTATION</vt:lpstr>
      <vt:lpstr>CONTRIBUTION TO KNOWLEDGE</vt:lpstr>
      <vt:lpstr>References</vt:lpstr>
      <vt:lpstr>References</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Pre-data presentation   On BLOCKCHAIN IN CLOUD COMPUTING SECURITY  BY  AJIBOYE Oluwaferanmi Kelechi  180202003  McPherson University, Seriki Sotayo, Ogun State. Department Of Physical And Computer Sciences, College of Natural and Applied Sciences,   SUPERVISOR: Dr Femi Ayo Emmanuel</dc:title>
  <dc:creator>Oluwaferanmi ajiboye</dc:creator>
  <cp:lastModifiedBy>Oluwaferanmi ajiboye</cp:lastModifiedBy>
  <cp:revision>72</cp:revision>
  <dcterms:modified xsi:type="dcterms:W3CDTF">2022-06-13T21:14:57Z</dcterms:modified>
</cp:coreProperties>
</file>