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5"/>
  </p:notesMasterIdLst>
  <p:sldIdLst>
    <p:sldId id="256" r:id="rId2"/>
    <p:sldId id="257" r:id="rId3"/>
    <p:sldId id="258" r:id="rId4"/>
    <p:sldId id="271" r:id="rId5"/>
    <p:sldId id="259" r:id="rId6"/>
    <p:sldId id="260" r:id="rId7"/>
    <p:sldId id="266" r:id="rId8"/>
    <p:sldId id="272" r:id="rId9"/>
    <p:sldId id="261" r:id="rId10"/>
    <p:sldId id="277" r:id="rId11"/>
    <p:sldId id="264" r:id="rId12"/>
    <p:sldId id="274" r:id="rId13"/>
    <p:sldId id="275" r:id="rId14"/>
    <p:sldId id="276" r:id="rId15"/>
    <p:sldId id="278" r:id="rId16"/>
    <p:sldId id="282" r:id="rId17"/>
    <p:sldId id="283" r:id="rId18"/>
    <p:sldId id="279" r:id="rId19"/>
    <p:sldId id="280" r:id="rId20"/>
    <p:sldId id="281" r:id="rId21"/>
    <p:sldId id="267" r:id="rId22"/>
    <p:sldId id="268" r:id="rId23"/>
    <p:sldId id="26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83361" autoAdjust="0"/>
  </p:normalViewPr>
  <p:slideViewPr>
    <p:cSldViewPr>
      <p:cViewPr>
        <p:scale>
          <a:sx n="80" d="100"/>
          <a:sy n="80" d="100"/>
        </p:scale>
        <p:origin x="-1098" y="53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BDBE4D-FA22-41FF-899E-CCAECB6F68D4}" type="datetimeFigureOut">
              <a:rPr lang="en-GB" smtClean="0"/>
              <a:t>06/06/2022</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93BCA8-DDB4-4B70-BE5C-2EDB4DBB1A70}" type="slidenum">
              <a:rPr lang="en-GB" smtClean="0"/>
              <a:t>‹#›</a:t>
            </a:fld>
            <a:endParaRPr lang="en-GB" dirty="0"/>
          </a:p>
        </p:txBody>
      </p:sp>
    </p:spTree>
    <p:extLst>
      <p:ext uri="{BB962C8B-B14F-4D97-AF65-F5344CB8AC3E}">
        <p14:creationId xmlns:p14="http://schemas.microsoft.com/office/powerpoint/2010/main" val="1623536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Reputation and overall client relationship</a:t>
            </a:r>
            <a:endParaRPr lang="en-GB" dirty="0"/>
          </a:p>
        </p:txBody>
      </p:sp>
      <p:sp>
        <p:nvSpPr>
          <p:cNvPr id="4" name="Slide Number Placeholder 3"/>
          <p:cNvSpPr>
            <a:spLocks noGrp="1"/>
          </p:cNvSpPr>
          <p:nvPr>
            <p:ph type="sldNum" sz="quarter" idx="10"/>
          </p:nvPr>
        </p:nvSpPr>
        <p:spPr/>
        <p:txBody>
          <a:bodyPr/>
          <a:lstStyle/>
          <a:p>
            <a:fld id="{4C93BCA8-DDB4-4B70-BE5C-2EDB4DBB1A70}" type="slidenum">
              <a:rPr lang="en-GB" smtClean="0"/>
              <a:t>5</a:t>
            </a:fld>
            <a:endParaRPr lang="en-GB" dirty="0"/>
          </a:p>
        </p:txBody>
      </p:sp>
    </p:spTree>
    <p:extLst>
      <p:ext uri="{BB962C8B-B14F-4D97-AF65-F5344CB8AC3E}">
        <p14:creationId xmlns:p14="http://schemas.microsoft.com/office/powerpoint/2010/main" val="1952504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During the course of my research,</a:t>
            </a:r>
            <a:r>
              <a:rPr lang="en-GB" baseline="0" dirty="0" smtClean="0"/>
              <a:t> I came across a number of interesting works, some of which I would share with you this morning</a:t>
            </a:r>
            <a:endParaRPr lang="en-GB" dirty="0" smtClean="0"/>
          </a:p>
          <a:p>
            <a:r>
              <a:rPr lang="en-GB" dirty="0" err="1" smtClean="0"/>
              <a:t>Darwish</a:t>
            </a:r>
            <a:r>
              <a:rPr lang="en-GB" baseline="0" dirty="0" smtClean="0"/>
              <a:t> – fuses two algorithmic classifiers together to enhance their predictive accuracy</a:t>
            </a:r>
          </a:p>
          <a:p>
            <a:r>
              <a:rPr lang="en-GB" baseline="0" dirty="0" smtClean="0"/>
              <a:t>Warghade et al used multiple *metrics in the analysis and implementation of machine learning techniques</a:t>
            </a:r>
          </a:p>
          <a:p>
            <a:r>
              <a:rPr lang="en-GB" dirty="0" smtClean="0"/>
              <a:t>When using accuracy</a:t>
            </a:r>
            <a:r>
              <a:rPr lang="en-GB" baseline="0" dirty="0" smtClean="0"/>
              <a:t> and</a:t>
            </a:r>
            <a:r>
              <a:rPr lang="en-GB" dirty="0" smtClean="0"/>
              <a:t> precision to</a:t>
            </a:r>
            <a:r>
              <a:rPr lang="en-GB" baseline="0" dirty="0" smtClean="0"/>
              <a:t> compare techniques, Shirgave et al used a Random Forest Algorithm, although the issue of a Class unbalanced dataset proved to be a problem</a:t>
            </a:r>
          </a:p>
        </p:txBody>
      </p:sp>
      <p:sp>
        <p:nvSpPr>
          <p:cNvPr id="4" name="Slide Number Placeholder 3"/>
          <p:cNvSpPr>
            <a:spLocks noGrp="1"/>
          </p:cNvSpPr>
          <p:nvPr>
            <p:ph type="sldNum" sz="quarter" idx="10"/>
          </p:nvPr>
        </p:nvSpPr>
        <p:spPr/>
        <p:txBody>
          <a:bodyPr/>
          <a:lstStyle/>
          <a:p>
            <a:fld id="{4C93BCA8-DDB4-4B70-BE5C-2EDB4DBB1A70}" type="slidenum">
              <a:rPr lang="en-GB" smtClean="0"/>
              <a:t>7</a:t>
            </a:fld>
            <a:endParaRPr lang="en-GB" dirty="0"/>
          </a:p>
        </p:txBody>
      </p:sp>
    </p:spTree>
    <p:extLst>
      <p:ext uri="{BB962C8B-B14F-4D97-AF65-F5344CB8AC3E}">
        <p14:creationId xmlns:p14="http://schemas.microsoft.com/office/powerpoint/2010/main" val="4058356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Is </a:t>
            </a:r>
            <a:r>
              <a:rPr lang="en-GB" dirty="0" err="1" smtClean="0"/>
              <a:t>centered</a:t>
            </a:r>
            <a:r>
              <a:rPr lang="en-GB" baseline="0" dirty="0" smtClean="0"/>
              <a:t> on the use of….detect an accurate number of false </a:t>
            </a:r>
            <a:r>
              <a:rPr lang="en-GB" baseline="0" dirty="0" err="1" smtClean="0"/>
              <a:t>possitive</a:t>
            </a:r>
            <a:r>
              <a:rPr lang="en-GB" baseline="0" dirty="0" smtClean="0"/>
              <a:t> transactions in real time</a:t>
            </a:r>
            <a:endParaRPr lang="en-GB" dirty="0"/>
          </a:p>
        </p:txBody>
      </p:sp>
      <p:sp>
        <p:nvSpPr>
          <p:cNvPr id="4" name="Slide Number Placeholder 3"/>
          <p:cNvSpPr>
            <a:spLocks noGrp="1"/>
          </p:cNvSpPr>
          <p:nvPr>
            <p:ph type="sldNum" sz="quarter" idx="10"/>
          </p:nvPr>
        </p:nvSpPr>
        <p:spPr/>
        <p:txBody>
          <a:bodyPr/>
          <a:lstStyle/>
          <a:p>
            <a:fld id="{4C93BCA8-DDB4-4B70-BE5C-2EDB4DBB1A70}" type="slidenum">
              <a:rPr lang="en-GB" smtClean="0"/>
              <a:t>8</a:t>
            </a:fld>
            <a:endParaRPr lang="en-GB" dirty="0"/>
          </a:p>
        </p:txBody>
      </p:sp>
    </p:spTree>
    <p:extLst>
      <p:ext uri="{BB962C8B-B14F-4D97-AF65-F5344CB8AC3E}">
        <p14:creationId xmlns:p14="http://schemas.microsoft.com/office/powerpoint/2010/main" val="3384447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…declines</a:t>
            </a:r>
            <a:r>
              <a:rPr lang="en-GB" baseline="0" dirty="0" smtClean="0"/>
              <a:t> of legitimate transactions</a:t>
            </a:r>
            <a:endParaRPr lang="en-GB" dirty="0"/>
          </a:p>
        </p:txBody>
      </p:sp>
      <p:sp>
        <p:nvSpPr>
          <p:cNvPr id="4" name="Slide Number Placeholder 3"/>
          <p:cNvSpPr>
            <a:spLocks noGrp="1"/>
          </p:cNvSpPr>
          <p:nvPr>
            <p:ph type="sldNum" sz="quarter" idx="10"/>
          </p:nvPr>
        </p:nvSpPr>
        <p:spPr/>
        <p:txBody>
          <a:bodyPr/>
          <a:lstStyle/>
          <a:p>
            <a:fld id="{4C93BCA8-DDB4-4B70-BE5C-2EDB4DBB1A70}" type="slidenum">
              <a:rPr lang="en-GB" smtClean="0"/>
              <a:t>9</a:t>
            </a:fld>
            <a:endParaRPr lang="en-GB" dirty="0"/>
          </a:p>
        </p:txBody>
      </p:sp>
    </p:spTree>
    <p:extLst>
      <p:ext uri="{BB962C8B-B14F-4D97-AF65-F5344CB8AC3E}">
        <p14:creationId xmlns:p14="http://schemas.microsoft.com/office/powerpoint/2010/main" val="1240238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2514601"/>
            <a:ext cx="668654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1910" y="4777380"/>
            <a:ext cx="668654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3724BD5-ACC8-42AA-9892-CDCE6E5DE889}" type="datetimeFigureOut">
              <a:rPr lang="en-GB" smtClean="0"/>
              <a:t>06/06/2022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7" name="Freeform 6"/>
          <p:cNvSpPr/>
          <p:nvPr/>
        </p:nvSpPr>
        <p:spPr bwMode="auto">
          <a:xfrm>
            <a:off x="0" y="4323811"/>
            <a:ext cx="1308489"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4529541"/>
            <a:ext cx="584825" cy="365125"/>
          </a:xfrm>
        </p:spPr>
        <p:txBody>
          <a:bodyPr/>
          <a:lstStyle/>
          <a:p>
            <a:fld id="{184879E7-7123-48AC-A8B9-31C65D927BB3}" type="slidenum">
              <a:rPr lang="en-GB" smtClean="0"/>
              <a:t>‹#›</a:t>
            </a:fld>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609600"/>
            <a:ext cx="668654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1910" y="4354046"/>
            <a:ext cx="668654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724BD5-ACC8-42AA-9892-CDCE6E5DE889}" type="datetimeFigureOut">
              <a:rPr lang="en-GB" smtClean="0"/>
              <a:t>06/06/2022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9" name="Freeform 11"/>
          <p:cNvSpPr/>
          <p:nvPr/>
        </p:nvSpPr>
        <p:spPr bwMode="auto">
          <a:xfrm flipV="1">
            <a:off x="-3141" y="31781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3244140"/>
            <a:ext cx="584825" cy="365125"/>
          </a:xfrm>
        </p:spPr>
        <p:txBody>
          <a:bodyPr/>
          <a:lstStyle/>
          <a:p>
            <a:fld id="{184879E7-7123-48AC-A8B9-31C65D927BB3}" type="slidenum">
              <a:rPr lang="en-GB" smtClean="0"/>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7462" y="609600"/>
            <a:ext cx="6295445"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56259" y="3505200"/>
            <a:ext cx="5652416"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941910" y="4354046"/>
            <a:ext cx="668654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724BD5-ACC8-42AA-9892-CDCE6E5DE889}" type="datetimeFigureOut">
              <a:rPr lang="en-GB" smtClean="0"/>
              <a:t>06/06/2022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11" name="Freeform 11"/>
          <p:cNvSpPr/>
          <p:nvPr/>
        </p:nvSpPr>
        <p:spPr bwMode="auto">
          <a:xfrm flipV="1">
            <a:off x="-3141" y="31781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3244140"/>
            <a:ext cx="584825" cy="365125"/>
          </a:xfrm>
        </p:spPr>
        <p:txBody>
          <a:bodyPr/>
          <a:lstStyle/>
          <a:p>
            <a:fld id="{184879E7-7123-48AC-A8B9-31C65D927BB3}" type="slidenum">
              <a:rPr lang="en-GB" smtClean="0"/>
              <a:t>‹#›</a:t>
            </a:fld>
            <a:endParaRPr lang="en-GB" dirty="0"/>
          </a:p>
        </p:txBody>
      </p:sp>
      <p:sp>
        <p:nvSpPr>
          <p:cNvPr id="14" name="TextBox 13"/>
          <p:cNvSpPr txBox="1"/>
          <p:nvPr/>
        </p:nvSpPr>
        <p:spPr>
          <a:xfrm>
            <a:off x="1850739" y="648005"/>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336139" y="2905306"/>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1910" y="2438401"/>
            <a:ext cx="668655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1910" y="5181600"/>
            <a:ext cx="668655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73724BD5-ACC8-42AA-9892-CDCE6E5DE889}" type="datetimeFigureOut">
              <a:rPr lang="en-GB" smtClean="0"/>
              <a:t>06/06/2022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9" name="Freeform 11"/>
          <p:cNvSpPr/>
          <p:nvPr/>
        </p:nvSpPr>
        <p:spPr bwMode="auto">
          <a:xfrm flipV="1">
            <a:off x="-3141" y="491172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4983088"/>
            <a:ext cx="584825" cy="365125"/>
          </a:xfrm>
        </p:spPr>
        <p:txBody>
          <a:bodyPr/>
          <a:lstStyle/>
          <a:p>
            <a:fld id="{184879E7-7123-48AC-A8B9-31C65D927BB3}" type="slidenum">
              <a:rPr lang="en-GB" smtClean="0"/>
              <a:t>‹#›</a:t>
            </a:fld>
            <a:endParaRPr lang="en-GB"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137462" y="609600"/>
            <a:ext cx="6295445"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1909" y="4343400"/>
            <a:ext cx="668655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1910" y="5181600"/>
            <a:ext cx="668655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73724BD5-ACC8-42AA-9892-CDCE6E5DE889}" type="datetimeFigureOut">
              <a:rPr lang="en-GB" smtClean="0"/>
              <a:t>06/06/2022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11" name="Freeform 11"/>
          <p:cNvSpPr/>
          <p:nvPr/>
        </p:nvSpPr>
        <p:spPr bwMode="auto">
          <a:xfrm flipV="1">
            <a:off x="-3141" y="491172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4983088"/>
            <a:ext cx="584825" cy="365125"/>
          </a:xfrm>
        </p:spPr>
        <p:txBody>
          <a:bodyPr/>
          <a:lstStyle/>
          <a:p>
            <a:fld id="{184879E7-7123-48AC-A8B9-31C65D927BB3}" type="slidenum">
              <a:rPr lang="en-GB" smtClean="0"/>
              <a:t>‹#›</a:t>
            </a:fld>
            <a:endParaRPr lang="en-GB" dirty="0"/>
          </a:p>
        </p:txBody>
      </p:sp>
      <p:sp>
        <p:nvSpPr>
          <p:cNvPr id="17" name="TextBox 16"/>
          <p:cNvSpPr txBox="1"/>
          <p:nvPr/>
        </p:nvSpPr>
        <p:spPr>
          <a:xfrm>
            <a:off x="1850739" y="648005"/>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8336139" y="2905306"/>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1910" y="627407"/>
            <a:ext cx="668654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1909" y="4343400"/>
            <a:ext cx="668655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1910" y="5181600"/>
            <a:ext cx="668655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73724BD5-ACC8-42AA-9892-CDCE6E5DE889}" type="datetimeFigureOut">
              <a:rPr lang="en-GB" smtClean="0"/>
              <a:t>06/06/2022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9" name="Freeform 11"/>
          <p:cNvSpPr/>
          <p:nvPr/>
        </p:nvSpPr>
        <p:spPr bwMode="auto">
          <a:xfrm flipV="1">
            <a:off x="-3141" y="491172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4983088"/>
            <a:ext cx="584825" cy="365125"/>
          </a:xfrm>
        </p:spPr>
        <p:txBody>
          <a:bodyPr/>
          <a:lstStyle/>
          <a:p>
            <a:fld id="{184879E7-7123-48AC-A8B9-31C65D927BB3}" type="slidenum">
              <a:rPr lang="en-GB" smtClean="0"/>
              <a:t>‹#›</a:t>
            </a:fld>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724BD5-ACC8-42AA-9892-CDCE6E5DE889}" type="datetimeFigureOut">
              <a:rPr lang="en-GB" smtClean="0"/>
              <a:t>06/06/2022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8"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84879E7-7123-48AC-A8B9-31C65D927BB3}" type="slidenum">
              <a:rPr lang="en-GB" smtClean="0"/>
              <a:t>‹#›</a:t>
            </a:fld>
            <a:endParaRPr lang="en-GB"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1109" y="627406"/>
            <a:ext cx="16557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1909" y="627406"/>
            <a:ext cx="485775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724BD5-ACC8-42AA-9892-CDCE6E5DE889}" type="datetimeFigureOut">
              <a:rPr lang="en-GB" smtClean="0"/>
              <a:t>06/06/2022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8"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84879E7-7123-48AC-A8B9-31C65D927BB3}" type="slidenum">
              <a:rPr lang="en-GB" smtClean="0"/>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4694" y="624110"/>
            <a:ext cx="6683765"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1909" y="2133600"/>
            <a:ext cx="668655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724BD5-ACC8-42AA-9892-CDCE6E5DE889}" type="datetimeFigureOut">
              <a:rPr lang="en-GB" smtClean="0"/>
              <a:t>06/06/2022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8"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84879E7-7123-48AC-A8B9-31C65D927BB3}"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1910" y="2058750"/>
            <a:ext cx="668654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1910" y="3530129"/>
            <a:ext cx="668654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724BD5-ACC8-42AA-9892-CDCE6E5DE889}" type="datetimeFigureOut">
              <a:rPr lang="en-GB" smtClean="0"/>
              <a:t>06/06/2022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9" name="Freeform 11"/>
          <p:cNvSpPr/>
          <p:nvPr/>
        </p:nvSpPr>
        <p:spPr bwMode="auto">
          <a:xfrm flipV="1">
            <a:off x="-3141" y="31781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3244140"/>
            <a:ext cx="584825" cy="365125"/>
          </a:xfrm>
        </p:spPr>
        <p:txBody>
          <a:bodyPr/>
          <a:lstStyle/>
          <a:p>
            <a:fld id="{184879E7-7123-48AC-A8B9-31C65D927BB3}" type="slidenum">
              <a:rPr lang="en-GB" smtClean="0"/>
              <a:t>‹#›</a:t>
            </a:fld>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1909" y="2133600"/>
            <a:ext cx="3235398"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93060" y="2126222"/>
            <a:ext cx="3235398"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3724BD5-ACC8-42AA-9892-CDCE6E5DE889}" type="datetimeFigureOut">
              <a:rPr lang="en-GB" smtClean="0"/>
              <a:t>06/06/2022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10"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398860" y="787783"/>
            <a:ext cx="584825" cy="365125"/>
          </a:xfrm>
        </p:spPr>
        <p:txBody>
          <a:bodyPr/>
          <a:lstStyle/>
          <a:p>
            <a:fld id="{184879E7-7123-48AC-A8B9-31C65D927BB3}" type="slidenum">
              <a:rPr lang="en-GB" smtClean="0"/>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04530" y="1972703"/>
            <a:ext cx="299454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41909" y="2548966"/>
            <a:ext cx="3257170"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29972" y="1969475"/>
            <a:ext cx="299925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375218" y="2545738"/>
            <a:ext cx="3254006"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3724BD5-ACC8-42AA-9892-CDCE6E5DE889}" type="datetimeFigureOut">
              <a:rPr lang="en-GB" smtClean="0"/>
              <a:t>06/06/2022</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12"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787783"/>
            <a:ext cx="584825" cy="365125"/>
          </a:xfrm>
        </p:spPr>
        <p:txBody>
          <a:bodyPr/>
          <a:lstStyle/>
          <a:p>
            <a:fld id="{184879E7-7123-48AC-A8B9-31C65D927BB3}" type="slidenum">
              <a:rPr lang="en-GB" smtClean="0"/>
              <a:t>‹#›</a:t>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3724BD5-ACC8-42AA-9892-CDCE6E5DE889}" type="datetimeFigureOut">
              <a:rPr lang="en-GB" smtClean="0"/>
              <a:t>06/06/2022</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7"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84879E7-7123-48AC-A8B9-31C65D927BB3}" type="slidenum">
              <a:rPr lang="en-GB" smtClean="0"/>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724BD5-ACC8-42AA-9892-CDCE6E5DE889}" type="datetimeFigureOut">
              <a:rPr lang="en-GB" smtClean="0"/>
              <a:t>06/06/2022</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6"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84879E7-7123-48AC-A8B9-31C65D927BB3}" type="slidenum">
              <a:rPr lang="en-GB" smtClean="0"/>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46088"/>
            <a:ext cx="26288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2259" y="446089"/>
            <a:ext cx="38862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1910" y="1598613"/>
            <a:ext cx="26288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724BD5-ACC8-42AA-9892-CDCE6E5DE889}" type="datetimeFigureOut">
              <a:rPr lang="en-GB" smtClean="0"/>
              <a:t>06/06/2022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9"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84879E7-7123-48AC-A8B9-31C65D927BB3}" type="slidenum">
              <a:rPr lang="en-GB" smtClean="0"/>
              <a:t>‹#›</a:t>
            </a:fld>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800600"/>
            <a:ext cx="668655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1909" y="634965"/>
            <a:ext cx="668655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941910" y="5367338"/>
            <a:ext cx="668655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724BD5-ACC8-42AA-9892-CDCE6E5DE889}" type="datetimeFigureOut">
              <a:rPr lang="en-GB" smtClean="0"/>
              <a:t>06/06/2022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9" name="Freeform 11"/>
          <p:cNvSpPr/>
          <p:nvPr/>
        </p:nvSpPr>
        <p:spPr bwMode="auto">
          <a:xfrm flipV="1">
            <a:off x="-3141" y="491172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4983088"/>
            <a:ext cx="584825" cy="365125"/>
          </a:xfrm>
        </p:spPr>
        <p:txBody>
          <a:bodyPr/>
          <a:lstStyle/>
          <a:p>
            <a:fld id="{184879E7-7123-48AC-A8B9-31C65D927BB3}" type="slidenum">
              <a:rPr lang="en-GB" smtClean="0"/>
              <a:t>‹#›</a:t>
            </a:fld>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138637"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0416" y="-786"/>
            <a:ext cx="1767506"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4694" y="624110"/>
            <a:ext cx="6683765"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1909" y="2133600"/>
            <a:ext cx="668655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1210" y="6130437"/>
            <a:ext cx="859712"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3724BD5-ACC8-42AA-9892-CDCE6E5DE889}" type="datetimeFigureOut">
              <a:rPr lang="en-GB" smtClean="0"/>
              <a:t>06/06/2022</a:t>
            </a:fld>
            <a:endParaRPr lang="en-GB" dirty="0"/>
          </a:p>
        </p:txBody>
      </p:sp>
      <p:sp>
        <p:nvSpPr>
          <p:cNvPr id="5" name="Footer Placeholder 4"/>
          <p:cNvSpPr>
            <a:spLocks noGrp="1"/>
          </p:cNvSpPr>
          <p:nvPr>
            <p:ph type="ftr" sz="quarter" idx="3"/>
          </p:nvPr>
        </p:nvSpPr>
        <p:spPr>
          <a:xfrm>
            <a:off x="1941910" y="6135809"/>
            <a:ext cx="5714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bwMode="gray">
          <a:xfrm>
            <a:off x="398860" y="787783"/>
            <a:ext cx="584825" cy="365125"/>
          </a:xfrm>
          <a:prstGeom prst="rect">
            <a:avLst/>
          </a:prstGeom>
        </p:spPr>
        <p:txBody>
          <a:bodyPr vert="horz" lIns="91440" tIns="45720" rIns="91440" bIns="45720" rtlCol="0" anchor="ctr"/>
          <a:lstStyle>
            <a:lvl1pPr algn="r">
              <a:defRPr sz="2000">
                <a:solidFill>
                  <a:srgbClr val="FEFFFF"/>
                </a:solidFill>
              </a:defRPr>
            </a:lvl1pPr>
          </a:lstStyle>
          <a:p>
            <a:fld id="{184879E7-7123-48AC-A8B9-31C65D927BB3}" type="slidenum">
              <a:rPr lang="en-GB" smtClean="0"/>
              <a:t>‹#›</a:t>
            </a:fld>
            <a:endParaRPr lang="en-GB" dirty="0"/>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9151" y="-603448"/>
            <a:ext cx="8496944" cy="7560840"/>
          </a:xfrm>
        </p:spPr>
        <p:txBody>
          <a:bodyPr>
            <a:normAutofit fontScale="90000"/>
          </a:bodyPr>
          <a:lstStyle/>
          <a:p>
            <a:pPr algn="ctr"/>
            <a:r>
              <a:rPr lang="en-GB" sz="4000" b="1" dirty="0" smtClean="0"/>
              <a:t>A PROJECT PRESENTATION</a:t>
            </a:r>
            <a:r>
              <a:rPr lang="en-GB" b="1" dirty="0" smtClean="0"/>
              <a:t> </a:t>
            </a:r>
            <a:r>
              <a:rPr lang="en-GB" dirty="0" smtClean="0"/>
              <a:t/>
            </a:r>
            <a:br>
              <a:rPr lang="en-GB" dirty="0" smtClean="0"/>
            </a:br>
            <a:r>
              <a:rPr lang="en-GB" sz="3200" dirty="0" smtClean="0"/>
              <a:t>ON</a:t>
            </a:r>
            <a:r>
              <a:rPr lang="en-GB" dirty="0" smtClean="0"/>
              <a:t/>
            </a:r>
            <a:br>
              <a:rPr lang="en-GB" dirty="0" smtClean="0"/>
            </a:br>
            <a:r>
              <a:rPr lang="en-GB" sz="4000" b="1" dirty="0" smtClean="0"/>
              <a:t>CREDIT CARD FRAUD DETECTION SYSTEM USING ANALYTIC MODELLING</a:t>
            </a:r>
            <a:r>
              <a:rPr lang="en-GB" sz="4000" dirty="0" smtClean="0"/>
              <a:t/>
            </a:r>
            <a:br>
              <a:rPr lang="en-GB" sz="4000" dirty="0" smtClean="0"/>
            </a:br>
            <a:r>
              <a:rPr lang="en-GB" sz="3200" dirty="0" smtClean="0"/>
              <a:t>BY </a:t>
            </a:r>
            <a:br>
              <a:rPr lang="en-GB" sz="3200" dirty="0" smtClean="0"/>
            </a:br>
            <a:r>
              <a:rPr lang="en-GB" sz="3200" b="1" dirty="0" smtClean="0"/>
              <a:t>OCHEI DANIEL OGHENETEGA</a:t>
            </a:r>
            <a:br>
              <a:rPr lang="en-GB" sz="3200" b="1" dirty="0" smtClean="0"/>
            </a:br>
            <a:r>
              <a:rPr lang="en-GB" sz="3200" b="1" dirty="0" smtClean="0"/>
              <a:t>180202009</a:t>
            </a:r>
            <a:r>
              <a:rPr lang="en-GB" sz="3200" dirty="0" smtClean="0"/>
              <a:t/>
            </a:r>
            <a:br>
              <a:rPr lang="en-GB" sz="3200" dirty="0" smtClean="0"/>
            </a:br>
            <a:r>
              <a:rPr lang="en-GB" sz="3200" dirty="0" smtClean="0"/>
              <a:t>DEPARTMENT OF PHYSICAL AND COMPUTER SCIENCES,</a:t>
            </a:r>
            <a:br>
              <a:rPr lang="en-GB" sz="3200" dirty="0" smtClean="0"/>
            </a:br>
            <a:r>
              <a:rPr lang="en-GB" sz="3200" dirty="0" smtClean="0"/>
              <a:t>COLLEGE OF NATURAL AND APPLIED SCIENCES,</a:t>
            </a:r>
            <a:br>
              <a:rPr lang="en-GB" sz="3200" dirty="0" smtClean="0"/>
            </a:br>
            <a:r>
              <a:rPr lang="en-GB" sz="3200" dirty="0" smtClean="0"/>
              <a:t>McPHERSON UNIVERSITY, SERIKI SOTAYO, OGUN STATE. </a:t>
            </a:r>
            <a:br>
              <a:rPr lang="en-GB" sz="3200" dirty="0" smtClean="0"/>
            </a:br>
            <a:r>
              <a:rPr lang="en-GB" sz="3200" dirty="0" smtClean="0"/>
              <a:t>PROJECT SUPERVISORS: DR. K.E. AKINOLA AND DR. KAYODE OLUMUREWA</a:t>
            </a:r>
            <a:endParaRPr lang="en-GB" sz="4000" dirty="0"/>
          </a:p>
        </p:txBody>
      </p:sp>
    </p:spTree>
    <p:extLst>
      <p:ext uri="{BB962C8B-B14F-4D97-AF65-F5344CB8AC3E}">
        <p14:creationId xmlns:p14="http://schemas.microsoft.com/office/powerpoint/2010/main" val="13991859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effectLst>
                  <a:outerShdw blurRad="38100" dist="38100" dir="2700000" algn="tl">
                    <a:srgbClr val="000000">
                      <a:alpha val="43137"/>
                    </a:srgbClr>
                  </a:outerShdw>
                </a:effectLst>
              </a:rPr>
              <a:t>METHODOLOGY</a:t>
            </a:r>
            <a:endParaRPr lang="en-GB" dirty="0">
              <a:effectLst>
                <a:outerShdw blurRad="38100" dist="38100" dir="2700000" algn="tl">
                  <a:srgbClr val="000000">
                    <a:alpha val="43137"/>
                  </a:srgbClr>
                </a:outerShdw>
              </a:effectLst>
            </a:endParaRPr>
          </a:p>
        </p:txBody>
      </p:sp>
      <p:pic>
        <p:nvPicPr>
          <p:cNvPr id="4" name="Image1"/>
          <p:cNvPicPr/>
          <p:nvPr/>
        </p:nvPicPr>
        <p:blipFill>
          <a:blip r:embed="rId2" cstate="print"/>
          <a:srcRect/>
          <a:stretch/>
        </p:blipFill>
        <p:spPr>
          <a:xfrm>
            <a:off x="1409534" y="1556792"/>
            <a:ext cx="6906882" cy="5040560"/>
          </a:xfrm>
          <a:prstGeom prst="rect">
            <a:avLst/>
          </a:prstGeom>
        </p:spPr>
      </p:pic>
    </p:spTree>
    <p:extLst>
      <p:ext uri="{BB962C8B-B14F-4D97-AF65-F5344CB8AC3E}">
        <p14:creationId xmlns:p14="http://schemas.microsoft.com/office/powerpoint/2010/main" val="20026547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9356" y="546784"/>
            <a:ext cx="6990687" cy="1143000"/>
          </a:xfrm>
        </p:spPr>
        <p:txBody>
          <a:bodyPr/>
          <a:lstStyle/>
          <a:p>
            <a:pPr algn="ctr"/>
            <a:r>
              <a:rPr lang="en-GB" dirty="0" smtClean="0">
                <a:effectLst>
                  <a:outerShdw blurRad="38100" dist="38100" dir="2700000" algn="tl">
                    <a:srgbClr val="000000">
                      <a:alpha val="43137"/>
                    </a:srgbClr>
                  </a:outerShdw>
                </a:effectLst>
              </a:rPr>
              <a:t>METHODOLOGY</a:t>
            </a:r>
            <a:endParaRPr lang="en-GB" dirty="0">
              <a:effectLst>
                <a:outerShdw blurRad="38100" dist="38100" dir="2700000" algn="tl">
                  <a:srgbClr val="000000">
                    <a:alpha val="43137"/>
                  </a:srgbClr>
                </a:outerShdw>
              </a:effectLst>
            </a:endParaRPr>
          </a:p>
        </p:txBody>
      </p:sp>
      <p:sp>
        <p:nvSpPr>
          <p:cNvPr id="6" name="Flowchart: Direct Access Storage 5"/>
          <p:cNvSpPr/>
          <p:nvPr/>
        </p:nvSpPr>
        <p:spPr>
          <a:xfrm rot="16200000">
            <a:off x="2153757" y="2910530"/>
            <a:ext cx="864096" cy="934142"/>
          </a:xfrm>
          <a:prstGeom prst="flowChartMagneticDrum">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8" name="Straight Arrow Connector 7"/>
          <p:cNvCxnSpPr>
            <a:stCxn id="6" idx="2"/>
          </p:cNvCxnSpPr>
          <p:nvPr/>
        </p:nvCxnSpPr>
        <p:spPr>
          <a:xfrm>
            <a:off x="3052876" y="3377601"/>
            <a:ext cx="5760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628938" y="3017561"/>
            <a:ext cx="1152128" cy="792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1" name="Curved Connector 10"/>
          <p:cNvCxnSpPr>
            <a:stCxn id="6" idx="4"/>
          </p:cNvCxnSpPr>
          <p:nvPr/>
        </p:nvCxnSpPr>
        <p:spPr>
          <a:xfrm rot="5400000" flipH="1" flipV="1">
            <a:off x="2699695" y="2016311"/>
            <a:ext cx="815352" cy="1043133"/>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Curved Connector 12"/>
          <p:cNvCxnSpPr/>
          <p:nvPr/>
        </p:nvCxnSpPr>
        <p:spPr>
          <a:xfrm>
            <a:off x="4805275" y="2130199"/>
            <a:ext cx="2940224" cy="874624"/>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Curved Connector 14"/>
          <p:cNvCxnSpPr/>
          <p:nvPr/>
        </p:nvCxnSpPr>
        <p:spPr>
          <a:xfrm rot="16200000" flipH="1" flipV="1">
            <a:off x="6839103" y="2111165"/>
            <a:ext cx="12738" cy="1800054"/>
          </a:xfrm>
          <a:prstGeom prst="curvedConnector3">
            <a:avLst>
              <a:gd name="adj1" fmla="val -2401264"/>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Left Brace 17"/>
          <p:cNvSpPr/>
          <p:nvPr/>
        </p:nvSpPr>
        <p:spPr>
          <a:xfrm>
            <a:off x="1572772" y="1689784"/>
            <a:ext cx="274731" cy="2177138"/>
          </a:xfrm>
          <a:prstGeom prst="leftBrace">
            <a:avLst/>
          </a:prstGeom>
          <a:noFill/>
          <a:ln cmpd="sng"/>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31" name="Rectangle 30"/>
          <p:cNvSpPr/>
          <p:nvPr/>
        </p:nvSpPr>
        <p:spPr>
          <a:xfrm>
            <a:off x="3653147" y="1795211"/>
            <a:ext cx="1152128" cy="792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3" name="Rectangle 32"/>
          <p:cNvSpPr/>
          <p:nvPr/>
        </p:nvSpPr>
        <p:spPr>
          <a:xfrm>
            <a:off x="7168482" y="4393454"/>
            <a:ext cx="1152128" cy="792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Rectangle 33"/>
          <p:cNvSpPr/>
          <p:nvPr/>
        </p:nvSpPr>
        <p:spPr>
          <a:xfrm>
            <a:off x="5407755" y="4424540"/>
            <a:ext cx="1152128" cy="792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5" name="Rectangle 34"/>
          <p:cNvSpPr/>
          <p:nvPr/>
        </p:nvSpPr>
        <p:spPr>
          <a:xfrm>
            <a:off x="3657844" y="4432656"/>
            <a:ext cx="1152128" cy="792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6" name="Rectangle 35"/>
          <p:cNvSpPr/>
          <p:nvPr/>
        </p:nvSpPr>
        <p:spPr>
          <a:xfrm>
            <a:off x="7148317" y="3017561"/>
            <a:ext cx="1152128" cy="792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7" name="Rectangle 36"/>
          <p:cNvSpPr/>
          <p:nvPr/>
        </p:nvSpPr>
        <p:spPr>
          <a:xfrm>
            <a:off x="5369381" y="3017561"/>
            <a:ext cx="1152128" cy="792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TextBox 21"/>
          <p:cNvSpPr txBox="1"/>
          <p:nvPr/>
        </p:nvSpPr>
        <p:spPr>
          <a:xfrm>
            <a:off x="1979712" y="3273099"/>
            <a:ext cx="1224136" cy="461665"/>
          </a:xfrm>
          <a:prstGeom prst="rect">
            <a:avLst/>
          </a:prstGeom>
          <a:noFill/>
        </p:spPr>
        <p:txBody>
          <a:bodyPr wrap="square" rtlCol="0">
            <a:spAutoFit/>
          </a:bodyPr>
          <a:lstStyle/>
          <a:p>
            <a:pPr algn="ctr"/>
            <a:r>
              <a:rPr lang="en-GB" sz="1200" dirty="0" smtClean="0"/>
              <a:t>Historical Data</a:t>
            </a:r>
            <a:endParaRPr lang="en-GB" sz="1200" dirty="0"/>
          </a:p>
        </p:txBody>
      </p:sp>
      <p:sp>
        <p:nvSpPr>
          <p:cNvPr id="24" name="TextBox 23"/>
          <p:cNvSpPr txBox="1"/>
          <p:nvPr/>
        </p:nvSpPr>
        <p:spPr>
          <a:xfrm>
            <a:off x="3643391" y="1929645"/>
            <a:ext cx="1123222" cy="523220"/>
          </a:xfrm>
          <a:prstGeom prst="rect">
            <a:avLst/>
          </a:prstGeom>
          <a:noFill/>
        </p:spPr>
        <p:txBody>
          <a:bodyPr wrap="square" rtlCol="0">
            <a:spAutoFit/>
          </a:bodyPr>
          <a:lstStyle/>
          <a:p>
            <a:pPr algn="ctr"/>
            <a:r>
              <a:rPr lang="en-GB" sz="1400" dirty="0" smtClean="0"/>
              <a:t>Test</a:t>
            </a:r>
          </a:p>
          <a:p>
            <a:pPr algn="ctr"/>
            <a:r>
              <a:rPr lang="en-GB" sz="1400" dirty="0" smtClean="0"/>
              <a:t> Set</a:t>
            </a:r>
            <a:endParaRPr lang="en-GB" sz="1400" dirty="0"/>
          </a:p>
        </p:txBody>
      </p:sp>
      <p:sp>
        <p:nvSpPr>
          <p:cNvPr id="25" name="TextBox 24"/>
          <p:cNvSpPr txBox="1"/>
          <p:nvPr/>
        </p:nvSpPr>
        <p:spPr>
          <a:xfrm>
            <a:off x="3651779" y="3121217"/>
            <a:ext cx="1123222" cy="584775"/>
          </a:xfrm>
          <a:prstGeom prst="rect">
            <a:avLst/>
          </a:prstGeom>
          <a:noFill/>
        </p:spPr>
        <p:txBody>
          <a:bodyPr wrap="square" rtlCol="0">
            <a:spAutoFit/>
          </a:bodyPr>
          <a:lstStyle/>
          <a:p>
            <a:pPr algn="ctr"/>
            <a:r>
              <a:rPr lang="en-GB" sz="1600" dirty="0" smtClean="0"/>
              <a:t>Training Set</a:t>
            </a:r>
            <a:endParaRPr lang="en-GB" sz="1600" dirty="0"/>
          </a:p>
        </p:txBody>
      </p:sp>
      <p:sp>
        <p:nvSpPr>
          <p:cNvPr id="26" name="TextBox 25"/>
          <p:cNvSpPr txBox="1"/>
          <p:nvPr/>
        </p:nvSpPr>
        <p:spPr>
          <a:xfrm>
            <a:off x="3675420" y="4580831"/>
            <a:ext cx="1152128" cy="338554"/>
          </a:xfrm>
          <a:prstGeom prst="rect">
            <a:avLst/>
          </a:prstGeom>
          <a:noFill/>
        </p:spPr>
        <p:txBody>
          <a:bodyPr wrap="square" rtlCol="0">
            <a:spAutoFit/>
          </a:bodyPr>
          <a:lstStyle/>
          <a:p>
            <a:pPr algn="ctr"/>
            <a:r>
              <a:rPr lang="en-GB" sz="1600" dirty="0" smtClean="0"/>
              <a:t>Stream</a:t>
            </a:r>
            <a:endParaRPr lang="en-GB" sz="1600" dirty="0"/>
          </a:p>
        </p:txBody>
      </p:sp>
      <p:sp>
        <p:nvSpPr>
          <p:cNvPr id="27" name="TextBox 26"/>
          <p:cNvSpPr txBox="1"/>
          <p:nvPr/>
        </p:nvSpPr>
        <p:spPr>
          <a:xfrm>
            <a:off x="5369381" y="4528196"/>
            <a:ext cx="1292361" cy="584775"/>
          </a:xfrm>
          <a:prstGeom prst="rect">
            <a:avLst/>
          </a:prstGeom>
          <a:noFill/>
        </p:spPr>
        <p:txBody>
          <a:bodyPr wrap="square" rtlCol="0">
            <a:spAutoFit/>
          </a:bodyPr>
          <a:lstStyle/>
          <a:p>
            <a:pPr algn="ctr"/>
            <a:r>
              <a:rPr lang="en-GB" sz="1600" dirty="0" smtClean="0"/>
              <a:t>Deployed Model</a:t>
            </a:r>
            <a:endParaRPr lang="en-GB" sz="1600" dirty="0"/>
          </a:p>
        </p:txBody>
      </p:sp>
      <p:sp>
        <p:nvSpPr>
          <p:cNvPr id="28" name="TextBox 27"/>
          <p:cNvSpPr txBox="1"/>
          <p:nvPr/>
        </p:nvSpPr>
        <p:spPr>
          <a:xfrm>
            <a:off x="7130371" y="4620221"/>
            <a:ext cx="1528139" cy="338554"/>
          </a:xfrm>
          <a:prstGeom prst="rect">
            <a:avLst/>
          </a:prstGeom>
          <a:noFill/>
        </p:spPr>
        <p:txBody>
          <a:bodyPr wrap="square" rtlCol="0">
            <a:spAutoFit/>
          </a:bodyPr>
          <a:lstStyle/>
          <a:p>
            <a:r>
              <a:rPr lang="en-GB" sz="1600" dirty="0" smtClean="0"/>
              <a:t>Predictions</a:t>
            </a:r>
            <a:endParaRPr lang="en-GB" sz="1600" dirty="0"/>
          </a:p>
        </p:txBody>
      </p:sp>
      <p:sp>
        <p:nvSpPr>
          <p:cNvPr id="29" name="TextBox 28"/>
          <p:cNvSpPr txBox="1"/>
          <p:nvPr/>
        </p:nvSpPr>
        <p:spPr>
          <a:xfrm>
            <a:off x="5369381" y="3017561"/>
            <a:ext cx="1152127" cy="830997"/>
          </a:xfrm>
          <a:prstGeom prst="rect">
            <a:avLst/>
          </a:prstGeom>
          <a:noFill/>
        </p:spPr>
        <p:txBody>
          <a:bodyPr wrap="square" rtlCol="0">
            <a:spAutoFit/>
          </a:bodyPr>
          <a:lstStyle/>
          <a:p>
            <a:r>
              <a:rPr lang="en-GB" sz="1600" dirty="0" smtClean="0"/>
              <a:t>Model Training/</a:t>
            </a:r>
          </a:p>
          <a:p>
            <a:r>
              <a:rPr lang="en-GB" sz="1600" dirty="0" smtClean="0"/>
              <a:t>Building</a:t>
            </a:r>
            <a:endParaRPr lang="en-GB" sz="1600" dirty="0"/>
          </a:p>
        </p:txBody>
      </p:sp>
      <p:sp>
        <p:nvSpPr>
          <p:cNvPr id="30" name="TextBox 29"/>
          <p:cNvSpPr txBox="1"/>
          <p:nvPr/>
        </p:nvSpPr>
        <p:spPr>
          <a:xfrm>
            <a:off x="7147923" y="3085212"/>
            <a:ext cx="1435966" cy="584775"/>
          </a:xfrm>
          <a:prstGeom prst="rect">
            <a:avLst/>
          </a:prstGeom>
          <a:noFill/>
        </p:spPr>
        <p:txBody>
          <a:bodyPr wrap="square" rtlCol="0">
            <a:spAutoFit/>
          </a:bodyPr>
          <a:lstStyle/>
          <a:p>
            <a:r>
              <a:rPr lang="en-GB" sz="1600" dirty="0" smtClean="0"/>
              <a:t>Test Model Predictions</a:t>
            </a:r>
            <a:endParaRPr lang="en-GB" sz="1600" dirty="0"/>
          </a:p>
        </p:txBody>
      </p:sp>
      <p:sp>
        <p:nvSpPr>
          <p:cNvPr id="2048" name="TextBox 2047"/>
          <p:cNvSpPr txBox="1"/>
          <p:nvPr/>
        </p:nvSpPr>
        <p:spPr>
          <a:xfrm>
            <a:off x="5831011" y="2316687"/>
            <a:ext cx="1326358" cy="307777"/>
          </a:xfrm>
          <a:prstGeom prst="rect">
            <a:avLst/>
          </a:prstGeom>
          <a:noFill/>
        </p:spPr>
        <p:txBody>
          <a:bodyPr wrap="square" rtlCol="0">
            <a:spAutoFit/>
          </a:bodyPr>
          <a:lstStyle/>
          <a:p>
            <a:r>
              <a:rPr lang="en-GB" sz="1400" dirty="0" smtClean="0"/>
              <a:t>Train/Test Loop</a:t>
            </a:r>
            <a:endParaRPr lang="en-GB" sz="1400" dirty="0"/>
          </a:p>
        </p:txBody>
      </p:sp>
      <p:sp>
        <p:nvSpPr>
          <p:cNvPr id="2063" name="TextBox 2062"/>
          <p:cNvSpPr txBox="1"/>
          <p:nvPr/>
        </p:nvSpPr>
        <p:spPr>
          <a:xfrm>
            <a:off x="382270" y="2576220"/>
            <a:ext cx="1272387" cy="369332"/>
          </a:xfrm>
          <a:prstGeom prst="rect">
            <a:avLst/>
          </a:prstGeom>
          <a:noFill/>
        </p:spPr>
        <p:txBody>
          <a:bodyPr wrap="square" rtlCol="0">
            <a:spAutoFit/>
          </a:bodyPr>
          <a:lstStyle/>
          <a:p>
            <a:r>
              <a:rPr lang="en-GB" dirty="0" smtClean="0"/>
              <a:t>Creation</a:t>
            </a:r>
            <a:endParaRPr lang="en-GB" dirty="0"/>
          </a:p>
        </p:txBody>
      </p:sp>
      <p:sp>
        <p:nvSpPr>
          <p:cNvPr id="2064" name="TextBox 2063"/>
          <p:cNvSpPr txBox="1"/>
          <p:nvPr/>
        </p:nvSpPr>
        <p:spPr>
          <a:xfrm>
            <a:off x="238253" y="4548607"/>
            <a:ext cx="1483379" cy="369332"/>
          </a:xfrm>
          <a:prstGeom prst="rect">
            <a:avLst/>
          </a:prstGeom>
          <a:noFill/>
        </p:spPr>
        <p:txBody>
          <a:bodyPr wrap="square" rtlCol="0">
            <a:spAutoFit/>
          </a:bodyPr>
          <a:lstStyle/>
          <a:p>
            <a:r>
              <a:rPr lang="en-GB" dirty="0" smtClean="0"/>
              <a:t>Production</a:t>
            </a:r>
            <a:endParaRPr lang="en-GB" dirty="0"/>
          </a:p>
        </p:txBody>
      </p:sp>
      <p:sp>
        <p:nvSpPr>
          <p:cNvPr id="2065" name="TextBox 2064"/>
          <p:cNvSpPr txBox="1"/>
          <p:nvPr/>
        </p:nvSpPr>
        <p:spPr>
          <a:xfrm>
            <a:off x="1110619" y="5634277"/>
            <a:ext cx="6973802" cy="369332"/>
          </a:xfrm>
          <a:prstGeom prst="rect">
            <a:avLst/>
          </a:prstGeom>
          <a:noFill/>
        </p:spPr>
        <p:txBody>
          <a:bodyPr wrap="square" rtlCol="0">
            <a:spAutoFit/>
          </a:bodyPr>
          <a:lstStyle/>
          <a:p>
            <a:pPr algn="ctr"/>
            <a:r>
              <a:rPr lang="en-GB" dirty="0" smtClean="0"/>
              <a:t>Architecture of the design methodology</a:t>
            </a:r>
            <a:endParaRPr lang="en-GB" dirty="0"/>
          </a:p>
        </p:txBody>
      </p:sp>
      <p:sp>
        <p:nvSpPr>
          <p:cNvPr id="38" name="Left Brace 37"/>
          <p:cNvSpPr/>
          <p:nvPr/>
        </p:nvSpPr>
        <p:spPr>
          <a:xfrm>
            <a:off x="1579180" y="3965156"/>
            <a:ext cx="274731" cy="1565098"/>
          </a:xfrm>
          <a:prstGeom prst="leftBrace">
            <a:avLst/>
          </a:prstGeom>
          <a:noFill/>
          <a:ln cmpd="sng"/>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cxnSp>
        <p:nvCxnSpPr>
          <p:cNvPr id="39" name="Straight Arrow Connector 38"/>
          <p:cNvCxnSpPr/>
          <p:nvPr/>
        </p:nvCxnSpPr>
        <p:spPr>
          <a:xfrm>
            <a:off x="4793319" y="3433059"/>
            <a:ext cx="5760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4809972" y="4828700"/>
            <a:ext cx="62990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5945445" y="3848558"/>
            <a:ext cx="0" cy="5678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6581307" y="4789498"/>
            <a:ext cx="5760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755326" y="2457404"/>
            <a:ext cx="1163486" cy="523220"/>
          </a:xfrm>
          <a:prstGeom prst="rect">
            <a:avLst/>
          </a:prstGeom>
          <a:noFill/>
        </p:spPr>
        <p:txBody>
          <a:bodyPr wrap="square" rtlCol="0">
            <a:spAutoFit/>
          </a:bodyPr>
          <a:lstStyle/>
          <a:p>
            <a:r>
              <a:rPr lang="en-GB" sz="1400" dirty="0" smtClean="0"/>
              <a:t>Feature Extraction</a:t>
            </a:r>
            <a:endParaRPr lang="en-GB" sz="1400" dirty="0"/>
          </a:p>
        </p:txBody>
      </p:sp>
    </p:spTree>
    <p:extLst>
      <p:ext uri="{BB962C8B-B14F-4D97-AF65-F5344CB8AC3E}">
        <p14:creationId xmlns:p14="http://schemas.microsoft.com/office/powerpoint/2010/main" val="33730984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effectLst>
                  <a:outerShdw blurRad="38100" dist="38100" dir="2700000" algn="tl">
                    <a:srgbClr val="000000">
                      <a:alpha val="43137"/>
                    </a:srgbClr>
                  </a:outerShdw>
                </a:effectLst>
              </a:rPr>
              <a:t>METHODOLOGY</a:t>
            </a:r>
            <a:endParaRPr lang="en-GB" dirty="0"/>
          </a:p>
        </p:txBody>
      </p:sp>
      <p:pic>
        <p:nvPicPr>
          <p:cNvPr id="4" name="Picture 3"/>
          <p:cNvPicPr/>
          <p:nvPr/>
        </p:nvPicPr>
        <p:blipFill>
          <a:blip r:embed="rId2" cstate="print"/>
          <a:srcRect/>
          <a:stretch/>
        </p:blipFill>
        <p:spPr>
          <a:xfrm>
            <a:off x="1432894" y="1356499"/>
            <a:ext cx="6912768" cy="4931747"/>
          </a:xfrm>
          <a:prstGeom prst="rect">
            <a:avLst/>
          </a:prstGeom>
        </p:spPr>
      </p:pic>
      <p:sp>
        <p:nvSpPr>
          <p:cNvPr id="5" name="TextBox 4"/>
          <p:cNvSpPr txBox="1"/>
          <p:nvPr/>
        </p:nvSpPr>
        <p:spPr>
          <a:xfrm>
            <a:off x="1756930" y="6288246"/>
            <a:ext cx="6264696" cy="369332"/>
          </a:xfrm>
          <a:prstGeom prst="rect">
            <a:avLst/>
          </a:prstGeom>
          <a:noFill/>
        </p:spPr>
        <p:txBody>
          <a:bodyPr wrap="square" rtlCol="0">
            <a:spAutoFit/>
          </a:bodyPr>
          <a:lstStyle/>
          <a:p>
            <a:pPr algn="ctr"/>
            <a:r>
              <a:rPr lang="en-GB" dirty="0" err="1" smtClean="0"/>
              <a:t>Screencap</a:t>
            </a:r>
            <a:r>
              <a:rPr lang="en-GB" dirty="0" smtClean="0"/>
              <a:t> of </a:t>
            </a:r>
            <a:r>
              <a:rPr lang="en-GB" dirty="0" err="1" smtClean="0"/>
              <a:t>Jupyter</a:t>
            </a:r>
            <a:r>
              <a:rPr lang="en-GB" dirty="0" smtClean="0"/>
              <a:t> Notebook Landing Page</a:t>
            </a:r>
            <a:endParaRPr lang="en-GB" dirty="0"/>
          </a:p>
        </p:txBody>
      </p:sp>
    </p:spTree>
    <p:extLst>
      <p:ext uri="{BB962C8B-B14F-4D97-AF65-F5344CB8AC3E}">
        <p14:creationId xmlns:p14="http://schemas.microsoft.com/office/powerpoint/2010/main" val="35015964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effectLst>
                  <a:outerShdw blurRad="38100" dist="38100" dir="2700000" algn="tl">
                    <a:srgbClr val="000000">
                      <a:alpha val="43137"/>
                    </a:srgbClr>
                  </a:outerShdw>
                </a:effectLst>
              </a:rPr>
              <a:t>IMPLEMENTATION</a:t>
            </a:r>
            <a:endParaRPr lang="en-GB"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r>
              <a:rPr lang="en-GB" sz="2800" dirty="0" smtClean="0"/>
              <a:t>Logistic Regression</a:t>
            </a:r>
          </a:p>
          <a:p>
            <a:r>
              <a:rPr lang="en-GB" sz="2800" dirty="0" smtClean="0"/>
              <a:t>Isolation Forest</a:t>
            </a:r>
          </a:p>
          <a:p>
            <a:r>
              <a:rPr lang="en-GB" sz="2800" dirty="0" smtClean="0"/>
              <a:t>KNN Classifier</a:t>
            </a:r>
            <a:endParaRPr lang="en-GB" sz="2800" dirty="0"/>
          </a:p>
        </p:txBody>
      </p:sp>
    </p:spTree>
    <p:extLst>
      <p:ext uri="{BB962C8B-B14F-4D97-AF65-F5344CB8AC3E}">
        <p14:creationId xmlns:p14="http://schemas.microsoft.com/office/powerpoint/2010/main" val="42931505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effectLst>
                  <a:outerShdw blurRad="38100" dist="38100" dir="2700000" algn="tl">
                    <a:srgbClr val="000000">
                      <a:alpha val="43137"/>
                    </a:srgbClr>
                  </a:outerShdw>
                </a:effectLst>
              </a:rPr>
              <a:t>IMPLEMENTATION</a:t>
            </a:r>
            <a:endParaRPr lang="en-GB"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572735" y="1484784"/>
            <a:ext cx="6686550" cy="3777622"/>
          </a:xfrm>
        </p:spPr>
        <p:txBody>
          <a:bodyPr/>
          <a:lstStyle/>
          <a:p>
            <a:r>
              <a:rPr lang="en-GB" sz="2400" dirty="0" smtClean="0"/>
              <a:t>Logistic Regression</a:t>
            </a:r>
          </a:p>
          <a:p>
            <a:endParaRPr lang="en-GB" dirty="0"/>
          </a:p>
        </p:txBody>
      </p:sp>
      <p:pic>
        <p:nvPicPr>
          <p:cNvPr id="5" name="Picture 4"/>
          <p:cNvPicPr/>
          <p:nvPr/>
        </p:nvPicPr>
        <p:blipFill>
          <a:blip r:embed="rId2" cstate="print"/>
          <a:srcRect/>
          <a:stretch/>
        </p:blipFill>
        <p:spPr>
          <a:xfrm>
            <a:off x="1835696" y="2132856"/>
            <a:ext cx="6264696" cy="4032448"/>
          </a:xfrm>
          <a:prstGeom prst="rect">
            <a:avLst/>
          </a:prstGeom>
        </p:spPr>
      </p:pic>
    </p:spTree>
    <p:extLst>
      <p:ext uri="{BB962C8B-B14F-4D97-AF65-F5344CB8AC3E}">
        <p14:creationId xmlns:p14="http://schemas.microsoft.com/office/powerpoint/2010/main" val="25121075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effectLst>
                  <a:outerShdw blurRad="38100" dist="38100" dir="2700000" algn="tl">
                    <a:srgbClr val="000000">
                      <a:alpha val="43137"/>
                    </a:srgbClr>
                  </a:outerShdw>
                </a:effectLst>
              </a:rPr>
              <a:t>IMPLEMENTATION</a:t>
            </a:r>
            <a:endParaRPr lang="en-GB"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835696" y="1700808"/>
            <a:ext cx="6686550" cy="3777622"/>
          </a:xfrm>
        </p:spPr>
        <p:txBody>
          <a:bodyPr/>
          <a:lstStyle/>
          <a:p>
            <a:pPr marL="0" indent="0" algn="ctr">
              <a:buNone/>
            </a:pPr>
            <a:r>
              <a:rPr lang="en-GB" sz="2000" dirty="0" smtClean="0"/>
              <a:t>Distributed </a:t>
            </a:r>
            <a:r>
              <a:rPr lang="en-GB" sz="2000" dirty="0" err="1" smtClean="0"/>
              <a:t>Dataframe</a:t>
            </a:r>
            <a:r>
              <a:rPr lang="en-GB" sz="2000" dirty="0" smtClean="0"/>
              <a:t> using Logistic Regression Model</a:t>
            </a:r>
          </a:p>
          <a:p>
            <a:endParaRPr lang="en-GB" dirty="0"/>
          </a:p>
        </p:txBody>
      </p:sp>
      <p:pic>
        <p:nvPicPr>
          <p:cNvPr id="4" name="Picture 3"/>
          <p:cNvPicPr/>
          <p:nvPr/>
        </p:nvPicPr>
        <p:blipFill>
          <a:blip r:embed="rId2" cstate="print"/>
          <a:srcRect/>
          <a:stretch/>
        </p:blipFill>
        <p:spPr>
          <a:xfrm>
            <a:off x="2074936" y="2395146"/>
            <a:ext cx="6048672" cy="4104456"/>
          </a:xfrm>
          <a:prstGeom prst="rect">
            <a:avLst/>
          </a:prstGeom>
        </p:spPr>
      </p:pic>
    </p:spTree>
    <p:extLst>
      <p:ext uri="{BB962C8B-B14F-4D97-AF65-F5344CB8AC3E}">
        <p14:creationId xmlns:p14="http://schemas.microsoft.com/office/powerpoint/2010/main" val="6044082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effectLst>
                  <a:outerShdw blurRad="38100" dist="38100" dir="2700000" algn="tl">
                    <a:srgbClr val="000000">
                      <a:alpha val="43137"/>
                    </a:srgbClr>
                  </a:outerShdw>
                </a:effectLst>
              </a:rPr>
              <a:t>IMPLEMENTATION</a:t>
            </a:r>
            <a:endParaRPr lang="en-GB" dirty="0">
              <a:effectLst>
                <a:outerShdw blurRad="38100" dist="38100" dir="2700000" algn="tl">
                  <a:srgbClr val="000000">
                    <a:alpha val="43137"/>
                  </a:srgbClr>
                </a:outerShdw>
              </a:effectLst>
            </a:endParaRPr>
          </a:p>
        </p:txBody>
      </p:sp>
      <p:pic>
        <p:nvPicPr>
          <p:cNvPr id="4" name="Content Placeholder 3"/>
          <p:cNvPicPr>
            <a:picLocks noGrp="1"/>
          </p:cNvPicPr>
          <p:nvPr>
            <p:ph idx="1"/>
          </p:nvPr>
        </p:nvPicPr>
        <p:blipFill>
          <a:blip r:embed="rId2" cstate="print"/>
          <a:srcRect/>
          <a:stretch/>
        </p:blipFill>
        <p:spPr>
          <a:xfrm>
            <a:off x="2555776" y="1988840"/>
            <a:ext cx="4631828" cy="3811736"/>
          </a:xfrm>
          <a:prstGeom prst="rect">
            <a:avLst/>
          </a:prstGeom>
        </p:spPr>
      </p:pic>
      <p:sp>
        <p:nvSpPr>
          <p:cNvPr id="5" name="TextBox 4"/>
          <p:cNvSpPr txBox="1"/>
          <p:nvPr/>
        </p:nvSpPr>
        <p:spPr>
          <a:xfrm>
            <a:off x="2051720" y="6165304"/>
            <a:ext cx="5976664" cy="646331"/>
          </a:xfrm>
          <a:prstGeom prst="rect">
            <a:avLst/>
          </a:prstGeom>
          <a:noFill/>
        </p:spPr>
        <p:txBody>
          <a:bodyPr wrap="square" rtlCol="0">
            <a:spAutoFit/>
          </a:bodyPr>
          <a:lstStyle/>
          <a:p>
            <a:pPr algn="ctr"/>
            <a:r>
              <a:rPr lang="en-GB" dirty="0" smtClean="0"/>
              <a:t>AUC-ROC Curve of True Positive Rate and False Positive Rate</a:t>
            </a:r>
            <a:endParaRPr lang="en-GB" dirty="0"/>
          </a:p>
        </p:txBody>
      </p:sp>
    </p:spTree>
    <p:extLst>
      <p:ext uri="{BB962C8B-B14F-4D97-AF65-F5344CB8AC3E}">
        <p14:creationId xmlns:p14="http://schemas.microsoft.com/office/powerpoint/2010/main" val="13217212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effectLst>
                  <a:outerShdw blurRad="38100" dist="38100" dir="2700000" algn="tl">
                    <a:srgbClr val="000000">
                      <a:alpha val="43137"/>
                    </a:srgbClr>
                  </a:outerShdw>
                </a:effectLst>
              </a:rPr>
              <a:t>IMPLEMENTATION</a:t>
            </a:r>
            <a:endParaRPr lang="en-GB" dirty="0">
              <a:effectLst>
                <a:outerShdw blurRad="38100" dist="38100" dir="2700000" algn="tl">
                  <a:srgbClr val="000000">
                    <a:alpha val="43137"/>
                  </a:srgbClr>
                </a:outerShdw>
              </a:effectLst>
            </a:endParaRPr>
          </a:p>
        </p:txBody>
      </p:sp>
      <p:pic>
        <p:nvPicPr>
          <p:cNvPr id="4" name="Content Placeholder 3"/>
          <p:cNvPicPr>
            <a:picLocks noGrp="1"/>
          </p:cNvPicPr>
          <p:nvPr>
            <p:ph idx="1"/>
          </p:nvPr>
        </p:nvPicPr>
        <p:blipFill>
          <a:blip r:embed="rId2" cstate="print"/>
          <a:srcRect/>
          <a:stretch/>
        </p:blipFill>
        <p:spPr>
          <a:xfrm>
            <a:off x="1403648" y="1556792"/>
            <a:ext cx="6984776" cy="4752528"/>
          </a:xfrm>
          <a:prstGeom prst="rect">
            <a:avLst/>
          </a:prstGeom>
        </p:spPr>
      </p:pic>
      <p:sp>
        <p:nvSpPr>
          <p:cNvPr id="5" name="TextBox 4"/>
          <p:cNvSpPr txBox="1"/>
          <p:nvPr/>
        </p:nvSpPr>
        <p:spPr>
          <a:xfrm>
            <a:off x="5580112" y="6381328"/>
            <a:ext cx="2880320" cy="369332"/>
          </a:xfrm>
          <a:prstGeom prst="rect">
            <a:avLst/>
          </a:prstGeom>
          <a:noFill/>
        </p:spPr>
        <p:txBody>
          <a:bodyPr wrap="square" rtlCol="0">
            <a:spAutoFit/>
          </a:bodyPr>
          <a:lstStyle/>
          <a:p>
            <a:r>
              <a:rPr lang="en-GB" dirty="0" smtClean="0"/>
              <a:t>Logistic Regression</a:t>
            </a:r>
            <a:endParaRPr lang="en-GB" dirty="0"/>
          </a:p>
        </p:txBody>
      </p:sp>
    </p:spTree>
    <p:extLst>
      <p:ext uri="{BB962C8B-B14F-4D97-AF65-F5344CB8AC3E}">
        <p14:creationId xmlns:p14="http://schemas.microsoft.com/office/powerpoint/2010/main" val="33664414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effectLst>
                  <a:outerShdw blurRad="38100" dist="38100" dir="2700000" algn="tl">
                    <a:srgbClr val="000000">
                      <a:alpha val="43137"/>
                    </a:srgbClr>
                  </a:outerShdw>
                </a:effectLst>
              </a:rPr>
              <a:t>IMPLEMENTATION</a:t>
            </a:r>
            <a:endParaRPr lang="en-GB"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660773" y="1556792"/>
            <a:ext cx="6686550" cy="3777622"/>
          </a:xfrm>
        </p:spPr>
        <p:txBody>
          <a:bodyPr/>
          <a:lstStyle/>
          <a:p>
            <a:r>
              <a:rPr lang="en-GB" sz="2400" dirty="0" smtClean="0"/>
              <a:t>Isolation Forest Algorithm</a:t>
            </a:r>
          </a:p>
          <a:p>
            <a:endParaRPr lang="en-GB" dirty="0"/>
          </a:p>
        </p:txBody>
      </p:sp>
      <p:pic>
        <p:nvPicPr>
          <p:cNvPr id="4" name="Picture 3"/>
          <p:cNvPicPr/>
          <p:nvPr/>
        </p:nvPicPr>
        <p:blipFill>
          <a:blip r:embed="rId2"/>
          <a:stretch>
            <a:fillRect/>
          </a:stretch>
        </p:blipFill>
        <p:spPr>
          <a:xfrm>
            <a:off x="2267744" y="2270734"/>
            <a:ext cx="5625728" cy="3672132"/>
          </a:xfrm>
          <a:prstGeom prst="rect">
            <a:avLst/>
          </a:prstGeom>
        </p:spPr>
      </p:pic>
    </p:spTree>
    <p:extLst>
      <p:ext uri="{BB962C8B-B14F-4D97-AF65-F5344CB8AC3E}">
        <p14:creationId xmlns:p14="http://schemas.microsoft.com/office/powerpoint/2010/main" val="15811526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effectLst>
                  <a:outerShdw blurRad="38100" dist="38100" dir="2700000" algn="tl">
                    <a:srgbClr val="000000">
                      <a:alpha val="43137"/>
                    </a:srgbClr>
                  </a:outerShdw>
                </a:effectLst>
              </a:rPr>
              <a:t>IMPLEMENTATION</a:t>
            </a:r>
            <a:endParaRPr lang="en-GB"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259632" y="1268760"/>
            <a:ext cx="6686550" cy="3777622"/>
          </a:xfrm>
        </p:spPr>
        <p:txBody>
          <a:bodyPr/>
          <a:lstStyle/>
          <a:p>
            <a:r>
              <a:rPr lang="en-GB" dirty="0" smtClean="0"/>
              <a:t>Isolation Forest Algorithm</a:t>
            </a:r>
          </a:p>
          <a:p>
            <a:endParaRPr lang="en-GB" dirty="0"/>
          </a:p>
        </p:txBody>
      </p:sp>
      <p:pic>
        <p:nvPicPr>
          <p:cNvPr id="4" name="Picture 3"/>
          <p:cNvPicPr/>
          <p:nvPr/>
        </p:nvPicPr>
        <p:blipFill>
          <a:blip r:embed="rId2"/>
          <a:stretch>
            <a:fillRect/>
          </a:stretch>
        </p:blipFill>
        <p:spPr>
          <a:xfrm>
            <a:off x="1288232" y="1772816"/>
            <a:ext cx="7128000" cy="4608000"/>
          </a:xfrm>
          <a:prstGeom prst="rect">
            <a:avLst/>
          </a:prstGeom>
        </p:spPr>
      </p:pic>
    </p:spTree>
    <p:extLst>
      <p:ext uri="{BB962C8B-B14F-4D97-AF65-F5344CB8AC3E}">
        <p14:creationId xmlns:p14="http://schemas.microsoft.com/office/powerpoint/2010/main" val="18596258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effectLst>
                  <a:outerShdw blurRad="38100" dist="38100" dir="2700000" algn="tl">
                    <a:srgbClr val="000000">
                      <a:alpha val="43137"/>
                    </a:srgbClr>
                  </a:outerShdw>
                </a:effectLst>
              </a:rPr>
              <a:t>PRESENTATION OUTLINE</a:t>
            </a:r>
            <a:endParaRPr lang="en-GB"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763688" y="1844824"/>
            <a:ext cx="6686550" cy="3777622"/>
          </a:xfrm>
        </p:spPr>
        <p:txBody>
          <a:bodyPr>
            <a:noAutofit/>
          </a:bodyPr>
          <a:lstStyle/>
          <a:p>
            <a:r>
              <a:rPr lang="en-GB" sz="2400" dirty="0" smtClean="0"/>
              <a:t>Introduction</a:t>
            </a:r>
          </a:p>
          <a:p>
            <a:r>
              <a:rPr lang="en-GB" sz="2400" dirty="0" smtClean="0"/>
              <a:t>Statement of Problem</a:t>
            </a:r>
          </a:p>
          <a:p>
            <a:r>
              <a:rPr lang="en-GB" sz="2400" dirty="0" smtClean="0"/>
              <a:t>Significance of Study</a:t>
            </a:r>
          </a:p>
          <a:p>
            <a:r>
              <a:rPr lang="en-GB" sz="2400" dirty="0" smtClean="0"/>
              <a:t>Comparative Literature Study</a:t>
            </a:r>
          </a:p>
          <a:p>
            <a:r>
              <a:rPr lang="en-GB" sz="2400" dirty="0" smtClean="0"/>
              <a:t>Aims and Objectives</a:t>
            </a:r>
          </a:p>
          <a:p>
            <a:r>
              <a:rPr lang="en-GB" sz="2400" dirty="0" smtClean="0"/>
              <a:t>Methodology </a:t>
            </a:r>
          </a:p>
          <a:p>
            <a:r>
              <a:rPr lang="en-GB" sz="2400" dirty="0" smtClean="0"/>
              <a:t>Expected Outcomes</a:t>
            </a:r>
          </a:p>
          <a:p>
            <a:r>
              <a:rPr lang="en-GB" sz="2400" dirty="0" smtClean="0"/>
              <a:t>References</a:t>
            </a:r>
            <a:endParaRPr lang="en-GB" sz="2400" dirty="0"/>
          </a:p>
        </p:txBody>
      </p:sp>
    </p:spTree>
    <p:extLst>
      <p:ext uri="{BB962C8B-B14F-4D97-AF65-F5344CB8AC3E}">
        <p14:creationId xmlns:p14="http://schemas.microsoft.com/office/powerpoint/2010/main" val="5415762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effectLst>
                  <a:outerShdw blurRad="38100" dist="38100" dir="2700000" algn="tl">
                    <a:srgbClr val="000000">
                      <a:alpha val="43137"/>
                    </a:srgbClr>
                  </a:outerShdw>
                </a:effectLst>
              </a:rPr>
              <a:t>IMPLEMENTATION</a:t>
            </a:r>
            <a:endParaRPr lang="en-GB"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GB" dirty="0" smtClean="0"/>
              <a:t>KNN</a:t>
            </a:r>
          </a:p>
          <a:p>
            <a:endParaRPr lang="en-GB" dirty="0"/>
          </a:p>
        </p:txBody>
      </p:sp>
      <p:pic>
        <p:nvPicPr>
          <p:cNvPr id="4" name="Picture 3"/>
          <p:cNvPicPr/>
          <p:nvPr/>
        </p:nvPicPr>
        <p:blipFill>
          <a:blip r:embed="rId2"/>
          <a:stretch>
            <a:fillRect/>
          </a:stretch>
        </p:blipFill>
        <p:spPr>
          <a:xfrm>
            <a:off x="1305431" y="1700808"/>
            <a:ext cx="7128792" cy="4608512"/>
          </a:xfrm>
          <a:prstGeom prst="rect">
            <a:avLst/>
          </a:prstGeom>
        </p:spPr>
      </p:pic>
      <p:sp>
        <p:nvSpPr>
          <p:cNvPr id="6" name="TextBox 5"/>
          <p:cNvSpPr txBox="1"/>
          <p:nvPr/>
        </p:nvSpPr>
        <p:spPr>
          <a:xfrm>
            <a:off x="4869828" y="6309320"/>
            <a:ext cx="3564396" cy="369332"/>
          </a:xfrm>
          <a:prstGeom prst="rect">
            <a:avLst/>
          </a:prstGeom>
          <a:noFill/>
        </p:spPr>
        <p:txBody>
          <a:bodyPr wrap="square" rtlCol="0">
            <a:spAutoFit/>
          </a:bodyPr>
          <a:lstStyle/>
          <a:p>
            <a:r>
              <a:rPr lang="en-GB" dirty="0" err="1" smtClean="0"/>
              <a:t>KNearestNeigbours</a:t>
            </a:r>
            <a:r>
              <a:rPr lang="en-GB" dirty="0" smtClean="0"/>
              <a:t> Classifier</a:t>
            </a:r>
            <a:endParaRPr lang="en-GB" dirty="0"/>
          </a:p>
        </p:txBody>
      </p:sp>
    </p:spTree>
    <p:extLst>
      <p:ext uri="{BB962C8B-B14F-4D97-AF65-F5344CB8AC3E}">
        <p14:creationId xmlns:p14="http://schemas.microsoft.com/office/powerpoint/2010/main" val="50856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effectLst>
                  <a:outerShdw blurRad="38100" dist="38100" dir="2700000" algn="tl">
                    <a:srgbClr val="000000">
                      <a:alpha val="43137"/>
                    </a:srgbClr>
                  </a:outerShdw>
                </a:effectLst>
              </a:rPr>
              <a:t>CONTRIBUTION TO KNOWLEDGE</a:t>
            </a:r>
            <a:endParaRPr lang="en-GB"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691680" y="2060848"/>
            <a:ext cx="6686550" cy="3777622"/>
          </a:xfrm>
        </p:spPr>
        <p:txBody>
          <a:bodyPr>
            <a:noAutofit/>
          </a:bodyPr>
          <a:lstStyle/>
          <a:p>
            <a:pPr marL="0" indent="0">
              <a:buNone/>
            </a:pPr>
            <a:r>
              <a:rPr lang="en-GB" sz="2800" dirty="0" smtClean="0"/>
              <a:t>Through the </a:t>
            </a:r>
            <a:r>
              <a:rPr lang="en-GB" sz="2800" dirty="0" smtClean="0"/>
              <a:t>evaluation of </a:t>
            </a:r>
            <a:r>
              <a:rPr lang="en-GB" sz="2800" dirty="0" smtClean="0"/>
              <a:t>these techniques, these </a:t>
            </a:r>
            <a:r>
              <a:rPr lang="en-GB" sz="2800" dirty="0" smtClean="0"/>
              <a:t>statistical models proved to be ideal for anomaly detection. This </a:t>
            </a:r>
            <a:r>
              <a:rPr lang="en-GB" sz="2800" dirty="0" smtClean="0"/>
              <a:t>research can be used by </a:t>
            </a:r>
            <a:r>
              <a:rPr lang="en-GB" sz="2800" dirty="0"/>
              <a:t>E-Commerce </a:t>
            </a:r>
            <a:r>
              <a:rPr lang="en-GB" sz="2800" dirty="0" smtClean="0"/>
              <a:t>platforms, credit card merchants and financial institutions alike to curb </a:t>
            </a:r>
            <a:r>
              <a:rPr lang="en-GB" sz="2800" dirty="0"/>
              <a:t>the ever rising cases of fraudulent activities.</a:t>
            </a:r>
            <a:r>
              <a:rPr lang="en-GB" sz="2800" dirty="0" smtClean="0"/>
              <a:t> </a:t>
            </a:r>
            <a:endParaRPr lang="en-GB" sz="2800" dirty="0"/>
          </a:p>
        </p:txBody>
      </p:sp>
    </p:spTree>
    <p:extLst>
      <p:ext uri="{BB962C8B-B14F-4D97-AF65-F5344CB8AC3E}">
        <p14:creationId xmlns:p14="http://schemas.microsoft.com/office/powerpoint/2010/main" val="28915679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effectLst>
                  <a:outerShdw blurRad="38100" dist="38100" dir="2700000" algn="tl">
                    <a:srgbClr val="000000">
                      <a:alpha val="43137"/>
                    </a:srgbClr>
                  </a:outerShdw>
                </a:effectLst>
              </a:rPr>
              <a:t>REFERENCES</a:t>
            </a:r>
            <a:endParaRPr lang="en-GB"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23528" y="1700808"/>
            <a:ext cx="8424936" cy="4968552"/>
          </a:xfrm>
        </p:spPr>
        <p:txBody>
          <a:bodyPr>
            <a:normAutofit fontScale="70000" lnSpcReduction="20000"/>
          </a:bodyPr>
          <a:lstStyle/>
          <a:p>
            <a:r>
              <a:rPr lang="en-GB" dirty="0"/>
              <a:t>Alenzi, H. Z., &amp; Aljehane, N. O. (2020). Fraud Detection in Credit Cards using Logistic Regression. </a:t>
            </a:r>
            <a:r>
              <a:rPr lang="en-GB" i="1" dirty="0"/>
              <a:t>International Journal of Advanced Computer science and applications (IJACSA)</a:t>
            </a:r>
            <a:r>
              <a:rPr lang="en-GB" dirty="0"/>
              <a:t>, </a:t>
            </a:r>
            <a:r>
              <a:rPr lang="en-GB" i="1" dirty="0"/>
              <a:t>11</a:t>
            </a:r>
            <a:r>
              <a:rPr lang="en-GB" dirty="0"/>
              <a:t>(12</a:t>
            </a:r>
            <a:r>
              <a:rPr lang="en-GB" dirty="0" smtClean="0"/>
              <a:t>).</a:t>
            </a:r>
          </a:p>
          <a:p>
            <a:r>
              <a:rPr lang="en-GB" dirty="0"/>
              <a:t>Ayorinde, K. (2021). </a:t>
            </a:r>
            <a:r>
              <a:rPr lang="en-GB" i="1" dirty="0"/>
              <a:t>A Methodology for Detecting Credit Card Fraud</a:t>
            </a:r>
            <a:r>
              <a:rPr lang="en-GB" dirty="0"/>
              <a:t> (Doctoral dissertation, Minnesota State University, Mankato).</a:t>
            </a:r>
            <a:endParaRPr lang="en-GB" dirty="0" smtClean="0"/>
          </a:p>
          <a:p>
            <a:r>
              <a:rPr lang="en-GB" dirty="0"/>
              <a:t>Darwish, S. M. (2020). An intelligent credit card fraud detection approach based on semantic fusion of two classifiers. </a:t>
            </a:r>
            <a:r>
              <a:rPr lang="en-GB" i="1" dirty="0"/>
              <a:t>Soft Computing</a:t>
            </a:r>
            <a:r>
              <a:rPr lang="en-GB" dirty="0"/>
              <a:t>, </a:t>
            </a:r>
            <a:r>
              <a:rPr lang="en-GB" i="1" dirty="0"/>
              <a:t>24</a:t>
            </a:r>
            <a:r>
              <a:rPr lang="en-GB" dirty="0"/>
              <a:t>(2), 1243-1253.</a:t>
            </a:r>
            <a:endParaRPr lang="en-GB" dirty="0" smtClean="0"/>
          </a:p>
          <a:p>
            <a:r>
              <a:rPr lang="en-GB" dirty="0" smtClean="0"/>
              <a:t>Maniraj, S. P., Saini, A., Ahmed, S., &amp; Sarkar, S. (2019). Credit card fraud detection using machine learning and data science. </a:t>
            </a:r>
            <a:r>
              <a:rPr lang="en-GB" i="1" dirty="0" smtClean="0"/>
              <a:t>International Journal of Engineering Research and</a:t>
            </a:r>
            <a:r>
              <a:rPr lang="en-GB" dirty="0" smtClean="0"/>
              <a:t>, </a:t>
            </a:r>
            <a:r>
              <a:rPr lang="en-GB" i="1" dirty="0" smtClean="0"/>
              <a:t>8</a:t>
            </a:r>
            <a:r>
              <a:rPr lang="en-GB" dirty="0" smtClean="0"/>
              <a:t>(09).</a:t>
            </a:r>
          </a:p>
          <a:p>
            <a:r>
              <a:rPr lang="en-GB" dirty="0"/>
              <a:t>Marchal, S., &amp; Szyller, S. (2019, December). Detecting organized eCommerce fraud using scalable categorical clustering. In </a:t>
            </a:r>
            <a:r>
              <a:rPr lang="en-GB" i="1" dirty="0"/>
              <a:t>Proceedings of the 35th Annual Computer Security Applications Conference</a:t>
            </a:r>
            <a:r>
              <a:rPr lang="en-GB" dirty="0"/>
              <a:t> (215-228</a:t>
            </a:r>
            <a:r>
              <a:rPr lang="en-GB" dirty="0" smtClean="0"/>
              <a:t>).</a:t>
            </a:r>
          </a:p>
          <a:p>
            <a:r>
              <a:rPr lang="en-GB" dirty="0"/>
              <a:t>Raj, S. B. E., &amp; Portia, A. A. (2011, March). Analysis on credit card fraud detection methods. In </a:t>
            </a:r>
            <a:r>
              <a:rPr lang="en-GB" i="1" dirty="0"/>
              <a:t>2011 International Conference on Computer, Communication and Electrical Technology (ICCCET)</a:t>
            </a:r>
            <a:r>
              <a:rPr lang="en-GB" dirty="0"/>
              <a:t> (152-156). IEEE</a:t>
            </a:r>
            <a:r>
              <a:rPr lang="en-GB" dirty="0" smtClean="0"/>
              <a:t>.</a:t>
            </a:r>
          </a:p>
          <a:p>
            <a:r>
              <a:rPr lang="en-GB" dirty="0"/>
              <a:t>Shirgave, S., Awati, C., More, R., &amp; Patil, S. (2019). A Review On Credit Card Fraud Detection Using Machine Learning. </a:t>
            </a:r>
            <a:r>
              <a:rPr lang="en-GB" i="1" dirty="0"/>
              <a:t>Int. J. Sci. Technol. Res</a:t>
            </a:r>
            <a:r>
              <a:rPr lang="en-GB" dirty="0"/>
              <a:t>, </a:t>
            </a:r>
            <a:r>
              <a:rPr lang="en-GB" i="1" dirty="0"/>
              <a:t>8</a:t>
            </a:r>
            <a:r>
              <a:rPr lang="en-GB" dirty="0"/>
              <a:t>, 1217-1220</a:t>
            </a:r>
            <a:endParaRPr lang="en-GB" dirty="0" smtClean="0"/>
          </a:p>
          <a:p>
            <a:r>
              <a:rPr lang="en-GB" dirty="0" smtClean="0"/>
              <a:t>Wang</a:t>
            </a:r>
            <a:r>
              <a:rPr lang="en-GB" dirty="0"/>
              <a:t>, C., &amp; Han, D. (2019). Credit card fraud forecasting model based on clustering analysis and integrated support vector machine. </a:t>
            </a:r>
            <a:r>
              <a:rPr lang="en-GB" i="1" dirty="0"/>
              <a:t>Cluster Computing</a:t>
            </a:r>
            <a:r>
              <a:rPr lang="en-GB" dirty="0"/>
              <a:t>, </a:t>
            </a:r>
            <a:r>
              <a:rPr lang="en-GB" i="1" dirty="0"/>
              <a:t>22</a:t>
            </a:r>
            <a:r>
              <a:rPr lang="en-GB" dirty="0"/>
              <a:t>(6), 13861-13866</a:t>
            </a:r>
            <a:r>
              <a:rPr lang="en-GB" dirty="0" smtClean="0"/>
              <a:t>.</a:t>
            </a:r>
          </a:p>
          <a:p>
            <a:r>
              <a:rPr lang="en-GB" dirty="0"/>
              <a:t>Warghade, S., Desai, S., &amp; Patil, V. (2020). Credit Card Fraud Detection from Imbalanced Dataset Using Machine Learning Algorithm. </a:t>
            </a:r>
            <a:r>
              <a:rPr lang="en-GB" i="1" dirty="0"/>
              <a:t>International Journal of Computer Trends and Technology</a:t>
            </a:r>
            <a:r>
              <a:rPr lang="en-GB" dirty="0"/>
              <a:t>, </a:t>
            </a:r>
            <a:r>
              <a:rPr lang="en-GB" i="1" dirty="0"/>
              <a:t>68</a:t>
            </a:r>
            <a:r>
              <a:rPr lang="en-GB" dirty="0"/>
              <a:t>, 22-28.</a:t>
            </a:r>
          </a:p>
        </p:txBody>
      </p:sp>
    </p:spTree>
    <p:extLst>
      <p:ext uri="{BB962C8B-B14F-4D97-AF65-F5344CB8AC3E}">
        <p14:creationId xmlns:p14="http://schemas.microsoft.com/office/powerpoint/2010/main" val="330891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36912"/>
            <a:ext cx="8229600" cy="1143000"/>
          </a:xfrm>
        </p:spPr>
        <p:txBody>
          <a:bodyPr>
            <a:noAutofit/>
          </a:bodyPr>
          <a:lstStyle/>
          <a:p>
            <a:pPr algn="ctr"/>
            <a:r>
              <a:rPr lang="en-GB" sz="8000" dirty="0" smtClean="0">
                <a:latin typeface="MV Boli" panose="02000500030200090000" pitchFamily="2" charset="0"/>
                <a:cs typeface="MV Boli" panose="02000500030200090000" pitchFamily="2" charset="0"/>
              </a:rPr>
              <a:t>THANK YOU</a:t>
            </a:r>
            <a:endParaRPr lang="en-GB" sz="8000" dirty="0">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30220402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effectLst>
                  <a:outerShdw blurRad="38100" dist="38100" dir="2700000" algn="tl">
                    <a:srgbClr val="000000">
                      <a:alpha val="43137"/>
                    </a:srgbClr>
                  </a:outerShdw>
                </a:effectLst>
              </a:rPr>
              <a:t>INTRODUCTION</a:t>
            </a:r>
            <a:endParaRPr lang="en-GB"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763688" y="2060848"/>
            <a:ext cx="6686550" cy="3777622"/>
          </a:xfrm>
        </p:spPr>
        <p:txBody>
          <a:bodyPr>
            <a:noAutofit/>
          </a:bodyPr>
          <a:lstStyle/>
          <a:p>
            <a:r>
              <a:rPr lang="en-GB" sz="2800" dirty="0" smtClean="0"/>
              <a:t>A Credit Card is a small plastic card issued to various users as a system of payment (Raj et al., 2011)</a:t>
            </a:r>
          </a:p>
          <a:p>
            <a:r>
              <a:rPr lang="en-GB" sz="2800" dirty="0" smtClean="0"/>
              <a:t>Credit Card Fraud is defined as when an unauthorized person uses a credit card for personal use without the knowledge and approval of the card owner (Ayorinde, 2021)</a:t>
            </a:r>
            <a:endParaRPr lang="en-GB" sz="2800" dirty="0"/>
          </a:p>
        </p:txBody>
      </p:sp>
    </p:spTree>
    <p:extLst>
      <p:ext uri="{BB962C8B-B14F-4D97-AF65-F5344CB8AC3E}">
        <p14:creationId xmlns:p14="http://schemas.microsoft.com/office/powerpoint/2010/main" val="8254635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effectLst>
                  <a:outerShdw blurRad="38100" dist="38100" dir="2700000" algn="tl">
                    <a:srgbClr val="000000">
                      <a:alpha val="43137"/>
                    </a:srgbClr>
                  </a:outerShdw>
                </a:effectLst>
              </a:rPr>
              <a:t>STATEMENT</a:t>
            </a:r>
            <a:r>
              <a:rPr lang="en-GB" dirty="0" smtClean="0"/>
              <a:t> </a:t>
            </a:r>
            <a:r>
              <a:rPr lang="en-GB" dirty="0" smtClean="0">
                <a:effectLst>
                  <a:outerShdw blurRad="38100" dist="38100" dir="2700000" algn="tl">
                    <a:srgbClr val="000000">
                      <a:alpha val="43137"/>
                    </a:srgbClr>
                  </a:outerShdw>
                </a:effectLst>
              </a:rPr>
              <a:t>OF</a:t>
            </a:r>
            <a:r>
              <a:rPr lang="en-GB" dirty="0" smtClean="0"/>
              <a:t>  </a:t>
            </a:r>
            <a:r>
              <a:rPr lang="en-GB" dirty="0" smtClean="0">
                <a:effectLst>
                  <a:outerShdw blurRad="38100" dist="38100" dir="2700000" algn="tl">
                    <a:srgbClr val="000000">
                      <a:alpha val="43137"/>
                    </a:srgbClr>
                  </a:outerShdw>
                </a:effectLst>
              </a:rPr>
              <a:t>PROBLEM</a:t>
            </a:r>
            <a:endParaRPr lang="en-GB" dirty="0">
              <a:effectLst>
                <a:outerShdw blurRad="38100" dist="38100" dir="2700000" algn="tl">
                  <a:srgbClr val="000000">
                    <a:alpha val="43137"/>
                  </a:srgbClr>
                </a:outerShdw>
              </a:effectLst>
            </a:endParaRPr>
          </a:p>
        </p:txBody>
      </p:sp>
      <p:pic>
        <p:nvPicPr>
          <p:cNvPr id="1027" name="Picture 3" descr="C:\Users\Daniel\Downloads\Source - Nils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3344" y="1844824"/>
            <a:ext cx="5715000" cy="40862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156176" y="6031520"/>
            <a:ext cx="2016224" cy="369332"/>
          </a:xfrm>
          <a:prstGeom prst="rect">
            <a:avLst/>
          </a:prstGeom>
          <a:noFill/>
        </p:spPr>
        <p:txBody>
          <a:bodyPr wrap="square" rtlCol="0">
            <a:spAutoFit/>
          </a:bodyPr>
          <a:lstStyle/>
          <a:p>
            <a:r>
              <a:rPr lang="en-GB" dirty="0" smtClean="0"/>
              <a:t>Source: </a:t>
            </a:r>
            <a:r>
              <a:rPr lang="en-GB" dirty="0" err="1" smtClean="0"/>
              <a:t>Nilson</a:t>
            </a:r>
            <a:endParaRPr lang="en-GB" dirty="0"/>
          </a:p>
        </p:txBody>
      </p:sp>
    </p:spTree>
    <p:extLst>
      <p:ext uri="{BB962C8B-B14F-4D97-AF65-F5344CB8AC3E}">
        <p14:creationId xmlns:p14="http://schemas.microsoft.com/office/powerpoint/2010/main" val="23281658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effectLst>
                  <a:outerShdw blurRad="38100" dist="38100" dir="2700000" algn="tl">
                    <a:srgbClr val="000000">
                      <a:alpha val="43137"/>
                    </a:srgbClr>
                  </a:outerShdw>
                </a:effectLst>
              </a:rPr>
              <a:t>STATEMENT OF PROBLEM</a:t>
            </a:r>
            <a:endParaRPr lang="en-GB"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67544" y="1772816"/>
            <a:ext cx="8229600" cy="4525963"/>
          </a:xfrm>
        </p:spPr>
        <p:txBody>
          <a:bodyPr>
            <a:normAutofit/>
          </a:bodyPr>
          <a:lstStyle/>
          <a:p>
            <a:pPr marL="0" indent="0" algn="just">
              <a:buNone/>
            </a:pPr>
            <a:r>
              <a:rPr lang="en-GB" sz="3200" dirty="0" smtClean="0"/>
              <a:t>Forms of Credit Card Fraud</a:t>
            </a:r>
            <a:endParaRPr lang="en-GB" sz="2800" dirty="0" smtClean="0"/>
          </a:p>
          <a:p>
            <a:pPr algn="just"/>
            <a:r>
              <a:rPr lang="en-GB" sz="2800" dirty="0" smtClean="0"/>
              <a:t>Data Breaches</a:t>
            </a:r>
          </a:p>
          <a:p>
            <a:pPr algn="just"/>
            <a:r>
              <a:rPr lang="en-GB" sz="2800" dirty="0" smtClean="0"/>
              <a:t>Synthetic Fraud</a:t>
            </a:r>
          </a:p>
          <a:p>
            <a:pPr algn="just"/>
            <a:r>
              <a:rPr lang="en-GB" sz="2800" dirty="0" smtClean="0"/>
              <a:t>Credit Card Skimming</a:t>
            </a:r>
          </a:p>
          <a:p>
            <a:pPr algn="just"/>
            <a:r>
              <a:rPr lang="en-GB" sz="2800" dirty="0" smtClean="0"/>
              <a:t>Card-not-present fraud</a:t>
            </a:r>
          </a:p>
        </p:txBody>
      </p:sp>
    </p:spTree>
    <p:extLst>
      <p:ext uri="{BB962C8B-B14F-4D97-AF65-F5344CB8AC3E}">
        <p14:creationId xmlns:p14="http://schemas.microsoft.com/office/powerpoint/2010/main" val="16752392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effectLst>
                  <a:outerShdw blurRad="38100" dist="38100" dir="2700000" algn="tl">
                    <a:srgbClr val="000000">
                      <a:alpha val="43137"/>
                    </a:srgbClr>
                  </a:outerShdw>
                </a:effectLst>
              </a:rPr>
              <a:t>SIGNIFICANCE OF STUDY</a:t>
            </a:r>
            <a:endParaRPr lang="en-GB"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11560" y="1196752"/>
            <a:ext cx="8229600" cy="4525963"/>
          </a:xfrm>
        </p:spPr>
        <p:txBody>
          <a:bodyPr/>
          <a:lstStyle/>
          <a:p>
            <a:pPr marL="0" indent="0" algn="just">
              <a:buNone/>
            </a:pPr>
            <a:endParaRPr lang="en-GB" dirty="0" smtClean="0"/>
          </a:p>
          <a:p>
            <a:pPr marL="0" indent="0">
              <a:buNone/>
            </a:pPr>
            <a:r>
              <a:rPr lang="en-GB" sz="3200" dirty="0" smtClean="0"/>
              <a:t>	The benefits of this research work is to 	incorporate analytical modelling 	techniques to improve existing 	algorithms that can predict fraudulent 	acts with a very high accuracy.</a:t>
            </a:r>
            <a:endParaRPr lang="en-GB" sz="3200" dirty="0"/>
          </a:p>
        </p:txBody>
      </p:sp>
    </p:spTree>
    <p:extLst>
      <p:ext uri="{BB962C8B-B14F-4D97-AF65-F5344CB8AC3E}">
        <p14:creationId xmlns:p14="http://schemas.microsoft.com/office/powerpoint/2010/main" val="448570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260648"/>
            <a:ext cx="7740352" cy="1280890"/>
          </a:xfrm>
        </p:spPr>
        <p:txBody>
          <a:bodyPr>
            <a:normAutofit/>
          </a:bodyPr>
          <a:lstStyle/>
          <a:p>
            <a:r>
              <a:rPr lang="en-GB" dirty="0" smtClean="0">
                <a:effectLst>
                  <a:outerShdw blurRad="38100" dist="38100" dir="2700000" algn="tl">
                    <a:srgbClr val="000000">
                      <a:alpha val="43137"/>
                    </a:srgbClr>
                  </a:outerShdw>
                </a:effectLst>
              </a:rPr>
              <a:t>COMPARATIVE LITERATURE STUDY</a:t>
            </a:r>
            <a:endParaRPr lang="en-GB" dirty="0">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19970978"/>
              </p:ext>
            </p:extLst>
          </p:nvPr>
        </p:nvGraphicFramePr>
        <p:xfrm>
          <a:off x="1187624" y="836712"/>
          <a:ext cx="7560840" cy="5852160"/>
        </p:xfrm>
        <a:graphic>
          <a:graphicData uri="http://schemas.openxmlformats.org/drawingml/2006/table">
            <a:tbl>
              <a:tblPr firstRow="1" bandRow="1">
                <a:tableStyleId>{5C22544A-7EE6-4342-B048-85BDC9FD1C3A}</a:tableStyleId>
              </a:tblPr>
              <a:tblGrid>
                <a:gridCol w="1728192"/>
                <a:gridCol w="1874180"/>
                <a:gridCol w="1763210"/>
                <a:gridCol w="2195258"/>
              </a:tblGrid>
              <a:tr h="143996">
                <a:tc>
                  <a:txBody>
                    <a:bodyPr/>
                    <a:lstStyle/>
                    <a:p>
                      <a:pPr algn="ctr"/>
                      <a:r>
                        <a:rPr lang="en-GB" dirty="0" smtClean="0"/>
                        <a:t>AUTHORS</a:t>
                      </a:r>
                      <a:endParaRPr lang="en-GB" dirty="0"/>
                    </a:p>
                  </a:txBody>
                  <a:tcPr marL="74295" marR="74295"/>
                </a:tc>
                <a:tc>
                  <a:txBody>
                    <a:bodyPr/>
                    <a:lstStyle/>
                    <a:p>
                      <a:pPr algn="ctr"/>
                      <a:r>
                        <a:rPr lang="en-GB" dirty="0" smtClean="0"/>
                        <a:t>OBJECTIVE</a:t>
                      </a:r>
                      <a:endParaRPr lang="en-GB" dirty="0"/>
                    </a:p>
                  </a:txBody>
                  <a:tcPr marL="74295" marR="74295"/>
                </a:tc>
                <a:tc>
                  <a:txBody>
                    <a:bodyPr/>
                    <a:lstStyle/>
                    <a:p>
                      <a:pPr algn="ctr"/>
                      <a:r>
                        <a:rPr lang="en-GB" dirty="0" smtClean="0"/>
                        <a:t>METHOD EMPLOYED</a:t>
                      </a:r>
                      <a:endParaRPr lang="en-GB" dirty="0"/>
                    </a:p>
                  </a:txBody>
                  <a:tcPr marL="74295" marR="74295"/>
                </a:tc>
                <a:tc>
                  <a:txBody>
                    <a:bodyPr/>
                    <a:lstStyle/>
                    <a:p>
                      <a:pPr algn="ctr"/>
                      <a:r>
                        <a:rPr lang="en-GB" dirty="0" smtClean="0"/>
                        <a:t>LIMITATIONS</a:t>
                      </a:r>
                      <a:endParaRPr lang="en-GB" dirty="0"/>
                    </a:p>
                  </a:txBody>
                  <a:tcPr marL="74295" marR="74295"/>
                </a:tc>
              </a:tr>
              <a:tr h="1138216">
                <a:tc>
                  <a:txBody>
                    <a:bodyPr/>
                    <a:lstStyle/>
                    <a:p>
                      <a:r>
                        <a:rPr lang="en-GB" dirty="0" smtClean="0"/>
                        <a:t>Darwish</a:t>
                      </a:r>
                      <a:r>
                        <a:rPr lang="en-GB" baseline="0" dirty="0" smtClean="0"/>
                        <a:t> (2020)</a:t>
                      </a:r>
                      <a:endParaRPr lang="en-GB" dirty="0"/>
                    </a:p>
                  </a:txBody>
                  <a:tcPr marL="74295" marR="74295"/>
                </a:tc>
                <a:tc>
                  <a:txBody>
                    <a:bodyPr/>
                    <a:lstStyle/>
                    <a:p>
                      <a:r>
                        <a:rPr lang="en-GB" dirty="0" smtClean="0"/>
                        <a:t>Enhancing the accuracy of the classifications </a:t>
                      </a:r>
                      <a:endParaRPr lang="en-GB" dirty="0"/>
                    </a:p>
                  </a:txBody>
                  <a:tcPr marL="74295" marR="74295"/>
                </a:tc>
                <a:tc>
                  <a:txBody>
                    <a:bodyPr/>
                    <a:lstStyle/>
                    <a:p>
                      <a:r>
                        <a:rPr lang="en-GB" dirty="0" smtClean="0"/>
                        <a:t>Proposed</a:t>
                      </a:r>
                      <a:r>
                        <a:rPr lang="en-GB" baseline="0" dirty="0" smtClean="0"/>
                        <a:t> a hybrid model that fuses two classifiers together.</a:t>
                      </a:r>
                      <a:endParaRPr lang="en-GB" dirty="0"/>
                    </a:p>
                  </a:txBody>
                  <a:tcPr marL="74295" marR="74295"/>
                </a:tc>
                <a:tc>
                  <a:txBody>
                    <a:bodyPr/>
                    <a:lstStyle/>
                    <a:p>
                      <a:r>
                        <a:rPr lang="en-GB" dirty="0" smtClean="0"/>
                        <a:t>Two separate</a:t>
                      </a:r>
                      <a:r>
                        <a:rPr lang="en-GB" baseline="0" dirty="0" smtClean="0"/>
                        <a:t> classifiers with two different functions</a:t>
                      </a:r>
                      <a:endParaRPr lang="en-GB" dirty="0"/>
                    </a:p>
                  </a:txBody>
                  <a:tcPr marL="74295" marR="74295"/>
                </a:tc>
              </a:tr>
              <a:tr h="1351632">
                <a:tc>
                  <a:txBody>
                    <a:bodyPr/>
                    <a:lstStyle/>
                    <a:p>
                      <a:r>
                        <a:rPr lang="en-GB" dirty="0" smtClean="0"/>
                        <a:t>Warghade et al. (2020)</a:t>
                      </a:r>
                      <a:endParaRPr lang="en-GB" dirty="0"/>
                    </a:p>
                  </a:txBody>
                  <a:tcPr marL="74295" marR="74295"/>
                </a:tc>
                <a:tc>
                  <a:txBody>
                    <a:bodyPr/>
                    <a:lstStyle/>
                    <a:p>
                      <a:r>
                        <a:rPr lang="en-GB" dirty="0" smtClean="0"/>
                        <a:t>Analysis and implementation of various</a:t>
                      </a:r>
                      <a:r>
                        <a:rPr lang="en-GB" baseline="0" dirty="0" smtClean="0"/>
                        <a:t> machine learning techniques</a:t>
                      </a:r>
                      <a:endParaRPr lang="en-GB" dirty="0"/>
                    </a:p>
                  </a:txBody>
                  <a:tcPr marL="74295" marR="74295"/>
                </a:tc>
                <a:tc>
                  <a:txBody>
                    <a:bodyPr/>
                    <a:lstStyle/>
                    <a:p>
                      <a:r>
                        <a:rPr lang="en-GB" dirty="0" smtClean="0"/>
                        <a:t>Used</a:t>
                      </a:r>
                      <a:r>
                        <a:rPr lang="en-GB" baseline="0" dirty="0" smtClean="0"/>
                        <a:t> multiple metrics for judging multiple classifiers</a:t>
                      </a:r>
                      <a:endParaRPr lang="en-GB" dirty="0"/>
                    </a:p>
                  </a:txBody>
                  <a:tcPr marL="74295" marR="74295"/>
                </a:tc>
                <a:tc>
                  <a:txBody>
                    <a:bodyPr/>
                    <a:lstStyle/>
                    <a:p>
                      <a:r>
                        <a:rPr lang="en-GB" dirty="0" smtClean="0"/>
                        <a:t>A small</a:t>
                      </a:r>
                      <a:r>
                        <a:rPr lang="en-GB" baseline="0" dirty="0" smtClean="0"/>
                        <a:t> percentage of genuine transactions were misclassified </a:t>
                      </a:r>
                      <a:endParaRPr lang="en-GB" dirty="0"/>
                    </a:p>
                  </a:txBody>
                  <a:tcPr marL="74295" marR="74295"/>
                </a:tc>
              </a:tr>
              <a:tr h="1778463">
                <a:tc>
                  <a:txBody>
                    <a:bodyPr/>
                    <a:lstStyle/>
                    <a:p>
                      <a:r>
                        <a:rPr lang="en-GB" dirty="0" smtClean="0"/>
                        <a:t>Shirgave</a:t>
                      </a:r>
                      <a:r>
                        <a:rPr lang="en-GB" baseline="0" dirty="0" smtClean="0"/>
                        <a:t> et al. (2019)</a:t>
                      </a:r>
                      <a:endParaRPr lang="en-GB" dirty="0"/>
                    </a:p>
                  </a:txBody>
                  <a:tcPr marL="74295" marR="74295"/>
                </a:tc>
                <a:tc>
                  <a:txBody>
                    <a:bodyPr/>
                    <a:lstStyle/>
                    <a:p>
                      <a:r>
                        <a:rPr lang="en-GB" dirty="0" smtClean="0"/>
                        <a:t>Comparing Techniques Using instruments like accuracy,</a:t>
                      </a:r>
                      <a:r>
                        <a:rPr lang="en-GB" baseline="0" dirty="0" smtClean="0"/>
                        <a:t> precision and specificity</a:t>
                      </a:r>
                      <a:endParaRPr lang="en-GB" dirty="0"/>
                    </a:p>
                  </a:txBody>
                  <a:tcPr marL="74295" marR="74295"/>
                </a:tc>
                <a:tc>
                  <a:txBody>
                    <a:bodyPr/>
                    <a:lstStyle/>
                    <a:p>
                      <a:r>
                        <a:rPr lang="en-GB" dirty="0" smtClean="0"/>
                        <a:t>Used a supervised Random</a:t>
                      </a:r>
                      <a:r>
                        <a:rPr lang="en-GB" baseline="0" dirty="0" smtClean="0"/>
                        <a:t> Forest Algorithm</a:t>
                      </a:r>
                      <a:endParaRPr lang="en-GB" dirty="0"/>
                    </a:p>
                  </a:txBody>
                  <a:tcPr marL="74295" marR="74295"/>
                </a:tc>
                <a:tc>
                  <a:txBody>
                    <a:bodyPr/>
                    <a:lstStyle/>
                    <a:p>
                      <a:r>
                        <a:rPr lang="en-GB" dirty="0" smtClean="0"/>
                        <a:t>The issue of an unbalanced dataset was a slight setback</a:t>
                      </a:r>
                      <a:endParaRPr lang="en-GB" dirty="0"/>
                    </a:p>
                  </a:txBody>
                  <a:tcPr marL="74295" marR="74295"/>
                </a:tc>
              </a:tr>
            </a:tbl>
          </a:graphicData>
        </a:graphic>
      </p:graphicFrame>
    </p:spTree>
    <p:extLst>
      <p:ext uri="{BB962C8B-B14F-4D97-AF65-F5344CB8AC3E}">
        <p14:creationId xmlns:p14="http://schemas.microsoft.com/office/powerpoint/2010/main" val="33202859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effectLst>
                  <a:outerShdw blurRad="38100" dist="38100" dir="2700000" algn="tl">
                    <a:srgbClr val="000000">
                      <a:alpha val="43137"/>
                    </a:srgbClr>
                  </a:outerShdw>
                </a:effectLst>
              </a:rPr>
              <a:t>GENERAL OBJECTIVE</a:t>
            </a:r>
            <a:endParaRPr lang="en-GB"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187624" y="1844824"/>
            <a:ext cx="6686550" cy="3777622"/>
          </a:xfrm>
        </p:spPr>
        <p:txBody>
          <a:bodyPr>
            <a:normAutofit/>
          </a:bodyPr>
          <a:lstStyle/>
          <a:p>
            <a:pPr marL="0" indent="0">
              <a:buNone/>
            </a:pPr>
            <a:r>
              <a:rPr lang="en-GB" sz="2800" dirty="0" smtClean="0"/>
              <a:t>This research focuses on the use of three algorithms to structure a suitable analytic model which is able to detect an accurate number of false positives in real time transactions.</a:t>
            </a:r>
            <a:endParaRPr lang="en-GB" sz="2800" dirty="0"/>
          </a:p>
        </p:txBody>
      </p:sp>
    </p:spTree>
    <p:extLst>
      <p:ext uri="{BB962C8B-B14F-4D97-AF65-F5344CB8AC3E}">
        <p14:creationId xmlns:p14="http://schemas.microsoft.com/office/powerpoint/2010/main" val="15934674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effectLst>
                  <a:outerShdw blurRad="38100" dist="38100" dir="2700000" algn="tl">
                    <a:srgbClr val="000000">
                      <a:alpha val="43137"/>
                    </a:srgbClr>
                  </a:outerShdw>
                </a:effectLst>
              </a:rPr>
              <a:t>SPECIFIC OBJECTIVES</a:t>
            </a:r>
            <a:endParaRPr lang="en-GB"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115616" y="1628800"/>
            <a:ext cx="6984776" cy="4896544"/>
          </a:xfrm>
        </p:spPr>
        <p:txBody>
          <a:bodyPr>
            <a:noAutofit/>
          </a:bodyPr>
          <a:lstStyle/>
          <a:p>
            <a:r>
              <a:rPr lang="en-GB" sz="2800" dirty="0" smtClean="0"/>
              <a:t>To identify suspicious events while letting normal transactions take place</a:t>
            </a:r>
          </a:p>
          <a:p>
            <a:r>
              <a:rPr lang="en-GB" sz="2800" dirty="0" smtClean="0"/>
              <a:t>To better reduce the frequency of false declines, where the system wrongly flags a legitimate transaction</a:t>
            </a:r>
          </a:p>
          <a:p>
            <a:r>
              <a:rPr lang="en-GB" sz="2800" dirty="0" smtClean="0"/>
              <a:t>To explore three analytical modelling techniques to provide an accurate model producing accurate result.</a:t>
            </a:r>
            <a:endParaRPr lang="en-GB" sz="2800" dirty="0"/>
          </a:p>
        </p:txBody>
      </p:sp>
    </p:spTree>
    <p:extLst>
      <p:ext uri="{BB962C8B-B14F-4D97-AF65-F5344CB8AC3E}">
        <p14:creationId xmlns:p14="http://schemas.microsoft.com/office/powerpoint/2010/main" val="3581368038"/>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simple-free-clean-google-slides-theme</Template>
  <TotalTime>5739</TotalTime>
  <Words>552</Words>
  <Application>Microsoft Office PowerPoint</Application>
  <PresentationFormat>On-screen Show (4:3)</PresentationFormat>
  <Paragraphs>109</Paragraphs>
  <Slides>23</Slides>
  <Notes>4</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Wisp</vt:lpstr>
      <vt:lpstr>A PROJECT PRESENTATION  ON CREDIT CARD FRAUD DETECTION SYSTEM USING ANALYTIC MODELLING BY  OCHEI DANIEL OGHENETEGA 180202009 DEPARTMENT OF PHYSICAL AND COMPUTER SCIENCES, COLLEGE OF NATURAL AND APPLIED SCIENCES, McPHERSON UNIVERSITY, SERIKI SOTAYO, OGUN STATE.  PROJECT SUPERVISORS: DR. K.E. AKINOLA AND DR. KAYODE OLUMUREWA</vt:lpstr>
      <vt:lpstr>PRESENTATION OUTLINE</vt:lpstr>
      <vt:lpstr>INTRODUCTION</vt:lpstr>
      <vt:lpstr>STATEMENT OF  PROBLEM</vt:lpstr>
      <vt:lpstr>STATEMENT OF PROBLEM</vt:lpstr>
      <vt:lpstr>SIGNIFICANCE OF STUDY</vt:lpstr>
      <vt:lpstr>COMPARATIVE LITERATURE STUDY</vt:lpstr>
      <vt:lpstr>GENERAL OBJECTIVE</vt:lpstr>
      <vt:lpstr>SPECIFIC OBJECTIVES</vt:lpstr>
      <vt:lpstr>METHODOLOGY</vt:lpstr>
      <vt:lpstr>METHODOLOGY</vt:lpstr>
      <vt:lpstr>METHODOLOGY</vt:lpstr>
      <vt:lpstr>IMPLEMENTATION</vt:lpstr>
      <vt:lpstr>IMPLEMENTATION</vt:lpstr>
      <vt:lpstr>IMPLEMENTATION</vt:lpstr>
      <vt:lpstr>IMPLEMENTATION</vt:lpstr>
      <vt:lpstr>IMPLEMENTATION</vt:lpstr>
      <vt:lpstr>IMPLEMENTATION</vt:lpstr>
      <vt:lpstr>IMPLEMENTATION</vt:lpstr>
      <vt:lpstr>IMPLEMENTATION</vt:lpstr>
      <vt:lpstr>CONTRIBUTION TO KNOWLEDGE</vt:lpstr>
      <vt:lpstr>REFERENCES</vt:lpstr>
      <vt:lpstr>THANK YOU</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PRE-DATA PRESENTATION  ON CREDIT CARD FRAUD DETECTION SYSTEM USING MACHINE LEARNING BY  OCHEI DANIEL OGHENETEGA 180202009 DEPARTMENT OF PHYSICAL AND COMPUTER SCIENCES, COLLEGE OF NATURAL AND APPLIED SCIENCES, McPHERSON UNIVERSITY, SERIKI SOTAYO, OGUN STATE.  PROJECT SUPERVISORS: DR. K.E. AKINOLA AND DR. KAYODE OLUMUREWA</dc:title>
  <dc:creator>Daniel David</dc:creator>
  <cp:lastModifiedBy>Daniel David</cp:lastModifiedBy>
  <cp:revision>120</cp:revision>
  <dcterms:created xsi:type="dcterms:W3CDTF">2022-01-16T20:10:21Z</dcterms:created>
  <dcterms:modified xsi:type="dcterms:W3CDTF">2022-06-06T18:05:45Z</dcterms:modified>
</cp:coreProperties>
</file>