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0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7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8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3.jp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94" name="Google Shape;9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3"/>
          <p:cNvGrpSpPr/>
          <p:nvPr/>
        </p:nvGrpSpPr>
        <p:grpSpPr>
          <a:xfrm>
            <a:off x="1104899" y="824285"/>
            <a:ext cx="8750844" cy="8318193"/>
            <a:chOff x="-1" y="-1"/>
            <a:chExt cx="11667792" cy="11090924"/>
          </a:xfrm>
        </p:grpSpPr>
        <p:sp>
          <p:nvSpPr>
            <p:cNvPr id="111" name="Google Shape;111;p13"/>
            <p:cNvSpPr/>
            <p:nvPr/>
          </p:nvSpPr>
          <p:spPr>
            <a:xfrm>
              <a:off x="1931835" y="1354967"/>
              <a:ext cx="9735956" cy="9735956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13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3"/>
          <p:cNvSpPr txBox="1"/>
          <p:nvPr/>
        </p:nvSpPr>
        <p:spPr>
          <a:xfrm>
            <a:off x="1472525" y="3305350"/>
            <a:ext cx="7208400" cy="3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0533">
                <a:solidFill>
                  <a:srgbClr val="FFFFFF"/>
                </a:solidFill>
              </a:rPr>
              <a:t>SocialBuzz</a:t>
            </a:r>
            <a:endParaRPr sz="10533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0533">
                <a:solidFill>
                  <a:srgbClr val="FFFFFF"/>
                </a:solidFill>
              </a:rPr>
              <a:t>Analysis</a:t>
            </a:r>
            <a:endParaRPr sz="10533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5003701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2227332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7780070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2"/>
          <p:cNvPicPr preferRelativeResize="0"/>
          <p:nvPr/>
        </p:nvPicPr>
        <p:blipFill rotWithShape="1">
          <a:blip r:embed="rId4">
            <a:alphaModFix/>
          </a:blip>
          <a:srcRect b="1617" l="4068" r="4069" t="1616"/>
          <a:stretch/>
        </p:blipFill>
        <p:spPr>
          <a:xfrm>
            <a:off x="5438298" y="1161805"/>
            <a:ext cx="5036754" cy="796339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2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grpSp>
        <p:nvGrpSpPr>
          <p:cNvPr id="389" name="Google Shape;389;p22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390" name="Google Shape;390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" name="Google Shape;394;p22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395" name="Google Shape;395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9" name="Google Shape;399;p22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400" name="Google Shape;400;p22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2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p22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403" name="Google Shape;403;p22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2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5" name="Google Shape;405;p22"/>
          <p:cNvSpPr txBox="1"/>
          <p:nvPr/>
        </p:nvSpPr>
        <p:spPr>
          <a:xfrm>
            <a:off x="11151975" y="1858650"/>
            <a:ext cx="64872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 the users are into travel, science, healthy eating, animals &amp; cooking.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11151975" y="4312350"/>
            <a:ext cx="6107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main go-to content type is image form posts.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10962075" y="7221400"/>
            <a:ext cx="6487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SocialBuzz users are a mix of happy and scared people while seeing posts.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3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</p:txBody>
      </p:sp>
      <p:grpSp>
        <p:nvGrpSpPr>
          <p:cNvPr id="417" name="Google Shape;417;p2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sp>
          <p:nvSpPr>
            <p:cNvPr id="418" name="Google Shape;418;p23"/>
            <p:cNvSpPr/>
            <p:nvPr/>
          </p:nvSpPr>
          <p:spPr>
            <a:xfrm>
              <a:off x="782946" y="549149"/>
              <a:ext cx="3945848" cy="3945848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19" name="Google Shape;419;p23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0" name="Google Shape;420;p23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grpSp>
        <p:nvGrpSpPr>
          <p:cNvPr id="421" name="Google Shape;421;p23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422" name="Google Shape;422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" name="Google Shape;429;p23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430" name="Google Shape;430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1" name="Google Shape;431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2" name="Google Shape;432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4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123" name="Google Shape;123;p14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8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Today's agenda</a:t>
              </a:r>
              <a:endParaRPr/>
            </a:p>
          </p:txBody>
        </p:sp>
        <p:sp>
          <p:nvSpPr>
            <p:cNvPr id="124" name="Google Shape;124;p1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recap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Problem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Analytics team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Summary</a:t>
              </a:r>
              <a:endParaRPr/>
            </a:p>
          </p:txBody>
        </p:sp>
      </p:grpSp>
      <p:grpSp>
        <p:nvGrpSpPr>
          <p:cNvPr id="125" name="Google Shape;125;p14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sp>
          <p:nvSpPr>
            <p:cNvPr id="126" name="Google Shape;126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7" name="Google Shape;127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14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sp>
          <p:nvSpPr>
            <p:cNvPr id="129" name="Google Shape;129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0" name="Google Shape;130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14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sp>
          <p:nvSpPr>
            <p:cNvPr id="132" name="Google Shape;132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3" name="Google Shape;133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Google Shape;134;p14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35" name="Google Shape;135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5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148" name="Google Shape;14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15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taa</a:t>
            </a:r>
            <a:endParaRPr/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4">
            <a:alphaModFix/>
          </a:blip>
          <a:srcRect b="320" l="0" r="0" t="0"/>
          <a:stretch/>
        </p:blipFill>
        <p:spPr>
          <a:xfrm rot="10799999">
            <a:off x="1983048" y="1909668"/>
            <a:ext cx="6453903" cy="646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Recap</a:t>
            </a:r>
            <a:endParaRPr/>
          </a:p>
        </p:txBody>
      </p:sp>
      <p:sp>
        <p:nvSpPr>
          <p:cNvPr id="179" name="Google Shape;179;p15"/>
          <p:cNvSpPr txBox="1"/>
          <p:nvPr/>
        </p:nvSpPr>
        <p:spPr>
          <a:xfrm>
            <a:off x="8625400" y="2770625"/>
            <a:ext cx="70539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SocialBuzz, a rapidly expanding technology unicorn, seeks to swiftly adapt to its global scale. Accenture has initiated a three-month Proof of Concept (POC) centered around the following tasks: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cs-CZ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 SocialBuzz Big Data Practice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cs-CZ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 IPO launch recommendations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cs-CZ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Analyse the top 5 performing topics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6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89" name="Google Shape;189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0" name="Google Shape;190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1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 cap="flat" cmpd="sng" w="9525">
            <a:solidFill>
              <a:srgbClr val="A1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16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93" name="Google Shape;193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16"/>
          <p:cNvGrpSpPr/>
          <p:nvPr/>
        </p:nvGrpSpPr>
        <p:grpSpPr>
          <a:xfrm>
            <a:off x="1298688" y="1348561"/>
            <a:ext cx="3554343" cy="3413099"/>
            <a:chOff x="0" y="-1"/>
            <a:chExt cx="4739124" cy="4550798"/>
          </a:xfrm>
        </p:grpSpPr>
        <p:sp>
          <p:nvSpPr>
            <p:cNvPr id="198" name="Google Shape;198;p16"/>
            <p:cNvSpPr/>
            <p:nvPr/>
          </p:nvSpPr>
          <p:spPr>
            <a:xfrm>
              <a:off x="0" y="656398"/>
              <a:ext cx="3894399" cy="389439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9" name="Google Shape;199;p16"/>
            <p:cNvPicPr preferRelativeResize="0"/>
            <p:nvPr/>
          </p:nvPicPr>
          <p:blipFill rotWithShape="1">
            <a:blip r:embed="rId5">
              <a:alphaModFix/>
            </a:blip>
            <a:srcRect b="320" l="0" r="0" t="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1" name="Google Shape;201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2" name="Google Shape;202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3" name="Google Shape;203;p16"/>
          <p:cNvPicPr preferRelativeResize="0"/>
          <p:nvPr/>
        </p:nvPicPr>
        <p:blipFill rotWithShape="1">
          <a:blip r:embed="rId6">
            <a:alphaModFix/>
          </a:blip>
          <a:srcRect b="0" l="24693" r="24692" t="0"/>
          <a:stretch/>
        </p:blipFill>
        <p:spPr>
          <a:xfrm>
            <a:off x="11007484" y="1028700"/>
            <a:ext cx="625181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205" name="Google Shape;205;p16"/>
          <p:cNvSpPr txBox="1"/>
          <p:nvPr/>
        </p:nvSpPr>
        <p:spPr>
          <a:xfrm>
            <a:off x="2727525" y="5259100"/>
            <a:ext cx="65445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AutoNum type="arabicPeriod"/>
            </a:pPr>
            <a:r>
              <a:rPr lang="cs-CZ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100,000+ posts per day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AutoNum type="arabicPeriod"/>
            </a:pPr>
            <a:r>
              <a:rPr lang="cs-CZ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36,500,000 posts per year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handle huge traffic and data?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 the top 5 performing topics.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7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215" name="Google Shape;215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17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"/>
          <p:cNvSpPr/>
          <p:nvPr/>
        </p:nvSpPr>
        <p:spPr>
          <a:xfrm>
            <a:off x="11825797" y="1270731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" name="Google Shape;229;p17"/>
          <p:cNvGrpSpPr/>
          <p:nvPr/>
        </p:nvGrpSpPr>
        <p:grpSpPr>
          <a:xfrm>
            <a:off x="11411515" y="1050857"/>
            <a:ext cx="2187334" cy="2123082"/>
            <a:chOff x="-23042" y="66269"/>
            <a:chExt cx="6542159" cy="6349987"/>
          </a:xfrm>
        </p:grpSpPr>
        <p:sp>
          <p:nvSpPr>
            <p:cNvPr id="230" name="Google Shape;230;p17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86465" l="-136824" r="-84956" t="-28773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17"/>
          <p:cNvSpPr/>
          <p:nvPr/>
        </p:nvSpPr>
        <p:spPr>
          <a:xfrm>
            <a:off x="11825797" y="4221947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p17"/>
          <p:cNvGrpSpPr/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34" name="Google Shape;234;p17"/>
            <p:cNvSpPr/>
            <p:nvPr/>
          </p:nvSpPr>
          <p:spPr>
            <a:xfrm>
              <a:off x="-23042" y="119185"/>
              <a:ext cx="6542158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166616" l="-162887" r="-160680" t="-16677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17"/>
          <p:cNvSpPr/>
          <p:nvPr/>
        </p:nvSpPr>
        <p:spPr>
          <a:xfrm>
            <a:off x="11825797" y="7173163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7" name="Google Shape;237;p17"/>
          <p:cNvGrpSpPr/>
          <p:nvPr/>
        </p:nvGrpSpPr>
        <p:grpSpPr>
          <a:xfrm>
            <a:off x="11411515" y="6953289"/>
            <a:ext cx="2187334" cy="2123082"/>
            <a:chOff x="-23042" y="66269"/>
            <a:chExt cx="6542159" cy="6349987"/>
          </a:xfrm>
        </p:grpSpPr>
        <p:sp>
          <p:nvSpPr>
            <p:cNvPr id="238" name="Google Shape;238;p17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93991" l="-164249" r="-22900" t="1916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17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Analytics team</a:t>
            </a:r>
            <a:endParaRPr/>
          </a:p>
        </p:txBody>
      </p:sp>
      <p:sp>
        <p:nvSpPr>
          <p:cNvPr id="241" name="Google Shape;241;p17"/>
          <p:cNvSpPr txBox="1"/>
          <p:nvPr/>
        </p:nvSpPr>
        <p:spPr>
          <a:xfrm>
            <a:off x="14033425" y="1692950"/>
            <a:ext cx="37818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Akhin Abraham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7"/>
          <p:cNvSpPr txBox="1"/>
          <p:nvPr/>
        </p:nvSpPr>
        <p:spPr>
          <a:xfrm>
            <a:off x="14033425" y="4558650"/>
            <a:ext cx="3781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Marcus Rompton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Senior Principle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7"/>
          <p:cNvSpPr txBox="1"/>
          <p:nvPr/>
        </p:nvSpPr>
        <p:spPr>
          <a:xfrm>
            <a:off x="13910925" y="7630900"/>
            <a:ext cx="4237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Andrew Flemming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Chief technical architect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8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53" name="Google Shape;253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10231" t="0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" name="Google Shape;263;p18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64" name="Google Shape;264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5" name="Google Shape;265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6" name="Google Shape;266;p18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67" name="Google Shape;267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8" name="Google Shape;268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9" name="Google Shape;269;p18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70" name="Google Shape;270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1" name="Google Shape;271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" name="Google Shape;272;p18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73" name="Google Shape;273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4" name="Google Shape;274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" name="Google Shape;275;p18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76" name="Google Shape;276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7" name="Google Shape;277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8" name="Google Shape;278;p18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279" name="Google Shape;279;p18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80" name="Google Shape;280;p18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81" name="Google Shape;281;p18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82" name="Google Shape;282;p18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83" name="Google Shape;283;p1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84" name="Google Shape;284;p18"/>
          <p:cNvSpPr txBox="1"/>
          <p:nvPr/>
        </p:nvSpPr>
        <p:spPr>
          <a:xfrm>
            <a:off x="3981550" y="1399025"/>
            <a:ext cx="37425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Understanding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5913125" y="3090450"/>
            <a:ext cx="4419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7724050" y="4647613"/>
            <a:ext cx="426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Modeling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8"/>
          <p:cNvSpPr txBox="1"/>
          <p:nvPr/>
        </p:nvSpPr>
        <p:spPr>
          <a:xfrm>
            <a:off x="9577250" y="6094975"/>
            <a:ext cx="374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8"/>
          <p:cNvSpPr txBox="1"/>
          <p:nvPr/>
        </p:nvSpPr>
        <p:spPr>
          <a:xfrm>
            <a:off x="11337700" y="7965113"/>
            <a:ext cx="374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Uncover Insights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159" y="6480806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9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/>
          </a:p>
        </p:txBody>
      </p:sp>
      <p:grpSp>
        <p:nvGrpSpPr>
          <p:cNvPr id="299" name="Google Shape;299;p19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300" name="Google Shape;300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7" name="Google Shape;3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2183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0342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9"/>
          <p:cNvSpPr txBox="1"/>
          <p:nvPr/>
        </p:nvSpPr>
        <p:spPr>
          <a:xfrm>
            <a:off x="1649850" y="2809825"/>
            <a:ext cx="3683700" cy="3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</a:t>
            </a:r>
            <a:r>
              <a:rPr lang="cs-CZ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enjoy the topics: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cs-CZ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travel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cs-CZ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cs-CZ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healthy eating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cs-CZ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cs-CZ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9"/>
          <p:cNvSpPr txBox="1"/>
          <p:nvPr/>
        </p:nvSpPr>
        <p:spPr>
          <a:xfrm>
            <a:off x="7258288" y="2809825"/>
            <a:ext cx="3000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favourite type of post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cs-CZ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cs-CZ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cs-CZ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GIFs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cs-CZ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9"/>
          <p:cNvSpPr txBox="1"/>
          <p:nvPr/>
        </p:nvSpPr>
        <p:spPr>
          <a:xfrm>
            <a:off x="12656450" y="2809825"/>
            <a:ext cx="3000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reactions from users: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cs-CZ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heart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cs-CZ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scared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cs-CZ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cs-CZ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indifferent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cs-CZ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love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0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21" name="Google Shape;321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8" name="Google Shape;328;p2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29" name="Google Shape;329;p20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0" name="Google Shape;330;p2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1" name="Google Shape;331;p20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332" name="Google Shape;332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9" name="Google Shape;339;p20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20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41" name="Google Shape;341;p20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2" name="Google Shape;342;p2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3" name="Google Shape;343;p20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1127" y="1533625"/>
            <a:ext cx="12114663" cy="749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21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53" name="Google Shape;353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0" name="Google Shape;360;p21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61" name="Google Shape;361;p21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2" name="Google Shape;362;p2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3" name="Google Shape;363;p21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364" name="Google Shape;364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1" name="Google Shape;371;p21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21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73" name="Google Shape;373;p21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4" name="Google Shape;374;p2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5" name="Google Shape;375;p21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8352" y="1086280"/>
            <a:ext cx="12766890" cy="78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