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323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259" r:id="rId24"/>
    <p:sldId id="260" r:id="rId25"/>
    <p:sldId id="322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50" r:id="rId38"/>
    <p:sldId id="351" r:id="rId39"/>
    <p:sldId id="352" r:id="rId40"/>
    <p:sldId id="345" r:id="rId41"/>
    <p:sldId id="346" r:id="rId42"/>
    <p:sldId id="347" r:id="rId43"/>
    <p:sldId id="348" r:id="rId44"/>
    <p:sldId id="349" r:id="rId45"/>
    <p:sldId id="329" r:id="rId46"/>
    <p:sldId id="393" r:id="rId47"/>
    <p:sldId id="394" r:id="rId48"/>
    <p:sldId id="324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2" r:id="rId69"/>
    <p:sldId id="395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83" autoAdjust="0"/>
    <p:restoredTop sz="88855" autoAdjust="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>
        <p:guide orient="horz" pos="6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1A8E4-59A9-3F47-9644-99B59C1A758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C5FE2-666C-3443-8BAC-57E4EA97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457F4-69CB-7749-ACF6-9E20C8C2D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7B6BB-D07A-264E-9192-357C646622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09D06-E9A5-E648-AAC3-D26FC30FE2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4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1185B-711E-CF40-BA81-AAB3B054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0CB32-9938-5543-B6DC-299A94D39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F66CD-D82D-9E40-867B-EB847392B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5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957E0-33A4-2E47-894C-ABE47C6A09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2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775DA2-99BF-FB4A-B974-E407643D37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C27E8-9BAC-EF4F-8BDF-18AAB6824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3173-176C-7E4C-ACAC-9484132D3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0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F7A38E-7368-A34D-BAC3-0AB78B5E63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ACE8C-5FD0-1444-B142-24955449F2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E2282-8AD5-9346-8EEF-FD4D7F18D6D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5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A3905-D5F1-48E1-B7BF-587DA54E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44BE2-C895-4CB7-B762-CFBE729A3CE0}"/>
              </a:ext>
            </a:extLst>
          </p:cNvPr>
          <p:cNvSpPr txBox="1"/>
          <p:nvPr/>
        </p:nvSpPr>
        <p:spPr>
          <a:xfrm>
            <a:off x="9291914" y="5443952"/>
            <a:ext cx="45719" cy="5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026" name="Picture 2" descr="Image result for instagram png">
            <a:extLst>
              <a:ext uri="{FF2B5EF4-FFF2-40B4-BE49-F238E27FC236}">
                <a16:creationId xmlns:a16="http://schemas.microsoft.com/office/drawing/2014/main" id="{ADBA10C7-88B7-4E6A-8A24-EE7833C7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61" y="5229512"/>
            <a:ext cx="1364165" cy="13632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ACA4A-C7CD-4EDA-87DE-69885486AC6F}"/>
              </a:ext>
            </a:extLst>
          </p:cNvPr>
          <p:cNvSpPr txBox="1"/>
          <p:nvPr/>
        </p:nvSpPr>
        <p:spPr>
          <a:xfrm>
            <a:off x="7115509" y="5587955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Georgia" panose="02040502050405020303" pitchFamily="18" charset="0"/>
              </a:rPr>
              <a:t>@</a:t>
            </a:r>
            <a:r>
              <a:rPr lang="en-CA" sz="3600" dirty="0" err="1">
                <a:latin typeface="Georgia" panose="02040502050405020303" pitchFamily="18" charset="0"/>
              </a:rPr>
              <a:t>uwogradclub</a:t>
            </a:r>
            <a:endParaRPr lang="en-CA" sz="3600" dirty="0">
              <a:latin typeface="Georgia" panose="02040502050405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373B7B-3EA6-4606-AB22-8B4DB3C37968}"/>
              </a:ext>
            </a:extLst>
          </p:cNvPr>
          <p:cNvSpPr txBox="1">
            <a:spLocks/>
          </p:cNvSpPr>
          <p:nvPr/>
        </p:nvSpPr>
        <p:spPr>
          <a:xfrm>
            <a:off x="5037740" y="2329462"/>
            <a:ext cx="55288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9900" dirty="0">
                <a:latin typeface="Bernard MT Condensed" panose="02050806060905020404" pitchFamily="18" charset="0"/>
              </a:rPr>
              <a:t>Trivia</a:t>
            </a:r>
            <a:endParaRPr lang="en-CA" sz="3800" b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93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574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52532"/>
              </p:ext>
            </p:extLst>
          </p:nvPr>
        </p:nvGraphicFramePr>
        <p:xfrm>
          <a:off x="1481998" y="1981200"/>
          <a:ext cx="9228003" cy="683260"/>
        </p:xfrm>
        <a:graphic>
          <a:graphicData uri="http://schemas.openxmlformats.org/drawingml/2006/table">
            <a:tbl>
              <a:tblPr/>
              <a:tblGrid>
                <a:gridCol w="922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64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233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10642"/>
              </p:ext>
            </p:extLst>
          </p:nvPr>
        </p:nvGraphicFramePr>
        <p:xfrm>
          <a:off x="1466706" y="1710336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16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62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36615"/>
              </p:ext>
            </p:extLst>
          </p:nvPr>
        </p:nvGraphicFramePr>
        <p:xfrm>
          <a:off x="1341500" y="1424120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00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1544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28310"/>
              </p:ext>
            </p:extLst>
          </p:nvPr>
        </p:nvGraphicFramePr>
        <p:xfrm>
          <a:off x="1591913" y="1813065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7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2999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73309"/>
              </p:ext>
            </p:extLst>
          </p:nvPr>
        </p:nvGraphicFramePr>
        <p:xfrm>
          <a:off x="1591913" y="1813065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60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2922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03671"/>
              </p:ext>
            </p:extLst>
          </p:nvPr>
        </p:nvGraphicFramePr>
        <p:xfrm>
          <a:off x="1591913" y="1813065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75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071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68813"/>
              </p:ext>
            </p:extLst>
          </p:nvPr>
        </p:nvGraphicFramePr>
        <p:xfrm>
          <a:off x="1591913" y="1813065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57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2657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14987"/>
              </p:ext>
            </p:extLst>
          </p:nvPr>
        </p:nvGraphicFramePr>
        <p:xfrm>
          <a:off x="1187450" y="1981200"/>
          <a:ext cx="9817100" cy="683260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20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082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17810"/>
              </p:ext>
            </p:extLst>
          </p:nvPr>
        </p:nvGraphicFramePr>
        <p:xfrm>
          <a:off x="1348430" y="1981200"/>
          <a:ext cx="9817100" cy="1346200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6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2365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00845"/>
              </p:ext>
            </p:extLst>
          </p:nvPr>
        </p:nvGraphicFramePr>
        <p:xfrm>
          <a:off x="1187450" y="1981200"/>
          <a:ext cx="9817100" cy="683260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43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3B7B-3EA6-4606-AB22-8B4DB3C37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740" y="2329462"/>
            <a:ext cx="5528840" cy="2387600"/>
          </a:xfrm>
        </p:spPr>
        <p:txBody>
          <a:bodyPr>
            <a:noAutofit/>
          </a:bodyPr>
          <a:lstStyle/>
          <a:p>
            <a:r>
              <a:rPr lang="en-CA" sz="14900" dirty="0">
                <a:latin typeface="Bernard MT Condensed" panose="02050806060905020404" pitchFamily="18" charset="0"/>
              </a:rPr>
              <a:t>ROUND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A3905-D5F1-48E1-B7BF-587DA54E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44BE2-C895-4CB7-B762-CFBE729A3CE0}"/>
              </a:ext>
            </a:extLst>
          </p:cNvPr>
          <p:cNvSpPr txBox="1"/>
          <p:nvPr/>
        </p:nvSpPr>
        <p:spPr>
          <a:xfrm>
            <a:off x="9291914" y="5443952"/>
            <a:ext cx="45719" cy="5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026" name="Picture 2" descr="Image result for instagram png">
            <a:extLst>
              <a:ext uri="{FF2B5EF4-FFF2-40B4-BE49-F238E27FC236}">
                <a16:creationId xmlns:a16="http://schemas.microsoft.com/office/drawing/2014/main" id="{ADBA10C7-88B7-4E6A-8A24-EE7833C7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61" y="5229512"/>
            <a:ext cx="1364165" cy="13632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ACA4A-C7CD-4EDA-87DE-69885486AC6F}"/>
              </a:ext>
            </a:extLst>
          </p:cNvPr>
          <p:cNvSpPr txBox="1"/>
          <p:nvPr/>
        </p:nvSpPr>
        <p:spPr>
          <a:xfrm>
            <a:off x="7115509" y="5587955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Georgia" panose="02040502050405020303" pitchFamily="18" charset="0"/>
              </a:rPr>
              <a:t>@</a:t>
            </a:r>
            <a:r>
              <a:rPr lang="en-CA" sz="3600" dirty="0" err="1">
                <a:latin typeface="Georgia" panose="02040502050405020303" pitchFamily="18" charset="0"/>
              </a:rPr>
              <a:t>uwogradclub</a:t>
            </a:r>
            <a:endParaRPr lang="en-CA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07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423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6875"/>
              </p:ext>
            </p:extLst>
          </p:nvPr>
        </p:nvGraphicFramePr>
        <p:xfrm>
          <a:off x="1187450" y="1981200"/>
          <a:ext cx="9817100" cy="2019300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300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96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082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65642"/>
              </p:ext>
            </p:extLst>
          </p:nvPr>
        </p:nvGraphicFramePr>
        <p:xfrm>
          <a:off x="1187450" y="1981200"/>
          <a:ext cx="9817100" cy="1426813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6813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82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507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1239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39839" y="-113593"/>
            <a:ext cx="10779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Answers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93932-484C-44D3-A3BB-E47BFEAF8164}"/>
              </a:ext>
            </a:extLst>
          </p:cNvPr>
          <p:cNvSpPr txBox="1"/>
          <p:nvPr/>
        </p:nvSpPr>
        <p:spPr>
          <a:xfrm>
            <a:off x="329609" y="1190846"/>
            <a:ext cx="4869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1.</a:t>
            </a:r>
          </a:p>
          <a:p>
            <a:r>
              <a:rPr lang="en-CA" dirty="0">
                <a:latin typeface="Georgia" panose="02040502050405020303" pitchFamily="18" charset="0"/>
              </a:rPr>
              <a:t>2.</a:t>
            </a:r>
          </a:p>
          <a:p>
            <a:r>
              <a:rPr lang="en-CA" dirty="0">
                <a:latin typeface="Georgia" panose="02040502050405020303" pitchFamily="18" charset="0"/>
              </a:rPr>
              <a:t>3.</a:t>
            </a:r>
          </a:p>
          <a:p>
            <a:r>
              <a:rPr lang="en-CA" dirty="0">
                <a:latin typeface="Georgia" panose="02040502050405020303" pitchFamily="18" charset="0"/>
              </a:rPr>
              <a:t>4.</a:t>
            </a:r>
          </a:p>
          <a:p>
            <a:r>
              <a:rPr lang="en-CA" dirty="0">
                <a:latin typeface="Georgia" panose="02040502050405020303" pitchFamily="18" charset="0"/>
              </a:rPr>
              <a:t>5.</a:t>
            </a:r>
          </a:p>
          <a:p>
            <a:r>
              <a:rPr lang="en-CA" dirty="0">
                <a:latin typeface="Georgia" panose="02040502050405020303" pitchFamily="18" charset="0"/>
              </a:rPr>
              <a:t>6.</a:t>
            </a:r>
          </a:p>
          <a:p>
            <a:r>
              <a:rPr lang="en-CA" dirty="0">
                <a:latin typeface="Georgia" panose="02040502050405020303" pitchFamily="18" charset="0"/>
              </a:rPr>
              <a:t>7.</a:t>
            </a:r>
          </a:p>
          <a:p>
            <a:r>
              <a:rPr lang="en-CA" dirty="0">
                <a:latin typeface="Georgia" panose="02040502050405020303" pitchFamily="18" charset="0"/>
              </a:rPr>
              <a:t>8.</a:t>
            </a:r>
          </a:p>
          <a:p>
            <a:r>
              <a:rPr lang="en-CA" dirty="0">
                <a:latin typeface="Georgia" panose="02040502050405020303" pitchFamily="18" charset="0"/>
              </a:rPr>
              <a:t>9.</a:t>
            </a:r>
          </a:p>
          <a:p>
            <a:r>
              <a:rPr lang="en-CA" dirty="0">
                <a:latin typeface="Georgia" panose="02040502050405020303" pitchFamily="18" charset="0"/>
              </a:rPr>
              <a:t>10.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288D9-4650-4F45-B82A-C7B478BF2B2A}"/>
              </a:ext>
            </a:extLst>
          </p:cNvPr>
          <p:cNvSpPr txBox="1"/>
          <p:nvPr/>
        </p:nvSpPr>
        <p:spPr>
          <a:xfrm>
            <a:off x="6719776" y="1190846"/>
            <a:ext cx="5164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11.</a:t>
            </a:r>
          </a:p>
          <a:p>
            <a:r>
              <a:rPr lang="en-CA" dirty="0">
                <a:latin typeface="Georgia" panose="02040502050405020303" pitchFamily="18" charset="0"/>
              </a:rPr>
              <a:t>12.</a:t>
            </a:r>
          </a:p>
          <a:p>
            <a:r>
              <a:rPr lang="en-CA" dirty="0">
                <a:latin typeface="Georgia" panose="02040502050405020303" pitchFamily="18" charset="0"/>
              </a:rPr>
              <a:t>13.</a:t>
            </a:r>
          </a:p>
          <a:p>
            <a:r>
              <a:rPr lang="en-CA" dirty="0">
                <a:latin typeface="Georgia" panose="02040502050405020303" pitchFamily="18" charset="0"/>
              </a:rPr>
              <a:t>14.</a:t>
            </a:r>
          </a:p>
          <a:p>
            <a:r>
              <a:rPr lang="en-CA" dirty="0">
                <a:latin typeface="Georgia" panose="02040502050405020303" pitchFamily="18" charset="0"/>
              </a:rPr>
              <a:t>15.</a:t>
            </a:r>
          </a:p>
          <a:p>
            <a:r>
              <a:rPr lang="en-CA" dirty="0">
                <a:latin typeface="Georgia" panose="02040502050405020303" pitchFamily="18" charset="0"/>
              </a:rPr>
              <a:t>16.</a:t>
            </a:r>
          </a:p>
          <a:p>
            <a:r>
              <a:rPr lang="en-CA" dirty="0">
                <a:latin typeface="Georgia" panose="02040502050405020303" pitchFamily="18" charset="0"/>
              </a:rPr>
              <a:t>17.</a:t>
            </a:r>
          </a:p>
          <a:p>
            <a:r>
              <a:rPr lang="en-CA" dirty="0">
                <a:latin typeface="Georgia" panose="02040502050405020303" pitchFamily="18" charset="0"/>
              </a:rPr>
              <a:t>18.</a:t>
            </a:r>
          </a:p>
          <a:p>
            <a:r>
              <a:rPr lang="en-CA" dirty="0">
                <a:latin typeface="Georgia" panose="02040502050405020303" pitchFamily="18" charset="0"/>
              </a:rPr>
              <a:t>19.</a:t>
            </a:r>
          </a:p>
          <a:p>
            <a:r>
              <a:rPr lang="en-CA" dirty="0">
                <a:latin typeface="Georgia" panose="02040502050405020303" pitchFamily="18" charset="0"/>
              </a:rPr>
              <a:t>20.</a:t>
            </a:r>
          </a:p>
        </p:txBody>
      </p:sp>
    </p:spTree>
    <p:extLst>
      <p:ext uri="{BB962C8B-B14F-4D97-AF65-F5344CB8AC3E}">
        <p14:creationId xmlns:p14="http://schemas.microsoft.com/office/powerpoint/2010/main" val="228810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3B482-2043-46E0-8D7A-A93A582A3709}"/>
              </a:ext>
            </a:extLst>
          </p:cNvPr>
          <p:cNvSpPr txBox="1"/>
          <p:nvPr/>
        </p:nvSpPr>
        <p:spPr>
          <a:xfrm>
            <a:off x="3646967" y="2636874"/>
            <a:ext cx="520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announcements here during break from website</a:t>
            </a:r>
          </a:p>
        </p:txBody>
      </p:sp>
    </p:spTree>
    <p:extLst>
      <p:ext uri="{BB962C8B-B14F-4D97-AF65-F5344CB8AC3E}">
        <p14:creationId xmlns:p14="http://schemas.microsoft.com/office/powerpoint/2010/main" val="2721501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3B7B-3EA6-4606-AB22-8B4DB3C37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740" y="2329462"/>
            <a:ext cx="5528840" cy="2387600"/>
          </a:xfrm>
        </p:spPr>
        <p:txBody>
          <a:bodyPr>
            <a:noAutofit/>
          </a:bodyPr>
          <a:lstStyle/>
          <a:p>
            <a:r>
              <a:rPr lang="en-CA" sz="14900" dirty="0">
                <a:latin typeface="Bernard MT Condensed" panose="02050806060905020404" pitchFamily="18" charset="0"/>
              </a:rPr>
              <a:t>ROUND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A3905-D5F1-48E1-B7BF-587DA54E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44BE2-C895-4CB7-B762-CFBE729A3CE0}"/>
              </a:ext>
            </a:extLst>
          </p:cNvPr>
          <p:cNvSpPr txBox="1"/>
          <p:nvPr/>
        </p:nvSpPr>
        <p:spPr>
          <a:xfrm>
            <a:off x="9291914" y="5443952"/>
            <a:ext cx="45719" cy="5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026" name="Picture 2" descr="Image result for instagram png">
            <a:extLst>
              <a:ext uri="{FF2B5EF4-FFF2-40B4-BE49-F238E27FC236}">
                <a16:creationId xmlns:a16="http://schemas.microsoft.com/office/drawing/2014/main" id="{ADBA10C7-88B7-4E6A-8A24-EE7833C7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61" y="5229512"/>
            <a:ext cx="1364165" cy="13632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ACA4A-C7CD-4EDA-87DE-69885486AC6F}"/>
              </a:ext>
            </a:extLst>
          </p:cNvPr>
          <p:cNvSpPr txBox="1"/>
          <p:nvPr/>
        </p:nvSpPr>
        <p:spPr>
          <a:xfrm>
            <a:off x="7115509" y="5587955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Georgia" panose="02040502050405020303" pitchFamily="18" charset="0"/>
              </a:rPr>
              <a:t>@</a:t>
            </a:r>
            <a:r>
              <a:rPr lang="en-CA" sz="3600" dirty="0" err="1">
                <a:latin typeface="Georgia" panose="02040502050405020303" pitchFamily="18" charset="0"/>
              </a:rPr>
              <a:t>uwogradclub</a:t>
            </a:r>
            <a:endParaRPr lang="en-CA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08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670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66942"/>
              </p:ext>
            </p:extLst>
          </p:nvPr>
        </p:nvGraphicFramePr>
        <p:xfrm>
          <a:off x="1627686" y="1104900"/>
          <a:ext cx="10177514" cy="3265646"/>
        </p:xfrm>
        <a:graphic>
          <a:graphicData uri="http://schemas.openxmlformats.org/drawingml/2006/table">
            <a:tbl>
              <a:tblPr/>
              <a:tblGrid>
                <a:gridCol w="1017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646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57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150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34278"/>
              </p:ext>
            </p:extLst>
          </p:nvPr>
        </p:nvGraphicFramePr>
        <p:xfrm>
          <a:off x="1676157" y="1515287"/>
          <a:ext cx="9270484" cy="2019300"/>
        </p:xfrm>
        <a:graphic>
          <a:graphicData uri="http://schemas.openxmlformats.org/drawingml/2006/table">
            <a:tbl>
              <a:tblPr/>
              <a:tblGrid>
                <a:gridCol w="927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3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58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073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23039"/>
              </p:ext>
            </p:extLst>
          </p:nvPr>
        </p:nvGraphicFramePr>
        <p:xfrm>
          <a:off x="2021194" y="1546225"/>
          <a:ext cx="8959703" cy="2692400"/>
        </p:xfrm>
        <a:graphic>
          <a:graphicData uri="http://schemas.openxmlformats.org/drawingml/2006/table">
            <a:tbl>
              <a:tblPr/>
              <a:tblGrid>
                <a:gridCol w="895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4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941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22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9939"/>
              </p:ext>
            </p:extLst>
          </p:nvPr>
        </p:nvGraphicFramePr>
        <p:xfrm>
          <a:off x="1359387" y="873125"/>
          <a:ext cx="9836150" cy="3205451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451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1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670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63498"/>
              </p:ext>
            </p:extLst>
          </p:nvPr>
        </p:nvGraphicFramePr>
        <p:xfrm>
          <a:off x="1627686" y="1104900"/>
          <a:ext cx="10177514" cy="3265646"/>
        </p:xfrm>
        <a:graphic>
          <a:graphicData uri="http://schemas.openxmlformats.org/drawingml/2006/table">
            <a:tbl>
              <a:tblPr/>
              <a:tblGrid>
                <a:gridCol w="1017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646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89209"/>
              </p:ext>
            </p:extLst>
          </p:nvPr>
        </p:nvGraphicFramePr>
        <p:xfrm>
          <a:off x="1936750" y="3324384"/>
          <a:ext cx="8318500" cy="1270000"/>
        </p:xfrm>
        <a:graphic>
          <a:graphicData uri="http://schemas.openxmlformats.org/drawingml/2006/table">
            <a:tbl>
              <a:tblPr/>
              <a:tblGrid>
                <a:gridCol w="831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0000">
                <a:tc>
                  <a:txBody>
                    <a:bodyPr/>
                    <a:lstStyle/>
                    <a:p>
                      <a:pPr algn="l" fontAlgn="t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80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780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08796"/>
              </p:ext>
            </p:extLst>
          </p:nvPr>
        </p:nvGraphicFramePr>
        <p:xfrm>
          <a:off x="2355850" y="2072189"/>
          <a:ext cx="7480300" cy="683260"/>
        </p:xfrm>
        <a:graphic>
          <a:graphicData uri="http://schemas.openxmlformats.org/drawingml/2006/table">
            <a:tbl>
              <a:tblPr/>
              <a:tblGrid>
                <a:gridCol w="74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4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233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76077"/>
              </p:ext>
            </p:extLst>
          </p:nvPr>
        </p:nvGraphicFramePr>
        <p:xfrm>
          <a:off x="2355850" y="2215515"/>
          <a:ext cx="7480300" cy="1346200"/>
        </p:xfrm>
        <a:graphic>
          <a:graphicData uri="http://schemas.openxmlformats.org/drawingml/2006/table">
            <a:tbl>
              <a:tblPr/>
              <a:tblGrid>
                <a:gridCol w="74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169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7516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47959"/>
              </p:ext>
            </p:extLst>
          </p:nvPr>
        </p:nvGraphicFramePr>
        <p:xfrm>
          <a:off x="2355850" y="2215515"/>
          <a:ext cx="7480300" cy="1346200"/>
        </p:xfrm>
        <a:graphic>
          <a:graphicData uri="http://schemas.openxmlformats.org/drawingml/2006/table">
            <a:tbl>
              <a:tblPr/>
              <a:tblGrid>
                <a:gridCol w="74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29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574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6765"/>
              </p:ext>
            </p:extLst>
          </p:nvPr>
        </p:nvGraphicFramePr>
        <p:xfrm>
          <a:off x="1481998" y="1981200"/>
          <a:ext cx="9228003" cy="683260"/>
        </p:xfrm>
        <a:graphic>
          <a:graphicData uri="http://schemas.openxmlformats.org/drawingml/2006/table">
            <a:tbl>
              <a:tblPr/>
              <a:tblGrid>
                <a:gridCol w="922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36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233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10778"/>
              </p:ext>
            </p:extLst>
          </p:nvPr>
        </p:nvGraphicFramePr>
        <p:xfrm>
          <a:off x="1466706" y="1710336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623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62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18362"/>
              </p:ext>
            </p:extLst>
          </p:nvPr>
        </p:nvGraphicFramePr>
        <p:xfrm>
          <a:off x="1341500" y="1424120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85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1544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47025"/>
              </p:ext>
            </p:extLst>
          </p:nvPr>
        </p:nvGraphicFramePr>
        <p:xfrm>
          <a:off x="1591913" y="1813065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216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2999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86656"/>
              </p:ext>
            </p:extLst>
          </p:nvPr>
        </p:nvGraphicFramePr>
        <p:xfrm>
          <a:off x="1591913" y="1813065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08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2922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86656"/>
              </p:ext>
            </p:extLst>
          </p:nvPr>
        </p:nvGraphicFramePr>
        <p:xfrm>
          <a:off x="1591913" y="1813065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08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071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86656"/>
              </p:ext>
            </p:extLst>
          </p:nvPr>
        </p:nvGraphicFramePr>
        <p:xfrm>
          <a:off x="1591913" y="1813065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0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150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84869"/>
              </p:ext>
            </p:extLst>
          </p:nvPr>
        </p:nvGraphicFramePr>
        <p:xfrm>
          <a:off x="1676157" y="1515287"/>
          <a:ext cx="9270484" cy="2019300"/>
        </p:xfrm>
        <a:graphic>
          <a:graphicData uri="http://schemas.openxmlformats.org/drawingml/2006/table">
            <a:tbl>
              <a:tblPr/>
              <a:tblGrid>
                <a:gridCol w="927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3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879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2657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37820"/>
              </p:ext>
            </p:extLst>
          </p:nvPr>
        </p:nvGraphicFramePr>
        <p:xfrm>
          <a:off x="1187450" y="1981200"/>
          <a:ext cx="9817100" cy="683260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561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082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22646"/>
              </p:ext>
            </p:extLst>
          </p:nvPr>
        </p:nvGraphicFramePr>
        <p:xfrm>
          <a:off x="1348430" y="1981200"/>
          <a:ext cx="9817100" cy="1346200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453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2365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47541"/>
              </p:ext>
            </p:extLst>
          </p:nvPr>
        </p:nvGraphicFramePr>
        <p:xfrm>
          <a:off x="1187450" y="1981200"/>
          <a:ext cx="9817100" cy="683260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68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423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42111"/>
              </p:ext>
            </p:extLst>
          </p:nvPr>
        </p:nvGraphicFramePr>
        <p:xfrm>
          <a:off x="1187450" y="1981200"/>
          <a:ext cx="9817100" cy="2019300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300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402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082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31511"/>
              </p:ext>
            </p:extLst>
          </p:nvPr>
        </p:nvGraphicFramePr>
        <p:xfrm>
          <a:off x="1187450" y="1981200"/>
          <a:ext cx="9817100" cy="1426813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6813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091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507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1808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39839" y="-113593"/>
            <a:ext cx="10779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Answers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93932-484C-44D3-A3BB-E47BFEAF8164}"/>
              </a:ext>
            </a:extLst>
          </p:cNvPr>
          <p:cNvSpPr txBox="1"/>
          <p:nvPr/>
        </p:nvSpPr>
        <p:spPr>
          <a:xfrm>
            <a:off x="329609" y="1190846"/>
            <a:ext cx="4869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1.</a:t>
            </a:r>
          </a:p>
          <a:p>
            <a:r>
              <a:rPr lang="en-CA" dirty="0">
                <a:latin typeface="Georgia" panose="02040502050405020303" pitchFamily="18" charset="0"/>
              </a:rPr>
              <a:t>2.</a:t>
            </a:r>
          </a:p>
          <a:p>
            <a:r>
              <a:rPr lang="en-CA" dirty="0">
                <a:latin typeface="Georgia" panose="02040502050405020303" pitchFamily="18" charset="0"/>
              </a:rPr>
              <a:t>3.</a:t>
            </a:r>
          </a:p>
          <a:p>
            <a:r>
              <a:rPr lang="en-CA" dirty="0">
                <a:latin typeface="Georgia" panose="02040502050405020303" pitchFamily="18" charset="0"/>
              </a:rPr>
              <a:t>4.</a:t>
            </a:r>
          </a:p>
          <a:p>
            <a:r>
              <a:rPr lang="en-CA" dirty="0">
                <a:latin typeface="Georgia" panose="02040502050405020303" pitchFamily="18" charset="0"/>
              </a:rPr>
              <a:t>5.</a:t>
            </a:r>
          </a:p>
          <a:p>
            <a:r>
              <a:rPr lang="en-CA" dirty="0">
                <a:latin typeface="Georgia" panose="02040502050405020303" pitchFamily="18" charset="0"/>
              </a:rPr>
              <a:t>6.</a:t>
            </a:r>
          </a:p>
          <a:p>
            <a:r>
              <a:rPr lang="en-CA" dirty="0">
                <a:latin typeface="Georgia" panose="02040502050405020303" pitchFamily="18" charset="0"/>
              </a:rPr>
              <a:t>7.</a:t>
            </a:r>
          </a:p>
          <a:p>
            <a:r>
              <a:rPr lang="en-CA" dirty="0">
                <a:latin typeface="Georgia" panose="02040502050405020303" pitchFamily="18" charset="0"/>
              </a:rPr>
              <a:t>8.</a:t>
            </a:r>
          </a:p>
          <a:p>
            <a:r>
              <a:rPr lang="en-CA" dirty="0">
                <a:latin typeface="Georgia" panose="02040502050405020303" pitchFamily="18" charset="0"/>
              </a:rPr>
              <a:t>9.</a:t>
            </a:r>
          </a:p>
          <a:p>
            <a:r>
              <a:rPr lang="en-CA" dirty="0">
                <a:latin typeface="Georgia" panose="02040502050405020303" pitchFamily="18" charset="0"/>
              </a:rPr>
              <a:t>10.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288D9-4650-4F45-B82A-C7B478BF2B2A}"/>
              </a:ext>
            </a:extLst>
          </p:cNvPr>
          <p:cNvSpPr txBox="1"/>
          <p:nvPr/>
        </p:nvSpPr>
        <p:spPr>
          <a:xfrm>
            <a:off x="6719776" y="1190846"/>
            <a:ext cx="5164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11.</a:t>
            </a:r>
          </a:p>
          <a:p>
            <a:r>
              <a:rPr lang="en-CA" dirty="0">
                <a:latin typeface="Georgia" panose="02040502050405020303" pitchFamily="18" charset="0"/>
              </a:rPr>
              <a:t>12.</a:t>
            </a:r>
          </a:p>
          <a:p>
            <a:r>
              <a:rPr lang="en-CA" dirty="0">
                <a:latin typeface="Georgia" panose="02040502050405020303" pitchFamily="18" charset="0"/>
              </a:rPr>
              <a:t>13.</a:t>
            </a:r>
          </a:p>
          <a:p>
            <a:r>
              <a:rPr lang="en-CA" dirty="0">
                <a:latin typeface="Georgia" panose="02040502050405020303" pitchFamily="18" charset="0"/>
              </a:rPr>
              <a:t>14.</a:t>
            </a:r>
          </a:p>
          <a:p>
            <a:r>
              <a:rPr lang="en-CA" dirty="0">
                <a:latin typeface="Georgia" panose="02040502050405020303" pitchFamily="18" charset="0"/>
              </a:rPr>
              <a:t>15.</a:t>
            </a:r>
          </a:p>
          <a:p>
            <a:r>
              <a:rPr lang="en-CA" dirty="0">
                <a:latin typeface="Georgia" panose="02040502050405020303" pitchFamily="18" charset="0"/>
              </a:rPr>
              <a:t>16.</a:t>
            </a:r>
          </a:p>
          <a:p>
            <a:r>
              <a:rPr lang="en-CA" dirty="0">
                <a:latin typeface="Georgia" panose="02040502050405020303" pitchFamily="18" charset="0"/>
              </a:rPr>
              <a:t>17.</a:t>
            </a:r>
          </a:p>
          <a:p>
            <a:r>
              <a:rPr lang="en-CA" dirty="0">
                <a:latin typeface="Georgia" panose="02040502050405020303" pitchFamily="18" charset="0"/>
              </a:rPr>
              <a:t>18.</a:t>
            </a:r>
          </a:p>
          <a:p>
            <a:r>
              <a:rPr lang="en-CA" dirty="0">
                <a:latin typeface="Georgia" panose="02040502050405020303" pitchFamily="18" charset="0"/>
              </a:rPr>
              <a:t>19.</a:t>
            </a:r>
          </a:p>
          <a:p>
            <a:r>
              <a:rPr lang="en-CA" dirty="0">
                <a:latin typeface="Georgia" panose="02040502050405020303" pitchFamily="18" charset="0"/>
              </a:rPr>
              <a:t>20.</a:t>
            </a:r>
          </a:p>
        </p:txBody>
      </p:sp>
    </p:spTree>
    <p:extLst>
      <p:ext uri="{BB962C8B-B14F-4D97-AF65-F5344CB8AC3E}">
        <p14:creationId xmlns:p14="http://schemas.microsoft.com/office/powerpoint/2010/main" val="399762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3B482-2043-46E0-8D7A-A93A582A3709}"/>
              </a:ext>
            </a:extLst>
          </p:cNvPr>
          <p:cNvSpPr txBox="1"/>
          <p:nvPr/>
        </p:nvSpPr>
        <p:spPr>
          <a:xfrm>
            <a:off x="3646967" y="2636874"/>
            <a:ext cx="520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announcements here during break from website</a:t>
            </a:r>
          </a:p>
        </p:txBody>
      </p:sp>
    </p:spTree>
    <p:extLst>
      <p:ext uri="{BB962C8B-B14F-4D97-AF65-F5344CB8AC3E}">
        <p14:creationId xmlns:p14="http://schemas.microsoft.com/office/powerpoint/2010/main" val="9255600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3B7B-3EA6-4606-AB22-8B4DB3C37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740" y="2329462"/>
            <a:ext cx="5528840" cy="2387600"/>
          </a:xfrm>
        </p:spPr>
        <p:txBody>
          <a:bodyPr>
            <a:noAutofit/>
          </a:bodyPr>
          <a:lstStyle/>
          <a:p>
            <a:r>
              <a:rPr lang="en-CA" sz="14900">
                <a:latin typeface="Bernard MT Condensed" panose="02050806060905020404" pitchFamily="18" charset="0"/>
              </a:rPr>
              <a:t>ROUND 3</a:t>
            </a:r>
            <a:endParaRPr lang="en-CA" sz="14900" dirty="0">
              <a:latin typeface="Bernard MT Condensed" panose="020508060609050204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A3905-D5F1-48E1-B7BF-587DA54E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44BE2-C895-4CB7-B762-CFBE729A3CE0}"/>
              </a:ext>
            </a:extLst>
          </p:cNvPr>
          <p:cNvSpPr txBox="1"/>
          <p:nvPr/>
        </p:nvSpPr>
        <p:spPr>
          <a:xfrm>
            <a:off x="9291914" y="5443952"/>
            <a:ext cx="45719" cy="5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026" name="Picture 2" descr="Image result for instagram png">
            <a:extLst>
              <a:ext uri="{FF2B5EF4-FFF2-40B4-BE49-F238E27FC236}">
                <a16:creationId xmlns:a16="http://schemas.microsoft.com/office/drawing/2014/main" id="{ADBA10C7-88B7-4E6A-8A24-EE7833C7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61" y="5229512"/>
            <a:ext cx="1364165" cy="13632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ACA4A-C7CD-4EDA-87DE-69885486AC6F}"/>
              </a:ext>
            </a:extLst>
          </p:cNvPr>
          <p:cNvSpPr txBox="1"/>
          <p:nvPr/>
        </p:nvSpPr>
        <p:spPr>
          <a:xfrm>
            <a:off x="7115509" y="5587955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Georgia" panose="02040502050405020303" pitchFamily="18" charset="0"/>
              </a:rPr>
              <a:t>@</a:t>
            </a:r>
            <a:r>
              <a:rPr lang="en-CA" sz="3600" dirty="0" err="1">
                <a:latin typeface="Georgia" panose="02040502050405020303" pitchFamily="18" charset="0"/>
              </a:rPr>
              <a:t>uwogradclub</a:t>
            </a:r>
            <a:endParaRPr lang="en-CA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07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670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63498"/>
              </p:ext>
            </p:extLst>
          </p:nvPr>
        </p:nvGraphicFramePr>
        <p:xfrm>
          <a:off x="1627686" y="1104900"/>
          <a:ext cx="10177514" cy="3265646"/>
        </p:xfrm>
        <a:graphic>
          <a:graphicData uri="http://schemas.openxmlformats.org/drawingml/2006/table">
            <a:tbl>
              <a:tblPr/>
              <a:tblGrid>
                <a:gridCol w="1017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646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80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073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365557"/>
              </p:ext>
            </p:extLst>
          </p:nvPr>
        </p:nvGraphicFramePr>
        <p:xfrm>
          <a:off x="2021194" y="1546225"/>
          <a:ext cx="8959703" cy="2692400"/>
        </p:xfrm>
        <a:graphic>
          <a:graphicData uri="http://schemas.openxmlformats.org/drawingml/2006/table">
            <a:tbl>
              <a:tblPr/>
              <a:tblGrid>
                <a:gridCol w="895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4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749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150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84869"/>
              </p:ext>
            </p:extLst>
          </p:nvPr>
        </p:nvGraphicFramePr>
        <p:xfrm>
          <a:off x="1676157" y="1515287"/>
          <a:ext cx="9270484" cy="2019300"/>
        </p:xfrm>
        <a:graphic>
          <a:graphicData uri="http://schemas.openxmlformats.org/drawingml/2006/table">
            <a:tbl>
              <a:tblPr/>
              <a:tblGrid>
                <a:gridCol w="927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3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879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073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365557"/>
              </p:ext>
            </p:extLst>
          </p:nvPr>
        </p:nvGraphicFramePr>
        <p:xfrm>
          <a:off x="2021194" y="1546225"/>
          <a:ext cx="8959703" cy="2692400"/>
        </p:xfrm>
        <a:graphic>
          <a:graphicData uri="http://schemas.openxmlformats.org/drawingml/2006/table">
            <a:tbl>
              <a:tblPr/>
              <a:tblGrid>
                <a:gridCol w="895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4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7498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22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14110"/>
              </p:ext>
            </p:extLst>
          </p:nvPr>
        </p:nvGraphicFramePr>
        <p:xfrm>
          <a:off x="1359387" y="873125"/>
          <a:ext cx="9836150" cy="3205451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451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4586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780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00835"/>
              </p:ext>
            </p:extLst>
          </p:nvPr>
        </p:nvGraphicFramePr>
        <p:xfrm>
          <a:off x="2355850" y="2072189"/>
          <a:ext cx="7480300" cy="683260"/>
        </p:xfrm>
        <a:graphic>
          <a:graphicData uri="http://schemas.openxmlformats.org/drawingml/2006/table">
            <a:tbl>
              <a:tblPr/>
              <a:tblGrid>
                <a:gridCol w="74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3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233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85667"/>
              </p:ext>
            </p:extLst>
          </p:nvPr>
        </p:nvGraphicFramePr>
        <p:xfrm>
          <a:off x="2355850" y="2215515"/>
          <a:ext cx="7480300" cy="1346200"/>
        </p:xfrm>
        <a:graphic>
          <a:graphicData uri="http://schemas.openxmlformats.org/drawingml/2006/table">
            <a:tbl>
              <a:tblPr/>
              <a:tblGrid>
                <a:gridCol w="74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1808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7516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39586"/>
              </p:ext>
            </p:extLst>
          </p:nvPr>
        </p:nvGraphicFramePr>
        <p:xfrm>
          <a:off x="2355850" y="2215515"/>
          <a:ext cx="7480300" cy="1346200"/>
        </p:xfrm>
        <a:graphic>
          <a:graphicData uri="http://schemas.openxmlformats.org/drawingml/2006/table">
            <a:tbl>
              <a:tblPr/>
              <a:tblGrid>
                <a:gridCol w="74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798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574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52532"/>
              </p:ext>
            </p:extLst>
          </p:nvPr>
        </p:nvGraphicFramePr>
        <p:xfrm>
          <a:off x="1481998" y="1981200"/>
          <a:ext cx="9228003" cy="683260"/>
        </p:xfrm>
        <a:graphic>
          <a:graphicData uri="http://schemas.openxmlformats.org/drawingml/2006/table">
            <a:tbl>
              <a:tblPr/>
              <a:tblGrid>
                <a:gridCol w="922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6417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233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10642"/>
              </p:ext>
            </p:extLst>
          </p:nvPr>
        </p:nvGraphicFramePr>
        <p:xfrm>
          <a:off x="1466706" y="1710336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160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62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36615"/>
              </p:ext>
            </p:extLst>
          </p:nvPr>
        </p:nvGraphicFramePr>
        <p:xfrm>
          <a:off x="1341500" y="1424120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0022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1544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28310"/>
              </p:ext>
            </p:extLst>
          </p:nvPr>
        </p:nvGraphicFramePr>
        <p:xfrm>
          <a:off x="1591913" y="1813065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7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22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14110"/>
              </p:ext>
            </p:extLst>
          </p:nvPr>
        </p:nvGraphicFramePr>
        <p:xfrm>
          <a:off x="1359387" y="873125"/>
          <a:ext cx="9836150" cy="3205451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451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458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2999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73309"/>
              </p:ext>
            </p:extLst>
          </p:nvPr>
        </p:nvGraphicFramePr>
        <p:xfrm>
          <a:off x="1591913" y="1813065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6081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2922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03671"/>
              </p:ext>
            </p:extLst>
          </p:nvPr>
        </p:nvGraphicFramePr>
        <p:xfrm>
          <a:off x="1591913" y="1813065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7560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071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68813"/>
              </p:ext>
            </p:extLst>
          </p:nvPr>
        </p:nvGraphicFramePr>
        <p:xfrm>
          <a:off x="1591913" y="1813065"/>
          <a:ext cx="9836150" cy="683260"/>
        </p:xfrm>
        <a:graphic>
          <a:graphicData uri="http://schemas.openxmlformats.org/drawingml/2006/table">
            <a:tbl>
              <a:tblPr/>
              <a:tblGrid>
                <a:gridCol w="98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577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2657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14987"/>
              </p:ext>
            </p:extLst>
          </p:nvPr>
        </p:nvGraphicFramePr>
        <p:xfrm>
          <a:off x="1187450" y="1981200"/>
          <a:ext cx="9817100" cy="683260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206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082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17810"/>
              </p:ext>
            </p:extLst>
          </p:nvPr>
        </p:nvGraphicFramePr>
        <p:xfrm>
          <a:off x="1348430" y="1981200"/>
          <a:ext cx="9817100" cy="1346200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630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2365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00845"/>
              </p:ext>
            </p:extLst>
          </p:nvPr>
        </p:nvGraphicFramePr>
        <p:xfrm>
          <a:off x="1187450" y="1981200"/>
          <a:ext cx="9817100" cy="683260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4398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423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6875"/>
              </p:ext>
            </p:extLst>
          </p:nvPr>
        </p:nvGraphicFramePr>
        <p:xfrm>
          <a:off x="1187450" y="1981200"/>
          <a:ext cx="9817100" cy="2019300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300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9634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3082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65642"/>
              </p:ext>
            </p:extLst>
          </p:nvPr>
        </p:nvGraphicFramePr>
        <p:xfrm>
          <a:off x="1187450" y="1981200"/>
          <a:ext cx="9817100" cy="1426813"/>
        </p:xfrm>
        <a:graphic>
          <a:graphicData uri="http://schemas.openxmlformats.org/drawingml/2006/table">
            <a:tbl>
              <a:tblPr/>
              <a:tblGrid>
                <a:gridCol w="98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6813">
                <a:tc>
                  <a:txBody>
                    <a:bodyPr/>
                    <a:lstStyle/>
                    <a:p>
                      <a:pPr algn="ctr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828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1507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12390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39839" y="-113593"/>
            <a:ext cx="10779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Answers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93932-484C-44D3-A3BB-E47BFEAF8164}"/>
              </a:ext>
            </a:extLst>
          </p:cNvPr>
          <p:cNvSpPr txBox="1"/>
          <p:nvPr/>
        </p:nvSpPr>
        <p:spPr>
          <a:xfrm>
            <a:off x="329609" y="1190846"/>
            <a:ext cx="4869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1.</a:t>
            </a:r>
          </a:p>
          <a:p>
            <a:r>
              <a:rPr lang="en-CA" dirty="0">
                <a:latin typeface="Georgia" panose="02040502050405020303" pitchFamily="18" charset="0"/>
              </a:rPr>
              <a:t>2.</a:t>
            </a:r>
          </a:p>
          <a:p>
            <a:r>
              <a:rPr lang="en-CA" dirty="0">
                <a:latin typeface="Georgia" panose="02040502050405020303" pitchFamily="18" charset="0"/>
              </a:rPr>
              <a:t>3.</a:t>
            </a:r>
          </a:p>
          <a:p>
            <a:r>
              <a:rPr lang="en-CA" dirty="0">
                <a:latin typeface="Georgia" panose="02040502050405020303" pitchFamily="18" charset="0"/>
              </a:rPr>
              <a:t>4.</a:t>
            </a:r>
          </a:p>
          <a:p>
            <a:r>
              <a:rPr lang="en-CA" dirty="0">
                <a:latin typeface="Georgia" panose="02040502050405020303" pitchFamily="18" charset="0"/>
              </a:rPr>
              <a:t>5.</a:t>
            </a:r>
          </a:p>
          <a:p>
            <a:r>
              <a:rPr lang="en-CA" dirty="0">
                <a:latin typeface="Georgia" panose="02040502050405020303" pitchFamily="18" charset="0"/>
              </a:rPr>
              <a:t>6.</a:t>
            </a:r>
          </a:p>
          <a:p>
            <a:r>
              <a:rPr lang="en-CA" dirty="0">
                <a:latin typeface="Georgia" panose="02040502050405020303" pitchFamily="18" charset="0"/>
              </a:rPr>
              <a:t>7.</a:t>
            </a:r>
          </a:p>
          <a:p>
            <a:r>
              <a:rPr lang="en-CA" dirty="0">
                <a:latin typeface="Georgia" panose="02040502050405020303" pitchFamily="18" charset="0"/>
              </a:rPr>
              <a:t>8.</a:t>
            </a:r>
          </a:p>
          <a:p>
            <a:r>
              <a:rPr lang="en-CA" dirty="0">
                <a:latin typeface="Georgia" panose="02040502050405020303" pitchFamily="18" charset="0"/>
              </a:rPr>
              <a:t>9.</a:t>
            </a:r>
          </a:p>
          <a:p>
            <a:r>
              <a:rPr lang="en-CA" dirty="0">
                <a:latin typeface="Georgia" panose="02040502050405020303" pitchFamily="18" charset="0"/>
              </a:rPr>
              <a:t>10.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288D9-4650-4F45-B82A-C7B478BF2B2A}"/>
              </a:ext>
            </a:extLst>
          </p:cNvPr>
          <p:cNvSpPr txBox="1"/>
          <p:nvPr/>
        </p:nvSpPr>
        <p:spPr>
          <a:xfrm>
            <a:off x="6719776" y="1190846"/>
            <a:ext cx="5164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11.</a:t>
            </a:r>
          </a:p>
          <a:p>
            <a:r>
              <a:rPr lang="en-CA" dirty="0">
                <a:latin typeface="Georgia" panose="02040502050405020303" pitchFamily="18" charset="0"/>
              </a:rPr>
              <a:t>12.</a:t>
            </a:r>
          </a:p>
          <a:p>
            <a:r>
              <a:rPr lang="en-CA" dirty="0">
                <a:latin typeface="Georgia" panose="02040502050405020303" pitchFamily="18" charset="0"/>
              </a:rPr>
              <a:t>13.</a:t>
            </a:r>
          </a:p>
          <a:p>
            <a:r>
              <a:rPr lang="en-CA" dirty="0">
                <a:latin typeface="Georgia" panose="02040502050405020303" pitchFamily="18" charset="0"/>
              </a:rPr>
              <a:t>14.</a:t>
            </a:r>
          </a:p>
          <a:p>
            <a:r>
              <a:rPr lang="en-CA" dirty="0">
                <a:latin typeface="Georgia" panose="02040502050405020303" pitchFamily="18" charset="0"/>
              </a:rPr>
              <a:t>15.</a:t>
            </a:r>
          </a:p>
          <a:p>
            <a:r>
              <a:rPr lang="en-CA" dirty="0">
                <a:latin typeface="Georgia" panose="02040502050405020303" pitchFamily="18" charset="0"/>
              </a:rPr>
              <a:t>16.</a:t>
            </a:r>
          </a:p>
          <a:p>
            <a:r>
              <a:rPr lang="en-CA" dirty="0">
                <a:latin typeface="Georgia" panose="02040502050405020303" pitchFamily="18" charset="0"/>
              </a:rPr>
              <a:t>17.</a:t>
            </a:r>
          </a:p>
          <a:p>
            <a:r>
              <a:rPr lang="en-CA" dirty="0">
                <a:latin typeface="Georgia" panose="02040502050405020303" pitchFamily="18" charset="0"/>
              </a:rPr>
              <a:t>18.</a:t>
            </a:r>
          </a:p>
          <a:p>
            <a:r>
              <a:rPr lang="en-CA" dirty="0">
                <a:latin typeface="Georgia" panose="02040502050405020303" pitchFamily="18" charset="0"/>
              </a:rPr>
              <a:t>19.</a:t>
            </a:r>
          </a:p>
          <a:p>
            <a:r>
              <a:rPr lang="en-CA" dirty="0">
                <a:latin typeface="Georgia" panose="02040502050405020303" pitchFamily="18" charset="0"/>
              </a:rPr>
              <a:t>20.</a:t>
            </a:r>
          </a:p>
        </p:txBody>
      </p:sp>
    </p:spTree>
    <p:extLst>
      <p:ext uri="{BB962C8B-B14F-4D97-AF65-F5344CB8AC3E}">
        <p14:creationId xmlns:p14="http://schemas.microsoft.com/office/powerpoint/2010/main" val="39976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780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00835"/>
              </p:ext>
            </p:extLst>
          </p:nvPr>
        </p:nvGraphicFramePr>
        <p:xfrm>
          <a:off x="2355850" y="2072189"/>
          <a:ext cx="7480300" cy="683260"/>
        </p:xfrm>
        <a:graphic>
          <a:graphicData uri="http://schemas.openxmlformats.org/drawingml/2006/table">
            <a:tbl>
              <a:tblPr/>
              <a:tblGrid>
                <a:gridCol w="74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8233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85667"/>
              </p:ext>
            </p:extLst>
          </p:nvPr>
        </p:nvGraphicFramePr>
        <p:xfrm>
          <a:off x="2355850" y="2215515"/>
          <a:ext cx="7480300" cy="1346200"/>
        </p:xfrm>
        <a:graphic>
          <a:graphicData uri="http://schemas.openxmlformats.org/drawingml/2006/table">
            <a:tbl>
              <a:tblPr/>
              <a:tblGrid>
                <a:gridCol w="74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18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E05FD-878C-4F5D-AE93-6E1A148F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2A05E9-1DD4-4787-9595-63B70DBC45F3}"/>
              </a:ext>
            </a:extLst>
          </p:cNvPr>
          <p:cNvSpPr txBox="1"/>
          <p:nvPr/>
        </p:nvSpPr>
        <p:spPr>
          <a:xfrm>
            <a:off x="118574" y="-241184"/>
            <a:ext cx="7516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498" y="1604308"/>
            <a:ext cx="10527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39586"/>
              </p:ext>
            </p:extLst>
          </p:nvPr>
        </p:nvGraphicFramePr>
        <p:xfrm>
          <a:off x="2355850" y="2215515"/>
          <a:ext cx="7480300" cy="1346200"/>
        </p:xfrm>
        <a:graphic>
          <a:graphicData uri="http://schemas.openxmlformats.org/drawingml/2006/table">
            <a:tbl>
              <a:tblPr/>
              <a:tblGrid>
                <a:gridCol w="74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pPr algn="l" fontAlgn="b"/>
                      <a:endParaRPr lang="en-US" sz="4400" b="0" i="0" u="none" strike="noStrike" dirty="0">
                        <a:solidFill>
                          <a:srgbClr val="FFFFFF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798899"/>
      </p:ext>
    </p:extLst>
  </p:cSld>
  <p:clrMapOvr>
    <a:masterClrMapping/>
  </p:clrMapOvr>
</p:sld>
</file>

<file path=ppt/theme/theme1.xml><?xml version="1.0" encoding="utf-8"?>
<a:theme xmlns:a="http://schemas.openxmlformats.org/drawingml/2006/main" name="GCTrivi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2789</TotalTime>
  <Words>212</Words>
  <Application>Microsoft Macintosh PowerPoint</Application>
  <PresentationFormat>Widescreen</PresentationFormat>
  <Paragraphs>247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Bernard MT Condensed</vt:lpstr>
      <vt:lpstr>Calibri</vt:lpstr>
      <vt:lpstr>Calibri Light</vt:lpstr>
      <vt:lpstr>Cambria</vt:lpstr>
      <vt:lpstr>Georgia</vt:lpstr>
      <vt:lpstr>GCTrivia</vt:lpstr>
      <vt:lpstr>PowerPoint Presentation</vt:lpstr>
      <vt:lpstr>ROUND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 any announcements here from the website</dc:title>
  <dc:creator>Matea</dc:creator>
  <cp:lastModifiedBy>Thea Lucille Knowles</cp:lastModifiedBy>
  <cp:revision>38</cp:revision>
  <dcterms:created xsi:type="dcterms:W3CDTF">2017-06-07T12:48:46Z</dcterms:created>
  <dcterms:modified xsi:type="dcterms:W3CDTF">2019-03-26T03:20:45Z</dcterms:modified>
</cp:coreProperties>
</file>