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6" r:id="rId4"/>
    <p:sldId id="258" r:id="rId5"/>
    <p:sldId id="263" r:id="rId6"/>
    <p:sldId id="259" r:id="rId7"/>
    <p:sldId id="264" r:id="rId8"/>
    <p:sldId id="273" r:id="rId9"/>
    <p:sldId id="272" r:id="rId10"/>
    <p:sldId id="268" r:id="rId11"/>
    <p:sldId id="269" r:id="rId12"/>
    <p:sldId id="274" r:id="rId13"/>
    <p:sldId id="275" r:id="rId14"/>
    <p:sldId id="277" r:id="rId15"/>
    <p:sldId id="262" r:id="rId16"/>
    <p:sldId id="278" r:id="rId17"/>
  </p:sldIdLst>
  <p:sldSz cx="10083800" cy="5676900"/>
  <p:notesSz cx="10083800" cy="56769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5226" autoAdjust="0"/>
  </p:normalViewPr>
  <p:slideViewPr>
    <p:cSldViewPr>
      <p:cViewPr>
        <p:scale>
          <a:sx n="142" d="100"/>
          <a:sy n="142" d="100"/>
        </p:scale>
        <p:origin x="174" y="-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9C7D-9201-4375-9840-A71BF5569261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A8BE-ABDE-4C9F-ABEE-6ACC0883E1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6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90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399999"/>
            <a:ext cx="10080625" cy="270510"/>
          </a:xfrm>
          <a:custGeom>
            <a:avLst/>
            <a:gdLst/>
            <a:ahLst/>
            <a:cxnLst/>
            <a:rect l="l" t="t" r="r" b="b"/>
            <a:pathLst>
              <a:path w="10080625" h="270510">
                <a:moveTo>
                  <a:pt x="10080000" y="0"/>
                </a:moveTo>
                <a:lnTo>
                  <a:pt x="0" y="0"/>
                </a:lnTo>
                <a:lnTo>
                  <a:pt x="0" y="269999"/>
                </a:lnTo>
                <a:lnTo>
                  <a:pt x="10080000" y="269999"/>
                </a:lnTo>
                <a:lnTo>
                  <a:pt x="10080000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5" y="4571"/>
                </a:lnTo>
                <a:lnTo>
                  <a:pt x="137420" y="17681"/>
                </a:lnTo>
                <a:lnTo>
                  <a:pt x="99200" y="38426"/>
                </a:lnTo>
                <a:lnTo>
                  <a:pt x="65901" y="65901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1" y="384099"/>
                </a:lnTo>
                <a:lnTo>
                  <a:pt x="99200" y="411573"/>
                </a:lnTo>
                <a:lnTo>
                  <a:pt x="137420" y="432318"/>
                </a:lnTo>
                <a:lnTo>
                  <a:pt x="179655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9" y="270345"/>
                </a:lnTo>
                <a:lnTo>
                  <a:pt x="450000" y="225000"/>
                </a:lnTo>
                <a:lnTo>
                  <a:pt x="445429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1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solidFill>
            <a:srgbClr val="1AB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4" y="4571"/>
                </a:lnTo>
                <a:lnTo>
                  <a:pt x="137419" y="17681"/>
                </a:lnTo>
                <a:lnTo>
                  <a:pt x="99200" y="38426"/>
                </a:lnTo>
                <a:lnTo>
                  <a:pt x="65900" y="65900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0" y="384099"/>
                </a:lnTo>
                <a:lnTo>
                  <a:pt x="99200" y="411573"/>
                </a:lnTo>
                <a:lnTo>
                  <a:pt x="137419" y="432318"/>
                </a:lnTo>
                <a:lnTo>
                  <a:pt x="179654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8" y="270345"/>
                </a:lnTo>
                <a:lnTo>
                  <a:pt x="450000" y="225000"/>
                </a:lnTo>
                <a:lnTo>
                  <a:pt x="445428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0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ln w="10800">
            <a:solidFill>
              <a:srgbClr val="1AB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022" y="1098803"/>
            <a:ext cx="444175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305687"/>
            <a:ext cx="9075420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9987" y="5239613"/>
            <a:ext cx="200025" cy="31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github.com/thealper2/gat0r-nlp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youtube.com/watch?v=tbE72ufQMJM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736" cy="12618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4744" y="259079"/>
            <a:ext cx="4117848" cy="688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" y="1627632"/>
            <a:ext cx="2529840" cy="25237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spc="-405">
                <a:solidFill>
                  <a:srgbClr val="000000"/>
                </a:solidFill>
              </a:rPr>
              <a:t>-</a:t>
            </a:r>
            <a:r>
              <a:rPr spc="-409">
                <a:solidFill>
                  <a:srgbClr val="000000"/>
                </a:solidFill>
              </a:rPr>
              <a:t> </a:t>
            </a:r>
            <a:r>
              <a:rPr spc="-390"/>
              <a:t>GAT0R</a:t>
            </a:r>
            <a:r>
              <a:rPr spc="-409"/>
              <a:t> </a:t>
            </a:r>
            <a:r>
              <a:rPr spc="-405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19586" y="1803908"/>
            <a:ext cx="3774914" cy="201657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sz="1800" spc="-2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Takım</a:t>
            </a:r>
            <a:r>
              <a:rPr sz="1800" spc="-30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Lideri</a:t>
            </a:r>
            <a:r>
              <a:rPr sz="1800" spc="-5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195">
              <a:lnSpc>
                <a:spcPct val="100000"/>
              </a:lnSpc>
              <a:spcBef>
                <a:spcPts val="170"/>
              </a:spcBef>
            </a:pPr>
            <a:r>
              <a:rPr sz="1800" spc="-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Alper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2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Takım</a:t>
            </a:r>
            <a:r>
              <a:rPr sz="1800" spc="-30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Üyeleri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1130"/>
              </a:spcBef>
              <a:buChar char="-"/>
              <a:tabLst>
                <a:tab pos="787400" algn="l"/>
              </a:tabLst>
            </a:pP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50"/>
              </a:spcBef>
              <a:buChar char="-"/>
              <a:tabLst>
                <a:tab pos="787400" algn="l"/>
              </a:tabLst>
            </a:pPr>
            <a:r>
              <a:rPr sz="1800" spc="-1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140"/>
              </a:spcBef>
              <a:buChar char="-"/>
              <a:tabLst>
                <a:tab pos="787400" algn="l"/>
              </a:tabLst>
            </a:pP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spc="-4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spc="-5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2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8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24765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HANGİ YÖNTEMLE ÇÖZÜM GELİŞTİRİLDİ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10</a:t>
            </a:fld>
            <a:endParaRPr spc="-310" dirty="0"/>
          </a:p>
        </p:txBody>
      </p:sp>
      <p:pic>
        <p:nvPicPr>
          <p:cNvPr id="12" name="Resim 11" descr="logo içeren bir resim&#10;&#10;Açıklama otomatik olarak oluşturuldu">
            <a:extLst>
              <a:ext uri="{FF2B5EF4-FFF2-40B4-BE49-F238E27FC236}">
                <a16:creationId xmlns:a16="http://schemas.microsoft.com/office/drawing/2014/main" id="{EA4DEAD5-5F83-301C-8632-C863FFCA8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5A21609-DE1B-F94C-4A25-28D6AD7F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94" y="2587388"/>
            <a:ext cx="7113211" cy="26522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F667AD8-3A05-D462-95D5-F876F34C40A2}"/>
              </a:ext>
            </a:extLst>
          </p:cNvPr>
          <p:cNvSpPr txBox="1"/>
          <p:nvPr/>
        </p:nvSpPr>
        <p:spPr>
          <a:xfrm>
            <a:off x="626803" y="1664058"/>
            <a:ext cx="900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veriler ile önceden eğitilmiş ‘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dbmdz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/bert-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turkish-cased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’ modelini kendi veri setimiz üzerinde kullandık. 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8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1" y="411718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EDC2B4-0F60-8B9C-5596-F7CB766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4" y="2255646"/>
            <a:ext cx="3973853" cy="2286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7129BD0-2756-1FEB-9465-352DAC7D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80" y="2570975"/>
            <a:ext cx="4313555" cy="2017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4B0124C-20F4-8D3B-0EA9-78E9285FD8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11</a:t>
            </a:fld>
            <a:endParaRPr spc="-310"/>
          </a:p>
        </p:txBody>
      </p:sp>
      <p:pic>
        <p:nvPicPr>
          <p:cNvPr id="8" name="Resim 7" descr="logo içeren bir resim&#10;&#10;Açıklama otomatik olarak oluşturuldu">
            <a:extLst>
              <a:ext uri="{FF2B5EF4-FFF2-40B4-BE49-F238E27FC236}">
                <a16:creationId xmlns:a16="http://schemas.microsoft.com/office/drawing/2014/main" id="{CCFF876A-644C-0056-D9B9-A1B227B1F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09C6C2A-325E-9876-08D1-640F545B72BF}"/>
              </a:ext>
            </a:extLst>
          </p:cNvPr>
          <p:cNvSpPr txBox="1"/>
          <p:nvPr/>
        </p:nvSpPr>
        <p:spPr>
          <a:xfrm>
            <a:off x="393094" y="1414124"/>
            <a:ext cx="427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Optimum değerler: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Learning rate 1e-6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47B4FBC-7961-09F6-A5A7-5B751172BC41}"/>
              </a:ext>
            </a:extLst>
          </p:cNvPr>
          <p:cNvSpPr txBox="1"/>
          <p:nvPr/>
        </p:nvSpPr>
        <p:spPr>
          <a:xfrm>
            <a:off x="4813299" y="1401424"/>
            <a:ext cx="4276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Elde edilen sonuçlar: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Eğitim seti ortalama doğruluk skoru : 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%91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Doğrulama seti ortalama doğruluk skoru : 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%91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Test seti ortalama doğruluk skoru : 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%82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Modelin f1 skoru 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%91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bulunmuştur.</a:t>
            </a:r>
          </a:p>
        </p:txBody>
      </p:sp>
    </p:spTree>
    <p:extLst>
      <p:ext uri="{BB962C8B-B14F-4D97-AF65-F5344CB8AC3E}">
        <p14:creationId xmlns:p14="http://schemas.microsoft.com/office/powerpoint/2010/main" val="102582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PROJE YOL HARİTASI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303985"/>
            <a:ext cx="386080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12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 descr="masa içeren bir resim&#10;&#10;Açıklama otomatik olarak oluşturuldu">
            <a:extLst>
              <a:ext uri="{FF2B5EF4-FFF2-40B4-BE49-F238E27FC236}">
                <a16:creationId xmlns:a16="http://schemas.microsoft.com/office/drawing/2014/main" id="{4950F75D-772D-B1A9-6100-42EF97F2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375"/>
            <a:ext cx="10083800" cy="34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58" y="476250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20A72B2-B852-B022-8E08-16F862801B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13</a:t>
            </a:fld>
            <a:endParaRPr spc="-31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C2D3D6AF-EFEC-DEC4-23AD-A0C1E0C7E7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3" name="flask-video">
            <a:hlinkClick r:id="" action="ppaction://media"/>
            <a:extLst>
              <a:ext uri="{FF2B5EF4-FFF2-40B4-BE49-F238E27FC236}">
                <a16:creationId xmlns:a16="http://schemas.microsoft.com/office/drawing/2014/main" id="{9506D8F5-984A-F207-CB8F-E9172862F7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89100" y="1238250"/>
            <a:ext cx="6594122" cy="367326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4B936BB-27F2-2E30-9D54-6A50542AA92B}"/>
              </a:ext>
            </a:extLst>
          </p:cNvPr>
          <p:cNvSpPr txBox="1"/>
          <p:nvPr/>
        </p:nvSpPr>
        <p:spPr>
          <a:xfrm>
            <a:off x="1524596" y="4898913"/>
            <a:ext cx="808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Demo Linki : </a:t>
            </a:r>
            <a:r>
              <a:rPr lang="tr-TR" sz="1400" dirty="0">
                <a:hlinkClick r:id="rId6"/>
              </a:rPr>
              <a:t>https://www.youtube.com/watch?v=tbE72ufQMJM</a:t>
            </a:r>
            <a:endParaRPr lang="tr-TR" sz="1400" dirty="0"/>
          </a:p>
          <a:p>
            <a:r>
              <a:rPr lang="tr-TR" sz="1400" dirty="0" err="1"/>
              <a:t>Github</a:t>
            </a:r>
            <a:r>
              <a:rPr lang="tr-TR" sz="1400" dirty="0"/>
              <a:t> Linki :</a:t>
            </a:r>
            <a:r>
              <a:rPr lang="tr-TR" sz="1400" dirty="0" err="1">
                <a:hlinkClick r:id="rId7"/>
              </a:rPr>
              <a:t>https</a:t>
            </a:r>
            <a:r>
              <a:rPr lang="tr-TR" sz="1400" dirty="0">
                <a:hlinkClick r:id="rId7"/>
              </a:rPr>
              <a:t>://github.com/thealper2/gat0r-nlp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078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GRADIO VE STREAMLIT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39230"/>
            <a:ext cx="317500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14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75A076-7292-3FE7-4C33-31FDFD7F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113108"/>
            <a:ext cx="5791200" cy="192464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7386F46-6C06-5862-C13E-336F7BED2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1402226"/>
            <a:ext cx="5946127" cy="184812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A525C82-7179-F14F-B59C-611505CE0747}"/>
              </a:ext>
            </a:extLst>
          </p:cNvPr>
          <p:cNvSpPr txBox="1"/>
          <p:nvPr/>
        </p:nvSpPr>
        <p:spPr>
          <a:xfrm>
            <a:off x="6139167" y="1646232"/>
            <a:ext cx="37795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endParaRPr lang="tr-TR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Sınıflandırılmamış veri seti dosyasını yükleyerek modeli test edebilirsiniz.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2454722-E059-99A9-611A-8F8F54AA2BA8}"/>
              </a:ext>
            </a:extLst>
          </p:cNvPr>
          <p:cNvSpPr txBox="1"/>
          <p:nvPr/>
        </p:nvSpPr>
        <p:spPr>
          <a:xfrm>
            <a:off x="165100" y="3476465"/>
            <a:ext cx="37657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tr-TR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Sınıflandırmak istediğiniz metni girerek </a:t>
            </a: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modeli test edebilirsiniz.</a:t>
            </a:r>
          </a:p>
        </p:txBody>
      </p:sp>
    </p:spTree>
    <p:extLst>
      <p:ext uri="{BB962C8B-B14F-4D97-AF65-F5344CB8AC3E}">
        <p14:creationId xmlns:p14="http://schemas.microsoft.com/office/powerpoint/2010/main" val="951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400050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Referanslar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CD53F32-4F1D-30E2-C117-A2E8D195EC4D}"/>
              </a:ext>
            </a:extLst>
          </p:cNvPr>
          <p:cNvSpPr txBox="1"/>
          <p:nvPr/>
        </p:nvSpPr>
        <p:spPr>
          <a:xfrm>
            <a:off x="165100" y="1771650"/>
            <a:ext cx="10052752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Xu, S., Zhang, C., &amp; Hong, D. (2022). BERT-based NLP techniques for classification and severity modeling in basic warranty data study. Insurance: Mathematics and Economics, 107, 57-67.</a:t>
            </a: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Prottasha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J., Sami, A.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Kowsher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Murad, S.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Bairagi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K.,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Masud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&amp; Baz, M. (2022). Transfer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(11), 4157.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Lin, S. Y., Kung, Y. C., &amp; Leu, F. Y. (2022). Predictive intelligence in harmful news identification by BERT-based ensemble learning model with text sentiment analysis. </a:t>
            </a:r>
            <a:endParaRPr lang="tr-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Processing &amp; Management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102872.</a:t>
            </a:r>
            <a:endParaRPr lang="tr-T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I. H.,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Iqbal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 N.,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Mehedi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H. K.,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Mahbub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J. A.,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Rasel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A. (2022,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Bangla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Media Using NLP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Computing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6th International Conference, ICACDS 2022,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Kurnool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April 22–23, 2022,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Revised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86-96).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Publishing.</a:t>
            </a: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Ersöz, S.,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O. (2021). Sosyal Ağ Tabanlı Verilerden Faydalanarak Korona Virüs Konulu Duygu</a:t>
            </a: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ANALİZİ ÇALIŞMASI.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Ergonomi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(1), 47-54.</a:t>
            </a:r>
            <a:endParaRPr lang="tr-T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G.,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Sakiyama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de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Rodrigues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H.,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Fernandes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R.,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Matsubara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T. (2019,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BERT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tr-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 IEEE 31st International Conference on Tools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(ICTAI)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1597-1601). IEEE.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Zhao, L., Li, L., Zheng, X., &amp; Zhang, J. (2021, May). A BERT based sentiment analysis and key entity detection approach for online financial texts. In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 IEEE 24th </a:t>
            </a:r>
            <a:endParaRPr lang="tr-TR" sz="900" b="0" i="1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Conference on Computer Supported Cooperative Work in Design (CSCWD)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(pp. 1233-1238). IEEE.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Acikalin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U. U., Bardak, B., &amp; Kutlu, M. (2020,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Turkish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28th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Communications Applications Conference (SIU)</a:t>
            </a: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1-4). IEEE.</a:t>
            </a: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Karimi, A., Rossi, L.,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Prati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(2021,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aspect-based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25th International Conference on </a:t>
            </a:r>
          </a:p>
          <a:p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(ICPR)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8797-8803). IEEE.</a:t>
            </a:r>
          </a:p>
          <a:p>
            <a:r>
              <a:rPr lang="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Guven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Z. A. Türkçe Tweetlerde Duygu Analizi için BERT Modelleri ve Makine Öğrenme Yöntemlerinin Karşılaştırılması.</a:t>
            </a:r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ÖZKAN, M., &amp; Görkem, K. A. R. (2022). Türkçe Dilinde Yazılan Bilimsel Metinlerin Derin Öğrenme Tekniği Uygulayarak Çoklu Sınıflandırılması.</a:t>
            </a:r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Mühendislik Bilimleri ve Tasarım Dergisi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504-519.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 dirty="0"/>
          </a:p>
          <a:p>
            <a:endParaRPr lang="en-US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D6B055C-EB2A-A10D-E5B5-53AD8BEBA0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15</a:t>
            </a:fld>
            <a:endParaRPr spc="-310"/>
          </a:p>
        </p:txBody>
      </p:sp>
      <p:pic>
        <p:nvPicPr>
          <p:cNvPr id="5" name="Resim 4" descr="logo içeren bir resim&#10;&#10;Açıklama otomatik olarak oluşturuldu">
            <a:extLst>
              <a:ext uri="{FF2B5EF4-FFF2-40B4-BE49-F238E27FC236}">
                <a16:creationId xmlns:a16="http://schemas.microsoft.com/office/drawing/2014/main" id="{7CCD2609-541E-3BDD-E914-A7A30BACE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2609850"/>
            <a:ext cx="7239000" cy="738664"/>
          </a:xfrm>
        </p:spPr>
        <p:txBody>
          <a:bodyPr/>
          <a:lstStyle/>
          <a:p>
            <a:pPr algn="ctr"/>
            <a:r>
              <a:rPr lang="tr-TR" sz="4800" dirty="0">
                <a:latin typeface="Verdana" panose="020B0604030504040204" pitchFamily="34" charset="0"/>
                <a:ea typeface="Verdana" panose="020B0604030504040204" pitchFamily="34" charset="0"/>
              </a:rPr>
              <a:t>Teşekkürler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D6B055C-EB2A-A10D-E5B5-53AD8BEBA0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16</a:t>
            </a:fld>
            <a:endParaRPr spc="-310"/>
          </a:p>
        </p:txBody>
      </p:sp>
      <p:pic>
        <p:nvPicPr>
          <p:cNvPr id="5" name="Resim 4" descr="logo içeren bir resim&#10;&#10;Açıklama otomatik olarak oluşturuldu">
            <a:extLst>
              <a:ext uri="{FF2B5EF4-FFF2-40B4-BE49-F238E27FC236}">
                <a16:creationId xmlns:a16="http://schemas.microsoft.com/office/drawing/2014/main" id="{7CCD2609-541E-3BDD-E914-A7A30BACE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1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2950" y="342391"/>
            <a:ext cx="10541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8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700" spc="-4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25">
                <a:solidFill>
                  <a:srgbClr val="FFFFFF"/>
                </a:solidFill>
                <a:latin typeface="Verdana"/>
                <a:cs typeface="Verdana"/>
              </a:rPr>
              <a:t>JE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295656"/>
            <a:ext cx="4575048" cy="652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304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9879" y="1438655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9284" y="3012744"/>
            <a:ext cx="2223770" cy="10134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209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öğrencisidir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Siber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güvenlik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liderlik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3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tir.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2</a:t>
            </a:fld>
            <a:endParaRPr spc="-310"/>
          </a:p>
        </p:txBody>
      </p:sp>
      <p:sp>
        <p:nvSpPr>
          <p:cNvPr id="15" name="object 15"/>
          <p:cNvSpPr txBox="1"/>
          <p:nvPr/>
        </p:nvSpPr>
        <p:spPr>
          <a:xfrm>
            <a:off x="2777299" y="3012744"/>
            <a:ext cx="2086610" cy="84760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93108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6000"/>
              </a:lnSpc>
              <a:spcBef>
                <a:spcPts val="420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sz="10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bilimi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2174875" cy="88646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Tahoma"/>
                <a:cs typeface="Tahoma"/>
              </a:rPr>
              <a:t>ARSLANOĞLU</a:t>
            </a:r>
            <a:endParaRPr sz="1800" dirty="0">
              <a:latin typeface="Tahoma"/>
              <a:cs typeface="Tahoma"/>
            </a:endParaRPr>
          </a:p>
          <a:p>
            <a:pPr marL="12700" marR="83185">
              <a:lnSpc>
                <a:spcPct val="105300"/>
              </a:lnSpc>
              <a:spcBef>
                <a:spcPts val="305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lang="tr-TR"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lang="tr-TR"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9700" y="209025"/>
            <a:ext cx="4991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700" spc="-225" dirty="0">
                <a:solidFill>
                  <a:srgbClr val="00B050"/>
                </a:solidFill>
                <a:latin typeface="Verdana"/>
                <a:cs typeface="Verdana"/>
              </a:rPr>
              <a:t>EKİP ÜYELERİNİN PROJEYE     	SUNDUĞU KATKI </a:t>
            </a:r>
            <a:endParaRPr sz="27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304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04484" y="1422258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300" y="3031032"/>
            <a:ext cx="2264874" cy="87748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184150" marR="5080" indent="-171450">
              <a:lnSpc>
                <a:spcPct val="1052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 öğrenmesi modelinin geliştirilmesi </a:t>
            </a:r>
          </a:p>
          <a:p>
            <a:pPr marL="184150" marR="5080" indent="-171450">
              <a:lnSpc>
                <a:spcPct val="1052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Oluşturulan modelin değerlendirilmesi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3</a:t>
            </a:fld>
            <a:endParaRPr spc="-310"/>
          </a:p>
        </p:txBody>
      </p:sp>
      <p:sp>
        <p:nvSpPr>
          <p:cNvPr id="15" name="object 15"/>
          <p:cNvSpPr txBox="1"/>
          <p:nvPr/>
        </p:nvSpPr>
        <p:spPr>
          <a:xfrm>
            <a:off x="2777298" y="3012744"/>
            <a:ext cx="2317985" cy="105894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184150" marR="5080" indent="-171450">
              <a:lnSpc>
                <a:spcPct val="104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Geliştirilen modelin </a:t>
            </a:r>
            <a:r>
              <a:rPr lang="tr-TR"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servislerinin oluşturulması</a:t>
            </a:r>
          </a:p>
          <a:p>
            <a:pPr marL="184150" marR="5080" indent="-171450">
              <a:lnSpc>
                <a:spcPct val="104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tr-TR"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uygulamasının geliştirilmesi</a:t>
            </a: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114550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lang="tr-TR" sz="1800" spc="-185" dirty="0">
              <a:solidFill>
                <a:srgbClr val="2C3E50"/>
              </a:solidFill>
              <a:latin typeface="Tahoma"/>
              <a:cs typeface="Tahoma"/>
            </a:endParaRPr>
          </a:p>
          <a:p>
            <a:pPr marL="184150" marR="5080" indent="-171450">
              <a:lnSpc>
                <a:spcPct val="106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Literatür taraması ve dokümantasyonun yapılması.</a:t>
            </a:r>
          </a:p>
          <a:p>
            <a:pPr marL="184150" marR="5080" indent="-171450">
              <a:lnSpc>
                <a:spcPct val="106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 öğrenmesi modelinin geliştirilmesine destek</a:t>
            </a:r>
            <a:endParaRPr lang="tr-T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2267601" cy="92493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Tahoma"/>
                <a:cs typeface="Tahoma"/>
              </a:rPr>
              <a:t>ARSLANOĞLU</a:t>
            </a:r>
            <a:endParaRPr sz="1800" dirty="0">
              <a:latin typeface="Tahoma"/>
              <a:cs typeface="Tahoma"/>
            </a:endParaRPr>
          </a:p>
          <a:p>
            <a:pPr marL="184150" marR="83185" indent="-171450">
              <a:lnSpc>
                <a:spcPct val="1053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Kullanılacak veri setine veri ön işleme adımlarının uygulanması</a:t>
            </a:r>
          </a:p>
          <a:p>
            <a:pPr marL="184150" marR="83185" indent="-171450">
              <a:lnSpc>
                <a:spcPct val="1053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 analizi ve görselleştirme</a:t>
            </a: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700" dirty="0">
                <a:solidFill>
                  <a:srgbClr val="00B050"/>
                </a:solidFill>
                <a:latin typeface="Verdana"/>
                <a:cs typeface="Verdana"/>
              </a:rPr>
              <a:t>PROBLEM</a:t>
            </a:r>
            <a:endParaRPr sz="27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4</a:t>
            </a:fld>
            <a:endParaRPr spc="-31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622300" y="1543051"/>
            <a:ext cx="922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İnternetin gelişmesiyle birlikte tüm dünyadaki kullanıcılar tarafından ifade edilen veri miktarı da artmıştır.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Farklı dünya görüşlerinin ve bireylerin duygularının mevcudiyeti, duygu analizini güçleştirmektedir.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Sosyal medya kullanıcılarının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aşağılayıcı söylem tespiti ve sınıflandırılması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gerekmektedir.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C9771DC5-1067-EC82-E8F2-C21898AA4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PROBLEMİN ÇÖZÜMÜ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5</a:t>
            </a:fld>
            <a:endParaRPr spc="-31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94D71AB-B552-8942-96A7-FC1933D62BBF}"/>
              </a:ext>
            </a:extLst>
          </p:cNvPr>
          <p:cNvSpPr txBox="1"/>
          <p:nvPr/>
        </p:nvSpPr>
        <p:spPr>
          <a:xfrm>
            <a:off x="1231900" y="169545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ÇÖZÜM: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Her bir metnin ofansif ve ofansif olmayan şeklinde etiketlenmesi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Ofansif olarak sınıflandırılan metnin alt kategorisinin tespit edilmesi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796A020-2408-3F36-E87C-D5F2B4E0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65" y="3524250"/>
            <a:ext cx="3292232" cy="1143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0951EB0-4B80-53DC-1D92-F9C53191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68" y="3524250"/>
            <a:ext cx="32824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46574"/>
              </p:ext>
            </p:extLst>
          </p:nvPr>
        </p:nvGraphicFramePr>
        <p:xfrm>
          <a:off x="878840" y="1422009"/>
          <a:ext cx="7655560" cy="35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260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88440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281884"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 vd.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11639 kamyona ait hasar şiddeti tahminlemesi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tabanlı sinir ağı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%69,2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Prottasha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 (2022)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Bangladeş dilinde yapılan olumlu olumsuz sosyal medya ifadeleri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ve Transfer Öğrenme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%94,10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vd.(2022)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[3]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medya kullanıcılarının yorumlarını yararlı/zararlı olarak sınıflandırma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04683"/>
                  </a:ext>
                </a:extLst>
              </a:tr>
              <a:tr h="605418">
                <a:tc>
                  <a:txBody>
                    <a:bodyPr/>
                    <a:lstStyle/>
                    <a:p>
                      <a:r>
                        <a:rPr lang="tr-TR" sz="11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Emon</a:t>
                      </a:r>
                      <a:r>
                        <a:rPr lang="tr-TR" sz="11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tr-TR" sz="1100" b="0" i="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[4]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gönderilerinden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toplanan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44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yorumuyla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metin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seti</a:t>
                      </a:r>
                      <a:r>
                        <a:rPr lang="tr-TR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%86 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27170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Karaahmetoğlu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[5]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ağ tabanlı verilerden faydalanarak korona virüs konulu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Souza</a:t>
                      </a:r>
                      <a:r>
                        <a:rPr lang="tr-T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 (2019)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Finansal haberlerin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%72,5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1539"/>
                  </a:ext>
                </a:extLst>
              </a:tr>
            </a:tbl>
          </a:graphicData>
        </a:graphic>
      </p:graphicFrame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9E58085-1403-BCE9-8C8C-3881DB219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68BA4F25-B827-6B3A-9F5C-DADE3C5F0352}"/>
              </a:ext>
            </a:extLst>
          </p:cNvPr>
          <p:cNvSpPr txBox="1"/>
          <p:nvPr/>
        </p:nvSpPr>
        <p:spPr>
          <a:xfrm>
            <a:off x="9390380" y="5210739"/>
            <a:ext cx="304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6989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 - </a:t>
            </a:r>
            <a:r>
              <a:rPr lang="tr-TR" sz="2400" err="1">
                <a:latin typeface="Verdana" panose="020B0604030504040204" pitchFamily="34" charset="0"/>
                <a:ea typeface="Verdana" panose="020B0604030504040204" pitchFamily="34" charset="0"/>
              </a:rPr>
              <a:t>dvm</a:t>
            </a:r>
            <a:endParaRPr lang="tr-TR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490"/>
              </p:ext>
            </p:extLst>
          </p:nvPr>
        </p:nvGraphicFramePr>
        <p:xfrm>
          <a:off x="878840" y="1534750"/>
          <a:ext cx="7681641" cy="305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415425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28612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65344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135286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Zhao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[7]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Çevrimiçi finansal metinsel verilerin sınıflandırılması</a:t>
                      </a:r>
                    </a:p>
                    <a:p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3745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r>
                        <a:rPr lang="tr-TR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Acikalin</a:t>
                      </a:r>
                      <a:r>
                        <a:rPr lang="tr-T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vd.(2020) [8]</a:t>
                      </a:r>
                      <a:endParaRPr lang="tr-TR" sz="1100" b="0" i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ve otel yorumlarından oluşan, pozitif ve negatif olmak üzere 2 etikete sahip Türkçe veri kümelerinin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%88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54119">
                <a:tc>
                  <a:txBody>
                    <a:bodyPr/>
                    <a:lstStyle/>
                    <a:p>
                      <a:r>
                        <a:rPr lang="tr-TR" sz="1100" b="0" i="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Karimi vd. </a:t>
                      </a:r>
                      <a:r>
                        <a:rPr lang="tr-TR" sz="11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(2021) 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Müşteri memnuniyeti ile ilgili unsur çıkarma(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Extraction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%76,5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617880">
                <a:tc>
                  <a:txBody>
                    <a:bodyPr/>
                    <a:lstStyle/>
                    <a:p>
                      <a:r>
                        <a:rPr lang="tr-TR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Guven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vd.(2021) 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tweetlerde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DistilBERT-Turkish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%98,63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0414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Özkan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vd.(2022) 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[11]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d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ilinde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azılan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ilimsel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etinlerin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ç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oklu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</a:tbl>
          </a:graphicData>
        </a:graphic>
      </p:graphicFrame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783D5796-C965-D46A-8EDC-AED7EF0C5A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1E6B597-8348-0761-B69C-A53BBCACFA12}"/>
              </a:ext>
            </a:extLst>
          </p:cNvPr>
          <p:cNvSpPr txBox="1"/>
          <p:nvPr/>
        </p:nvSpPr>
        <p:spPr>
          <a:xfrm>
            <a:off x="9385300" y="5200650"/>
            <a:ext cx="340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7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198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PROJE İŞ AKIŞI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53152"/>
            <a:ext cx="3263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8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80FFF92-3307-8C32-E3B1-21CFC98F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56" y="1390321"/>
            <a:ext cx="8284287" cy="40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4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TEKNİK ÇALIŞMALAR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9</a:t>
            </a:fld>
            <a:endParaRPr spc="-31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797221C-FCEB-93FE-9CF4-F3032DC5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31" y="1771650"/>
            <a:ext cx="5410200" cy="261758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DDA7C98-A05F-9A25-AF98-E4EFFB0F6236}"/>
              </a:ext>
            </a:extLst>
          </p:cNvPr>
          <p:cNvSpPr txBox="1"/>
          <p:nvPr/>
        </p:nvSpPr>
        <p:spPr>
          <a:xfrm>
            <a:off x="878840" y="2064779"/>
            <a:ext cx="2943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1 - Veri Ön İşleme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2 - Veri Analizi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3 - Model Seçimi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4 - Model Eğitimi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5 - Model Değerlendirme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6 - Model Düzeltilmesi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7 - Model Dağıtımı</a:t>
            </a:r>
          </a:p>
        </p:txBody>
      </p:sp>
    </p:spTree>
    <p:extLst>
      <p:ext uri="{BB962C8B-B14F-4D97-AF65-F5344CB8AC3E}">
        <p14:creationId xmlns:p14="http://schemas.microsoft.com/office/powerpoint/2010/main" val="42303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1238</Words>
  <Application>Microsoft Office PowerPoint</Application>
  <PresentationFormat>Özel</PresentationFormat>
  <Paragraphs>180</Paragraphs>
  <Slides>16</Slides>
  <Notes>2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Verdana</vt:lpstr>
      <vt:lpstr>Wingdings</vt:lpstr>
      <vt:lpstr>Office Theme</vt:lpstr>
      <vt:lpstr>- GAT0R -</vt:lpstr>
      <vt:lpstr>PROJE</vt:lpstr>
      <vt:lpstr>EKİP ÜYELERİNİN PROJEYE      SUNDUĞU KATKI </vt:lpstr>
      <vt:lpstr>PROBLEM</vt:lpstr>
      <vt:lpstr>PROBLEMİN ÇÖZÜMÜ</vt:lpstr>
      <vt:lpstr>LİTERATÜR ÖZETİ</vt:lpstr>
      <vt:lpstr>LİTERATÜR ÖZETİ - dvm</vt:lpstr>
      <vt:lpstr>PROJE İŞ AKIŞI</vt:lpstr>
      <vt:lpstr>TEKNİK ÇALIŞMALAR</vt:lpstr>
      <vt:lpstr>HANGİ YÖNTEMLE ÇÖZÜM GELİŞTİRİLDİ</vt:lpstr>
      <vt:lpstr>DENEYSEL SONUÇLAR</vt:lpstr>
      <vt:lpstr>PROJE YOL HARİTASI</vt:lpstr>
      <vt:lpstr>DEMO</vt:lpstr>
      <vt:lpstr>GRADIO VE STREAMLIT</vt:lpstr>
      <vt:lpstr>Referanslar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GAT0R -</dc:title>
  <dc:creator>Şengül BAYRAK HAYTA</dc:creator>
  <cp:lastModifiedBy>Alper Karaca</cp:lastModifiedBy>
  <cp:revision>82</cp:revision>
  <dcterms:created xsi:type="dcterms:W3CDTF">2023-04-05T07:25:10Z</dcterms:created>
  <dcterms:modified xsi:type="dcterms:W3CDTF">2023-04-10T09:32:44Z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LastSaved">
    <vt:filetime>2023-04-05T00:00:00Z</vt:filetime>
  </property>
</Properties>
</file>