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6" r:id="rId4"/>
    <p:sldId id="258" r:id="rId5"/>
    <p:sldId id="263" r:id="rId6"/>
    <p:sldId id="259" r:id="rId7"/>
    <p:sldId id="264" r:id="rId8"/>
    <p:sldId id="268" r:id="rId9"/>
    <p:sldId id="272" r:id="rId10"/>
    <p:sldId id="273" r:id="rId11"/>
    <p:sldId id="269" r:id="rId12"/>
    <p:sldId id="274" r:id="rId13"/>
    <p:sldId id="275" r:id="rId14"/>
    <p:sldId id="277" r:id="rId15"/>
    <p:sldId id="262" r:id="rId16"/>
    <p:sldId id="278" r:id="rId17"/>
  </p:sldIdLst>
  <p:sldSz cx="10083800" cy="5676900"/>
  <p:notesSz cx="10083800" cy="56769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2" autoAdjust="0"/>
    <p:restoredTop sz="95226" autoAdjust="0"/>
  </p:normalViewPr>
  <p:slideViewPr>
    <p:cSldViewPr>
      <p:cViewPr>
        <p:scale>
          <a:sx n="142" d="100"/>
          <a:sy n="142" d="100"/>
        </p:scale>
        <p:origin x="174" y="-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284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284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B9C7D-9201-4375-9840-A71BF5569261}" type="datetimeFigureOut">
              <a:rPr lang="tr-TR" smtClean="0"/>
              <a:t>10.04.2023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709613"/>
            <a:ext cx="3403600" cy="1916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1008063" y="2732088"/>
            <a:ext cx="8067675" cy="22352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5392738"/>
            <a:ext cx="4370388" cy="284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711825" y="5392738"/>
            <a:ext cx="4370388" cy="284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AA8BE-ABDE-4C9F-ABEE-6ACC0883E1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286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AA8BE-ABDE-4C9F-ABEE-6ACC0883E104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5469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AA8BE-ABDE-4C9F-ABEE-6ACC0883E104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2901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1759839"/>
            <a:ext cx="8571230" cy="11921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3179064"/>
            <a:ext cx="7058660" cy="141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‹#›</a:t>
            </a:fld>
            <a:endParaRPr spc="-3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A93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‹#›</a:t>
            </a:fld>
            <a:endParaRPr spc="-3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A93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305687"/>
            <a:ext cx="4386453" cy="3746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305687"/>
            <a:ext cx="4386453" cy="3746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‹#›</a:t>
            </a:fld>
            <a:endParaRPr spc="-3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A93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‹#›</a:t>
            </a:fld>
            <a:endParaRPr spc="-3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‹#›</a:t>
            </a:fld>
            <a:endParaRPr spc="-3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399999"/>
            <a:ext cx="10080625" cy="270510"/>
          </a:xfrm>
          <a:custGeom>
            <a:avLst/>
            <a:gdLst/>
            <a:ahLst/>
            <a:cxnLst/>
            <a:rect l="l" t="t" r="r" b="b"/>
            <a:pathLst>
              <a:path w="10080625" h="270510">
                <a:moveTo>
                  <a:pt x="10080000" y="0"/>
                </a:moveTo>
                <a:lnTo>
                  <a:pt x="0" y="0"/>
                </a:lnTo>
                <a:lnTo>
                  <a:pt x="0" y="269999"/>
                </a:lnTo>
                <a:lnTo>
                  <a:pt x="10080000" y="269999"/>
                </a:lnTo>
                <a:lnTo>
                  <a:pt x="10080000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314998" y="5174999"/>
            <a:ext cx="450215" cy="450215"/>
          </a:xfrm>
          <a:custGeom>
            <a:avLst/>
            <a:gdLst/>
            <a:ahLst/>
            <a:cxnLst/>
            <a:rect l="l" t="t" r="r" b="b"/>
            <a:pathLst>
              <a:path w="450215" h="450214">
                <a:moveTo>
                  <a:pt x="225000" y="0"/>
                </a:moveTo>
                <a:lnTo>
                  <a:pt x="179655" y="4571"/>
                </a:lnTo>
                <a:lnTo>
                  <a:pt x="137420" y="17681"/>
                </a:lnTo>
                <a:lnTo>
                  <a:pt x="99200" y="38426"/>
                </a:lnTo>
                <a:lnTo>
                  <a:pt x="65901" y="65901"/>
                </a:lnTo>
                <a:lnTo>
                  <a:pt x="38426" y="99200"/>
                </a:lnTo>
                <a:lnTo>
                  <a:pt x="17681" y="137419"/>
                </a:lnTo>
                <a:lnTo>
                  <a:pt x="4571" y="179654"/>
                </a:lnTo>
                <a:lnTo>
                  <a:pt x="0" y="225000"/>
                </a:lnTo>
                <a:lnTo>
                  <a:pt x="4571" y="270345"/>
                </a:lnTo>
                <a:lnTo>
                  <a:pt x="17681" y="312580"/>
                </a:lnTo>
                <a:lnTo>
                  <a:pt x="38426" y="350799"/>
                </a:lnTo>
                <a:lnTo>
                  <a:pt x="65901" y="384099"/>
                </a:lnTo>
                <a:lnTo>
                  <a:pt x="99200" y="411573"/>
                </a:lnTo>
                <a:lnTo>
                  <a:pt x="137420" y="432318"/>
                </a:lnTo>
                <a:lnTo>
                  <a:pt x="179655" y="445428"/>
                </a:lnTo>
                <a:lnTo>
                  <a:pt x="225000" y="450000"/>
                </a:lnTo>
                <a:lnTo>
                  <a:pt x="270345" y="445428"/>
                </a:lnTo>
                <a:lnTo>
                  <a:pt x="312580" y="432318"/>
                </a:lnTo>
                <a:lnTo>
                  <a:pt x="350799" y="411573"/>
                </a:lnTo>
                <a:lnTo>
                  <a:pt x="384099" y="384099"/>
                </a:lnTo>
                <a:lnTo>
                  <a:pt x="411573" y="350799"/>
                </a:lnTo>
                <a:lnTo>
                  <a:pt x="432318" y="312580"/>
                </a:lnTo>
                <a:lnTo>
                  <a:pt x="445429" y="270345"/>
                </a:lnTo>
                <a:lnTo>
                  <a:pt x="450000" y="225000"/>
                </a:lnTo>
                <a:lnTo>
                  <a:pt x="445429" y="179654"/>
                </a:lnTo>
                <a:lnTo>
                  <a:pt x="432318" y="137419"/>
                </a:lnTo>
                <a:lnTo>
                  <a:pt x="411573" y="99200"/>
                </a:lnTo>
                <a:lnTo>
                  <a:pt x="384099" y="65901"/>
                </a:lnTo>
                <a:lnTo>
                  <a:pt x="350799" y="38426"/>
                </a:lnTo>
                <a:lnTo>
                  <a:pt x="312580" y="17681"/>
                </a:lnTo>
                <a:lnTo>
                  <a:pt x="270345" y="4571"/>
                </a:lnTo>
                <a:lnTo>
                  <a:pt x="225000" y="0"/>
                </a:lnTo>
                <a:close/>
              </a:path>
            </a:pathLst>
          </a:custGeom>
          <a:solidFill>
            <a:srgbClr val="1AB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314998" y="5174999"/>
            <a:ext cx="450215" cy="450215"/>
          </a:xfrm>
          <a:custGeom>
            <a:avLst/>
            <a:gdLst/>
            <a:ahLst/>
            <a:cxnLst/>
            <a:rect l="l" t="t" r="r" b="b"/>
            <a:pathLst>
              <a:path w="450215" h="450214">
                <a:moveTo>
                  <a:pt x="225000" y="0"/>
                </a:moveTo>
                <a:lnTo>
                  <a:pt x="179654" y="4571"/>
                </a:lnTo>
                <a:lnTo>
                  <a:pt x="137419" y="17681"/>
                </a:lnTo>
                <a:lnTo>
                  <a:pt x="99200" y="38426"/>
                </a:lnTo>
                <a:lnTo>
                  <a:pt x="65900" y="65900"/>
                </a:lnTo>
                <a:lnTo>
                  <a:pt x="38426" y="99200"/>
                </a:lnTo>
                <a:lnTo>
                  <a:pt x="17681" y="137419"/>
                </a:lnTo>
                <a:lnTo>
                  <a:pt x="4571" y="179654"/>
                </a:lnTo>
                <a:lnTo>
                  <a:pt x="0" y="225000"/>
                </a:lnTo>
                <a:lnTo>
                  <a:pt x="4571" y="270345"/>
                </a:lnTo>
                <a:lnTo>
                  <a:pt x="17681" y="312580"/>
                </a:lnTo>
                <a:lnTo>
                  <a:pt x="38426" y="350799"/>
                </a:lnTo>
                <a:lnTo>
                  <a:pt x="65900" y="384099"/>
                </a:lnTo>
                <a:lnTo>
                  <a:pt x="99200" y="411573"/>
                </a:lnTo>
                <a:lnTo>
                  <a:pt x="137419" y="432318"/>
                </a:lnTo>
                <a:lnTo>
                  <a:pt x="179654" y="445428"/>
                </a:lnTo>
                <a:lnTo>
                  <a:pt x="225000" y="450000"/>
                </a:lnTo>
                <a:lnTo>
                  <a:pt x="270345" y="445428"/>
                </a:lnTo>
                <a:lnTo>
                  <a:pt x="312580" y="432318"/>
                </a:lnTo>
                <a:lnTo>
                  <a:pt x="350799" y="411573"/>
                </a:lnTo>
                <a:lnTo>
                  <a:pt x="384099" y="384099"/>
                </a:lnTo>
                <a:lnTo>
                  <a:pt x="411573" y="350799"/>
                </a:lnTo>
                <a:lnTo>
                  <a:pt x="432318" y="312580"/>
                </a:lnTo>
                <a:lnTo>
                  <a:pt x="445428" y="270345"/>
                </a:lnTo>
                <a:lnTo>
                  <a:pt x="450000" y="225000"/>
                </a:lnTo>
                <a:lnTo>
                  <a:pt x="445428" y="179654"/>
                </a:lnTo>
                <a:lnTo>
                  <a:pt x="432318" y="137419"/>
                </a:lnTo>
                <a:lnTo>
                  <a:pt x="411573" y="99200"/>
                </a:lnTo>
                <a:lnTo>
                  <a:pt x="384099" y="65900"/>
                </a:lnTo>
                <a:lnTo>
                  <a:pt x="350799" y="38426"/>
                </a:lnTo>
                <a:lnTo>
                  <a:pt x="312580" y="17681"/>
                </a:lnTo>
                <a:lnTo>
                  <a:pt x="270345" y="4571"/>
                </a:lnTo>
                <a:lnTo>
                  <a:pt x="225000" y="0"/>
                </a:lnTo>
                <a:close/>
              </a:path>
            </a:pathLst>
          </a:custGeom>
          <a:ln w="10800">
            <a:solidFill>
              <a:srgbClr val="1ABC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0080000" cy="126187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21022" y="1098803"/>
            <a:ext cx="4441754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0A93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4190" y="1305687"/>
            <a:ext cx="9075420" cy="3746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5279517"/>
            <a:ext cx="3226816" cy="283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5279517"/>
            <a:ext cx="2319274" cy="283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39987" y="5239613"/>
            <a:ext cx="200025" cy="313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‹#›</a:t>
            </a:fld>
            <a:endParaRPr spc="-3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hyperlink" Target="https://github.com/thealper2/gat0r-nlp" TargetMode="Externa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hyperlink" Target="https://www.youtube.com/watch?v=tbE72ufQMJM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79736" cy="12618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04744" y="259079"/>
            <a:ext cx="4117848" cy="6888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0520" y="1627632"/>
            <a:ext cx="2529840" cy="252374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8525">
              <a:lnSpc>
                <a:spcPct val="100000"/>
              </a:lnSpc>
              <a:spcBef>
                <a:spcPts val="100"/>
              </a:spcBef>
            </a:pPr>
            <a:r>
              <a:rPr spc="-405">
                <a:solidFill>
                  <a:srgbClr val="000000"/>
                </a:solidFill>
              </a:rPr>
              <a:t>-</a:t>
            </a:r>
            <a:r>
              <a:rPr spc="-409">
                <a:solidFill>
                  <a:srgbClr val="000000"/>
                </a:solidFill>
              </a:rPr>
              <a:t> </a:t>
            </a:r>
            <a:r>
              <a:rPr spc="-390"/>
              <a:t>GAT0R</a:t>
            </a:r>
            <a:r>
              <a:rPr spc="-409"/>
              <a:t> </a:t>
            </a:r>
            <a:r>
              <a:rPr spc="-405">
                <a:solidFill>
                  <a:srgbClr val="000000"/>
                </a:solidFill>
              </a:rPr>
              <a:t>-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19586" y="1803908"/>
            <a:ext cx="3774914" cy="2016578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265"/>
              </a:spcBef>
            </a:pPr>
            <a:r>
              <a:rPr sz="1800" spc="-25" dirty="0" err="1">
                <a:solidFill>
                  <a:srgbClr val="00A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Takım</a:t>
            </a:r>
            <a:r>
              <a:rPr sz="1800" spc="-30" dirty="0">
                <a:solidFill>
                  <a:srgbClr val="00A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 err="1">
                <a:solidFill>
                  <a:srgbClr val="00A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Lideri</a:t>
            </a:r>
            <a:r>
              <a:rPr sz="1800" spc="-5" dirty="0">
                <a:solidFill>
                  <a:srgbClr val="00A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98195">
              <a:lnSpc>
                <a:spcPct val="100000"/>
              </a:lnSpc>
              <a:spcBef>
                <a:spcPts val="170"/>
              </a:spcBef>
            </a:pPr>
            <a:r>
              <a:rPr sz="1800" spc="-9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800" spc="-20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800" spc="-1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Alper</a:t>
            </a:r>
            <a:r>
              <a:rPr sz="1800" spc="-20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sz="1800" spc="-1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00" spc="-10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800" spc="-1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00" spc="-5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800" spc="-10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800" spc="-25" dirty="0" err="1">
                <a:solidFill>
                  <a:srgbClr val="00A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Takım</a:t>
            </a:r>
            <a:r>
              <a:rPr sz="1800" spc="-30" dirty="0">
                <a:solidFill>
                  <a:srgbClr val="00A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 err="1">
                <a:solidFill>
                  <a:srgbClr val="00A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Üyeleri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6765" indent="-117475">
              <a:lnSpc>
                <a:spcPct val="100000"/>
              </a:lnSpc>
              <a:spcBef>
                <a:spcPts val="1130"/>
              </a:spcBef>
              <a:buChar char="-"/>
              <a:tabLst>
                <a:tab pos="787400" algn="l"/>
              </a:tabLst>
            </a:pPr>
            <a:r>
              <a:rPr sz="1800" spc="-5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r>
              <a:rPr sz="1800" spc="-3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</a:t>
            </a:r>
            <a:r>
              <a:rPr sz="1800" spc="-4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00" spc="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800" spc="-20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9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800" spc="-8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800" spc="-5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800" spc="-8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800" spc="-4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6765" indent="-117475">
              <a:lnSpc>
                <a:spcPct val="100000"/>
              </a:lnSpc>
              <a:spcBef>
                <a:spcPts val="50"/>
              </a:spcBef>
              <a:buChar char="-"/>
              <a:tabLst>
                <a:tab pos="787400" algn="l"/>
              </a:tabLst>
            </a:pPr>
            <a:r>
              <a:rPr sz="1800" spc="-11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00" spc="-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</a:t>
            </a:r>
            <a:r>
              <a:rPr sz="1800" spc="-6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1800" spc="-2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800" spc="-4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00" spc="-20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sz="1800" spc="-8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800" spc="-5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800" spc="-1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00" spc="-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1800" spc="-7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800" spc="-18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6765" indent="-117475">
              <a:lnSpc>
                <a:spcPct val="100000"/>
              </a:lnSpc>
              <a:spcBef>
                <a:spcPts val="140"/>
              </a:spcBef>
              <a:buChar char="-"/>
              <a:tabLst>
                <a:tab pos="787400" algn="l"/>
              </a:tabLst>
            </a:pPr>
            <a:r>
              <a:rPr sz="1800" spc="-5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1800" spc="-4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00" spc="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800" spc="-2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800" spc="-4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00" spc="-20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1800" spc="-5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800" spc="-9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1800" spc="-3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</a:t>
            </a:r>
            <a:r>
              <a:rPr sz="1800" spc="-2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800" spc="-20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00" spc="-10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800" spc="-5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800" spc="-2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800" spc="-1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00" spc="-4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800" spc="-8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800" spc="-29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Ğ</a:t>
            </a:r>
            <a:r>
              <a:rPr sz="1800" spc="-2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800" spc="-2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476250"/>
            <a:ext cx="4419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r-TR" sz="2400" dirty="0">
                <a:solidFill>
                  <a:srgbClr val="00B050"/>
                </a:solidFill>
                <a:latin typeface="Verdana"/>
                <a:cs typeface="Verdana"/>
              </a:rPr>
              <a:t>PROJE İŞ AKIŞI</a:t>
            </a:r>
            <a:endParaRPr sz="240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385300" y="5253152"/>
            <a:ext cx="326313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10</a:t>
            </a:fld>
            <a:endParaRPr spc="-310" dirty="0"/>
          </a:p>
        </p:txBody>
      </p:sp>
      <p:pic>
        <p:nvPicPr>
          <p:cNvPr id="4" name="Resim 3" descr="logo içeren bir resim&#10;&#10;Açıklama otomatik olarak oluşturuldu">
            <a:extLst>
              <a:ext uri="{FF2B5EF4-FFF2-40B4-BE49-F238E27FC236}">
                <a16:creationId xmlns:a16="http://schemas.microsoft.com/office/drawing/2014/main" id="{600F71AB-0BB6-3A04-C5AC-317926315E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80FFF92-3307-8C32-E3B1-21CFC98FB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56" y="1390321"/>
            <a:ext cx="8284287" cy="400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43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5F415B-D8E1-475D-A163-C94E48CC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161" y="411718"/>
            <a:ext cx="5040277" cy="369332"/>
          </a:xfrm>
        </p:spPr>
        <p:txBody>
          <a:bodyPr/>
          <a:lstStyle/>
          <a:p>
            <a:pPr algn="ctr"/>
            <a:r>
              <a:rPr lang="tr-TR" sz="2400">
                <a:latin typeface="Verdana" panose="020B0604030504040204" pitchFamily="34" charset="0"/>
                <a:ea typeface="Verdana" panose="020B0604030504040204" pitchFamily="34" charset="0"/>
              </a:rPr>
              <a:t>DENEYSEL SONUÇLAR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6EDC2B4-0F60-8B9C-5596-F7CB7663E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94" y="2255646"/>
            <a:ext cx="3973853" cy="22860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7129BD0-2756-1FEB-9465-352DAC7DE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980" y="2570975"/>
            <a:ext cx="4313555" cy="20173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E4B0124C-20F4-8D3B-0EA9-78E9285FD8C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385300" y="5276850"/>
            <a:ext cx="478713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11</a:t>
            </a:fld>
            <a:endParaRPr spc="-310"/>
          </a:p>
        </p:txBody>
      </p:sp>
      <p:pic>
        <p:nvPicPr>
          <p:cNvPr id="8" name="Resim 7" descr="logo içeren bir resim&#10;&#10;Açıklama otomatik olarak oluşturuldu">
            <a:extLst>
              <a:ext uri="{FF2B5EF4-FFF2-40B4-BE49-F238E27FC236}">
                <a16:creationId xmlns:a16="http://schemas.microsoft.com/office/drawing/2014/main" id="{CCFF876A-644C-0056-D9B9-A1B227B1F2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A09C6C2A-325E-9876-08D1-640F545B72BF}"/>
              </a:ext>
            </a:extLst>
          </p:cNvPr>
          <p:cNvSpPr txBox="1"/>
          <p:nvPr/>
        </p:nvSpPr>
        <p:spPr>
          <a:xfrm>
            <a:off x="393094" y="1414124"/>
            <a:ext cx="4276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Optimum değerler: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Learning rate 1e-6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247B4FBC-7961-09F6-A5A7-5B751172BC41}"/>
              </a:ext>
            </a:extLst>
          </p:cNvPr>
          <p:cNvSpPr txBox="1"/>
          <p:nvPr/>
        </p:nvSpPr>
        <p:spPr>
          <a:xfrm>
            <a:off x="4813299" y="1401424"/>
            <a:ext cx="42769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Elde edilen sonuçlar: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Eğitim seti ortalama doğruluk skoru : </a:t>
            </a:r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%91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Doğrulama seti ortalama doğruluk skoru : </a:t>
            </a:r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%91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Test seti ortalama doğruluk skoru : </a:t>
            </a:r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%82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Modelin f1 skoru </a:t>
            </a:r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%91</a:t>
            </a:r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 bulunmuştur.</a:t>
            </a:r>
          </a:p>
        </p:txBody>
      </p:sp>
    </p:spTree>
    <p:extLst>
      <p:ext uri="{BB962C8B-B14F-4D97-AF65-F5344CB8AC3E}">
        <p14:creationId xmlns:p14="http://schemas.microsoft.com/office/powerpoint/2010/main" val="1025827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476250"/>
            <a:ext cx="4419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r-TR" sz="2400" dirty="0">
                <a:solidFill>
                  <a:srgbClr val="00B050"/>
                </a:solidFill>
                <a:latin typeface="Verdana"/>
                <a:cs typeface="Verdana"/>
              </a:rPr>
              <a:t>PROJE YOL HARİTASI</a:t>
            </a:r>
            <a:endParaRPr sz="240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385300" y="5303985"/>
            <a:ext cx="386080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12</a:t>
            </a:fld>
            <a:endParaRPr spc="-310" dirty="0"/>
          </a:p>
        </p:txBody>
      </p:sp>
      <p:pic>
        <p:nvPicPr>
          <p:cNvPr id="4" name="Resim 3" descr="logo içeren bir resim&#10;&#10;Açıklama otomatik olarak oluşturuldu">
            <a:extLst>
              <a:ext uri="{FF2B5EF4-FFF2-40B4-BE49-F238E27FC236}">
                <a16:creationId xmlns:a16="http://schemas.microsoft.com/office/drawing/2014/main" id="{600F71AB-0BB6-3A04-C5AC-317926315E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  <p:pic>
        <p:nvPicPr>
          <p:cNvPr id="5" name="Resim 4" descr="masa içeren bir resim&#10;&#10;Açıklama otomatik olarak oluşturuldu">
            <a:extLst>
              <a:ext uri="{FF2B5EF4-FFF2-40B4-BE49-F238E27FC236}">
                <a16:creationId xmlns:a16="http://schemas.microsoft.com/office/drawing/2014/main" id="{4950F75D-772D-B1A9-6100-42EF97F23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0375"/>
            <a:ext cx="10083800" cy="349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78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5F415B-D8E1-475D-A163-C94E48CC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558" y="476250"/>
            <a:ext cx="5040277" cy="369332"/>
          </a:xfrm>
        </p:spPr>
        <p:txBody>
          <a:bodyPr/>
          <a:lstStyle/>
          <a:p>
            <a:pPr algn="ctr"/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</a:rPr>
              <a:t>DEMO</a:t>
            </a: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820A72B2-B852-B022-8E08-16F862801B9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385300" y="5276850"/>
            <a:ext cx="478713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13</a:t>
            </a:fld>
            <a:endParaRPr spc="-310"/>
          </a:p>
        </p:txBody>
      </p:sp>
      <p:pic>
        <p:nvPicPr>
          <p:cNvPr id="9" name="Resim 8" descr="logo içeren bir resim&#10;&#10;Açıklama otomatik olarak oluşturuldu">
            <a:extLst>
              <a:ext uri="{FF2B5EF4-FFF2-40B4-BE49-F238E27FC236}">
                <a16:creationId xmlns:a16="http://schemas.microsoft.com/office/drawing/2014/main" id="{C2D3D6AF-EFEC-DEC4-23AD-A0C1E0C7E7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  <p:pic>
        <p:nvPicPr>
          <p:cNvPr id="3" name="flask-video">
            <a:hlinkClick r:id="" action="ppaction://media"/>
            <a:extLst>
              <a:ext uri="{FF2B5EF4-FFF2-40B4-BE49-F238E27FC236}">
                <a16:creationId xmlns:a16="http://schemas.microsoft.com/office/drawing/2014/main" id="{9506D8F5-984A-F207-CB8F-E9172862F72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89100" y="1238250"/>
            <a:ext cx="6594122" cy="3673260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54B936BB-27F2-2E30-9D54-6A50542AA92B}"/>
              </a:ext>
            </a:extLst>
          </p:cNvPr>
          <p:cNvSpPr txBox="1"/>
          <p:nvPr/>
        </p:nvSpPr>
        <p:spPr>
          <a:xfrm>
            <a:off x="1524596" y="4898913"/>
            <a:ext cx="808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Demo Linki : </a:t>
            </a:r>
            <a:r>
              <a:rPr lang="tr-TR" sz="1400" dirty="0">
                <a:hlinkClick r:id="rId6"/>
              </a:rPr>
              <a:t>https://www.youtube.com/watch?v=tbE72ufQMJM</a:t>
            </a:r>
            <a:endParaRPr lang="tr-TR" sz="1400" dirty="0"/>
          </a:p>
          <a:p>
            <a:r>
              <a:rPr lang="tr-TR" sz="1400" dirty="0" err="1"/>
              <a:t>Github</a:t>
            </a:r>
            <a:r>
              <a:rPr lang="tr-TR" sz="1400" dirty="0"/>
              <a:t> Linki :</a:t>
            </a:r>
            <a:r>
              <a:rPr lang="tr-TR" sz="1400" dirty="0" err="1">
                <a:hlinkClick r:id="rId7"/>
              </a:rPr>
              <a:t>https</a:t>
            </a:r>
            <a:r>
              <a:rPr lang="tr-TR" sz="1400" dirty="0">
                <a:hlinkClick r:id="rId7"/>
              </a:rPr>
              <a:t>://github.com/thealper2/gat0r-nlp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40789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476250"/>
            <a:ext cx="4419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r-TR" sz="2400" dirty="0">
                <a:solidFill>
                  <a:srgbClr val="00B050"/>
                </a:solidFill>
                <a:latin typeface="Verdana"/>
                <a:cs typeface="Verdana"/>
              </a:rPr>
              <a:t>GRADIO VE STREAMLIT</a:t>
            </a:r>
            <a:endParaRPr sz="240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385300" y="5239230"/>
            <a:ext cx="317500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14</a:t>
            </a:fld>
            <a:endParaRPr spc="-310" dirty="0"/>
          </a:p>
        </p:txBody>
      </p:sp>
      <p:pic>
        <p:nvPicPr>
          <p:cNvPr id="4" name="Resim 3" descr="logo içeren bir resim&#10;&#10;Açıklama otomatik olarak oluşturuldu">
            <a:extLst>
              <a:ext uri="{FF2B5EF4-FFF2-40B4-BE49-F238E27FC236}">
                <a16:creationId xmlns:a16="http://schemas.microsoft.com/office/drawing/2014/main" id="{600F71AB-0BB6-3A04-C5AC-317926315E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F75A076-7292-3FE7-4C33-31FDFD7F2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3113108"/>
            <a:ext cx="5791200" cy="1924642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7386F46-6C06-5862-C13E-336F7BED2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00" y="1402226"/>
            <a:ext cx="5946127" cy="1848121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0A525C82-7179-F14F-B59C-611505CE0747}"/>
              </a:ext>
            </a:extLst>
          </p:cNvPr>
          <p:cNvSpPr txBox="1"/>
          <p:nvPr/>
        </p:nvSpPr>
        <p:spPr>
          <a:xfrm>
            <a:off x="6139167" y="1646232"/>
            <a:ext cx="377953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Gradio</a:t>
            </a:r>
            <a:endParaRPr lang="tr-TR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Sınıflandırılmamış veri seti dosyasını yükleyerek modeli test edebilirsiniz.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D2454722-E059-99A9-611A-8F8F54AA2BA8}"/>
              </a:ext>
            </a:extLst>
          </p:cNvPr>
          <p:cNvSpPr txBox="1"/>
          <p:nvPr/>
        </p:nvSpPr>
        <p:spPr>
          <a:xfrm>
            <a:off x="165100" y="3476465"/>
            <a:ext cx="376577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endParaRPr lang="tr-TR" sz="2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Sınıflandırmak istediğiniz metni girerek </a:t>
            </a:r>
          </a:p>
          <a:p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modeli test edebilirsiniz.</a:t>
            </a:r>
          </a:p>
        </p:txBody>
      </p:sp>
    </p:spTree>
    <p:extLst>
      <p:ext uri="{BB962C8B-B14F-4D97-AF65-F5344CB8AC3E}">
        <p14:creationId xmlns:p14="http://schemas.microsoft.com/office/powerpoint/2010/main" val="951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5F415B-D8E1-475D-A163-C94E48CC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700" y="400050"/>
            <a:ext cx="5040277" cy="369332"/>
          </a:xfrm>
        </p:spPr>
        <p:txBody>
          <a:bodyPr/>
          <a:lstStyle/>
          <a:p>
            <a:pPr algn="ctr"/>
            <a:r>
              <a:rPr lang="tr-TR" sz="2400">
                <a:latin typeface="Verdana" panose="020B0604030504040204" pitchFamily="34" charset="0"/>
                <a:ea typeface="Verdana" panose="020B0604030504040204" pitchFamily="34" charset="0"/>
              </a:rPr>
              <a:t>Referanslar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CD53F32-4F1D-30E2-C117-A2E8D195EC4D}"/>
              </a:ext>
            </a:extLst>
          </p:cNvPr>
          <p:cNvSpPr txBox="1"/>
          <p:nvPr/>
        </p:nvSpPr>
        <p:spPr>
          <a:xfrm>
            <a:off x="165100" y="1771650"/>
            <a:ext cx="10052752" cy="410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Xu, S., Zhang, C., &amp; Hong, D. (2022). BERT-based NLP techniques for classification and severity modeling in basic warranty data study. Insurance: Mathematics and Economics, 107, 57-67.</a:t>
            </a:r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Prottasha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N. J., Sami, A. A.,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Kowsher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M., Murad, S. A.,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Bairagi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A. K.,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Masud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M., &amp; Baz, M. (2022). Transfer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sentiment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BERT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fine-tuning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r>
              <a:rPr lang="tr-T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(11), 4157.</a:t>
            </a:r>
          </a:p>
          <a:p>
            <a:r>
              <a:rPr lang="tr-T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Lin, S. Y., Kung, Y. C., &amp; Leu, F. Y. (2022). Predictive intelligence in harmful news identification by BERT-based ensemble learning model with text sentiment analysis. </a:t>
            </a:r>
            <a:endParaRPr lang="tr-TR" sz="9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Information Processing &amp; Management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59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(2), 102872.</a:t>
            </a:r>
            <a:endParaRPr lang="tr-TR" sz="9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[4]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Emon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 I. H.,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Iqbal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K. N.,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Mehedi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 H. K.,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Mahbub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 J. A., &amp;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Rasel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A. A. (2022,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July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Bangla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Hate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Comments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Cyberbullying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Media Using NLP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Transformer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Advances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Computing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Sciences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6th International Conference, ICACDS 2022,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Kurnool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India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April 22–23, 2022,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Revised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Selected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Papers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86-96).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Cham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Springer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International Publishing.</a:t>
            </a:r>
          </a:p>
          <a:p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tr-T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tr-T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Karahmetoğlu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E., Ersöz, S., &amp;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Karahmetoğlu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O. (2021). Sosyal Ağ Tabanlı Verilerden Faydalanarak Korona Virüs Konulu Duygu</a:t>
            </a:r>
          </a:p>
          <a:p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ANALİZİ ÇALIŞMASI. 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Ergonomi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(1), 47-54.</a:t>
            </a:r>
            <a:endParaRPr lang="tr-TR" sz="9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tr-T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tr-T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Sousa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 G.,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Sakiyama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K., de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Souza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Rodrigues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L.,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Moraes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P. H.,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Fernandes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E. R., &amp;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Matsubara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E. T. (2019,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November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BERT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stock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market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sentiment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endParaRPr lang="tr-TR" sz="9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2019 IEEE 31st International Conference on Tools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Artificial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Intelligence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(ICTAI)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1597-1601). IEEE.</a:t>
            </a:r>
          </a:p>
          <a:p>
            <a:r>
              <a:rPr lang="tr-T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[7] 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Zhao, L., Li, L., Zheng, X., &amp; Zhang, J. (2021, May). A BERT based sentiment analysis and key entity detection approach for online financial texts. In 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2021 IEEE 24th </a:t>
            </a:r>
            <a:endParaRPr lang="tr-TR" sz="900" b="0" i="1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International Conference on Computer Supported Cooperative Work in Design (CSCWD)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(pp. 1233-1238). IEEE.</a:t>
            </a:r>
            <a:endParaRPr lang="tr-T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[8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Acikalin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U. U., Bardak, B., &amp; Kutlu, M. (2020,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October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Turkish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sentiment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bert.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2020 28th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Communications Applications Conference (SIU)</a:t>
            </a:r>
          </a:p>
          <a:p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1-4). IEEE.</a:t>
            </a:r>
          </a:p>
          <a:p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tr-T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Karimi, A., Rossi, L., &amp;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Prati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A. (2021,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January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Adversarial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aspect-based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sentiment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bert.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2020 25th International Conference on </a:t>
            </a:r>
          </a:p>
          <a:p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Recognition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(ICPR)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8797-8803). IEEE.</a:t>
            </a:r>
          </a:p>
          <a:p>
            <a:r>
              <a:rPr lang="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[10] </a:t>
            </a:r>
            <a:r>
              <a:rPr lang="tr-T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Guven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Z. A. Türkçe Tweetlerde Duygu Analizi için BERT Modelleri ve Makine Öğrenme Yöntemlerinin Karşılaştırılması.</a:t>
            </a:r>
            <a:endParaRPr lang="tr" sz="9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[11]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ÖZKAN, M., &amp; Görkem, K. A. R. (2022). Türkçe Dilinde Yazılan Bilimsel Metinlerin Derin Öğrenme Tekniği Uygulayarak Çoklu Sınıflandırılması.</a:t>
            </a:r>
            <a:endParaRPr lang="tr" sz="9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Mühendislik Bilimleri ve Tasarım Dergisi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tr-T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tr-T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(2), 504-519.</a:t>
            </a:r>
            <a:endParaRPr lang="tr-T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" sz="9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tr-TR" sz="900" dirty="0"/>
          </a:p>
          <a:p>
            <a:endParaRPr lang="en-US" sz="9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tr-TR" sz="9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tr-TR" sz="9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tr-TR" sz="9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tr-TR" sz="9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tr-TR" sz="9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D6B055C-EB2A-A10D-E5B5-53AD8BEBA0F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385300" y="5276850"/>
            <a:ext cx="478713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15</a:t>
            </a:fld>
            <a:endParaRPr spc="-310"/>
          </a:p>
        </p:txBody>
      </p:sp>
      <p:pic>
        <p:nvPicPr>
          <p:cNvPr id="5" name="Resim 4" descr="logo içeren bir resim&#10;&#10;Açıklama otomatik olarak oluşturuldu">
            <a:extLst>
              <a:ext uri="{FF2B5EF4-FFF2-40B4-BE49-F238E27FC236}">
                <a16:creationId xmlns:a16="http://schemas.microsoft.com/office/drawing/2014/main" id="{7CCD2609-541E-3BDD-E914-A7A30BACE6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0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5F415B-D8E1-475D-A163-C94E48CC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2609850"/>
            <a:ext cx="7239000" cy="738664"/>
          </a:xfrm>
        </p:spPr>
        <p:txBody>
          <a:bodyPr/>
          <a:lstStyle/>
          <a:p>
            <a:pPr algn="ctr"/>
            <a:r>
              <a:rPr lang="tr-TR" sz="4800" dirty="0">
                <a:latin typeface="Verdana" panose="020B0604030504040204" pitchFamily="34" charset="0"/>
                <a:ea typeface="Verdana" panose="020B0604030504040204" pitchFamily="34" charset="0"/>
              </a:rPr>
              <a:t>Teşekkürler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D6B055C-EB2A-A10D-E5B5-53AD8BEBA0F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385300" y="5276850"/>
            <a:ext cx="478713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16</a:t>
            </a:fld>
            <a:endParaRPr spc="-310"/>
          </a:p>
        </p:txBody>
      </p:sp>
      <p:pic>
        <p:nvPicPr>
          <p:cNvPr id="5" name="Resim 4" descr="logo içeren bir resim&#10;&#10;Açıklama otomatik olarak oluşturuldu">
            <a:extLst>
              <a:ext uri="{FF2B5EF4-FFF2-40B4-BE49-F238E27FC236}">
                <a16:creationId xmlns:a16="http://schemas.microsoft.com/office/drawing/2014/main" id="{7CCD2609-541E-3BDD-E914-A7A30BACE6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1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169599"/>
            <a:ext cx="10080625" cy="501015"/>
            <a:chOff x="0" y="5169599"/>
            <a:chExt cx="10080625" cy="501015"/>
          </a:xfrm>
        </p:grpSpPr>
        <p:sp>
          <p:nvSpPr>
            <p:cNvPr id="3" name="object 3"/>
            <p:cNvSpPr/>
            <p:nvPr/>
          </p:nvSpPr>
          <p:spPr>
            <a:xfrm>
              <a:off x="0" y="5399999"/>
              <a:ext cx="10080625" cy="270510"/>
            </a:xfrm>
            <a:custGeom>
              <a:avLst/>
              <a:gdLst/>
              <a:ahLst/>
              <a:cxnLst/>
              <a:rect l="l" t="t" r="r" b="b"/>
              <a:pathLst>
                <a:path w="10080625" h="270510">
                  <a:moveTo>
                    <a:pt x="10080000" y="0"/>
                  </a:moveTo>
                  <a:lnTo>
                    <a:pt x="0" y="0"/>
                  </a:lnTo>
                  <a:lnTo>
                    <a:pt x="0" y="269999"/>
                  </a:lnTo>
                  <a:lnTo>
                    <a:pt x="10080000" y="269999"/>
                  </a:lnTo>
                  <a:lnTo>
                    <a:pt x="10080000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14998" y="5174999"/>
              <a:ext cx="450215" cy="450215"/>
            </a:xfrm>
            <a:custGeom>
              <a:avLst/>
              <a:gdLst/>
              <a:ahLst/>
              <a:cxnLst/>
              <a:rect l="l" t="t" r="r" b="b"/>
              <a:pathLst>
                <a:path w="450215" h="450214">
                  <a:moveTo>
                    <a:pt x="225000" y="0"/>
                  </a:moveTo>
                  <a:lnTo>
                    <a:pt x="179655" y="4571"/>
                  </a:lnTo>
                  <a:lnTo>
                    <a:pt x="137420" y="17681"/>
                  </a:lnTo>
                  <a:lnTo>
                    <a:pt x="99200" y="38426"/>
                  </a:lnTo>
                  <a:lnTo>
                    <a:pt x="65901" y="65901"/>
                  </a:lnTo>
                  <a:lnTo>
                    <a:pt x="38426" y="99200"/>
                  </a:lnTo>
                  <a:lnTo>
                    <a:pt x="17681" y="137419"/>
                  </a:lnTo>
                  <a:lnTo>
                    <a:pt x="4571" y="179654"/>
                  </a:lnTo>
                  <a:lnTo>
                    <a:pt x="0" y="225000"/>
                  </a:lnTo>
                  <a:lnTo>
                    <a:pt x="4571" y="270345"/>
                  </a:lnTo>
                  <a:lnTo>
                    <a:pt x="17681" y="312580"/>
                  </a:lnTo>
                  <a:lnTo>
                    <a:pt x="38426" y="350799"/>
                  </a:lnTo>
                  <a:lnTo>
                    <a:pt x="65901" y="384099"/>
                  </a:lnTo>
                  <a:lnTo>
                    <a:pt x="99200" y="411573"/>
                  </a:lnTo>
                  <a:lnTo>
                    <a:pt x="137420" y="432318"/>
                  </a:lnTo>
                  <a:lnTo>
                    <a:pt x="179655" y="445428"/>
                  </a:lnTo>
                  <a:lnTo>
                    <a:pt x="225000" y="450000"/>
                  </a:lnTo>
                  <a:lnTo>
                    <a:pt x="270345" y="445428"/>
                  </a:lnTo>
                  <a:lnTo>
                    <a:pt x="312580" y="432318"/>
                  </a:lnTo>
                  <a:lnTo>
                    <a:pt x="350799" y="411573"/>
                  </a:lnTo>
                  <a:lnTo>
                    <a:pt x="384099" y="384099"/>
                  </a:lnTo>
                  <a:lnTo>
                    <a:pt x="411573" y="350799"/>
                  </a:lnTo>
                  <a:lnTo>
                    <a:pt x="432318" y="312580"/>
                  </a:lnTo>
                  <a:lnTo>
                    <a:pt x="445429" y="270345"/>
                  </a:lnTo>
                  <a:lnTo>
                    <a:pt x="450000" y="225000"/>
                  </a:lnTo>
                  <a:lnTo>
                    <a:pt x="445429" y="179654"/>
                  </a:lnTo>
                  <a:lnTo>
                    <a:pt x="432318" y="137419"/>
                  </a:lnTo>
                  <a:lnTo>
                    <a:pt x="411573" y="99200"/>
                  </a:lnTo>
                  <a:lnTo>
                    <a:pt x="384099" y="65901"/>
                  </a:lnTo>
                  <a:lnTo>
                    <a:pt x="350799" y="38426"/>
                  </a:lnTo>
                  <a:lnTo>
                    <a:pt x="312580" y="17681"/>
                  </a:lnTo>
                  <a:lnTo>
                    <a:pt x="270345" y="4571"/>
                  </a:lnTo>
                  <a:lnTo>
                    <a:pt x="225000" y="0"/>
                  </a:lnTo>
                  <a:close/>
                </a:path>
              </a:pathLst>
            </a:custGeom>
            <a:solidFill>
              <a:srgbClr val="1AB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14998" y="5174999"/>
              <a:ext cx="450215" cy="450215"/>
            </a:xfrm>
            <a:custGeom>
              <a:avLst/>
              <a:gdLst/>
              <a:ahLst/>
              <a:cxnLst/>
              <a:rect l="l" t="t" r="r" b="b"/>
              <a:pathLst>
                <a:path w="450215" h="450214">
                  <a:moveTo>
                    <a:pt x="225000" y="0"/>
                  </a:moveTo>
                  <a:lnTo>
                    <a:pt x="179654" y="4571"/>
                  </a:lnTo>
                  <a:lnTo>
                    <a:pt x="137419" y="17681"/>
                  </a:lnTo>
                  <a:lnTo>
                    <a:pt x="99200" y="38426"/>
                  </a:lnTo>
                  <a:lnTo>
                    <a:pt x="65900" y="65900"/>
                  </a:lnTo>
                  <a:lnTo>
                    <a:pt x="38426" y="99200"/>
                  </a:lnTo>
                  <a:lnTo>
                    <a:pt x="17681" y="137419"/>
                  </a:lnTo>
                  <a:lnTo>
                    <a:pt x="4571" y="179654"/>
                  </a:lnTo>
                  <a:lnTo>
                    <a:pt x="0" y="225000"/>
                  </a:lnTo>
                  <a:lnTo>
                    <a:pt x="4571" y="270345"/>
                  </a:lnTo>
                  <a:lnTo>
                    <a:pt x="17681" y="312580"/>
                  </a:lnTo>
                  <a:lnTo>
                    <a:pt x="38426" y="350799"/>
                  </a:lnTo>
                  <a:lnTo>
                    <a:pt x="65900" y="384099"/>
                  </a:lnTo>
                  <a:lnTo>
                    <a:pt x="99200" y="411573"/>
                  </a:lnTo>
                  <a:lnTo>
                    <a:pt x="137419" y="432318"/>
                  </a:lnTo>
                  <a:lnTo>
                    <a:pt x="179654" y="445428"/>
                  </a:lnTo>
                  <a:lnTo>
                    <a:pt x="225000" y="450000"/>
                  </a:lnTo>
                  <a:lnTo>
                    <a:pt x="270345" y="445428"/>
                  </a:lnTo>
                  <a:lnTo>
                    <a:pt x="312580" y="432318"/>
                  </a:lnTo>
                  <a:lnTo>
                    <a:pt x="350799" y="411573"/>
                  </a:lnTo>
                  <a:lnTo>
                    <a:pt x="384099" y="384099"/>
                  </a:lnTo>
                  <a:lnTo>
                    <a:pt x="411573" y="350799"/>
                  </a:lnTo>
                  <a:lnTo>
                    <a:pt x="432318" y="312580"/>
                  </a:lnTo>
                  <a:lnTo>
                    <a:pt x="445428" y="270345"/>
                  </a:lnTo>
                  <a:lnTo>
                    <a:pt x="450000" y="225000"/>
                  </a:lnTo>
                  <a:lnTo>
                    <a:pt x="445428" y="179654"/>
                  </a:lnTo>
                  <a:lnTo>
                    <a:pt x="432318" y="137419"/>
                  </a:lnTo>
                  <a:lnTo>
                    <a:pt x="411573" y="99200"/>
                  </a:lnTo>
                  <a:lnTo>
                    <a:pt x="384099" y="65900"/>
                  </a:lnTo>
                  <a:lnTo>
                    <a:pt x="350799" y="38426"/>
                  </a:lnTo>
                  <a:lnTo>
                    <a:pt x="312580" y="17681"/>
                  </a:lnTo>
                  <a:lnTo>
                    <a:pt x="270345" y="4571"/>
                  </a:lnTo>
                  <a:lnTo>
                    <a:pt x="225000" y="0"/>
                  </a:lnTo>
                  <a:close/>
                </a:path>
              </a:pathLst>
            </a:custGeom>
            <a:ln w="10800">
              <a:solidFill>
                <a:srgbClr val="1ABC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0080000" cy="126187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12950" y="342391"/>
            <a:ext cx="10541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80">
                <a:solidFill>
                  <a:srgbClr val="FFFFFF"/>
                </a:solidFill>
                <a:latin typeface="Verdana"/>
                <a:cs typeface="Verdana"/>
              </a:rPr>
              <a:t>PR</a:t>
            </a:r>
            <a:r>
              <a:rPr sz="2700" spc="-44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00" spc="-225">
                <a:solidFill>
                  <a:srgbClr val="FFFFFF"/>
                </a:solidFill>
                <a:latin typeface="Verdana"/>
                <a:cs typeface="Verdana"/>
              </a:rPr>
              <a:t>JE</a:t>
            </a:r>
            <a:endParaRPr sz="27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7479" y="295656"/>
            <a:ext cx="4575048" cy="65227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2304" y="1438655"/>
            <a:ext cx="1670304" cy="16611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49879" y="1438655"/>
            <a:ext cx="1652016" cy="16398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98008" y="1402080"/>
            <a:ext cx="1661160" cy="165811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89284" y="3012744"/>
            <a:ext cx="2223770" cy="851836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590"/>
              </a:spcBef>
            </a:pPr>
            <a:r>
              <a:rPr sz="1800" spc="-110" dirty="0" err="1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5" dirty="0" err="1">
                <a:solidFill>
                  <a:srgbClr val="2C3E50"/>
                </a:solidFill>
                <a:latin typeface="Tahoma"/>
                <a:cs typeface="Tahoma"/>
              </a:rPr>
              <a:t>lpe</a:t>
            </a:r>
            <a:r>
              <a:rPr sz="1800" spc="-25" dirty="0" err="1">
                <a:solidFill>
                  <a:srgbClr val="2C3E50"/>
                </a:solidFill>
                <a:latin typeface="Tahoma"/>
                <a:cs typeface="Tahoma"/>
              </a:rPr>
              <a:t>r</a:t>
            </a:r>
            <a:r>
              <a:rPr sz="1800" spc="-204" dirty="0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2C3E50"/>
                </a:solidFill>
                <a:latin typeface="Tahoma"/>
                <a:cs typeface="Tahoma"/>
              </a:rPr>
              <a:t>K</a:t>
            </a:r>
            <a:r>
              <a:rPr sz="1800" spc="-110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100" dirty="0">
                <a:solidFill>
                  <a:srgbClr val="2C3E50"/>
                </a:solidFill>
                <a:latin typeface="Tahoma"/>
                <a:cs typeface="Tahoma"/>
              </a:rPr>
              <a:t>R</a:t>
            </a:r>
            <a:r>
              <a:rPr sz="1800" spc="-110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55" dirty="0">
                <a:solidFill>
                  <a:srgbClr val="2C3E50"/>
                </a:solidFill>
                <a:latin typeface="Tahoma"/>
                <a:cs typeface="Tahoma"/>
              </a:rPr>
              <a:t>C</a:t>
            </a:r>
            <a:r>
              <a:rPr sz="1800" spc="-105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endParaRPr sz="1800" dirty="0">
              <a:latin typeface="Tahoma"/>
              <a:cs typeface="Tahoma"/>
            </a:endParaRPr>
          </a:p>
          <a:p>
            <a:pPr marL="12700" marR="5080">
              <a:lnSpc>
                <a:spcPct val="105200"/>
              </a:lnSpc>
              <a:spcBef>
                <a:spcPts val="209"/>
              </a:spcBef>
            </a:pPr>
            <a:r>
              <a:rPr sz="1000" spc="-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Bilgisayar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Mühendisli</a:t>
            </a:r>
            <a:r>
              <a:rPr sz="1000" spc="-12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ğ</a:t>
            </a:r>
            <a:r>
              <a:rPr sz="1000" spc="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Sınıf</a:t>
            </a:r>
            <a:r>
              <a:rPr sz="1000" spc="-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000" spc="-2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öğrencisidir</a:t>
            </a:r>
            <a:r>
              <a:rPr sz="1000" spc="-2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Siber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güvenlik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sz="1000" spc="-1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yapay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zeka</a:t>
            </a:r>
            <a:r>
              <a:rPr sz="1000" spc="-2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0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üzerine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çalı</a:t>
            </a:r>
            <a:r>
              <a:rPr sz="1000" spc="-10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</a:t>
            </a:r>
            <a:r>
              <a:rPr sz="1000" spc="-1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malar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yapmaktadır</a:t>
            </a:r>
            <a:r>
              <a:rPr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2</a:t>
            </a:fld>
            <a:endParaRPr spc="-310"/>
          </a:p>
        </p:txBody>
      </p:sp>
      <p:sp>
        <p:nvSpPr>
          <p:cNvPr id="15" name="object 15"/>
          <p:cNvSpPr txBox="1"/>
          <p:nvPr/>
        </p:nvSpPr>
        <p:spPr>
          <a:xfrm>
            <a:off x="2777299" y="3012744"/>
            <a:ext cx="2086610" cy="84760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590"/>
              </a:spcBef>
            </a:pPr>
            <a:r>
              <a:rPr sz="1800" spc="-55" dirty="0">
                <a:solidFill>
                  <a:srgbClr val="2C3E50"/>
                </a:solidFill>
                <a:latin typeface="Tahoma"/>
                <a:cs typeface="Tahoma"/>
              </a:rPr>
              <a:t>Fe</a:t>
            </a:r>
            <a:r>
              <a:rPr sz="1800" spc="-30" dirty="0">
                <a:solidFill>
                  <a:srgbClr val="2C3E50"/>
                </a:solidFill>
                <a:latin typeface="Tahoma"/>
                <a:cs typeface="Tahoma"/>
              </a:rPr>
              <a:t>rh</a:t>
            </a:r>
            <a:r>
              <a:rPr sz="1800" spc="-45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5" dirty="0">
                <a:solidFill>
                  <a:srgbClr val="2C3E50"/>
                </a:solidFill>
                <a:latin typeface="Tahoma"/>
                <a:cs typeface="Tahoma"/>
              </a:rPr>
              <a:t>t</a:t>
            </a:r>
            <a:r>
              <a:rPr sz="1800" spc="-204" dirty="0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2C3E50"/>
                </a:solidFill>
                <a:latin typeface="Tahoma"/>
                <a:cs typeface="Tahoma"/>
              </a:rPr>
              <a:t>T</a:t>
            </a:r>
            <a:r>
              <a:rPr sz="1800" spc="-85" dirty="0">
                <a:solidFill>
                  <a:srgbClr val="2C3E50"/>
                </a:solidFill>
                <a:latin typeface="Tahoma"/>
                <a:cs typeface="Tahoma"/>
              </a:rPr>
              <a:t>O</a:t>
            </a:r>
            <a:r>
              <a:rPr sz="1800" spc="-50" dirty="0">
                <a:solidFill>
                  <a:srgbClr val="2C3E50"/>
                </a:solidFill>
                <a:latin typeface="Tahoma"/>
                <a:cs typeface="Tahoma"/>
              </a:rPr>
              <a:t>S</a:t>
            </a:r>
            <a:r>
              <a:rPr sz="1800" spc="-85" dirty="0">
                <a:solidFill>
                  <a:srgbClr val="2C3E50"/>
                </a:solidFill>
                <a:latin typeface="Tahoma"/>
                <a:cs typeface="Tahoma"/>
              </a:rPr>
              <a:t>O</a:t>
            </a:r>
            <a:r>
              <a:rPr sz="1800" spc="-40" dirty="0">
                <a:solidFill>
                  <a:srgbClr val="2C3E50"/>
                </a:solidFill>
                <a:latin typeface="Tahoma"/>
                <a:cs typeface="Tahoma"/>
              </a:rPr>
              <a:t>N</a:t>
            </a:r>
            <a:endParaRPr sz="1800" dirty="0">
              <a:latin typeface="Tahoma"/>
              <a:cs typeface="Tahoma"/>
            </a:endParaRPr>
          </a:p>
          <a:p>
            <a:pPr marL="12700" marR="5080">
              <a:lnSpc>
                <a:spcPct val="104000"/>
              </a:lnSpc>
              <a:spcBef>
                <a:spcPts val="220"/>
              </a:spcBef>
            </a:pPr>
            <a:r>
              <a:rPr sz="1000" spc="-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Bilgisayar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Mühendisli</a:t>
            </a:r>
            <a:r>
              <a:rPr sz="1000" spc="-12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ğ</a:t>
            </a:r>
            <a:r>
              <a:rPr sz="1000" spc="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Sınıf</a:t>
            </a:r>
            <a:r>
              <a:rPr sz="1000" spc="-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000" spc="-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</a:t>
            </a:r>
            <a:r>
              <a:rPr sz="1000" spc="-12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ğ</a:t>
            </a:r>
            <a:r>
              <a:rPr sz="1000" spc="-1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rencisidir</a:t>
            </a:r>
            <a:r>
              <a:rPr sz="1000" spc="-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Yapay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zeka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blockchain  </a:t>
            </a:r>
            <a:r>
              <a:rPr sz="1000" spc="-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üzerine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çalı</a:t>
            </a:r>
            <a:r>
              <a:rPr sz="1000" spc="-10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</a:t>
            </a:r>
            <a:r>
              <a:rPr sz="1000" spc="-1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malar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yapmaktadır</a:t>
            </a:r>
            <a:r>
              <a:rPr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87299" y="2963366"/>
            <a:ext cx="2174875" cy="931089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75"/>
              </a:spcBef>
            </a:pPr>
            <a:r>
              <a:rPr sz="1800" spc="-110" dirty="0" err="1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5" dirty="0" err="1">
                <a:solidFill>
                  <a:srgbClr val="2C3E50"/>
                </a:solidFill>
                <a:latin typeface="Tahoma"/>
                <a:cs typeface="Tahoma"/>
              </a:rPr>
              <a:t>le</a:t>
            </a:r>
            <a:r>
              <a:rPr sz="1800" spc="-65" dirty="0" err="1">
                <a:solidFill>
                  <a:srgbClr val="2C3E50"/>
                </a:solidFill>
                <a:latin typeface="Tahoma"/>
                <a:cs typeface="Tahoma"/>
              </a:rPr>
              <a:t>y</a:t>
            </a:r>
            <a:r>
              <a:rPr sz="1800" spc="-25" dirty="0" err="1">
                <a:solidFill>
                  <a:srgbClr val="2C3E50"/>
                </a:solidFill>
                <a:latin typeface="Tahoma"/>
                <a:cs typeface="Tahoma"/>
              </a:rPr>
              <a:t>n</a:t>
            </a:r>
            <a:r>
              <a:rPr sz="1800" spc="-40" dirty="0" err="1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204" dirty="0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2C3E50"/>
                </a:solidFill>
                <a:latin typeface="Tahoma"/>
                <a:cs typeface="Tahoma"/>
              </a:rPr>
              <a:t>K</a:t>
            </a:r>
            <a:r>
              <a:rPr sz="1800" spc="-85" dirty="0">
                <a:solidFill>
                  <a:srgbClr val="2C3E50"/>
                </a:solidFill>
                <a:latin typeface="Tahoma"/>
                <a:cs typeface="Tahoma"/>
              </a:rPr>
              <a:t>O</a:t>
            </a:r>
            <a:r>
              <a:rPr sz="1800" spc="-55" dirty="0">
                <a:solidFill>
                  <a:srgbClr val="2C3E50"/>
                </a:solidFill>
                <a:latin typeface="Tahoma"/>
                <a:cs typeface="Tahoma"/>
              </a:rPr>
              <a:t>C</a:t>
            </a:r>
            <a:r>
              <a:rPr sz="1800" spc="-110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5" dirty="0">
                <a:solidFill>
                  <a:srgbClr val="2C3E50"/>
                </a:solidFill>
                <a:latin typeface="Tahoma"/>
                <a:cs typeface="Tahoma"/>
              </a:rPr>
              <a:t>B</a:t>
            </a:r>
            <a:r>
              <a:rPr sz="1800" spc="-70" dirty="0">
                <a:solidFill>
                  <a:srgbClr val="2C3E50"/>
                </a:solidFill>
                <a:latin typeface="Tahoma"/>
                <a:cs typeface="Tahoma"/>
              </a:rPr>
              <a:t>E</a:t>
            </a:r>
            <a:r>
              <a:rPr sz="1800" spc="-185" dirty="0">
                <a:solidFill>
                  <a:srgbClr val="2C3E50"/>
                </a:solidFill>
                <a:latin typeface="Tahoma"/>
                <a:cs typeface="Tahoma"/>
              </a:rPr>
              <a:t>Y</a:t>
            </a:r>
            <a:endParaRPr sz="1800" dirty="0">
              <a:latin typeface="Tahoma"/>
              <a:cs typeface="Tahoma"/>
            </a:endParaRPr>
          </a:p>
          <a:p>
            <a:pPr marL="12700" marR="5080">
              <a:lnSpc>
                <a:spcPct val="106000"/>
              </a:lnSpc>
              <a:spcBef>
                <a:spcPts val="420"/>
              </a:spcBef>
            </a:pPr>
            <a:r>
              <a:rPr sz="1000" spc="-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Yazılım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Mühendisli</a:t>
            </a:r>
            <a:r>
              <a:rPr sz="1000" spc="-12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ğ</a:t>
            </a:r>
            <a:r>
              <a:rPr sz="1000" spc="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Sınıf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</a:t>
            </a:r>
            <a:r>
              <a:rPr sz="1000" spc="-12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ğ</a:t>
            </a:r>
            <a:r>
              <a:rPr sz="1000" spc="-1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rencisidir</a:t>
            </a:r>
            <a:r>
              <a:rPr sz="1000" spc="-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sz="1000" spc="-3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1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bilimi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yapay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zeka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üzerine</a:t>
            </a:r>
            <a:r>
              <a:rPr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00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çalı</a:t>
            </a:r>
            <a:r>
              <a:rPr sz="1000" spc="-10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</a:t>
            </a:r>
            <a:r>
              <a:rPr sz="1000" spc="-1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malar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yapmaktadır</a:t>
            </a:r>
            <a:r>
              <a:rPr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27299" y="2972510"/>
            <a:ext cx="2174875" cy="886461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760"/>
              </a:spcBef>
            </a:pPr>
            <a:r>
              <a:rPr sz="1800" spc="-55" dirty="0">
                <a:solidFill>
                  <a:srgbClr val="2C3E50"/>
                </a:solidFill>
                <a:latin typeface="Tahoma"/>
                <a:cs typeface="Tahoma"/>
              </a:rPr>
              <a:t>F</a:t>
            </a:r>
            <a:r>
              <a:rPr sz="1800" spc="-100" dirty="0">
                <a:solidFill>
                  <a:srgbClr val="2C3E50"/>
                </a:solidFill>
                <a:latin typeface="Tahoma"/>
                <a:cs typeface="Tahoma"/>
              </a:rPr>
              <a:t>.</a:t>
            </a:r>
            <a:r>
              <a:rPr sz="1800" spc="-204" dirty="0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2C3E50"/>
                </a:solidFill>
                <a:latin typeface="Tahoma"/>
                <a:cs typeface="Tahoma"/>
              </a:rPr>
              <a:t>B</a:t>
            </a:r>
            <a:r>
              <a:rPr sz="1800" spc="-55" dirty="0">
                <a:solidFill>
                  <a:srgbClr val="2C3E50"/>
                </a:solidFill>
                <a:latin typeface="Tahoma"/>
                <a:cs typeface="Tahoma"/>
              </a:rPr>
              <a:t>e</a:t>
            </a:r>
            <a:r>
              <a:rPr sz="1800" spc="-95" dirty="0">
                <a:solidFill>
                  <a:srgbClr val="2C3E50"/>
                </a:solidFill>
                <a:latin typeface="Tahoma"/>
                <a:cs typeface="Tahoma"/>
              </a:rPr>
              <a:t>g</a:t>
            </a:r>
            <a:r>
              <a:rPr sz="1800" spc="-30" dirty="0">
                <a:solidFill>
                  <a:srgbClr val="2C3E50"/>
                </a:solidFill>
                <a:latin typeface="Tahoma"/>
                <a:cs typeface="Tahoma"/>
              </a:rPr>
              <a:t>ü</a:t>
            </a:r>
            <a:r>
              <a:rPr sz="1800" spc="-20" dirty="0">
                <a:solidFill>
                  <a:srgbClr val="2C3E50"/>
                </a:solidFill>
                <a:latin typeface="Tahoma"/>
                <a:cs typeface="Tahoma"/>
              </a:rPr>
              <a:t>m</a:t>
            </a:r>
            <a:r>
              <a:rPr sz="1800" spc="-204" dirty="0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lang="tr-TR" sz="1800" spc="-110" dirty="0">
                <a:solidFill>
                  <a:srgbClr val="2C3E50"/>
                </a:solidFill>
                <a:latin typeface="Tahoma"/>
                <a:cs typeface="Tahoma"/>
              </a:rPr>
              <a:t>ARSLANOĞLU</a:t>
            </a:r>
            <a:endParaRPr sz="1800" dirty="0">
              <a:latin typeface="Tahoma"/>
              <a:cs typeface="Tahoma"/>
            </a:endParaRPr>
          </a:p>
          <a:p>
            <a:pPr marL="12700" marR="83185">
              <a:lnSpc>
                <a:spcPct val="105300"/>
              </a:lnSpc>
              <a:spcBef>
                <a:spcPts val="305"/>
              </a:spcBef>
            </a:pPr>
            <a:r>
              <a:rPr sz="1000" spc="-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Bilgisayar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Mühendisli</a:t>
            </a:r>
            <a:r>
              <a:rPr sz="1000" spc="-12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ğ</a:t>
            </a:r>
            <a:r>
              <a:rPr sz="1000" spc="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Sınıf</a:t>
            </a:r>
            <a:r>
              <a:rPr sz="1000" spc="-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000" spc="-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</a:t>
            </a:r>
            <a:r>
              <a:rPr sz="1000" spc="-12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ğ</a:t>
            </a:r>
            <a:r>
              <a:rPr sz="1000" spc="-1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rencisidir</a:t>
            </a:r>
            <a:r>
              <a:rPr sz="1000" spc="-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000" spc="-2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Yapay</a:t>
            </a:r>
            <a:r>
              <a:rPr lang="tr-TR"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000" spc="-2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zeka</a:t>
            </a:r>
            <a:r>
              <a:rPr lang="tr-TR"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üzerine</a:t>
            </a:r>
            <a:r>
              <a:rPr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00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çalı</a:t>
            </a:r>
            <a:r>
              <a:rPr sz="1000" spc="-10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</a:t>
            </a:r>
            <a:r>
              <a:rPr sz="1000" spc="-10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malar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yapmaktadır</a:t>
            </a:r>
            <a:r>
              <a:rPr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1000" spc="-114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Resim 18" descr="logo içeren bir resim&#10;&#10;Açıklama otomatik olarak oluşturuldu">
            <a:extLst>
              <a:ext uri="{FF2B5EF4-FFF2-40B4-BE49-F238E27FC236}">
                <a16:creationId xmlns:a16="http://schemas.microsoft.com/office/drawing/2014/main" id="{BC4CA557-C95F-5EDE-25C8-01D7AF5E87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  <p:pic>
        <p:nvPicPr>
          <p:cNvPr id="21" name="Resim 20" descr="giyim, duvar, kişi, şahıs, eşarp içeren bir resim&#10;&#10;Açıklama otomatik olarak oluşturuldu">
            <a:extLst>
              <a:ext uri="{FF2B5EF4-FFF2-40B4-BE49-F238E27FC236}">
                <a16:creationId xmlns:a16="http://schemas.microsoft.com/office/drawing/2014/main" id="{7E3B4A5D-1837-E974-0AC7-B7644AABD21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189" y="1376681"/>
            <a:ext cx="1683511" cy="16835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169599"/>
            <a:ext cx="10080625" cy="501015"/>
            <a:chOff x="0" y="5169599"/>
            <a:chExt cx="10080625" cy="501015"/>
          </a:xfrm>
        </p:grpSpPr>
        <p:sp>
          <p:nvSpPr>
            <p:cNvPr id="3" name="object 3"/>
            <p:cNvSpPr/>
            <p:nvPr/>
          </p:nvSpPr>
          <p:spPr>
            <a:xfrm>
              <a:off x="0" y="5399999"/>
              <a:ext cx="10080625" cy="270510"/>
            </a:xfrm>
            <a:custGeom>
              <a:avLst/>
              <a:gdLst/>
              <a:ahLst/>
              <a:cxnLst/>
              <a:rect l="l" t="t" r="r" b="b"/>
              <a:pathLst>
                <a:path w="10080625" h="270510">
                  <a:moveTo>
                    <a:pt x="10080000" y="0"/>
                  </a:moveTo>
                  <a:lnTo>
                    <a:pt x="0" y="0"/>
                  </a:lnTo>
                  <a:lnTo>
                    <a:pt x="0" y="269999"/>
                  </a:lnTo>
                  <a:lnTo>
                    <a:pt x="10080000" y="269999"/>
                  </a:lnTo>
                  <a:lnTo>
                    <a:pt x="10080000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14998" y="5174999"/>
              <a:ext cx="450215" cy="450215"/>
            </a:xfrm>
            <a:custGeom>
              <a:avLst/>
              <a:gdLst/>
              <a:ahLst/>
              <a:cxnLst/>
              <a:rect l="l" t="t" r="r" b="b"/>
              <a:pathLst>
                <a:path w="450215" h="450214">
                  <a:moveTo>
                    <a:pt x="225000" y="0"/>
                  </a:moveTo>
                  <a:lnTo>
                    <a:pt x="179655" y="4571"/>
                  </a:lnTo>
                  <a:lnTo>
                    <a:pt x="137420" y="17681"/>
                  </a:lnTo>
                  <a:lnTo>
                    <a:pt x="99200" y="38426"/>
                  </a:lnTo>
                  <a:lnTo>
                    <a:pt x="65901" y="65901"/>
                  </a:lnTo>
                  <a:lnTo>
                    <a:pt x="38426" y="99200"/>
                  </a:lnTo>
                  <a:lnTo>
                    <a:pt x="17681" y="137419"/>
                  </a:lnTo>
                  <a:lnTo>
                    <a:pt x="4571" y="179654"/>
                  </a:lnTo>
                  <a:lnTo>
                    <a:pt x="0" y="225000"/>
                  </a:lnTo>
                  <a:lnTo>
                    <a:pt x="4571" y="270345"/>
                  </a:lnTo>
                  <a:lnTo>
                    <a:pt x="17681" y="312580"/>
                  </a:lnTo>
                  <a:lnTo>
                    <a:pt x="38426" y="350799"/>
                  </a:lnTo>
                  <a:lnTo>
                    <a:pt x="65901" y="384099"/>
                  </a:lnTo>
                  <a:lnTo>
                    <a:pt x="99200" y="411573"/>
                  </a:lnTo>
                  <a:lnTo>
                    <a:pt x="137420" y="432318"/>
                  </a:lnTo>
                  <a:lnTo>
                    <a:pt x="179655" y="445428"/>
                  </a:lnTo>
                  <a:lnTo>
                    <a:pt x="225000" y="450000"/>
                  </a:lnTo>
                  <a:lnTo>
                    <a:pt x="270345" y="445428"/>
                  </a:lnTo>
                  <a:lnTo>
                    <a:pt x="312580" y="432318"/>
                  </a:lnTo>
                  <a:lnTo>
                    <a:pt x="350799" y="411573"/>
                  </a:lnTo>
                  <a:lnTo>
                    <a:pt x="384099" y="384099"/>
                  </a:lnTo>
                  <a:lnTo>
                    <a:pt x="411573" y="350799"/>
                  </a:lnTo>
                  <a:lnTo>
                    <a:pt x="432318" y="312580"/>
                  </a:lnTo>
                  <a:lnTo>
                    <a:pt x="445429" y="270345"/>
                  </a:lnTo>
                  <a:lnTo>
                    <a:pt x="450000" y="225000"/>
                  </a:lnTo>
                  <a:lnTo>
                    <a:pt x="445429" y="179654"/>
                  </a:lnTo>
                  <a:lnTo>
                    <a:pt x="432318" y="137419"/>
                  </a:lnTo>
                  <a:lnTo>
                    <a:pt x="411573" y="99200"/>
                  </a:lnTo>
                  <a:lnTo>
                    <a:pt x="384099" y="65901"/>
                  </a:lnTo>
                  <a:lnTo>
                    <a:pt x="350799" y="38426"/>
                  </a:lnTo>
                  <a:lnTo>
                    <a:pt x="312580" y="17681"/>
                  </a:lnTo>
                  <a:lnTo>
                    <a:pt x="270345" y="4571"/>
                  </a:lnTo>
                  <a:lnTo>
                    <a:pt x="225000" y="0"/>
                  </a:lnTo>
                  <a:close/>
                </a:path>
              </a:pathLst>
            </a:custGeom>
            <a:solidFill>
              <a:srgbClr val="1AB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14998" y="5174999"/>
              <a:ext cx="450215" cy="450215"/>
            </a:xfrm>
            <a:custGeom>
              <a:avLst/>
              <a:gdLst/>
              <a:ahLst/>
              <a:cxnLst/>
              <a:rect l="l" t="t" r="r" b="b"/>
              <a:pathLst>
                <a:path w="450215" h="450214">
                  <a:moveTo>
                    <a:pt x="225000" y="0"/>
                  </a:moveTo>
                  <a:lnTo>
                    <a:pt x="179654" y="4571"/>
                  </a:lnTo>
                  <a:lnTo>
                    <a:pt x="137419" y="17681"/>
                  </a:lnTo>
                  <a:lnTo>
                    <a:pt x="99200" y="38426"/>
                  </a:lnTo>
                  <a:lnTo>
                    <a:pt x="65900" y="65900"/>
                  </a:lnTo>
                  <a:lnTo>
                    <a:pt x="38426" y="99200"/>
                  </a:lnTo>
                  <a:lnTo>
                    <a:pt x="17681" y="137419"/>
                  </a:lnTo>
                  <a:lnTo>
                    <a:pt x="4571" y="179654"/>
                  </a:lnTo>
                  <a:lnTo>
                    <a:pt x="0" y="225000"/>
                  </a:lnTo>
                  <a:lnTo>
                    <a:pt x="4571" y="270345"/>
                  </a:lnTo>
                  <a:lnTo>
                    <a:pt x="17681" y="312580"/>
                  </a:lnTo>
                  <a:lnTo>
                    <a:pt x="38426" y="350799"/>
                  </a:lnTo>
                  <a:lnTo>
                    <a:pt x="65900" y="384099"/>
                  </a:lnTo>
                  <a:lnTo>
                    <a:pt x="99200" y="411573"/>
                  </a:lnTo>
                  <a:lnTo>
                    <a:pt x="137419" y="432318"/>
                  </a:lnTo>
                  <a:lnTo>
                    <a:pt x="179654" y="445428"/>
                  </a:lnTo>
                  <a:lnTo>
                    <a:pt x="225000" y="450000"/>
                  </a:lnTo>
                  <a:lnTo>
                    <a:pt x="270345" y="445428"/>
                  </a:lnTo>
                  <a:lnTo>
                    <a:pt x="312580" y="432318"/>
                  </a:lnTo>
                  <a:lnTo>
                    <a:pt x="350799" y="411573"/>
                  </a:lnTo>
                  <a:lnTo>
                    <a:pt x="384099" y="384099"/>
                  </a:lnTo>
                  <a:lnTo>
                    <a:pt x="411573" y="350799"/>
                  </a:lnTo>
                  <a:lnTo>
                    <a:pt x="432318" y="312580"/>
                  </a:lnTo>
                  <a:lnTo>
                    <a:pt x="445428" y="270345"/>
                  </a:lnTo>
                  <a:lnTo>
                    <a:pt x="450000" y="225000"/>
                  </a:lnTo>
                  <a:lnTo>
                    <a:pt x="445428" y="179654"/>
                  </a:lnTo>
                  <a:lnTo>
                    <a:pt x="432318" y="137419"/>
                  </a:lnTo>
                  <a:lnTo>
                    <a:pt x="411573" y="99200"/>
                  </a:lnTo>
                  <a:lnTo>
                    <a:pt x="384099" y="65900"/>
                  </a:lnTo>
                  <a:lnTo>
                    <a:pt x="350799" y="38426"/>
                  </a:lnTo>
                  <a:lnTo>
                    <a:pt x="312580" y="17681"/>
                  </a:lnTo>
                  <a:lnTo>
                    <a:pt x="270345" y="4571"/>
                  </a:lnTo>
                  <a:lnTo>
                    <a:pt x="225000" y="0"/>
                  </a:lnTo>
                  <a:close/>
                </a:path>
              </a:pathLst>
            </a:custGeom>
            <a:ln w="10800">
              <a:solidFill>
                <a:srgbClr val="1ABC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0080000" cy="126187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79700" y="209025"/>
            <a:ext cx="499110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r-TR" sz="2700" spc="-225" dirty="0">
                <a:solidFill>
                  <a:srgbClr val="00B050"/>
                </a:solidFill>
                <a:latin typeface="Verdana"/>
                <a:cs typeface="Verdana"/>
              </a:rPr>
              <a:t>EKİP ÜYELERİNİN PROJEYE     	SUNDUĞU KATKI </a:t>
            </a:r>
            <a:endParaRPr sz="270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2304" y="1438655"/>
            <a:ext cx="1670304" cy="16611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04484" y="1422258"/>
            <a:ext cx="1652016" cy="16398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98008" y="1402080"/>
            <a:ext cx="1661160" cy="165811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47300" y="3031032"/>
            <a:ext cx="2264874" cy="87748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590"/>
              </a:spcBef>
            </a:pPr>
            <a:r>
              <a:rPr sz="1800" spc="-110" dirty="0" err="1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5" dirty="0" err="1">
                <a:solidFill>
                  <a:srgbClr val="2C3E50"/>
                </a:solidFill>
                <a:latin typeface="Tahoma"/>
                <a:cs typeface="Tahoma"/>
              </a:rPr>
              <a:t>lpe</a:t>
            </a:r>
            <a:r>
              <a:rPr sz="1800" spc="-25" dirty="0" err="1">
                <a:solidFill>
                  <a:srgbClr val="2C3E50"/>
                </a:solidFill>
                <a:latin typeface="Tahoma"/>
                <a:cs typeface="Tahoma"/>
              </a:rPr>
              <a:t>r</a:t>
            </a:r>
            <a:r>
              <a:rPr sz="1800" spc="-204" dirty="0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2C3E50"/>
                </a:solidFill>
                <a:latin typeface="Tahoma"/>
                <a:cs typeface="Tahoma"/>
              </a:rPr>
              <a:t>K</a:t>
            </a:r>
            <a:r>
              <a:rPr sz="1800" spc="-110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100" dirty="0">
                <a:solidFill>
                  <a:srgbClr val="2C3E50"/>
                </a:solidFill>
                <a:latin typeface="Tahoma"/>
                <a:cs typeface="Tahoma"/>
              </a:rPr>
              <a:t>R</a:t>
            </a:r>
            <a:r>
              <a:rPr sz="1800" spc="-110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55" dirty="0">
                <a:solidFill>
                  <a:srgbClr val="2C3E50"/>
                </a:solidFill>
                <a:latin typeface="Tahoma"/>
                <a:cs typeface="Tahoma"/>
              </a:rPr>
              <a:t>C</a:t>
            </a:r>
            <a:r>
              <a:rPr sz="1800" spc="-105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endParaRPr sz="1800" dirty="0">
              <a:latin typeface="Tahoma"/>
              <a:cs typeface="Tahoma"/>
            </a:endParaRPr>
          </a:p>
          <a:p>
            <a:pPr marL="184150" marR="5080" indent="-171450">
              <a:lnSpc>
                <a:spcPct val="105200"/>
              </a:lnSpc>
              <a:spcBef>
                <a:spcPts val="209"/>
              </a:spcBef>
              <a:buFont typeface="Arial" panose="020B0604020202020204" pitchFamily="34" charset="0"/>
              <a:buChar char="•"/>
            </a:pPr>
            <a:r>
              <a:rPr lang="tr-TR"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Makine öğrenmesi modelinin geliştirilmesi </a:t>
            </a:r>
          </a:p>
          <a:p>
            <a:pPr marL="184150" marR="5080" indent="-171450">
              <a:lnSpc>
                <a:spcPct val="105200"/>
              </a:lnSpc>
              <a:spcBef>
                <a:spcPts val="209"/>
              </a:spcBef>
              <a:buFont typeface="Arial" panose="020B0604020202020204" pitchFamily="34" charset="0"/>
              <a:buChar char="•"/>
            </a:pPr>
            <a:r>
              <a:rPr lang="tr-TR"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Oluşturulan modelin değerlendirilmesi 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3</a:t>
            </a:fld>
            <a:endParaRPr spc="-310"/>
          </a:p>
        </p:txBody>
      </p:sp>
      <p:sp>
        <p:nvSpPr>
          <p:cNvPr id="15" name="object 15"/>
          <p:cNvSpPr txBox="1"/>
          <p:nvPr/>
        </p:nvSpPr>
        <p:spPr>
          <a:xfrm>
            <a:off x="2777298" y="3012744"/>
            <a:ext cx="2317985" cy="105894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590"/>
              </a:spcBef>
            </a:pPr>
            <a:r>
              <a:rPr sz="1800" spc="-55" dirty="0">
                <a:solidFill>
                  <a:srgbClr val="2C3E50"/>
                </a:solidFill>
                <a:latin typeface="Tahoma"/>
                <a:cs typeface="Tahoma"/>
              </a:rPr>
              <a:t>Fe</a:t>
            </a:r>
            <a:r>
              <a:rPr sz="1800" spc="-30" dirty="0">
                <a:solidFill>
                  <a:srgbClr val="2C3E50"/>
                </a:solidFill>
                <a:latin typeface="Tahoma"/>
                <a:cs typeface="Tahoma"/>
              </a:rPr>
              <a:t>rh</a:t>
            </a:r>
            <a:r>
              <a:rPr sz="1800" spc="-45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5" dirty="0">
                <a:solidFill>
                  <a:srgbClr val="2C3E50"/>
                </a:solidFill>
                <a:latin typeface="Tahoma"/>
                <a:cs typeface="Tahoma"/>
              </a:rPr>
              <a:t>t</a:t>
            </a:r>
            <a:r>
              <a:rPr sz="1800" spc="-204" dirty="0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2C3E50"/>
                </a:solidFill>
                <a:latin typeface="Tahoma"/>
                <a:cs typeface="Tahoma"/>
              </a:rPr>
              <a:t>T</a:t>
            </a:r>
            <a:r>
              <a:rPr sz="1800" spc="-85" dirty="0">
                <a:solidFill>
                  <a:srgbClr val="2C3E50"/>
                </a:solidFill>
                <a:latin typeface="Tahoma"/>
                <a:cs typeface="Tahoma"/>
              </a:rPr>
              <a:t>O</a:t>
            </a:r>
            <a:r>
              <a:rPr sz="1800" spc="-50" dirty="0">
                <a:solidFill>
                  <a:srgbClr val="2C3E50"/>
                </a:solidFill>
                <a:latin typeface="Tahoma"/>
                <a:cs typeface="Tahoma"/>
              </a:rPr>
              <a:t>S</a:t>
            </a:r>
            <a:r>
              <a:rPr sz="1800" spc="-85" dirty="0">
                <a:solidFill>
                  <a:srgbClr val="2C3E50"/>
                </a:solidFill>
                <a:latin typeface="Tahoma"/>
                <a:cs typeface="Tahoma"/>
              </a:rPr>
              <a:t>O</a:t>
            </a:r>
            <a:r>
              <a:rPr sz="1800" spc="-40" dirty="0">
                <a:solidFill>
                  <a:srgbClr val="2C3E50"/>
                </a:solidFill>
                <a:latin typeface="Tahoma"/>
                <a:cs typeface="Tahoma"/>
              </a:rPr>
              <a:t>N</a:t>
            </a:r>
            <a:endParaRPr sz="1800" dirty="0">
              <a:latin typeface="Tahoma"/>
              <a:cs typeface="Tahoma"/>
            </a:endParaRPr>
          </a:p>
          <a:p>
            <a:pPr marL="184150" marR="5080" indent="-171450">
              <a:lnSpc>
                <a:spcPct val="104000"/>
              </a:lnSpc>
              <a:spcBef>
                <a:spcPts val="220"/>
              </a:spcBef>
              <a:buFont typeface="Arial" panose="020B0604020202020204" pitchFamily="34" charset="0"/>
              <a:buChar char="•"/>
            </a:pPr>
            <a:r>
              <a:rPr lang="tr-TR"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Geliştirilen modelin </a:t>
            </a:r>
            <a:r>
              <a:rPr lang="tr-TR" sz="1000" spc="-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Gradio</a:t>
            </a:r>
            <a:r>
              <a:rPr lang="tr-TR"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 </a:t>
            </a:r>
            <a:r>
              <a:rPr lang="tr-TR" sz="1000" spc="-15" dirty="0" err="1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tr-TR"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000" spc="-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servislerinin oluşturulması</a:t>
            </a:r>
          </a:p>
          <a:p>
            <a:pPr marL="184150" marR="5080" indent="-171450">
              <a:lnSpc>
                <a:spcPct val="104000"/>
              </a:lnSpc>
              <a:spcBef>
                <a:spcPts val="220"/>
              </a:spcBef>
              <a:buFont typeface="Arial" panose="020B0604020202020204" pitchFamily="34" charset="0"/>
              <a:buChar char="•"/>
            </a:pPr>
            <a:r>
              <a:rPr lang="tr-TR" sz="1000" spc="-10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uygulamasının geliştirilmesi</a:t>
            </a:r>
          </a:p>
          <a:p>
            <a:pPr marL="12700" marR="5080">
              <a:lnSpc>
                <a:spcPct val="104000"/>
              </a:lnSpc>
              <a:spcBef>
                <a:spcPts val="220"/>
              </a:spcBef>
            </a:pP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87299" y="2963366"/>
            <a:ext cx="2174875" cy="1145506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75"/>
              </a:spcBef>
            </a:pPr>
            <a:r>
              <a:rPr sz="1800" spc="-110" dirty="0" err="1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5" dirty="0" err="1">
                <a:solidFill>
                  <a:srgbClr val="2C3E50"/>
                </a:solidFill>
                <a:latin typeface="Tahoma"/>
                <a:cs typeface="Tahoma"/>
              </a:rPr>
              <a:t>le</a:t>
            </a:r>
            <a:r>
              <a:rPr sz="1800" spc="-65" dirty="0" err="1">
                <a:solidFill>
                  <a:srgbClr val="2C3E50"/>
                </a:solidFill>
                <a:latin typeface="Tahoma"/>
                <a:cs typeface="Tahoma"/>
              </a:rPr>
              <a:t>y</a:t>
            </a:r>
            <a:r>
              <a:rPr sz="1800" spc="-25" dirty="0" err="1">
                <a:solidFill>
                  <a:srgbClr val="2C3E50"/>
                </a:solidFill>
                <a:latin typeface="Tahoma"/>
                <a:cs typeface="Tahoma"/>
              </a:rPr>
              <a:t>n</a:t>
            </a:r>
            <a:r>
              <a:rPr sz="1800" spc="-40" dirty="0" err="1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204" dirty="0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2C3E50"/>
                </a:solidFill>
                <a:latin typeface="Tahoma"/>
                <a:cs typeface="Tahoma"/>
              </a:rPr>
              <a:t>K</a:t>
            </a:r>
            <a:r>
              <a:rPr sz="1800" spc="-85" dirty="0">
                <a:solidFill>
                  <a:srgbClr val="2C3E50"/>
                </a:solidFill>
                <a:latin typeface="Tahoma"/>
                <a:cs typeface="Tahoma"/>
              </a:rPr>
              <a:t>O</a:t>
            </a:r>
            <a:r>
              <a:rPr sz="1800" spc="-55" dirty="0">
                <a:solidFill>
                  <a:srgbClr val="2C3E50"/>
                </a:solidFill>
                <a:latin typeface="Tahoma"/>
                <a:cs typeface="Tahoma"/>
              </a:rPr>
              <a:t>C</a:t>
            </a:r>
            <a:r>
              <a:rPr sz="1800" spc="-110" dirty="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5" dirty="0">
                <a:solidFill>
                  <a:srgbClr val="2C3E50"/>
                </a:solidFill>
                <a:latin typeface="Tahoma"/>
                <a:cs typeface="Tahoma"/>
              </a:rPr>
              <a:t>B</a:t>
            </a:r>
            <a:r>
              <a:rPr sz="1800" spc="-70" dirty="0">
                <a:solidFill>
                  <a:srgbClr val="2C3E50"/>
                </a:solidFill>
                <a:latin typeface="Tahoma"/>
                <a:cs typeface="Tahoma"/>
              </a:rPr>
              <a:t>E</a:t>
            </a:r>
            <a:r>
              <a:rPr sz="1800" spc="-185" dirty="0">
                <a:solidFill>
                  <a:srgbClr val="2C3E50"/>
                </a:solidFill>
                <a:latin typeface="Tahoma"/>
                <a:cs typeface="Tahoma"/>
              </a:rPr>
              <a:t>Y</a:t>
            </a:r>
            <a:endParaRPr lang="tr-TR" sz="1800" spc="-185" dirty="0">
              <a:solidFill>
                <a:srgbClr val="2C3E50"/>
              </a:solidFill>
              <a:latin typeface="Tahoma"/>
              <a:cs typeface="Tahoma"/>
            </a:endParaRPr>
          </a:p>
          <a:p>
            <a:pPr marL="184150" marR="5080" indent="-171450">
              <a:lnSpc>
                <a:spcPct val="106000"/>
              </a:lnSpc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lang="tr-TR"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Literatür taraması ve dokümantasyonun yapılması.</a:t>
            </a:r>
          </a:p>
          <a:p>
            <a:pPr marL="184150" marR="5080" indent="-171450">
              <a:lnSpc>
                <a:spcPct val="106000"/>
              </a:lnSpc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lang="tr-TR"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Makine öğrenmesi modelinin geliştirilmesine destek</a:t>
            </a:r>
            <a:endParaRPr lang="tr-T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27299" y="2972510"/>
            <a:ext cx="2267601" cy="924933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760"/>
              </a:spcBef>
            </a:pPr>
            <a:r>
              <a:rPr sz="1800" spc="-55" dirty="0">
                <a:solidFill>
                  <a:srgbClr val="2C3E50"/>
                </a:solidFill>
                <a:latin typeface="Tahoma"/>
                <a:cs typeface="Tahoma"/>
              </a:rPr>
              <a:t>F</a:t>
            </a:r>
            <a:r>
              <a:rPr sz="1800" spc="-100" dirty="0">
                <a:solidFill>
                  <a:srgbClr val="2C3E50"/>
                </a:solidFill>
                <a:latin typeface="Tahoma"/>
                <a:cs typeface="Tahoma"/>
              </a:rPr>
              <a:t>.</a:t>
            </a:r>
            <a:r>
              <a:rPr sz="1800" spc="-204" dirty="0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2C3E50"/>
                </a:solidFill>
                <a:latin typeface="Tahoma"/>
                <a:cs typeface="Tahoma"/>
              </a:rPr>
              <a:t>B</a:t>
            </a:r>
            <a:r>
              <a:rPr sz="1800" spc="-55" dirty="0">
                <a:solidFill>
                  <a:srgbClr val="2C3E50"/>
                </a:solidFill>
                <a:latin typeface="Tahoma"/>
                <a:cs typeface="Tahoma"/>
              </a:rPr>
              <a:t>e</a:t>
            </a:r>
            <a:r>
              <a:rPr sz="1800" spc="-95" dirty="0">
                <a:solidFill>
                  <a:srgbClr val="2C3E50"/>
                </a:solidFill>
                <a:latin typeface="Tahoma"/>
                <a:cs typeface="Tahoma"/>
              </a:rPr>
              <a:t>g</a:t>
            </a:r>
            <a:r>
              <a:rPr sz="1800" spc="-30" dirty="0">
                <a:solidFill>
                  <a:srgbClr val="2C3E50"/>
                </a:solidFill>
                <a:latin typeface="Tahoma"/>
                <a:cs typeface="Tahoma"/>
              </a:rPr>
              <a:t>ü</a:t>
            </a:r>
            <a:r>
              <a:rPr sz="1800" spc="-20" dirty="0">
                <a:solidFill>
                  <a:srgbClr val="2C3E50"/>
                </a:solidFill>
                <a:latin typeface="Tahoma"/>
                <a:cs typeface="Tahoma"/>
              </a:rPr>
              <a:t>m</a:t>
            </a:r>
            <a:r>
              <a:rPr sz="1800" spc="-204" dirty="0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lang="tr-TR" sz="1800" spc="-110" dirty="0">
                <a:solidFill>
                  <a:srgbClr val="2C3E50"/>
                </a:solidFill>
                <a:latin typeface="Tahoma"/>
                <a:cs typeface="Tahoma"/>
              </a:rPr>
              <a:t>ARSLANOĞLU</a:t>
            </a:r>
            <a:endParaRPr sz="1800" dirty="0">
              <a:latin typeface="Tahoma"/>
              <a:cs typeface="Tahoma"/>
            </a:endParaRPr>
          </a:p>
          <a:p>
            <a:pPr marL="184150" marR="83185" indent="-171450">
              <a:lnSpc>
                <a:spcPct val="105300"/>
              </a:lnSpc>
              <a:spcBef>
                <a:spcPts val="305"/>
              </a:spcBef>
              <a:buFont typeface="Arial" panose="020B0604020202020204" pitchFamily="34" charset="0"/>
              <a:buChar char="•"/>
            </a:pPr>
            <a:r>
              <a:rPr lang="tr-TR"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Kullanılacak veri setine veri ön işleme adımlarının uygulanması</a:t>
            </a:r>
          </a:p>
          <a:p>
            <a:pPr marL="184150" marR="83185" indent="-171450">
              <a:lnSpc>
                <a:spcPct val="105300"/>
              </a:lnSpc>
              <a:spcBef>
                <a:spcPts val="305"/>
              </a:spcBef>
              <a:buFont typeface="Arial" panose="020B0604020202020204" pitchFamily="34" charset="0"/>
              <a:buChar char="•"/>
            </a:pPr>
            <a:r>
              <a:rPr lang="tr-TR" sz="1000" spc="-15" dirty="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 analizi ve görselleştirme</a:t>
            </a:r>
          </a:p>
        </p:txBody>
      </p:sp>
      <p:pic>
        <p:nvPicPr>
          <p:cNvPr id="19" name="Resim 18" descr="logo içeren bir resim&#10;&#10;Açıklama otomatik olarak oluşturuldu">
            <a:extLst>
              <a:ext uri="{FF2B5EF4-FFF2-40B4-BE49-F238E27FC236}">
                <a16:creationId xmlns:a16="http://schemas.microsoft.com/office/drawing/2014/main" id="{BC4CA557-C95F-5EDE-25C8-01D7AF5E87F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  <p:pic>
        <p:nvPicPr>
          <p:cNvPr id="21" name="Resim 20" descr="giyim, duvar, kişi, şahıs, eşarp içeren bir resim&#10;&#10;Açıklama otomatik olarak oluşturuldu">
            <a:extLst>
              <a:ext uri="{FF2B5EF4-FFF2-40B4-BE49-F238E27FC236}">
                <a16:creationId xmlns:a16="http://schemas.microsoft.com/office/drawing/2014/main" id="{7E3B4A5D-1837-E974-0AC7-B7644AABD21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189" y="1376681"/>
            <a:ext cx="1683511" cy="168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1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476250"/>
            <a:ext cx="441960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r-TR" sz="2700" dirty="0">
                <a:solidFill>
                  <a:srgbClr val="00B050"/>
                </a:solidFill>
                <a:latin typeface="Verdana"/>
                <a:cs typeface="Verdana"/>
              </a:rPr>
              <a:t>PROBLEM</a:t>
            </a:r>
            <a:endParaRPr sz="270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4</a:t>
            </a:fld>
            <a:endParaRPr spc="-31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A205D822-7ADF-62DE-4DD8-8084D3525D73}"/>
              </a:ext>
            </a:extLst>
          </p:cNvPr>
          <p:cNvSpPr txBox="1"/>
          <p:nvPr/>
        </p:nvSpPr>
        <p:spPr>
          <a:xfrm>
            <a:off x="622300" y="1543051"/>
            <a:ext cx="9220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İnternetin gelişmesiyle birlikte tüm dünyadaki kullanıcılar tarafından ifade edilen veri miktarı da artmıştır.</a:t>
            </a:r>
          </a:p>
          <a:p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Farklı dünya görüşlerinin ve bireylerin duygularının mevcudiyeti, duygu analizini güçleştirmektedir.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Sosyal medya kullanıcılarının 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aşağılayıcı söylem tespiti ve sınıflandırılması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gerekmektedir.</a:t>
            </a:r>
          </a:p>
          <a:p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dirty="0"/>
          </a:p>
        </p:txBody>
      </p:sp>
      <p:pic>
        <p:nvPicPr>
          <p:cNvPr id="4" name="Resim 3" descr="logo içeren bir resim&#10;&#10;Açıklama otomatik olarak oluşturuldu">
            <a:extLst>
              <a:ext uri="{FF2B5EF4-FFF2-40B4-BE49-F238E27FC236}">
                <a16:creationId xmlns:a16="http://schemas.microsoft.com/office/drawing/2014/main" id="{C9771DC5-1067-EC82-E8F2-C21898AA4C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476250"/>
            <a:ext cx="4419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r-TR" sz="2400" dirty="0">
                <a:solidFill>
                  <a:srgbClr val="00B050"/>
                </a:solidFill>
                <a:latin typeface="Verdana"/>
                <a:cs typeface="Verdana"/>
              </a:rPr>
              <a:t>PROBLEMİN ÇÖZÜMÜ</a:t>
            </a:r>
            <a:endParaRPr sz="240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5</a:t>
            </a:fld>
            <a:endParaRPr spc="-310"/>
          </a:p>
        </p:txBody>
      </p:sp>
      <p:pic>
        <p:nvPicPr>
          <p:cNvPr id="4" name="Resim 3" descr="logo içeren bir resim&#10;&#10;Açıklama otomatik olarak oluşturuldu">
            <a:extLst>
              <a:ext uri="{FF2B5EF4-FFF2-40B4-BE49-F238E27FC236}">
                <a16:creationId xmlns:a16="http://schemas.microsoft.com/office/drawing/2014/main" id="{600F71AB-0BB6-3A04-C5AC-317926315E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194D71AB-B552-8942-96A7-FC1933D62BBF}"/>
              </a:ext>
            </a:extLst>
          </p:cNvPr>
          <p:cNvSpPr txBox="1"/>
          <p:nvPr/>
        </p:nvSpPr>
        <p:spPr>
          <a:xfrm>
            <a:off x="1231900" y="1695450"/>
            <a:ext cx="708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ÇÖZÜM: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Her bir metnin ofansif ve ofansif olmayan şeklinde etiketlenmesi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Ofansif olarak sınıflandırılan metnin alt kategorisinin tespit edilmesi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	   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0796A020-2408-3F36-E87C-D5F2B4E03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365" y="3524250"/>
            <a:ext cx="3292232" cy="114300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D0951EB0-4B80-53DC-1D92-F9C531915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668" y="3524250"/>
            <a:ext cx="3282463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4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5F415B-D8E1-475D-A163-C94E48CC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023" y="323850"/>
            <a:ext cx="4441754" cy="369332"/>
          </a:xfrm>
        </p:spPr>
        <p:txBody>
          <a:bodyPr/>
          <a:lstStyle/>
          <a:p>
            <a:pPr algn="ctr"/>
            <a:r>
              <a:rPr lang="tr-TR" sz="2400">
                <a:latin typeface="Verdana" panose="020B0604030504040204" pitchFamily="34" charset="0"/>
                <a:ea typeface="Verdana" panose="020B0604030504040204" pitchFamily="34" charset="0"/>
              </a:rPr>
              <a:t>LİTERATÜR ÖZETİ</a:t>
            </a:r>
          </a:p>
        </p:txBody>
      </p:sp>
      <p:graphicFrame>
        <p:nvGraphicFramePr>
          <p:cNvPr id="3" name="Tablo 3">
            <a:extLst>
              <a:ext uri="{FF2B5EF4-FFF2-40B4-BE49-F238E27FC236}">
                <a16:creationId xmlns:a16="http://schemas.microsoft.com/office/drawing/2014/main" id="{53AA44BD-5672-B87E-5159-A3A06549E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646574"/>
              </p:ext>
            </p:extLst>
          </p:nvPr>
        </p:nvGraphicFramePr>
        <p:xfrm>
          <a:off x="878840" y="1422009"/>
          <a:ext cx="7655560" cy="3570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3260">
                  <a:extLst>
                    <a:ext uri="{9D8B030D-6E8A-4147-A177-3AD203B41FA5}">
                      <a16:colId xmlns:a16="http://schemas.microsoft.com/office/drawing/2014/main" val="2366242623"/>
                    </a:ext>
                  </a:extLst>
                </a:gridCol>
                <a:gridCol w="2959100">
                  <a:extLst>
                    <a:ext uri="{9D8B030D-6E8A-4147-A177-3AD203B41FA5}">
                      <a16:colId xmlns:a16="http://schemas.microsoft.com/office/drawing/2014/main" val="630622089"/>
                    </a:ext>
                  </a:extLst>
                </a:gridCol>
                <a:gridCol w="1488440">
                  <a:extLst>
                    <a:ext uri="{9D8B030D-6E8A-4147-A177-3AD203B41FA5}">
                      <a16:colId xmlns:a16="http://schemas.microsoft.com/office/drawing/2014/main" val="260730390"/>
                    </a:ext>
                  </a:extLst>
                </a:gridCol>
                <a:gridCol w="1254760">
                  <a:extLst>
                    <a:ext uri="{9D8B030D-6E8A-4147-A177-3AD203B41FA5}">
                      <a16:colId xmlns:a16="http://schemas.microsoft.com/office/drawing/2014/main" val="1785537282"/>
                    </a:ext>
                  </a:extLst>
                </a:gridCol>
              </a:tblGrid>
              <a:tr h="281884">
                <a:tc>
                  <a:txBody>
                    <a:bodyPr/>
                    <a:lstStyle/>
                    <a:p>
                      <a:pPr algn="ctr"/>
                      <a:r>
                        <a:rPr lang="tr-TR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Yazarlar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 seti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Doğruluk oranı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72031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Xu vd. (2022)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11639 kamyona ait hasar şiddeti tahminlemesi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 tabanlı sinir ağı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%69,2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68999"/>
                  </a:ext>
                </a:extLst>
              </a:tr>
              <a:tr h="542943">
                <a:tc>
                  <a:txBody>
                    <a:bodyPr/>
                    <a:lstStyle/>
                    <a:p>
                      <a:r>
                        <a:rPr lang="tr-TR" sz="11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Prottasha</a:t>
                      </a: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vd. (2022)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Bangladeş dilinde yapılan olumlu olumsuz sosyal medya ifadeleri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 ve Transfer Öğrenme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%94,10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98433"/>
                  </a:ext>
                </a:extLst>
              </a:tr>
              <a:tr h="542943"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 vd.(2022)</a:t>
                      </a:r>
                      <a:r>
                        <a:rPr lang="tr-TR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[3]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Sosyal medya kullanıcılarının yorumlarını yararlı/zararlı olarak sınıflandırma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%99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804683"/>
                  </a:ext>
                </a:extLst>
              </a:tr>
              <a:tr h="605418">
                <a:tc>
                  <a:txBody>
                    <a:bodyPr/>
                    <a:lstStyle/>
                    <a:p>
                      <a:r>
                        <a:rPr lang="tr-TR" sz="1100" b="0" i="0" dirty="0" err="1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Emon</a:t>
                      </a:r>
                      <a:r>
                        <a:rPr lang="tr-TR" sz="11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vd.</a:t>
                      </a:r>
                      <a:r>
                        <a:rPr lang="tr-TR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tr-TR" sz="1100" b="0" i="0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2022</a:t>
                      </a:r>
                      <a:r>
                        <a:rPr lang="tr-TR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[4]</a:t>
                      </a:r>
                      <a:endParaRPr lang="tr-T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Facebook </a:t>
                      </a:r>
                      <a:r>
                        <a:rPr lang="en-US" sz="11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gönderilerinden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toplanan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44</a:t>
                      </a:r>
                      <a:r>
                        <a:rPr lang="tr-TR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 Bangla </a:t>
                      </a:r>
                      <a:r>
                        <a:rPr lang="en-US" sz="11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yorumuyla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bir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Bangla </a:t>
                      </a:r>
                      <a:r>
                        <a:rPr lang="en-US" sz="11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metin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seti</a:t>
                      </a:r>
                      <a:r>
                        <a:rPr lang="tr-TR" sz="11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nin</a:t>
                      </a:r>
                      <a:r>
                        <a:rPr lang="tr-TR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sınıflandırılması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XML-</a:t>
                      </a:r>
                      <a:r>
                        <a:rPr lang="en-US" sz="11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RoBERT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%86 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820956"/>
                  </a:ext>
                </a:extLst>
              </a:tr>
              <a:tr h="627170"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Karaahmetoğlu vd.(2021)</a:t>
                      </a:r>
                      <a:r>
                        <a:rPr lang="tr-TR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[5]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Sosyal ağ tabanlı verilerden faydalanarak korona virüs konulu duygu analizi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%99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92969"/>
                  </a:ext>
                </a:extLst>
              </a:tr>
              <a:tr h="542943">
                <a:tc>
                  <a:txBody>
                    <a:bodyPr/>
                    <a:lstStyle/>
                    <a:p>
                      <a:r>
                        <a:rPr lang="tr-TR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Souza</a:t>
                      </a:r>
                      <a:r>
                        <a:rPr lang="tr-T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vd. (2019)</a:t>
                      </a:r>
                      <a:r>
                        <a:rPr lang="tr-TR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Finansal haberlerin sınıflandırılması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%72,5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181539"/>
                  </a:ext>
                </a:extLst>
              </a:tr>
            </a:tbl>
          </a:graphicData>
        </a:graphic>
      </p:graphicFrame>
      <p:pic>
        <p:nvPicPr>
          <p:cNvPr id="9" name="Resim 8" descr="logo içeren bir resim&#10;&#10;Açıklama otomatik olarak oluşturuldu">
            <a:extLst>
              <a:ext uri="{FF2B5EF4-FFF2-40B4-BE49-F238E27FC236}">
                <a16:creationId xmlns:a16="http://schemas.microsoft.com/office/drawing/2014/main" id="{09E58085-1403-BCE9-8C8C-3881DB2193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  <p:sp>
        <p:nvSpPr>
          <p:cNvPr id="18" name="Metin kutusu 17">
            <a:extLst>
              <a:ext uri="{FF2B5EF4-FFF2-40B4-BE49-F238E27FC236}">
                <a16:creationId xmlns:a16="http://schemas.microsoft.com/office/drawing/2014/main" id="{68BA4F25-B827-6B3A-9F5C-DADE3C5F0352}"/>
              </a:ext>
            </a:extLst>
          </p:cNvPr>
          <p:cNvSpPr txBox="1"/>
          <p:nvPr/>
        </p:nvSpPr>
        <p:spPr>
          <a:xfrm>
            <a:off x="9390380" y="5210739"/>
            <a:ext cx="3048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7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6989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5F415B-D8E1-475D-A163-C94E48CC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023" y="323850"/>
            <a:ext cx="4441754" cy="369332"/>
          </a:xfrm>
        </p:spPr>
        <p:txBody>
          <a:bodyPr/>
          <a:lstStyle/>
          <a:p>
            <a:pPr algn="ctr"/>
            <a:r>
              <a:rPr lang="tr-TR" sz="2400">
                <a:latin typeface="Verdana" panose="020B0604030504040204" pitchFamily="34" charset="0"/>
                <a:ea typeface="Verdana" panose="020B0604030504040204" pitchFamily="34" charset="0"/>
              </a:rPr>
              <a:t>LİTERATÜR ÖZETİ - </a:t>
            </a:r>
            <a:r>
              <a:rPr lang="tr-TR" sz="2400" err="1">
                <a:latin typeface="Verdana" panose="020B0604030504040204" pitchFamily="34" charset="0"/>
                <a:ea typeface="Verdana" panose="020B0604030504040204" pitchFamily="34" charset="0"/>
              </a:rPr>
              <a:t>dvm</a:t>
            </a:r>
            <a:endParaRPr lang="tr-TR"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3" name="Tablo 3">
            <a:extLst>
              <a:ext uri="{FF2B5EF4-FFF2-40B4-BE49-F238E27FC236}">
                <a16:creationId xmlns:a16="http://schemas.microsoft.com/office/drawing/2014/main" id="{53AA44BD-5672-B87E-5159-A3A06549E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7490"/>
              </p:ext>
            </p:extLst>
          </p:nvPr>
        </p:nvGraphicFramePr>
        <p:xfrm>
          <a:off x="878840" y="1534750"/>
          <a:ext cx="7681641" cy="3056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2260">
                  <a:extLst>
                    <a:ext uri="{9D8B030D-6E8A-4147-A177-3AD203B41FA5}">
                      <a16:colId xmlns:a16="http://schemas.microsoft.com/office/drawing/2014/main" val="2366242623"/>
                    </a:ext>
                  </a:extLst>
                </a:gridCol>
                <a:gridCol w="3415425">
                  <a:extLst>
                    <a:ext uri="{9D8B030D-6E8A-4147-A177-3AD203B41FA5}">
                      <a16:colId xmlns:a16="http://schemas.microsoft.com/office/drawing/2014/main" val="630622089"/>
                    </a:ext>
                  </a:extLst>
                </a:gridCol>
                <a:gridCol w="1428612">
                  <a:extLst>
                    <a:ext uri="{9D8B030D-6E8A-4147-A177-3AD203B41FA5}">
                      <a16:colId xmlns:a16="http://schemas.microsoft.com/office/drawing/2014/main" val="260730390"/>
                    </a:ext>
                  </a:extLst>
                </a:gridCol>
                <a:gridCol w="1265344">
                  <a:extLst>
                    <a:ext uri="{9D8B030D-6E8A-4147-A177-3AD203B41FA5}">
                      <a16:colId xmlns:a16="http://schemas.microsoft.com/office/drawing/2014/main" val="1785537282"/>
                    </a:ext>
                  </a:extLst>
                </a:gridCol>
              </a:tblGrid>
              <a:tr h="135286"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Yazarlar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 seti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Doğruluk oranı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72031"/>
                  </a:ext>
                </a:extLst>
              </a:tr>
              <a:tr h="35960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Zhao vd.(2021)</a:t>
                      </a:r>
                      <a:r>
                        <a:rPr lang="tr-TR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[7]</a:t>
                      </a:r>
                    </a:p>
                    <a:p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Çevrimiçi finansal metinsel verilerin sınıflandırılması</a:t>
                      </a:r>
                    </a:p>
                    <a:p>
                      <a:endParaRPr lang="tr-T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</a:t>
                      </a:r>
                    </a:p>
                    <a:p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%95,42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337451"/>
                  </a:ext>
                </a:extLst>
              </a:tr>
              <a:tr h="359608">
                <a:tc>
                  <a:txBody>
                    <a:bodyPr/>
                    <a:lstStyle/>
                    <a:p>
                      <a:r>
                        <a:rPr lang="tr-TR" sz="1100" b="0" i="0" u="none" strike="noStrike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Acikalin</a:t>
                      </a:r>
                      <a:r>
                        <a:rPr lang="tr-T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vd.(2020) [8]</a:t>
                      </a:r>
                      <a:endParaRPr lang="tr-TR" sz="1100" b="0" i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Film ve otel yorumlarından oluşan, pozitif ve negatif olmak üzere 2 etikete sahip Türkçe veri kümelerinin sınıflandırılması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%88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68999"/>
                  </a:ext>
                </a:extLst>
              </a:tr>
              <a:tr h="554119">
                <a:tc>
                  <a:txBody>
                    <a:bodyPr/>
                    <a:lstStyle/>
                    <a:p>
                      <a:r>
                        <a:rPr lang="tr-TR" sz="1100" b="0" i="0" u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Karimi vd. </a:t>
                      </a:r>
                      <a:r>
                        <a:rPr lang="tr-TR" sz="110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(2021) [9]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Müşteri memnuniyeti ile ilgili unsur çıkarma(</a:t>
                      </a:r>
                      <a:r>
                        <a:rPr lang="tr-TR" sz="11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Aspect</a:t>
                      </a: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tr-TR" sz="11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Extraction</a:t>
                      </a: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AE)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BERT-PT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%76,5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98433"/>
                  </a:ext>
                </a:extLst>
              </a:tr>
              <a:tr h="617880">
                <a:tc>
                  <a:txBody>
                    <a:bodyPr/>
                    <a:lstStyle/>
                    <a:p>
                      <a:r>
                        <a:rPr lang="tr-TR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Guven</a:t>
                      </a:r>
                      <a:r>
                        <a:rPr lang="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vd.(2021) </a:t>
                      </a:r>
                      <a:r>
                        <a:rPr lang="tr-TR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[10]</a:t>
                      </a:r>
                      <a:endParaRPr lang="tr-T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Türkçe tweetlerde duygu analizi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DistilBERT-Turkish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%98,63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820956"/>
                  </a:ext>
                </a:extLst>
              </a:tr>
              <a:tr h="604141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Özkan</a:t>
                      </a:r>
                      <a:r>
                        <a:rPr lang="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vd.(2022) </a:t>
                      </a:r>
                      <a:r>
                        <a:rPr lang="tr-TR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[11]</a:t>
                      </a:r>
                      <a:endParaRPr lang="tr-T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Türkçe d</a:t>
                      </a:r>
                      <a:r>
                        <a:rPr lang="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ilinde</a:t>
                      </a: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</a:t>
                      </a:r>
                      <a:r>
                        <a:rPr lang="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azılan</a:t>
                      </a: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</a:t>
                      </a:r>
                      <a:r>
                        <a:rPr lang="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ilimsel</a:t>
                      </a: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</a:t>
                      </a:r>
                      <a:r>
                        <a:rPr lang="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etinlerin</a:t>
                      </a: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ç</a:t>
                      </a:r>
                      <a:r>
                        <a:rPr lang="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oklu</a:t>
                      </a: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</a:t>
                      </a:r>
                      <a:r>
                        <a:rPr lang="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ınıflandırılması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%95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92969"/>
                  </a:ext>
                </a:extLst>
              </a:tr>
            </a:tbl>
          </a:graphicData>
        </a:graphic>
      </p:graphicFrame>
      <p:pic>
        <p:nvPicPr>
          <p:cNvPr id="4" name="Resim 3" descr="logo içeren bir resim&#10;&#10;Açıklama otomatik olarak oluşturuldu">
            <a:extLst>
              <a:ext uri="{FF2B5EF4-FFF2-40B4-BE49-F238E27FC236}">
                <a16:creationId xmlns:a16="http://schemas.microsoft.com/office/drawing/2014/main" id="{783D5796-C965-D46A-8EDC-AED7EF0C5A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A1E6B597-8348-0761-B69C-A53BBCACFA12}"/>
              </a:ext>
            </a:extLst>
          </p:cNvPr>
          <p:cNvSpPr txBox="1"/>
          <p:nvPr/>
        </p:nvSpPr>
        <p:spPr>
          <a:xfrm>
            <a:off x="9385300" y="5200650"/>
            <a:ext cx="3401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7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2198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247650"/>
            <a:ext cx="4419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r-TR" sz="2400" dirty="0">
                <a:solidFill>
                  <a:srgbClr val="00B050"/>
                </a:solidFill>
                <a:latin typeface="Verdana"/>
                <a:cs typeface="Verdana"/>
              </a:rPr>
              <a:t>HANGİ YÖNTEMLE ÇÖZÜM GELİŞTİRİLDİ</a:t>
            </a:r>
            <a:endParaRPr sz="240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8</a:t>
            </a:fld>
            <a:endParaRPr spc="-310" dirty="0"/>
          </a:p>
        </p:txBody>
      </p:sp>
      <p:pic>
        <p:nvPicPr>
          <p:cNvPr id="12" name="Resim 11" descr="logo içeren bir resim&#10;&#10;Açıklama otomatik olarak oluşturuldu">
            <a:extLst>
              <a:ext uri="{FF2B5EF4-FFF2-40B4-BE49-F238E27FC236}">
                <a16:creationId xmlns:a16="http://schemas.microsoft.com/office/drawing/2014/main" id="{EA4DEAD5-5F83-301C-8632-C863FFCA8B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5A21609-DE1B-F94C-4A25-28D6AD7F7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094" y="2587388"/>
            <a:ext cx="7113211" cy="265222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BF667AD8-3A05-D462-95D5-F876F34C40A2}"/>
              </a:ext>
            </a:extLst>
          </p:cNvPr>
          <p:cNvSpPr txBox="1"/>
          <p:nvPr/>
        </p:nvSpPr>
        <p:spPr>
          <a:xfrm>
            <a:off x="626803" y="1664058"/>
            <a:ext cx="9004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Türkçe veriler ile önceden eğitilmiş ‘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dbmdz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/bert-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turkish-uncased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’ modelini kendi veri setimiz üzerinde kullandık. </a:t>
            </a:r>
          </a:p>
          <a:p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08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476250"/>
            <a:ext cx="4419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r-TR" sz="2400" dirty="0">
                <a:solidFill>
                  <a:srgbClr val="00B050"/>
                </a:solidFill>
                <a:latin typeface="Verdana"/>
                <a:cs typeface="Verdana"/>
              </a:rPr>
              <a:t>TEKNİK ÇALIŞMALAR</a:t>
            </a:r>
            <a:endParaRPr sz="2400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9</a:t>
            </a:fld>
            <a:endParaRPr spc="-310"/>
          </a:p>
        </p:txBody>
      </p:sp>
      <p:pic>
        <p:nvPicPr>
          <p:cNvPr id="4" name="Resim 3" descr="logo içeren bir resim&#10;&#10;Açıklama otomatik olarak oluşturuldu">
            <a:extLst>
              <a:ext uri="{FF2B5EF4-FFF2-40B4-BE49-F238E27FC236}">
                <a16:creationId xmlns:a16="http://schemas.microsoft.com/office/drawing/2014/main" id="{600F71AB-0BB6-3A04-C5AC-317926315E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2797221C-FCEB-93FE-9CF4-F3032DC58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031" y="1771650"/>
            <a:ext cx="5410200" cy="261758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DDA7C98-A05F-9A25-AF98-E4EFFB0F6236}"/>
              </a:ext>
            </a:extLst>
          </p:cNvPr>
          <p:cNvSpPr txBox="1"/>
          <p:nvPr/>
        </p:nvSpPr>
        <p:spPr>
          <a:xfrm>
            <a:off x="878840" y="2064779"/>
            <a:ext cx="2943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1 - Veri Ön İşleme</a:t>
            </a:r>
          </a:p>
          <a:p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2 - Veri Analizi</a:t>
            </a:r>
          </a:p>
          <a:p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3 - Model Seçimi</a:t>
            </a:r>
          </a:p>
          <a:p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4 - Model Eğitimi</a:t>
            </a:r>
          </a:p>
          <a:p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5 - Model Değerlendirme</a:t>
            </a:r>
          </a:p>
          <a:p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6 - Model Düzeltilmesi</a:t>
            </a:r>
          </a:p>
          <a:p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7 - Model Dağıtımı</a:t>
            </a:r>
          </a:p>
        </p:txBody>
      </p:sp>
    </p:spTree>
    <p:extLst>
      <p:ext uri="{BB962C8B-B14F-4D97-AF65-F5344CB8AC3E}">
        <p14:creationId xmlns:p14="http://schemas.microsoft.com/office/powerpoint/2010/main" val="423038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</TotalTime>
  <Words>1232</Words>
  <Application>Microsoft Office PowerPoint</Application>
  <PresentationFormat>Özel</PresentationFormat>
  <Paragraphs>180</Paragraphs>
  <Slides>16</Slides>
  <Notes>2</Notes>
  <HiddenSlides>0</HiddenSlides>
  <MMClips>1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2" baseType="lpstr">
      <vt:lpstr>Arial</vt:lpstr>
      <vt:lpstr>Calibri</vt:lpstr>
      <vt:lpstr>Tahoma</vt:lpstr>
      <vt:lpstr>Verdana</vt:lpstr>
      <vt:lpstr>Wingdings</vt:lpstr>
      <vt:lpstr>Office Theme</vt:lpstr>
      <vt:lpstr>- GAT0R -</vt:lpstr>
      <vt:lpstr>PROJE</vt:lpstr>
      <vt:lpstr>EKİP ÜYELERİNİN PROJEYE      SUNDUĞU KATKI </vt:lpstr>
      <vt:lpstr>PROBLEM</vt:lpstr>
      <vt:lpstr>PROBLEMİN ÇÖZÜMÜ</vt:lpstr>
      <vt:lpstr>LİTERATÜR ÖZETİ</vt:lpstr>
      <vt:lpstr>LİTERATÜR ÖZETİ - dvm</vt:lpstr>
      <vt:lpstr>HANGİ YÖNTEMLE ÇÖZÜM GELİŞTİRİLDİ</vt:lpstr>
      <vt:lpstr>TEKNİK ÇALIŞMALAR</vt:lpstr>
      <vt:lpstr>PROJE İŞ AKIŞI</vt:lpstr>
      <vt:lpstr>DENEYSEL SONUÇLAR</vt:lpstr>
      <vt:lpstr>PROJE YOL HARİTASI</vt:lpstr>
      <vt:lpstr>DEMO</vt:lpstr>
      <vt:lpstr>GRADIO VE STREAMLIT</vt:lpstr>
      <vt:lpstr>Referanslar</vt:lpstr>
      <vt:lpstr>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 GAT0R -</dc:title>
  <dc:creator>Şengül BAYRAK HAYTA</dc:creator>
  <cp:lastModifiedBy>Alper Karaca</cp:lastModifiedBy>
  <cp:revision>83</cp:revision>
  <dcterms:created xsi:type="dcterms:W3CDTF">2023-04-05T07:25:10Z</dcterms:created>
  <dcterms:modified xsi:type="dcterms:W3CDTF">2023-04-10T10:31:52Z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2023-03-05T00:00:00Z</vt:filetime>
  </property>
  <property fmtid="{D5CDD505-2E9C-101B-9397-08002B2CF9AE}" pid="3" name="LastSaved">
    <vt:filetime>2023-04-05T00:00:00Z</vt:filetime>
  </property>
</Properties>
</file>