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51"/>
  </p:notesMasterIdLst>
  <p:sldIdLst>
    <p:sldId id="256" r:id="rId2"/>
    <p:sldId id="313" r:id="rId3"/>
    <p:sldId id="322" r:id="rId4"/>
    <p:sldId id="320" r:id="rId5"/>
    <p:sldId id="319" r:id="rId6"/>
    <p:sldId id="317" r:id="rId7"/>
    <p:sldId id="280" r:id="rId8"/>
    <p:sldId id="270" r:id="rId9"/>
    <p:sldId id="272" r:id="rId10"/>
    <p:sldId id="273" r:id="rId11"/>
    <p:sldId id="281" r:id="rId12"/>
    <p:sldId id="283" r:id="rId13"/>
    <p:sldId id="282" r:id="rId14"/>
    <p:sldId id="284" r:id="rId15"/>
    <p:sldId id="316" r:id="rId16"/>
    <p:sldId id="269" r:id="rId17"/>
    <p:sldId id="279" r:id="rId18"/>
    <p:sldId id="285" r:id="rId19"/>
    <p:sldId id="286" r:id="rId20"/>
    <p:sldId id="324" r:id="rId21"/>
    <p:sldId id="323" r:id="rId22"/>
    <p:sldId id="289" r:id="rId23"/>
    <p:sldId id="287" r:id="rId24"/>
    <p:sldId id="288" r:id="rId25"/>
    <p:sldId id="292" r:id="rId26"/>
    <p:sldId id="311" r:id="rId27"/>
    <p:sldId id="321" r:id="rId28"/>
    <p:sldId id="299" r:id="rId29"/>
    <p:sldId id="297" r:id="rId30"/>
    <p:sldId id="295" r:id="rId31"/>
    <p:sldId id="298" r:id="rId32"/>
    <p:sldId id="294" r:id="rId33"/>
    <p:sldId id="304" r:id="rId34"/>
    <p:sldId id="305" r:id="rId35"/>
    <p:sldId id="301" r:id="rId36"/>
    <p:sldId id="302" r:id="rId37"/>
    <p:sldId id="308" r:id="rId38"/>
    <p:sldId id="309" r:id="rId39"/>
    <p:sldId id="312" r:id="rId40"/>
    <p:sldId id="274" r:id="rId41"/>
    <p:sldId id="275" r:id="rId42"/>
    <p:sldId id="276" r:id="rId43"/>
    <p:sldId id="325" r:id="rId44"/>
    <p:sldId id="277" r:id="rId45"/>
    <p:sldId id="266" r:id="rId46"/>
    <p:sldId id="326" r:id="rId47"/>
    <p:sldId id="314" r:id="rId48"/>
    <p:sldId id="327" r:id="rId49"/>
    <p:sldId id="328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slam elassal" initials="" lastIdx="2" clrIdx="0"/>
  <p:cmAuthor id="1" name="A Omara" initials="" lastIdx="4" clrIdx="1"/>
  <p:cmAuthor id="2" name="Abdelrahman Omran" initials="" lastIdx="2" clrIdx="2"/>
  <p:cmAuthor id="3" name="Zeiad Tolba" initials="" lastIdx="2" clrIdx="3"/>
  <p:cmAuthor id="4" name="Amjad Dife" initials="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3D4F83-F126-4409-852E-84B6BD25FE53}">
  <a:tblStyle styleId="{4F3D4F83-F126-4409-852E-84B6BD25FE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861384514435673E-2"/>
          <c:y val="0.12823449803149609"/>
          <c:w val="0.9151386154855643"/>
          <c:h val="0.64432554133858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PCA Validation accuracy</c:v>
                </c:pt>
                <c:pt idx="1">
                  <c:v>Mutual validation Information Accuracy</c:v>
                </c:pt>
                <c:pt idx="2">
                  <c:v>ANOVA validation Accuracy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50.62388</c:v>
                </c:pt>
                <c:pt idx="1">
                  <c:v>51.693399999999997</c:v>
                </c:pt>
                <c:pt idx="2">
                  <c:v>51.871650000000002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8-4F99-A326-01BED5365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60679808"/>
        <c:axId val="1060686880"/>
      </c:barChart>
      <c:catAx>
        <c:axId val="10606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686880"/>
        <c:crosses val="autoZero"/>
        <c:auto val="1"/>
        <c:lblAlgn val="ctr"/>
        <c:lblOffset val="100"/>
        <c:noMultiLvlLbl val="0"/>
      </c:catAx>
      <c:valAx>
        <c:axId val="106068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67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8-07T15:27:41.279" idx="2">
    <p:pos x="6000" y="0"/>
    <p:text>RMSprop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2-08-04T20:36:40.920" idx="1">
    <p:pos x="6000" y="0"/>
    <p:text>in Q3.4 we here select the combination based on the testing accuracy or validation as usual ?
Because in Q3.3 it was asking about the testing accuracy not validation , but in all the previous questions it was using the validation to select the best combination . 
Thanks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2-08-04T20:36:40.920" idx="3">
    <p:pos x="6000" y="0"/>
    <p:text>in Q3.4 we here select the combination based on the testing accuracy or validation as usual ?
Because in Q3.3 it was asking about the testing accuracy not validation , but in all the previous questions it was using the validation to select the best combination . 
Thanks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2-08-04T20:36:40.920" idx="2">
    <p:pos x="6000" y="0"/>
    <p:text>in Q3.4 we here select the combination based on the testing accuracy or validation as usual ?
Because in Q3.3 it was asking about the testing accuracy not validation , but in all the previous questions it was using the validation to select the best combination . 
Thanks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2-08-04T20:36:40.920" idx="4">
    <p:pos x="6000" y="0"/>
    <p:text>in Q3.4 we here select the combination based on the testing accuracy or validation as usual ?
Because in Q3.3 it was asking about the testing accuracy not validation , but in all the previous questions it was using the validation to select the best combination . 
Thanks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E3B93-B48D-45EB-87C4-B8217F13861A}">
      <dgm:prSet/>
      <dgm:spPr/>
      <dgm:t>
        <a:bodyPr/>
        <a:lstStyle/>
        <a:p>
          <a:r>
            <a:rPr lang="en-US" dirty="0"/>
            <a:t>The base model (MLP with 1 hidden layer, 10 neurons, </a:t>
          </a:r>
          <a:r>
            <a:rPr lang="en-US" dirty="0" err="1"/>
            <a:t>AdamW</a:t>
          </a:r>
          <a:r>
            <a:rPr lang="en-US" dirty="0"/>
            <a:t> optimizer, batch size of one, and learning rate  of 0.001) has achieved 56.72% average test accuracy.</a:t>
          </a:r>
        </a:p>
      </dgm:t>
    </dgm:pt>
    <dgm:pt modelId="{5C1BB400-B438-49F8-86C4-1517E0CC455F}" type="parTrans" cxnId="{07509C12-57E0-4C47-833E-8E3661B1689B}">
      <dgm:prSet/>
      <dgm:spPr/>
      <dgm:t>
        <a:bodyPr/>
        <a:lstStyle/>
        <a:p>
          <a:endParaRPr lang="en-US"/>
        </a:p>
      </dgm:t>
    </dgm:pt>
    <dgm:pt modelId="{BCC2442A-1A75-49E7-BEB2-F444D1FAF7DB}" type="sibTrans" cxnId="{07509C12-57E0-4C47-833E-8E3661B1689B}">
      <dgm:prSet/>
      <dgm:spPr/>
      <dgm:t>
        <a:bodyPr/>
        <a:lstStyle/>
        <a:p>
          <a:endParaRPr lang="en-US"/>
        </a:p>
      </dgm:t>
    </dgm:pt>
    <dgm:pt modelId="{C12A33AC-45BE-4D4A-855D-9A94785BDC8C}">
      <dgm:prSet/>
      <dgm:spPr/>
      <dgm:t>
        <a:bodyPr/>
        <a:lstStyle/>
        <a:p>
          <a:r>
            <a:rPr lang="en-US" dirty="0"/>
            <a:t>ANOVA feature selection has achieved 63.81% test accuracy.</a:t>
          </a:r>
        </a:p>
      </dgm:t>
    </dgm:pt>
    <dgm:pt modelId="{E7D43634-67D8-4B65-9985-CA1FA7D5D08C}" type="parTrans" cxnId="{07F2CE5F-974D-45E5-BDE6-311801F1F4E9}">
      <dgm:prSet/>
      <dgm:spPr/>
      <dgm:t>
        <a:bodyPr/>
        <a:lstStyle/>
        <a:p>
          <a:endParaRPr lang="en-US"/>
        </a:p>
      </dgm:t>
    </dgm:pt>
    <dgm:pt modelId="{4E86C723-0A3D-41CD-A2D7-24E168AD023C}" type="sibTrans" cxnId="{07F2CE5F-974D-45E5-BDE6-311801F1F4E9}">
      <dgm:prSet/>
      <dgm:spPr/>
      <dgm:t>
        <a:bodyPr/>
        <a:lstStyle/>
        <a:p>
          <a:endParaRPr lang="en-US"/>
        </a:p>
      </dgm:t>
    </dgm:pt>
    <dgm:pt modelId="{8278E84C-3EE7-4B26-959D-B8DA311927E2}">
      <dgm:prSet/>
      <dgm:spPr/>
      <dgm:t>
        <a:bodyPr/>
        <a:lstStyle/>
        <a:p>
          <a:r>
            <a:rPr lang="en-US" dirty="0"/>
            <a:t>Batch size of 64 was used and achieved 64.6% average test accuracy.</a:t>
          </a:r>
        </a:p>
      </dgm:t>
    </dgm:pt>
    <dgm:pt modelId="{EC2F35DE-5C8B-46E5-BB05-3753B1CE4E53}" type="parTrans" cxnId="{4CD3A0C3-0578-44B5-8337-5C910E7114C4}">
      <dgm:prSet/>
      <dgm:spPr/>
      <dgm:t>
        <a:bodyPr/>
        <a:lstStyle/>
        <a:p>
          <a:endParaRPr lang="en-US"/>
        </a:p>
      </dgm:t>
    </dgm:pt>
    <dgm:pt modelId="{D0828B73-02BF-487A-B7F3-081D1F48AC4A}" type="sibTrans" cxnId="{4CD3A0C3-0578-44B5-8337-5C910E7114C4}">
      <dgm:prSet/>
      <dgm:spPr/>
      <dgm:t>
        <a:bodyPr/>
        <a:lstStyle/>
        <a:p>
          <a:endParaRPr lang="en-US"/>
        </a:p>
      </dgm:t>
    </dgm:pt>
    <dgm:pt modelId="{994CA319-B047-4F0F-ADC5-816C9652C45A}">
      <dgm:prSet/>
      <dgm:spPr/>
      <dgm:t>
        <a:bodyPr/>
        <a:lstStyle/>
        <a:p>
          <a:r>
            <a:rPr lang="en-US" dirty="0"/>
            <a:t>Four hidden layers and 40 neurons per layer has achieved 74.05% average test accuracy.</a:t>
          </a:r>
        </a:p>
      </dgm:t>
    </dgm:pt>
    <dgm:pt modelId="{3A82BF2C-FB49-4CFE-A53C-5215B14ED333}" type="parTrans" cxnId="{3BF3CF4D-CD43-4D83-AF17-2A6596DA3CFB}">
      <dgm:prSet/>
      <dgm:spPr/>
      <dgm:t>
        <a:bodyPr/>
        <a:lstStyle/>
        <a:p>
          <a:endParaRPr lang="en-US"/>
        </a:p>
      </dgm:t>
    </dgm:pt>
    <dgm:pt modelId="{32CF21B7-2828-4F43-A5FF-A195919CACBA}" type="sibTrans" cxnId="{3BF3CF4D-CD43-4D83-AF17-2A6596DA3CFB}">
      <dgm:prSet/>
      <dgm:spPr/>
      <dgm:t>
        <a:bodyPr/>
        <a:lstStyle/>
        <a:p>
          <a:endParaRPr lang="en-US"/>
        </a:p>
      </dgm:t>
    </dgm:pt>
    <dgm:pt modelId="{BEDE8E08-4500-473A-ADBC-361508A1C838}">
      <dgm:prSet/>
      <dgm:spPr/>
      <dgm:t>
        <a:bodyPr/>
        <a:lstStyle/>
        <a:p>
          <a:r>
            <a:rPr lang="en-US" dirty="0"/>
            <a:t>RMSprop was used with learning rate of 0.01 achieved 75.37% average test accuracy.</a:t>
          </a:r>
        </a:p>
      </dgm:t>
    </dgm:pt>
    <dgm:pt modelId="{106884AB-9323-47B5-B3D6-CB6F53582DB2}" type="parTrans" cxnId="{51A51823-8758-4C23-B7BA-3FC1AD1A9989}">
      <dgm:prSet/>
      <dgm:spPr/>
      <dgm:t>
        <a:bodyPr/>
        <a:lstStyle/>
        <a:p>
          <a:endParaRPr lang="en-US"/>
        </a:p>
      </dgm:t>
    </dgm:pt>
    <dgm:pt modelId="{3DF1422C-0C1F-4874-8223-521D87595038}" type="sibTrans" cxnId="{51A51823-8758-4C23-B7BA-3FC1AD1A9989}">
      <dgm:prSet/>
      <dgm:spPr/>
      <dgm:t>
        <a:bodyPr/>
        <a:lstStyle/>
        <a:p>
          <a:endParaRPr lang="en-US"/>
        </a:p>
      </dgm:t>
    </dgm:pt>
    <dgm:pt modelId="{717399DA-D76B-4198-B9CB-D2F00D847233}">
      <dgm:prSet/>
      <dgm:spPr/>
      <dgm:t>
        <a:bodyPr/>
        <a:lstStyle/>
        <a:p>
          <a:r>
            <a:rPr lang="en-US" dirty="0"/>
            <a:t>While </a:t>
          </a:r>
          <a:r>
            <a:rPr lang="en-US" dirty="0" err="1"/>
            <a:t>RelU</a:t>
          </a:r>
          <a:r>
            <a:rPr lang="en-US" dirty="0"/>
            <a:t> activation function, the model has achieved 77.79% average test accuracy.</a:t>
          </a:r>
        </a:p>
      </dgm:t>
    </dgm:pt>
    <dgm:pt modelId="{4C8D2291-370B-474F-8966-2C84FE02D131}" type="parTrans" cxnId="{6E01930E-3581-4F81-8197-87299B37AEE9}">
      <dgm:prSet/>
      <dgm:spPr/>
      <dgm:t>
        <a:bodyPr/>
        <a:lstStyle/>
        <a:p>
          <a:endParaRPr lang="en-US"/>
        </a:p>
      </dgm:t>
    </dgm:pt>
    <dgm:pt modelId="{454B40EF-AF5C-4C73-B251-78D926D5F65D}" type="sibTrans" cxnId="{6E01930E-3581-4F81-8197-87299B37AEE9}">
      <dgm:prSet/>
      <dgm:spPr/>
      <dgm:t>
        <a:bodyPr/>
        <a:lstStyle/>
        <a:p>
          <a:endParaRPr lang="en-US"/>
        </a:p>
      </dgm:t>
    </dgm:pt>
    <dgm:pt modelId="{29E589BD-A6BB-4D43-87C6-0F2125F24181}">
      <dgm:prSet/>
      <dgm:spPr/>
      <dgm:t>
        <a:bodyPr/>
        <a:lstStyle/>
        <a:p>
          <a:r>
            <a:rPr lang="en-US" dirty="0"/>
            <a:t>Increasing the number of neurons to be 96 neurons per layer has achieved 77.97% average test accuracy.</a:t>
          </a:r>
        </a:p>
      </dgm:t>
    </dgm:pt>
    <dgm:pt modelId="{D9DD1A84-FC46-4234-8777-D71771697B15}" type="parTrans" cxnId="{7302E22E-C7CD-4E6E-B33F-96B5168DEF7B}">
      <dgm:prSet/>
      <dgm:spPr/>
      <dgm:t>
        <a:bodyPr/>
        <a:lstStyle/>
        <a:p>
          <a:endParaRPr lang="en-US"/>
        </a:p>
      </dgm:t>
    </dgm:pt>
    <dgm:pt modelId="{A929ECDF-98D1-4953-8E4E-61BBF2A5C70A}" type="sibTrans" cxnId="{7302E22E-C7CD-4E6E-B33F-96B5168DEF7B}">
      <dgm:prSet/>
      <dgm:spPr/>
      <dgm:t>
        <a:bodyPr/>
        <a:lstStyle/>
        <a:p>
          <a:endParaRPr lang="en-US"/>
        </a:p>
      </dgm:t>
    </dgm:pt>
    <dgm:pt modelId="{7F762A69-A515-4C72-ABB2-B52236E2A4FB}">
      <dgm:prSet/>
      <dgm:spPr/>
      <dgm:t>
        <a:bodyPr/>
        <a:lstStyle/>
        <a:p>
          <a:r>
            <a:rPr lang="en-US" dirty="0"/>
            <a:t>Using mutual information feature selection has decreased the overlapping between different classes as shown from the T-SNE plots.</a:t>
          </a:r>
        </a:p>
      </dgm:t>
    </dgm:pt>
    <dgm:pt modelId="{0E0A9D5D-CC58-4F27-A024-F4401850E0F4}" type="parTrans" cxnId="{DD61C358-35FC-4E25-A172-5FDA9EFF84D5}">
      <dgm:prSet/>
      <dgm:spPr/>
      <dgm:t>
        <a:bodyPr/>
        <a:lstStyle/>
        <a:p>
          <a:endParaRPr lang="en-US"/>
        </a:p>
      </dgm:t>
    </dgm:pt>
    <dgm:pt modelId="{38B87EA1-152E-4A45-8BD6-835933E11953}" type="sibTrans" cxnId="{DD61C358-35FC-4E25-A172-5FDA9EFF84D5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50EFAC6C-2D00-4350-AD77-96D45F16A0AB}" type="pres">
      <dgm:prSet presAssocID="{94DE3B93-B48D-45EB-87C4-B8217F13861A}" presName="thickLine" presStyleLbl="alignNode1" presStyleIdx="0" presStyleCnt="8"/>
      <dgm:spPr/>
    </dgm:pt>
    <dgm:pt modelId="{1B4D69E8-50D0-49B0-8FED-8AF7589E3456}" type="pres">
      <dgm:prSet presAssocID="{94DE3B93-B48D-45EB-87C4-B8217F13861A}" presName="horz1" presStyleCnt="0"/>
      <dgm:spPr/>
    </dgm:pt>
    <dgm:pt modelId="{96E51F84-9D44-4DB3-85C1-50672D19D7E4}" type="pres">
      <dgm:prSet presAssocID="{94DE3B93-B48D-45EB-87C4-B8217F13861A}" presName="tx1" presStyleLbl="revTx" presStyleIdx="0" presStyleCnt="8"/>
      <dgm:spPr/>
    </dgm:pt>
    <dgm:pt modelId="{C4DDAFB9-A9BA-4F04-A42B-53CC43D56123}" type="pres">
      <dgm:prSet presAssocID="{94DE3B93-B48D-45EB-87C4-B8217F13861A}" presName="vert1" presStyleCnt="0"/>
      <dgm:spPr/>
    </dgm:pt>
    <dgm:pt modelId="{4230B372-F2D4-4108-81BD-3E118139A2FE}" type="pres">
      <dgm:prSet presAssocID="{C12A33AC-45BE-4D4A-855D-9A94785BDC8C}" presName="thickLine" presStyleLbl="alignNode1" presStyleIdx="1" presStyleCnt="8"/>
      <dgm:spPr/>
    </dgm:pt>
    <dgm:pt modelId="{F2CED669-FDED-4EAC-913A-318A01E5FDEA}" type="pres">
      <dgm:prSet presAssocID="{C12A33AC-45BE-4D4A-855D-9A94785BDC8C}" presName="horz1" presStyleCnt="0"/>
      <dgm:spPr/>
    </dgm:pt>
    <dgm:pt modelId="{0E312B76-0A3F-4802-ADF7-1644CB16774E}" type="pres">
      <dgm:prSet presAssocID="{C12A33AC-45BE-4D4A-855D-9A94785BDC8C}" presName="tx1" presStyleLbl="revTx" presStyleIdx="1" presStyleCnt="8"/>
      <dgm:spPr/>
    </dgm:pt>
    <dgm:pt modelId="{31C7B22C-6712-4FA7-AC13-04FDC9163181}" type="pres">
      <dgm:prSet presAssocID="{C12A33AC-45BE-4D4A-855D-9A94785BDC8C}" presName="vert1" presStyleCnt="0"/>
      <dgm:spPr/>
    </dgm:pt>
    <dgm:pt modelId="{2982A935-52AB-43B7-BBCE-EBB8FF868F44}" type="pres">
      <dgm:prSet presAssocID="{8278E84C-3EE7-4B26-959D-B8DA311927E2}" presName="thickLine" presStyleLbl="alignNode1" presStyleIdx="2" presStyleCnt="8"/>
      <dgm:spPr/>
    </dgm:pt>
    <dgm:pt modelId="{CEAE7E44-6DFE-403B-AD12-A3712AD00591}" type="pres">
      <dgm:prSet presAssocID="{8278E84C-3EE7-4B26-959D-B8DA311927E2}" presName="horz1" presStyleCnt="0"/>
      <dgm:spPr/>
    </dgm:pt>
    <dgm:pt modelId="{8856893F-1302-4D11-9B5B-EAD2694F1368}" type="pres">
      <dgm:prSet presAssocID="{8278E84C-3EE7-4B26-959D-B8DA311927E2}" presName="tx1" presStyleLbl="revTx" presStyleIdx="2" presStyleCnt="8"/>
      <dgm:spPr/>
    </dgm:pt>
    <dgm:pt modelId="{3D7698FB-89DA-460E-AF4E-50529A652785}" type="pres">
      <dgm:prSet presAssocID="{8278E84C-3EE7-4B26-959D-B8DA311927E2}" presName="vert1" presStyleCnt="0"/>
      <dgm:spPr/>
    </dgm:pt>
    <dgm:pt modelId="{114C90FB-D121-475A-8AC9-BF37DDA34A63}" type="pres">
      <dgm:prSet presAssocID="{994CA319-B047-4F0F-ADC5-816C9652C45A}" presName="thickLine" presStyleLbl="alignNode1" presStyleIdx="3" presStyleCnt="8"/>
      <dgm:spPr/>
    </dgm:pt>
    <dgm:pt modelId="{BEC07EDE-5A93-42CF-AF26-851E79BA4EF6}" type="pres">
      <dgm:prSet presAssocID="{994CA319-B047-4F0F-ADC5-816C9652C45A}" presName="horz1" presStyleCnt="0"/>
      <dgm:spPr/>
    </dgm:pt>
    <dgm:pt modelId="{60F4870E-C1DE-43DE-8A3A-70F6D41DE875}" type="pres">
      <dgm:prSet presAssocID="{994CA319-B047-4F0F-ADC5-816C9652C45A}" presName="tx1" presStyleLbl="revTx" presStyleIdx="3" presStyleCnt="8"/>
      <dgm:spPr/>
    </dgm:pt>
    <dgm:pt modelId="{6389DB92-03B6-4237-ACF4-522F86C51F54}" type="pres">
      <dgm:prSet presAssocID="{994CA319-B047-4F0F-ADC5-816C9652C45A}" presName="vert1" presStyleCnt="0"/>
      <dgm:spPr/>
    </dgm:pt>
    <dgm:pt modelId="{54260083-1855-4EB6-85E1-580160836B0D}" type="pres">
      <dgm:prSet presAssocID="{BEDE8E08-4500-473A-ADBC-361508A1C838}" presName="thickLine" presStyleLbl="alignNode1" presStyleIdx="4" presStyleCnt="8"/>
      <dgm:spPr/>
    </dgm:pt>
    <dgm:pt modelId="{4BED6B0D-7523-4AC8-8D6B-9792D0C5621D}" type="pres">
      <dgm:prSet presAssocID="{BEDE8E08-4500-473A-ADBC-361508A1C838}" presName="horz1" presStyleCnt="0"/>
      <dgm:spPr/>
    </dgm:pt>
    <dgm:pt modelId="{87C9A691-053A-4C46-8566-40693287460B}" type="pres">
      <dgm:prSet presAssocID="{BEDE8E08-4500-473A-ADBC-361508A1C838}" presName="tx1" presStyleLbl="revTx" presStyleIdx="4" presStyleCnt="8" custLinFactNeighborY="-3438"/>
      <dgm:spPr/>
    </dgm:pt>
    <dgm:pt modelId="{4C1A6E21-D67B-4A53-B650-DC6D9BD0B92E}" type="pres">
      <dgm:prSet presAssocID="{BEDE8E08-4500-473A-ADBC-361508A1C838}" presName="vert1" presStyleCnt="0"/>
      <dgm:spPr/>
    </dgm:pt>
    <dgm:pt modelId="{6CD820A4-D00D-41A7-B9F9-3504D34F349B}" type="pres">
      <dgm:prSet presAssocID="{717399DA-D76B-4198-B9CB-D2F00D847233}" presName="thickLine" presStyleLbl="alignNode1" presStyleIdx="5" presStyleCnt="8"/>
      <dgm:spPr/>
    </dgm:pt>
    <dgm:pt modelId="{482D883C-DF34-4DF9-A13B-B60831C52A7D}" type="pres">
      <dgm:prSet presAssocID="{717399DA-D76B-4198-B9CB-D2F00D847233}" presName="horz1" presStyleCnt="0"/>
      <dgm:spPr/>
    </dgm:pt>
    <dgm:pt modelId="{1B25E44D-A62A-4E97-9D88-F8E3BE49F59E}" type="pres">
      <dgm:prSet presAssocID="{717399DA-D76B-4198-B9CB-D2F00D847233}" presName="tx1" presStyleLbl="revTx" presStyleIdx="5" presStyleCnt="8"/>
      <dgm:spPr/>
    </dgm:pt>
    <dgm:pt modelId="{A6A6F218-B033-40E0-B238-9AA9F2662AF0}" type="pres">
      <dgm:prSet presAssocID="{717399DA-D76B-4198-B9CB-D2F00D847233}" presName="vert1" presStyleCnt="0"/>
      <dgm:spPr/>
    </dgm:pt>
    <dgm:pt modelId="{CB157FF4-9164-4A31-96A8-8CDBDFA3D587}" type="pres">
      <dgm:prSet presAssocID="{29E589BD-A6BB-4D43-87C6-0F2125F24181}" presName="thickLine" presStyleLbl="alignNode1" presStyleIdx="6" presStyleCnt="8"/>
      <dgm:spPr/>
    </dgm:pt>
    <dgm:pt modelId="{A4E52E70-48FB-41E7-8205-4A6FF094D601}" type="pres">
      <dgm:prSet presAssocID="{29E589BD-A6BB-4D43-87C6-0F2125F24181}" presName="horz1" presStyleCnt="0"/>
      <dgm:spPr/>
    </dgm:pt>
    <dgm:pt modelId="{180A0854-4485-4C5A-B496-2A395D70E4AE}" type="pres">
      <dgm:prSet presAssocID="{29E589BD-A6BB-4D43-87C6-0F2125F24181}" presName="tx1" presStyleLbl="revTx" presStyleIdx="6" presStyleCnt="8"/>
      <dgm:spPr/>
    </dgm:pt>
    <dgm:pt modelId="{509E09AC-E07C-4948-AABD-C94C2AA37182}" type="pres">
      <dgm:prSet presAssocID="{29E589BD-A6BB-4D43-87C6-0F2125F24181}" presName="vert1" presStyleCnt="0"/>
      <dgm:spPr/>
    </dgm:pt>
    <dgm:pt modelId="{74E29736-141B-4F30-BDDE-439EE3094F48}" type="pres">
      <dgm:prSet presAssocID="{7F762A69-A515-4C72-ABB2-B52236E2A4FB}" presName="thickLine" presStyleLbl="alignNode1" presStyleIdx="7" presStyleCnt="8"/>
      <dgm:spPr/>
    </dgm:pt>
    <dgm:pt modelId="{8A8EFA82-4AAE-4385-87CF-C815B940EC13}" type="pres">
      <dgm:prSet presAssocID="{7F762A69-A515-4C72-ABB2-B52236E2A4FB}" presName="horz1" presStyleCnt="0"/>
      <dgm:spPr/>
    </dgm:pt>
    <dgm:pt modelId="{1A8BE3A3-C973-469A-ABEC-54626B64103B}" type="pres">
      <dgm:prSet presAssocID="{7F762A69-A515-4C72-ABB2-B52236E2A4FB}" presName="tx1" presStyleLbl="revTx" presStyleIdx="7" presStyleCnt="8"/>
      <dgm:spPr/>
    </dgm:pt>
    <dgm:pt modelId="{A264AB0B-6BEF-48D4-8B6D-E30E2C93BE83}" type="pres">
      <dgm:prSet presAssocID="{7F762A69-A515-4C72-ABB2-B52236E2A4FB}" presName="vert1" presStyleCnt="0"/>
      <dgm:spPr/>
    </dgm:pt>
  </dgm:ptLst>
  <dgm:cxnLst>
    <dgm:cxn modelId="{97D7AB09-6B7B-48E5-B641-B981470006C3}" type="presOf" srcId="{C12A33AC-45BE-4D4A-855D-9A94785BDC8C}" destId="{0E312B76-0A3F-4802-ADF7-1644CB16774E}" srcOrd="0" destOrd="0" presId="urn:microsoft.com/office/officeart/2008/layout/LinedList"/>
    <dgm:cxn modelId="{6E01930E-3581-4F81-8197-87299B37AEE9}" srcId="{F4CCEF58-E5C7-42C6-9DFF-D50DED3FAF5E}" destId="{717399DA-D76B-4198-B9CB-D2F00D847233}" srcOrd="5" destOrd="0" parTransId="{4C8D2291-370B-474F-8966-2C84FE02D131}" sibTransId="{454B40EF-AF5C-4C73-B251-78D926D5F65D}"/>
    <dgm:cxn modelId="{07509C12-57E0-4C47-833E-8E3661B1689B}" srcId="{F4CCEF58-E5C7-42C6-9DFF-D50DED3FAF5E}" destId="{94DE3B93-B48D-45EB-87C4-B8217F13861A}" srcOrd="0" destOrd="0" parTransId="{5C1BB400-B438-49F8-86C4-1517E0CC455F}" sibTransId="{BCC2442A-1A75-49E7-BEB2-F444D1FAF7DB}"/>
    <dgm:cxn modelId="{F80E9617-ED2B-4EC6-BB0D-7CAE7F232AB2}" type="presOf" srcId="{29E589BD-A6BB-4D43-87C6-0F2125F24181}" destId="{180A0854-4485-4C5A-B496-2A395D70E4AE}" srcOrd="0" destOrd="0" presId="urn:microsoft.com/office/officeart/2008/layout/LinedList"/>
    <dgm:cxn modelId="{8589321E-6406-43F9-878B-466FB35C3151}" type="presOf" srcId="{8278E84C-3EE7-4B26-959D-B8DA311927E2}" destId="{8856893F-1302-4D11-9B5B-EAD2694F1368}" srcOrd="0" destOrd="0" presId="urn:microsoft.com/office/officeart/2008/layout/LinedList"/>
    <dgm:cxn modelId="{51A51823-8758-4C23-B7BA-3FC1AD1A9989}" srcId="{F4CCEF58-E5C7-42C6-9DFF-D50DED3FAF5E}" destId="{BEDE8E08-4500-473A-ADBC-361508A1C838}" srcOrd="4" destOrd="0" parTransId="{106884AB-9323-47B5-B3D6-CB6F53582DB2}" sibTransId="{3DF1422C-0C1F-4874-8223-521D87595038}"/>
    <dgm:cxn modelId="{7302E22E-C7CD-4E6E-B33F-96B5168DEF7B}" srcId="{F4CCEF58-E5C7-42C6-9DFF-D50DED3FAF5E}" destId="{29E589BD-A6BB-4D43-87C6-0F2125F24181}" srcOrd="6" destOrd="0" parTransId="{D9DD1A84-FC46-4234-8777-D71771697B15}" sibTransId="{A929ECDF-98D1-4953-8E4E-61BBF2A5C70A}"/>
    <dgm:cxn modelId="{07F2CE5F-974D-45E5-BDE6-311801F1F4E9}" srcId="{F4CCEF58-E5C7-42C6-9DFF-D50DED3FAF5E}" destId="{C12A33AC-45BE-4D4A-855D-9A94785BDC8C}" srcOrd="1" destOrd="0" parTransId="{E7D43634-67D8-4B65-9985-CA1FA7D5D08C}" sibTransId="{4E86C723-0A3D-41CD-A2D7-24E168AD023C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3BF3CF4D-CD43-4D83-AF17-2A6596DA3CFB}" srcId="{F4CCEF58-E5C7-42C6-9DFF-D50DED3FAF5E}" destId="{994CA319-B047-4F0F-ADC5-816C9652C45A}" srcOrd="3" destOrd="0" parTransId="{3A82BF2C-FB49-4CFE-A53C-5215B14ED333}" sibTransId="{32CF21B7-2828-4F43-A5FF-A195919CACBA}"/>
    <dgm:cxn modelId="{8C83E86E-E852-4088-B8C9-692C7FF0750D}" type="presOf" srcId="{717399DA-D76B-4198-B9CB-D2F00D847233}" destId="{1B25E44D-A62A-4E97-9D88-F8E3BE49F59E}" srcOrd="0" destOrd="0" presId="urn:microsoft.com/office/officeart/2008/layout/LinedList"/>
    <dgm:cxn modelId="{DD61C358-35FC-4E25-A172-5FDA9EFF84D5}" srcId="{F4CCEF58-E5C7-42C6-9DFF-D50DED3FAF5E}" destId="{7F762A69-A515-4C72-ABB2-B52236E2A4FB}" srcOrd="7" destOrd="0" parTransId="{0E0A9D5D-CC58-4F27-A024-F4401850E0F4}" sibTransId="{38B87EA1-152E-4A45-8BD6-835933E11953}"/>
    <dgm:cxn modelId="{6BA8298D-7C1F-4FC3-BF2F-676BE5CA4DB8}" type="presOf" srcId="{994CA319-B047-4F0F-ADC5-816C9652C45A}" destId="{60F4870E-C1DE-43DE-8A3A-70F6D41DE875}" srcOrd="0" destOrd="0" presId="urn:microsoft.com/office/officeart/2008/layout/LinedList"/>
    <dgm:cxn modelId="{DCB240BA-8C9F-4FE9-BB48-B9D1385FF520}" type="presOf" srcId="{BEDE8E08-4500-473A-ADBC-361508A1C838}" destId="{87C9A691-053A-4C46-8566-40693287460B}" srcOrd="0" destOrd="0" presId="urn:microsoft.com/office/officeart/2008/layout/LinedList"/>
    <dgm:cxn modelId="{4CD3A0C3-0578-44B5-8337-5C910E7114C4}" srcId="{F4CCEF58-E5C7-42C6-9DFF-D50DED3FAF5E}" destId="{8278E84C-3EE7-4B26-959D-B8DA311927E2}" srcOrd="2" destOrd="0" parTransId="{EC2F35DE-5C8B-46E5-BB05-3753B1CE4E53}" sibTransId="{D0828B73-02BF-487A-B7F3-081D1F48AC4A}"/>
    <dgm:cxn modelId="{653F37CD-6766-43AB-A3BA-EAA58E51FC95}" type="presOf" srcId="{7F762A69-A515-4C72-ABB2-B52236E2A4FB}" destId="{1A8BE3A3-C973-469A-ABEC-54626B64103B}" srcOrd="0" destOrd="0" presId="urn:microsoft.com/office/officeart/2008/layout/LinedList"/>
    <dgm:cxn modelId="{745E13FF-427D-49D7-B7F9-8F910EBE48E6}" type="presOf" srcId="{94DE3B93-B48D-45EB-87C4-B8217F13861A}" destId="{96E51F84-9D44-4DB3-85C1-50672D19D7E4}" srcOrd="0" destOrd="0" presId="urn:microsoft.com/office/officeart/2008/layout/LinedList"/>
    <dgm:cxn modelId="{ECFA3E0F-00EE-4A79-882F-E9837F701ECF}" type="presParOf" srcId="{E1EF0B65-2FDB-435F-B1FB-F3CD08248BEA}" destId="{50EFAC6C-2D00-4350-AD77-96D45F16A0AB}" srcOrd="0" destOrd="0" presId="urn:microsoft.com/office/officeart/2008/layout/LinedList"/>
    <dgm:cxn modelId="{51F302C7-C99E-48A8-BEFF-19F232303B3F}" type="presParOf" srcId="{E1EF0B65-2FDB-435F-B1FB-F3CD08248BEA}" destId="{1B4D69E8-50D0-49B0-8FED-8AF7589E3456}" srcOrd="1" destOrd="0" presId="urn:microsoft.com/office/officeart/2008/layout/LinedList"/>
    <dgm:cxn modelId="{E5659007-48DC-4088-818D-B9F3FD3CACAB}" type="presParOf" srcId="{1B4D69E8-50D0-49B0-8FED-8AF7589E3456}" destId="{96E51F84-9D44-4DB3-85C1-50672D19D7E4}" srcOrd="0" destOrd="0" presId="urn:microsoft.com/office/officeart/2008/layout/LinedList"/>
    <dgm:cxn modelId="{1AF036BB-E2F0-4DA3-A186-5EF6BDC1686E}" type="presParOf" srcId="{1B4D69E8-50D0-49B0-8FED-8AF7589E3456}" destId="{C4DDAFB9-A9BA-4F04-A42B-53CC43D56123}" srcOrd="1" destOrd="0" presId="urn:microsoft.com/office/officeart/2008/layout/LinedList"/>
    <dgm:cxn modelId="{9D5F88A2-6863-48AC-BD6D-1BEE2F363A5A}" type="presParOf" srcId="{E1EF0B65-2FDB-435F-B1FB-F3CD08248BEA}" destId="{4230B372-F2D4-4108-81BD-3E118139A2FE}" srcOrd="2" destOrd="0" presId="urn:microsoft.com/office/officeart/2008/layout/LinedList"/>
    <dgm:cxn modelId="{5A95A023-1B0E-4D7F-ABB1-F3AB9473D726}" type="presParOf" srcId="{E1EF0B65-2FDB-435F-B1FB-F3CD08248BEA}" destId="{F2CED669-FDED-4EAC-913A-318A01E5FDEA}" srcOrd="3" destOrd="0" presId="urn:microsoft.com/office/officeart/2008/layout/LinedList"/>
    <dgm:cxn modelId="{D63D6A48-07FD-4601-B9F5-0CFA760F14B1}" type="presParOf" srcId="{F2CED669-FDED-4EAC-913A-318A01E5FDEA}" destId="{0E312B76-0A3F-4802-ADF7-1644CB16774E}" srcOrd="0" destOrd="0" presId="urn:microsoft.com/office/officeart/2008/layout/LinedList"/>
    <dgm:cxn modelId="{1CB0B6C3-9211-4CF6-8AE2-A3FAC4522CE3}" type="presParOf" srcId="{F2CED669-FDED-4EAC-913A-318A01E5FDEA}" destId="{31C7B22C-6712-4FA7-AC13-04FDC9163181}" srcOrd="1" destOrd="0" presId="urn:microsoft.com/office/officeart/2008/layout/LinedList"/>
    <dgm:cxn modelId="{0A183C46-B230-419B-AA1D-D614539307BB}" type="presParOf" srcId="{E1EF0B65-2FDB-435F-B1FB-F3CD08248BEA}" destId="{2982A935-52AB-43B7-BBCE-EBB8FF868F44}" srcOrd="4" destOrd="0" presId="urn:microsoft.com/office/officeart/2008/layout/LinedList"/>
    <dgm:cxn modelId="{4687F24F-6F87-4FED-8AB2-D443FD865210}" type="presParOf" srcId="{E1EF0B65-2FDB-435F-B1FB-F3CD08248BEA}" destId="{CEAE7E44-6DFE-403B-AD12-A3712AD00591}" srcOrd="5" destOrd="0" presId="urn:microsoft.com/office/officeart/2008/layout/LinedList"/>
    <dgm:cxn modelId="{3009ECC9-669B-4E69-8BA9-A113063EEDAA}" type="presParOf" srcId="{CEAE7E44-6DFE-403B-AD12-A3712AD00591}" destId="{8856893F-1302-4D11-9B5B-EAD2694F1368}" srcOrd="0" destOrd="0" presId="urn:microsoft.com/office/officeart/2008/layout/LinedList"/>
    <dgm:cxn modelId="{867938F3-E066-49E3-B1D5-AF0722055D8C}" type="presParOf" srcId="{CEAE7E44-6DFE-403B-AD12-A3712AD00591}" destId="{3D7698FB-89DA-460E-AF4E-50529A652785}" srcOrd="1" destOrd="0" presId="urn:microsoft.com/office/officeart/2008/layout/LinedList"/>
    <dgm:cxn modelId="{11E71590-FB90-455B-A9EA-AFF5B941103E}" type="presParOf" srcId="{E1EF0B65-2FDB-435F-B1FB-F3CD08248BEA}" destId="{114C90FB-D121-475A-8AC9-BF37DDA34A63}" srcOrd="6" destOrd="0" presId="urn:microsoft.com/office/officeart/2008/layout/LinedList"/>
    <dgm:cxn modelId="{C197C744-3A6C-475B-BF8B-4E4F266071EE}" type="presParOf" srcId="{E1EF0B65-2FDB-435F-B1FB-F3CD08248BEA}" destId="{BEC07EDE-5A93-42CF-AF26-851E79BA4EF6}" srcOrd="7" destOrd="0" presId="urn:microsoft.com/office/officeart/2008/layout/LinedList"/>
    <dgm:cxn modelId="{8A1EF995-27DD-4D7B-B705-3654FFEE68B7}" type="presParOf" srcId="{BEC07EDE-5A93-42CF-AF26-851E79BA4EF6}" destId="{60F4870E-C1DE-43DE-8A3A-70F6D41DE875}" srcOrd="0" destOrd="0" presId="urn:microsoft.com/office/officeart/2008/layout/LinedList"/>
    <dgm:cxn modelId="{A1D8494A-69ED-4AA2-8ADA-F8BEBAC4D089}" type="presParOf" srcId="{BEC07EDE-5A93-42CF-AF26-851E79BA4EF6}" destId="{6389DB92-03B6-4237-ACF4-522F86C51F54}" srcOrd="1" destOrd="0" presId="urn:microsoft.com/office/officeart/2008/layout/LinedList"/>
    <dgm:cxn modelId="{B9EBB32E-9383-4855-A0F0-4BD6CAB36978}" type="presParOf" srcId="{E1EF0B65-2FDB-435F-B1FB-F3CD08248BEA}" destId="{54260083-1855-4EB6-85E1-580160836B0D}" srcOrd="8" destOrd="0" presId="urn:microsoft.com/office/officeart/2008/layout/LinedList"/>
    <dgm:cxn modelId="{23C9FFC4-ACE6-4D71-87A3-061C234DCB1F}" type="presParOf" srcId="{E1EF0B65-2FDB-435F-B1FB-F3CD08248BEA}" destId="{4BED6B0D-7523-4AC8-8D6B-9792D0C5621D}" srcOrd="9" destOrd="0" presId="urn:microsoft.com/office/officeart/2008/layout/LinedList"/>
    <dgm:cxn modelId="{1B615859-D17F-4FA9-936F-E86573B15340}" type="presParOf" srcId="{4BED6B0D-7523-4AC8-8D6B-9792D0C5621D}" destId="{87C9A691-053A-4C46-8566-40693287460B}" srcOrd="0" destOrd="0" presId="urn:microsoft.com/office/officeart/2008/layout/LinedList"/>
    <dgm:cxn modelId="{996D2314-BD0E-445F-80EC-29B95C09BD66}" type="presParOf" srcId="{4BED6B0D-7523-4AC8-8D6B-9792D0C5621D}" destId="{4C1A6E21-D67B-4A53-B650-DC6D9BD0B92E}" srcOrd="1" destOrd="0" presId="urn:microsoft.com/office/officeart/2008/layout/LinedList"/>
    <dgm:cxn modelId="{FC450758-DD49-4799-922B-468497BDD408}" type="presParOf" srcId="{E1EF0B65-2FDB-435F-B1FB-F3CD08248BEA}" destId="{6CD820A4-D00D-41A7-B9F9-3504D34F349B}" srcOrd="10" destOrd="0" presId="urn:microsoft.com/office/officeart/2008/layout/LinedList"/>
    <dgm:cxn modelId="{D6F63BD8-062E-4076-95C3-126677F45D93}" type="presParOf" srcId="{E1EF0B65-2FDB-435F-B1FB-F3CD08248BEA}" destId="{482D883C-DF34-4DF9-A13B-B60831C52A7D}" srcOrd="11" destOrd="0" presId="urn:microsoft.com/office/officeart/2008/layout/LinedList"/>
    <dgm:cxn modelId="{F702BB80-C5B4-4CA4-8036-205685751540}" type="presParOf" srcId="{482D883C-DF34-4DF9-A13B-B60831C52A7D}" destId="{1B25E44D-A62A-4E97-9D88-F8E3BE49F59E}" srcOrd="0" destOrd="0" presId="urn:microsoft.com/office/officeart/2008/layout/LinedList"/>
    <dgm:cxn modelId="{0BD371EB-E4C2-455B-8333-532F7213B589}" type="presParOf" srcId="{482D883C-DF34-4DF9-A13B-B60831C52A7D}" destId="{A6A6F218-B033-40E0-B238-9AA9F2662AF0}" srcOrd="1" destOrd="0" presId="urn:microsoft.com/office/officeart/2008/layout/LinedList"/>
    <dgm:cxn modelId="{FC89171A-96C8-4E4B-8491-B2D4B9F79F5F}" type="presParOf" srcId="{E1EF0B65-2FDB-435F-B1FB-F3CD08248BEA}" destId="{CB157FF4-9164-4A31-96A8-8CDBDFA3D587}" srcOrd="12" destOrd="0" presId="urn:microsoft.com/office/officeart/2008/layout/LinedList"/>
    <dgm:cxn modelId="{E73146E9-B8A2-41C8-ABE8-03DE33183878}" type="presParOf" srcId="{E1EF0B65-2FDB-435F-B1FB-F3CD08248BEA}" destId="{A4E52E70-48FB-41E7-8205-4A6FF094D601}" srcOrd="13" destOrd="0" presId="urn:microsoft.com/office/officeart/2008/layout/LinedList"/>
    <dgm:cxn modelId="{F02450E2-5ABB-4F56-9FFF-2531F58C9E60}" type="presParOf" srcId="{A4E52E70-48FB-41E7-8205-4A6FF094D601}" destId="{180A0854-4485-4C5A-B496-2A395D70E4AE}" srcOrd="0" destOrd="0" presId="urn:microsoft.com/office/officeart/2008/layout/LinedList"/>
    <dgm:cxn modelId="{3B259757-704E-461E-B9A5-C522B6CD97EF}" type="presParOf" srcId="{A4E52E70-48FB-41E7-8205-4A6FF094D601}" destId="{509E09AC-E07C-4948-AABD-C94C2AA37182}" srcOrd="1" destOrd="0" presId="urn:microsoft.com/office/officeart/2008/layout/LinedList"/>
    <dgm:cxn modelId="{01239ED2-36E1-4BE3-BD28-6D775F227B72}" type="presParOf" srcId="{E1EF0B65-2FDB-435F-B1FB-F3CD08248BEA}" destId="{74E29736-141B-4F30-BDDE-439EE3094F48}" srcOrd="14" destOrd="0" presId="urn:microsoft.com/office/officeart/2008/layout/LinedList"/>
    <dgm:cxn modelId="{7DBBAD88-CAEF-4513-871B-BFF8958DD7C1}" type="presParOf" srcId="{E1EF0B65-2FDB-435F-B1FB-F3CD08248BEA}" destId="{8A8EFA82-4AAE-4385-87CF-C815B940EC13}" srcOrd="15" destOrd="0" presId="urn:microsoft.com/office/officeart/2008/layout/LinedList"/>
    <dgm:cxn modelId="{E962C461-B41F-4C6D-8D60-E9E9276B6C5D}" type="presParOf" srcId="{8A8EFA82-4AAE-4385-87CF-C815B940EC13}" destId="{1A8BE3A3-C973-469A-ABEC-54626B64103B}" srcOrd="0" destOrd="0" presId="urn:microsoft.com/office/officeart/2008/layout/LinedList"/>
    <dgm:cxn modelId="{00F0D104-5B1F-4520-9EC7-6B26A8F1A95D}" type="presParOf" srcId="{8A8EFA82-4AAE-4385-87CF-C815B940EC13}" destId="{A264AB0B-6BEF-48D4-8B6D-E30E2C93BE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FAC6C-2D00-4350-AD77-96D45F16A0AB}">
      <dsp:nvSpPr>
        <dsp:cNvPr id="0" name=""/>
        <dsp:cNvSpPr/>
      </dsp:nvSpPr>
      <dsp:spPr>
        <a:xfrm>
          <a:off x="0" y="0"/>
          <a:ext cx="8310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51F84-9D44-4DB3-85C1-50672D19D7E4}">
      <dsp:nvSpPr>
        <dsp:cNvPr id="0" name=""/>
        <dsp:cNvSpPr/>
      </dsp:nvSpPr>
      <dsp:spPr>
        <a:xfrm>
          <a:off x="0" y="0"/>
          <a:ext cx="8310276" cy="41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base model (MLP with 1 hidden layer, 10 neurons, </a:t>
          </a:r>
          <a:r>
            <a:rPr lang="en-US" sz="1100" kern="1200" dirty="0" err="1"/>
            <a:t>AdamW</a:t>
          </a:r>
          <a:r>
            <a:rPr lang="en-US" sz="1100" kern="1200" dirty="0"/>
            <a:t> optimizer, batch size of one, and learning rate  of 0.001) has achieved 56.72% average test accuracy.</a:t>
          </a:r>
        </a:p>
      </dsp:txBody>
      <dsp:txXfrm>
        <a:off x="0" y="0"/>
        <a:ext cx="8310276" cy="412414"/>
      </dsp:txXfrm>
    </dsp:sp>
    <dsp:sp modelId="{4230B372-F2D4-4108-81BD-3E118139A2FE}">
      <dsp:nvSpPr>
        <dsp:cNvPr id="0" name=""/>
        <dsp:cNvSpPr/>
      </dsp:nvSpPr>
      <dsp:spPr>
        <a:xfrm>
          <a:off x="0" y="412414"/>
          <a:ext cx="8310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12B76-0A3F-4802-ADF7-1644CB16774E}">
      <dsp:nvSpPr>
        <dsp:cNvPr id="0" name=""/>
        <dsp:cNvSpPr/>
      </dsp:nvSpPr>
      <dsp:spPr>
        <a:xfrm>
          <a:off x="0" y="412414"/>
          <a:ext cx="8310276" cy="41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ANOVA feature selection has achieved 63.81% test accuracy.</a:t>
          </a:r>
        </a:p>
      </dsp:txBody>
      <dsp:txXfrm>
        <a:off x="0" y="412414"/>
        <a:ext cx="8310276" cy="412414"/>
      </dsp:txXfrm>
    </dsp:sp>
    <dsp:sp modelId="{2982A935-52AB-43B7-BBCE-EBB8FF868F44}">
      <dsp:nvSpPr>
        <dsp:cNvPr id="0" name=""/>
        <dsp:cNvSpPr/>
      </dsp:nvSpPr>
      <dsp:spPr>
        <a:xfrm>
          <a:off x="0" y="824829"/>
          <a:ext cx="8310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6893F-1302-4D11-9B5B-EAD2694F1368}">
      <dsp:nvSpPr>
        <dsp:cNvPr id="0" name=""/>
        <dsp:cNvSpPr/>
      </dsp:nvSpPr>
      <dsp:spPr>
        <a:xfrm>
          <a:off x="0" y="824829"/>
          <a:ext cx="8310276" cy="41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Batch size of 64 was used and achieved 64.6% average test accuracy.</a:t>
          </a:r>
        </a:p>
      </dsp:txBody>
      <dsp:txXfrm>
        <a:off x="0" y="824829"/>
        <a:ext cx="8310276" cy="412414"/>
      </dsp:txXfrm>
    </dsp:sp>
    <dsp:sp modelId="{114C90FB-D121-475A-8AC9-BF37DDA34A63}">
      <dsp:nvSpPr>
        <dsp:cNvPr id="0" name=""/>
        <dsp:cNvSpPr/>
      </dsp:nvSpPr>
      <dsp:spPr>
        <a:xfrm>
          <a:off x="0" y="1237244"/>
          <a:ext cx="8310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4870E-C1DE-43DE-8A3A-70F6D41DE875}">
      <dsp:nvSpPr>
        <dsp:cNvPr id="0" name=""/>
        <dsp:cNvSpPr/>
      </dsp:nvSpPr>
      <dsp:spPr>
        <a:xfrm>
          <a:off x="0" y="1237244"/>
          <a:ext cx="8310276" cy="41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Four hidden layers and 40 neurons per layer has achieved 74.05% average test accuracy.</a:t>
          </a:r>
        </a:p>
      </dsp:txBody>
      <dsp:txXfrm>
        <a:off x="0" y="1237244"/>
        <a:ext cx="8310276" cy="412414"/>
      </dsp:txXfrm>
    </dsp:sp>
    <dsp:sp modelId="{54260083-1855-4EB6-85E1-580160836B0D}">
      <dsp:nvSpPr>
        <dsp:cNvPr id="0" name=""/>
        <dsp:cNvSpPr/>
      </dsp:nvSpPr>
      <dsp:spPr>
        <a:xfrm>
          <a:off x="0" y="1649659"/>
          <a:ext cx="8310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9A691-053A-4C46-8566-40693287460B}">
      <dsp:nvSpPr>
        <dsp:cNvPr id="0" name=""/>
        <dsp:cNvSpPr/>
      </dsp:nvSpPr>
      <dsp:spPr>
        <a:xfrm>
          <a:off x="0" y="1635480"/>
          <a:ext cx="8310276" cy="41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RMSprop was used with learning rate of 0.01 achieved 75.37% average test accuracy.</a:t>
          </a:r>
        </a:p>
      </dsp:txBody>
      <dsp:txXfrm>
        <a:off x="0" y="1635480"/>
        <a:ext cx="8310276" cy="412414"/>
      </dsp:txXfrm>
    </dsp:sp>
    <dsp:sp modelId="{6CD820A4-D00D-41A7-B9F9-3504D34F349B}">
      <dsp:nvSpPr>
        <dsp:cNvPr id="0" name=""/>
        <dsp:cNvSpPr/>
      </dsp:nvSpPr>
      <dsp:spPr>
        <a:xfrm>
          <a:off x="0" y="2062074"/>
          <a:ext cx="8310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E44D-A62A-4E97-9D88-F8E3BE49F59E}">
      <dsp:nvSpPr>
        <dsp:cNvPr id="0" name=""/>
        <dsp:cNvSpPr/>
      </dsp:nvSpPr>
      <dsp:spPr>
        <a:xfrm>
          <a:off x="0" y="2062074"/>
          <a:ext cx="8310276" cy="41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While </a:t>
          </a:r>
          <a:r>
            <a:rPr lang="en-US" sz="1100" kern="1200" dirty="0" err="1"/>
            <a:t>RelU</a:t>
          </a:r>
          <a:r>
            <a:rPr lang="en-US" sz="1100" kern="1200" dirty="0"/>
            <a:t> activation function, the model has achieved 77.79% average test accuracy.</a:t>
          </a:r>
        </a:p>
      </dsp:txBody>
      <dsp:txXfrm>
        <a:off x="0" y="2062074"/>
        <a:ext cx="8310276" cy="412414"/>
      </dsp:txXfrm>
    </dsp:sp>
    <dsp:sp modelId="{CB157FF4-9164-4A31-96A8-8CDBDFA3D587}">
      <dsp:nvSpPr>
        <dsp:cNvPr id="0" name=""/>
        <dsp:cNvSpPr/>
      </dsp:nvSpPr>
      <dsp:spPr>
        <a:xfrm>
          <a:off x="0" y="2474489"/>
          <a:ext cx="8310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A0854-4485-4C5A-B496-2A395D70E4AE}">
      <dsp:nvSpPr>
        <dsp:cNvPr id="0" name=""/>
        <dsp:cNvSpPr/>
      </dsp:nvSpPr>
      <dsp:spPr>
        <a:xfrm>
          <a:off x="0" y="2474489"/>
          <a:ext cx="8310276" cy="41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Increasing the number of neurons to be 96 neurons per layer has achieved 77.97% average test accuracy.</a:t>
          </a:r>
        </a:p>
      </dsp:txBody>
      <dsp:txXfrm>
        <a:off x="0" y="2474489"/>
        <a:ext cx="8310276" cy="412414"/>
      </dsp:txXfrm>
    </dsp:sp>
    <dsp:sp modelId="{74E29736-141B-4F30-BDDE-439EE3094F48}">
      <dsp:nvSpPr>
        <dsp:cNvPr id="0" name=""/>
        <dsp:cNvSpPr/>
      </dsp:nvSpPr>
      <dsp:spPr>
        <a:xfrm>
          <a:off x="0" y="2886904"/>
          <a:ext cx="8310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BE3A3-C973-469A-ABEC-54626B64103B}">
      <dsp:nvSpPr>
        <dsp:cNvPr id="0" name=""/>
        <dsp:cNvSpPr/>
      </dsp:nvSpPr>
      <dsp:spPr>
        <a:xfrm>
          <a:off x="0" y="2886904"/>
          <a:ext cx="8310276" cy="41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Using mutual information feature selection has decreased the overlapping between different classes as shown from the T-SNE plots.</a:t>
          </a:r>
        </a:p>
      </dsp:txBody>
      <dsp:txXfrm>
        <a:off x="0" y="2886904"/>
        <a:ext cx="8310276" cy="41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cd86aa5b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cd86aa5b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707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cd86aa5b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cd86aa5b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cd86aa5b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cd86aa5b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810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cd86aa5b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cd86aa5b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363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cd86aa5b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cd86aa5b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02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5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2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d86aa5b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d86aa5b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89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d86aa5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cd86aa5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90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d86aa5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cd86aa5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57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d86aa5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cd86aa5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95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75DF-F358-BDC4-0457-19F990460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1D359-7C43-6552-D803-3DD74A23F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2FC0-DFD4-ECC5-95D9-0120367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3362-B22F-CB46-CC17-6FC994E3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9117-ECF1-5A55-AAB5-89604E41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5210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9D0F-42A1-EBE1-0170-4702EA7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1E3E7-85A3-C3A7-D001-E12189CB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8842-534F-94CD-270F-532B9035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B8FE-006C-28C6-BA94-604DAC02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2F8B-76DD-774D-6793-AF4E01B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4431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A4C98-DA60-8AE1-4757-04FB80D4A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15BC9-907A-54FA-0531-50E8A720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CEAB-33D6-D278-B2DE-6956B20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9111-72FA-8FB8-C83C-771B4D67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B978-FC7F-8C89-7E98-EDA4A381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4603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58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75DF-F358-BDC4-0457-19F990460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1D359-7C43-6552-D803-3DD74A23F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2FC0-DFD4-ECC5-95D9-0120367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3362-B22F-CB46-CC17-6FC994E3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9117-ECF1-5A55-AAB5-89604E41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313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5232-6902-D540-5722-867C11A4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B1CF-AF0D-D51D-29C4-15FFE375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29BA-A2DC-2B1C-BA17-E859EB48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C2C9-6F10-D1C3-1424-DF26E176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45F7-C79C-E6B6-07C0-7863E81C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1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4DF4-FF22-BC1D-6355-CED96234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0BC3A-5763-1286-8D56-C9AE74C2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8C7E-C475-69E5-09A1-6E0BAA1D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190D-D7D1-646F-F38F-D7A5CFE9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2027-C99B-8C80-BD8A-1A303F51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5508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9E38-E2A9-42BA-DB4C-101A9A89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AB7E-727C-BDEA-CF7C-FFC69FAEC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DC987-FCE4-F1B5-FE51-9856C3FE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B7CD5-5A08-DAC5-7208-B3A4E389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09-Aug-22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F138-0C02-40FA-67C6-356C993B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9AEB3-A8DD-1444-380C-722105C7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942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5438-50B0-43D3-39AA-D641DABC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EFC5B-FD16-6BA9-ACFA-AAEA7368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61637-2C99-E554-80D9-1BFAC151B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4184C-3D95-52B6-9324-D60F1063C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5757A-1D36-03C1-3CB5-1ADBD61D4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AD756-3411-C163-7CC8-8BE916E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1C20-875B-3E0C-5915-2BF5599A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132EF-C043-63F0-21F3-3ED26BD6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510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DEB-1A3F-60C7-8300-B02338C1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0CC7E-B7F1-E65A-27B6-0207B7D6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D423D-7FA9-8010-6D1D-A21969EE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EFCD-EFB3-94EF-654C-C08B86C6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356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DC1E2-2142-2A96-4671-23EB5136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573F1-D648-5E25-0118-5307EADA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0882-63F6-FAC4-25AC-47BEB7A7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84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5232-6902-D540-5722-867C11A4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B1CF-AF0D-D51D-29C4-15FFE375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29BA-A2DC-2B1C-BA17-E859EB48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C2C9-6F10-D1C3-1424-DF26E176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45F7-C79C-E6B6-07C0-7863E81C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872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2AAB-DAA5-62D5-E583-60EAB1B5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D2BF-932A-98D6-B98E-B16761DA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5CB78-1EF9-B0B0-35FC-D3A19ADB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2757C-2B86-8B43-4758-7D88E4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09-Aug-22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AD463-47BD-82FC-E39E-60068A9E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F10A-67E9-6BC8-D80F-92A3246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8874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3B79-0809-7361-C08E-A81BAC67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0C8EF-7C67-5CC7-C910-BC6C62B1D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D0D27-97F3-AA9E-40FF-CBDD23DC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F6F4-70C7-366A-07EA-9BC06FB9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7CF3C-46D3-9E14-F467-735EA004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53488-D5E3-3738-F3FE-947B5ACA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0867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9D0F-42A1-EBE1-0170-4702EA7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1E3E7-85A3-C3A7-D001-E12189CB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8842-534F-94CD-270F-532B9035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B8FE-006C-28C6-BA94-604DAC02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2F8B-76DD-774D-6793-AF4E01B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5104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A4C98-DA60-8AE1-4757-04FB80D4A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15BC9-907A-54FA-0531-50E8A720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CEAB-33D6-D278-B2DE-6956B20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9111-72FA-8FB8-C83C-771B4D67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B978-FC7F-8C89-7E98-EDA4A381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97931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0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4DF4-FF22-BC1D-6355-CED96234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0BC3A-5763-1286-8D56-C9AE74C2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8C7E-C475-69E5-09A1-6E0BAA1D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190D-D7D1-646F-F38F-D7A5CFE9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2027-C99B-8C80-BD8A-1A303F51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362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9E38-E2A9-42BA-DB4C-101A9A89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AB7E-727C-BDEA-CF7C-FFC69FAEC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DC987-FCE4-F1B5-FE51-9856C3FE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B7CD5-5A08-DAC5-7208-B3A4E389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09-Aug-22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F138-0C02-40FA-67C6-356C993B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9AEB3-A8DD-1444-380C-722105C7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790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5438-50B0-43D3-39AA-D641DABC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EFC5B-FD16-6BA9-ACFA-AAEA7368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61637-2C99-E554-80D9-1BFAC151B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4184C-3D95-52B6-9324-D60F1063C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5757A-1D36-03C1-3CB5-1ADBD61D4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AD756-3411-C163-7CC8-8BE916E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1C20-875B-3E0C-5915-2BF5599A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132EF-C043-63F0-21F3-3ED26BD6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7981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DEB-1A3F-60C7-8300-B02338C1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0CC7E-B7F1-E65A-27B6-0207B7D6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D423D-7FA9-8010-6D1D-A21969EE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EFCD-EFB3-94EF-654C-C08B86C6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5753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DC1E2-2142-2A96-4671-23EB5136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573F1-D648-5E25-0118-5307EADA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0882-63F6-FAC4-25AC-47BEB7A7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2AAB-DAA5-62D5-E583-60EAB1B5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D2BF-932A-98D6-B98E-B16761DA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5CB78-1EF9-B0B0-35FC-D3A19ADB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2757C-2B86-8B43-4758-7D88E4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09-Aug-22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AD463-47BD-82FC-E39E-60068A9E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F10A-67E9-6BC8-D80F-92A3246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8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3B79-0809-7361-C08E-A81BAC67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0C8EF-7C67-5CC7-C910-BC6C62B1D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D0D27-97F3-AA9E-40FF-CBDD23DC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F6F4-70C7-366A-07EA-9BC06FB9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7CF3C-46D3-9E14-F467-735EA004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53488-D5E3-3738-F3FE-947B5ACA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942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4617-BF4C-7D73-BF32-A2F7C0FE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A54C-57F0-813E-B213-E375E644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90F2-8105-3A38-97D0-AFDAEEB9C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AC4D-9977-3082-C05E-25737AF15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D814-379F-03A8-8B08-71FE68E66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50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C7CF558-1D4E-11F7-16EF-1E947AD848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96797" y="3184980"/>
            <a:ext cx="2073726" cy="1843314"/>
          </a:xfrm>
          <a:prstGeom prst="bentConnector3">
            <a:avLst>
              <a:gd name="adj1" fmla="val 9055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98F8B5F-80C3-FD79-ABE5-6FFB9AF72527}"/>
              </a:ext>
            </a:extLst>
          </p:cNvPr>
          <p:cNvCxnSpPr>
            <a:cxnSpLocks/>
          </p:cNvCxnSpPr>
          <p:nvPr/>
        </p:nvCxnSpPr>
        <p:spPr>
          <a:xfrm flipV="1">
            <a:off x="-2" y="177209"/>
            <a:ext cx="2424225" cy="1447121"/>
          </a:xfrm>
          <a:prstGeom prst="bentConnector3">
            <a:avLst>
              <a:gd name="adj1" fmla="val 7018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A2BF0C-BB3F-A765-9518-BC63FF926CDD}"/>
              </a:ext>
            </a:extLst>
          </p:cNvPr>
          <p:cNvCxnSpPr>
            <a:cxnSpLocks/>
          </p:cNvCxnSpPr>
          <p:nvPr/>
        </p:nvCxnSpPr>
        <p:spPr>
          <a:xfrm>
            <a:off x="2404899" y="2632051"/>
            <a:ext cx="4508373" cy="0"/>
          </a:xfrm>
          <a:prstGeom prst="line">
            <a:avLst/>
          </a:prstGeom>
          <a:ln w="1428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DDD174-78BB-4453-841B-E1F1C187F632}"/>
              </a:ext>
            </a:extLst>
          </p:cNvPr>
          <p:cNvSpPr txBox="1"/>
          <p:nvPr/>
        </p:nvSpPr>
        <p:spPr>
          <a:xfrm>
            <a:off x="29872" y="3721585"/>
            <a:ext cx="450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Name</a:t>
            </a:r>
            <a:r>
              <a:rPr lang="en-US" dirty="0"/>
              <a:t>: Mohamed Bekheet Abdelall Mohamed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Name</a:t>
            </a:r>
            <a:r>
              <a:rPr lang="en-US" dirty="0"/>
              <a:t>: Ali Amin El-Sayed Mahmoud El-Sherif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Name</a:t>
            </a:r>
            <a:r>
              <a:rPr lang="en-US" dirty="0"/>
              <a:t>: Omar Ashraf Fathy Ibrahim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7A688-00AB-49D8-FB4D-9B5DA91690DB}"/>
              </a:ext>
            </a:extLst>
          </p:cNvPr>
          <p:cNvSpPr txBox="1"/>
          <p:nvPr/>
        </p:nvSpPr>
        <p:spPr>
          <a:xfrm>
            <a:off x="5443946" y="3721585"/>
            <a:ext cx="156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ID</a:t>
            </a:r>
            <a:r>
              <a:rPr lang="en-US" dirty="0"/>
              <a:t>: 300327280</a:t>
            </a:r>
          </a:p>
          <a:p>
            <a:r>
              <a:rPr lang="en-US" dirty="0">
                <a:solidFill>
                  <a:srgbClr val="FFC000"/>
                </a:solidFill>
              </a:rPr>
              <a:t>ID</a:t>
            </a:r>
            <a:r>
              <a:rPr lang="en-US" dirty="0"/>
              <a:t>: 300327246</a:t>
            </a:r>
          </a:p>
          <a:p>
            <a:r>
              <a:rPr lang="en-US" dirty="0">
                <a:solidFill>
                  <a:srgbClr val="FFC000"/>
                </a:solidFill>
              </a:rPr>
              <a:t>ID</a:t>
            </a:r>
            <a:r>
              <a:rPr lang="en-US" dirty="0"/>
              <a:t>: 300327258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97F449-3D95-D3F1-2520-F0B1C976378D}"/>
              </a:ext>
            </a:extLst>
          </p:cNvPr>
          <p:cNvSpPr txBox="1"/>
          <p:nvPr/>
        </p:nvSpPr>
        <p:spPr>
          <a:xfrm>
            <a:off x="1825170" y="806902"/>
            <a:ext cx="5667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ELG 5255:                                                Applied 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+mj-lt"/>
                <a:cs typeface="Arial" panose="020B0604020202020204" pitchFamily="34" charset="0"/>
              </a:rPr>
              <a:t>Term Project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28CAF-297B-C1A0-DE71-B23FB69C61D0}"/>
              </a:ext>
            </a:extLst>
          </p:cNvPr>
          <p:cNvSpPr txBox="1"/>
          <p:nvPr/>
        </p:nvSpPr>
        <p:spPr>
          <a:xfrm>
            <a:off x="3597347" y="2692495"/>
            <a:ext cx="194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Group: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72A03-1E69-3100-D735-CB730E10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1081435"/>
            <a:ext cx="7905750" cy="3976678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88D6937-7F1C-E2CD-DC87-DC941CEE53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CABF8-132B-9A67-33A4-0138651935DA}"/>
              </a:ext>
            </a:extLst>
          </p:cNvPr>
          <p:cNvCxnSpPr>
            <a:cxnSpLocks/>
          </p:cNvCxnSpPr>
          <p:nvPr/>
        </p:nvCxnSpPr>
        <p:spPr>
          <a:xfrm>
            <a:off x="0" y="1081435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39FEEF0-D85A-9715-FE84-FA52BBEF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72" y="249485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Outliers of received packets</a:t>
            </a:r>
          </a:p>
        </p:txBody>
      </p:sp>
    </p:spTree>
    <p:extLst>
      <p:ext uri="{BB962C8B-B14F-4D97-AF65-F5344CB8AC3E}">
        <p14:creationId xmlns:p14="http://schemas.microsoft.com/office/powerpoint/2010/main" val="86354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CE144-D4E0-53F1-C830-C4BD24A3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098"/>
            <a:ext cx="8767275" cy="3629102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5C22D02-0C69-0C55-51BA-2EA77525007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C9FBF-1B6D-63F2-AA0D-D88B7DB887D4}"/>
              </a:ext>
            </a:extLst>
          </p:cNvPr>
          <p:cNvCxnSpPr>
            <a:cxnSpLocks/>
          </p:cNvCxnSpPr>
          <p:nvPr/>
        </p:nvCxnSpPr>
        <p:spPr>
          <a:xfrm>
            <a:off x="-7257" y="1198977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3B44318-56AD-3392-4086-313019808391}"/>
              </a:ext>
            </a:extLst>
          </p:cNvPr>
          <p:cNvSpPr txBox="1">
            <a:spLocks/>
          </p:cNvSpPr>
          <p:nvPr/>
        </p:nvSpPr>
        <p:spPr>
          <a:xfrm>
            <a:off x="330938" y="380901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b="1" dirty="0"/>
              <a:t>Outliers of received bytes</a:t>
            </a:r>
          </a:p>
        </p:txBody>
      </p:sp>
    </p:spTree>
    <p:extLst>
      <p:ext uri="{BB962C8B-B14F-4D97-AF65-F5344CB8AC3E}">
        <p14:creationId xmlns:p14="http://schemas.microsoft.com/office/powerpoint/2010/main" val="28623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D1977-2FFD-D131-A391-18D21B0E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2" y="1691480"/>
            <a:ext cx="8387650" cy="345202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73A07BF-724A-2D52-EAC6-D7D9BDF3B1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1EECDC-6819-92DD-158D-9A6534B0825D}"/>
              </a:ext>
            </a:extLst>
          </p:cNvPr>
          <p:cNvCxnSpPr>
            <a:cxnSpLocks/>
          </p:cNvCxnSpPr>
          <p:nvPr/>
        </p:nvCxnSpPr>
        <p:spPr>
          <a:xfrm>
            <a:off x="-7257" y="1365891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99AB174-87F9-FDCD-504B-4F14F86A88B3}"/>
              </a:ext>
            </a:extLst>
          </p:cNvPr>
          <p:cNvSpPr txBox="1">
            <a:spLocks/>
          </p:cNvSpPr>
          <p:nvPr/>
        </p:nvSpPr>
        <p:spPr>
          <a:xfrm>
            <a:off x="416018" y="556440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b="1" dirty="0"/>
              <a:t>Outliers of sent packets</a:t>
            </a:r>
          </a:p>
        </p:txBody>
      </p:sp>
    </p:spTree>
    <p:extLst>
      <p:ext uri="{BB962C8B-B14F-4D97-AF65-F5344CB8AC3E}">
        <p14:creationId xmlns:p14="http://schemas.microsoft.com/office/powerpoint/2010/main" val="31368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BCC42-ACB9-1466-3F2C-46864C6A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0" y="1643287"/>
            <a:ext cx="8466177" cy="3500213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1E6D9CF-E285-257D-A921-AE74F055B0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0D5496-91D8-1E92-311E-DA3D5F47D097}"/>
              </a:ext>
            </a:extLst>
          </p:cNvPr>
          <p:cNvCxnSpPr>
            <a:cxnSpLocks/>
          </p:cNvCxnSpPr>
          <p:nvPr/>
        </p:nvCxnSpPr>
        <p:spPr>
          <a:xfrm>
            <a:off x="-7257" y="1365891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F5121DB-7803-35C8-323A-EDACA92A8CF7}"/>
              </a:ext>
            </a:extLst>
          </p:cNvPr>
          <p:cNvSpPr txBox="1">
            <a:spLocks/>
          </p:cNvSpPr>
          <p:nvPr/>
        </p:nvSpPr>
        <p:spPr>
          <a:xfrm>
            <a:off x="416018" y="556440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b="1" dirty="0"/>
              <a:t>Outliers of sent bytes</a:t>
            </a:r>
          </a:p>
        </p:txBody>
      </p:sp>
    </p:spTree>
    <p:extLst>
      <p:ext uri="{BB962C8B-B14F-4D97-AF65-F5344CB8AC3E}">
        <p14:creationId xmlns:p14="http://schemas.microsoft.com/office/powerpoint/2010/main" val="29157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FB24A-E8EC-94D1-6403-28B7DEB1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2" y="1663521"/>
            <a:ext cx="8279354" cy="3479979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9191419-34DE-3092-A967-9448A69770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3A8ECD-03A9-9598-CFF2-354628D0A5A4}"/>
              </a:ext>
            </a:extLst>
          </p:cNvPr>
          <p:cNvCxnSpPr>
            <a:cxnSpLocks/>
          </p:cNvCxnSpPr>
          <p:nvPr/>
        </p:nvCxnSpPr>
        <p:spPr>
          <a:xfrm>
            <a:off x="-7257" y="1365891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50C6F3A-BD65-6170-C192-B80CD018A8D3}"/>
              </a:ext>
            </a:extLst>
          </p:cNvPr>
          <p:cNvSpPr txBox="1">
            <a:spLocks/>
          </p:cNvSpPr>
          <p:nvPr/>
        </p:nvSpPr>
        <p:spPr>
          <a:xfrm>
            <a:off x="416018" y="556440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b="1" dirty="0"/>
              <a:t>Outliers of port alive duration (S)</a:t>
            </a:r>
          </a:p>
        </p:txBody>
      </p:sp>
    </p:spTree>
    <p:extLst>
      <p:ext uri="{BB962C8B-B14F-4D97-AF65-F5344CB8AC3E}">
        <p14:creationId xmlns:p14="http://schemas.microsoft.com/office/powerpoint/2010/main" val="14141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5C2CBF-246A-C1EB-E96F-2FCBBA732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" t="-6522" r="-5357" b="723"/>
          <a:stretch/>
        </p:blipFill>
        <p:spPr>
          <a:xfrm>
            <a:off x="188682" y="1613526"/>
            <a:ext cx="9130376" cy="3451959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AB98586-937B-7BFD-7DED-5BA03CDC9B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A6D6F7-70D6-B404-11D0-6C2CFD562CDB}"/>
              </a:ext>
            </a:extLst>
          </p:cNvPr>
          <p:cNvCxnSpPr>
            <a:cxnSpLocks/>
          </p:cNvCxnSpPr>
          <p:nvPr/>
        </p:nvCxnSpPr>
        <p:spPr>
          <a:xfrm>
            <a:off x="-7257" y="1365891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0D8FA9C-2C7D-B39C-04E5-E1F153F798FF}"/>
              </a:ext>
            </a:extLst>
          </p:cNvPr>
          <p:cNvSpPr txBox="1">
            <a:spLocks/>
          </p:cNvSpPr>
          <p:nvPr/>
        </p:nvSpPr>
        <p:spPr>
          <a:xfrm>
            <a:off x="416018" y="556440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400" b="1" dirty="0"/>
              <a:t>Outliers of delta port alive duration (S)</a:t>
            </a:r>
          </a:p>
        </p:txBody>
      </p:sp>
    </p:spTree>
    <p:extLst>
      <p:ext uri="{BB962C8B-B14F-4D97-AF65-F5344CB8AC3E}">
        <p14:creationId xmlns:p14="http://schemas.microsoft.com/office/powerpoint/2010/main" val="1151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BE7D9-2F7D-598C-9D3D-6B819987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7" y="2220537"/>
            <a:ext cx="3027251" cy="1790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3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Basic statistical analysis </a:t>
            </a:r>
            <a:br>
              <a:rPr lang="en-US" sz="23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6FD17-D960-F45D-26E7-8F84CA7C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44" y="500046"/>
            <a:ext cx="3740650" cy="40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EB955-7FAA-AADB-F408-5F52ADDD0C61}"/>
              </a:ext>
            </a:extLst>
          </p:cNvPr>
          <p:cNvSpPr txBox="1"/>
          <p:nvPr/>
        </p:nvSpPr>
        <p:spPr>
          <a:xfrm>
            <a:off x="0" y="965202"/>
            <a:ext cx="3243473" cy="39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between features</a:t>
            </a: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700" y="419555"/>
            <a:ext cx="4945891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C2BE84-0AD1-99A4-068B-AAE4C480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" b="-2"/>
          <a:stretch/>
        </p:blipFill>
        <p:spPr bwMode="auto">
          <a:xfrm>
            <a:off x="3838700" y="419555"/>
            <a:ext cx="4945891" cy="43343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C1FC4B-934F-7439-2670-41EDD9881F3F}"/>
              </a:ext>
            </a:extLst>
          </p:cNvPr>
          <p:cNvCxnSpPr>
            <a:cxnSpLocks/>
          </p:cNvCxnSpPr>
          <p:nvPr/>
        </p:nvCxnSpPr>
        <p:spPr>
          <a:xfrm>
            <a:off x="-7257" y="1532802"/>
            <a:ext cx="3380377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1989F4B-5577-02A2-541E-46F51CFDF27A}"/>
              </a:ext>
            </a:extLst>
          </p:cNvPr>
          <p:cNvCxnSpPr>
            <a:cxnSpLocks/>
          </p:cNvCxnSpPr>
          <p:nvPr/>
        </p:nvCxnSpPr>
        <p:spPr>
          <a:xfrm>
            <a:off x="-7257" y="3870251"/>
            <a:ext cx="1628995" cy="1105789"/>
          </a:xfrm>
          <a:prstGeom prst="bentConnector3">
            <a:avLst>
              <a:gd name="adj1" fmla="val 10838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3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3309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413971"/>
            <a:ext cx="8249304" cy="3463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F4C9B-F069-3894-54E3-BD0B49648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70003"/>
            <a:ext cx="6858000" cy="2455944"/>
          </a:xfrm>
        </p:spPr>
        <p:txBody>
          <a:bodyPr anchor="ctr">
            <a:normAutofit/>
          </a:bodyPr>
          <a:lstStyle/>
          <a:p>
            <a:r>
              <a:rPr lang="en-GB" sz="5400" dirty="0"/>
              <a:t>Q1</a:t>
            </a:r>
            <a:br>
              <a:rPr lang="en-GB" sz="5400" dirty="0"/>
            </a:br>
            <a:r>
              <a:rPr lang="en-GB" sz="5400" dirty="0"/>
              <a:t>Obtain the baseline performance</a:t>
            </a:r>
            <a:endParaRPr lang="en-US" sz="5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4766031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0DECB-0617-EC08-CD6C-EDB33F70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290197"/>
            <a:ext cx="7606349" cy="975416"/>
          </a:xfrm>
        </p:spPr>
        <p:txBody>
          <a:bodyPr anchor="b">
            <a:normAutofit/>
          </a:bodyPr>
          <a:lstStyle/>
          <a:p>
            <a:r>
              <a:rPr lang="en-GB" sz="3100">
                <a:highlight>
                  <a:srgbClr val="FFFFFF"/>
                </a:highlight>
              </a:rPr>
              <a:t>Plot the training and testing losses vs. the number of epochs</a:t>
            </a:r>
            <a:endParaRPr lang="en-US" sz="3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FE600CA-1C1E-4100-413F-1E0D8688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9" y="1652309"/>
            <a:ext cx="6201697" cy="31938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67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3309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413971"/>
            <a:ext cx="8249304" cy="3463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F4C9B-F069-3894-54E3-BD0B49648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70003"/>
            <a:ext cx="6858000" cy="2455944"/>
          </a:xfrm>
        </p:spPr>
        <p:txBody>
          <a:bodyPr anchor="ctr">
            <a:normAutofit/>
          </a:bodyPr>
          <a:lstStyle/>
          <a:p>
            <a:r>
              <a:rPr lang="en-GB" sz="5400" dirty="0"/>
              <a:t>Problem’s overview</a:t>
            </a:r>
            <a:endParaRPr lang="en-US" sz="5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4766031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63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9A25CA-F671-6381-883C-4378425051D5}"/>
              </a:ext>
            </a:extLst>
          </p:cNvPr>
          <p:cNvCxnSpPr>
            <a:cxnSpLocks/>
          </p:cNvCxnSpPr>
          <p:nvPr/>
        </p:nvCxnSpPr>
        <p:spPr>
          <a:xfrm>
            <a:off x="-5836" y="851477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40C804A-04A5-442B-D0FB-A659F0C210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6820" y="3199793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B552021-A212-8754-A646-2C21E633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5" y="126699"/>
            <a:ext cx="7549592" cy="618991"/>
          </a:xfrm>
        </p:spPr>
        <p:txBody>
          <a:bodyPr anchor="b">
            <a:normAutofit/>
          </a:bodyPr>
          <a:lstStyle/>
          <a:p>
            <a:r>
              <a:rPr lang="en-US" sz="3600" dirty="0"/>
              <a:t>Run Baseline model over 5 Runs</a:t>
            </a:r>
          </a:p>
        </p:txBody>
      </p:sp>
      <p:pic>
        <p:nvPicPr>
          <p:cNvPr id="12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A782166-A48C-6AEA-EDD4-989E61D8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1062104"/>
            <a:ext cx="8626549" cy="3019291"/>
          </a:xfrm>
          <a:prstGeom prst="rect">
            <a:avLst/>
          </a:prstGeom>
        </p:spPr>
      </p:pic>
      <p:graphicFrame>
        <p:nvGraphicFramePr>
          <p:cNvPr id="13" name="Google Shape;86;p18">
            <a:extLst>
              <a:ext uri="{FF2B5EF4-FFF2-40B4-BE49-F238E27FC236}">
                <a16:creationId xmlns:a16="http://schemas.microsoft.com/office/drawing/2014/main" id="{39221C70-AE80-ABBA-8F78-870B8C41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94884"/>
              </p:ext>
            </p:extLst>
          </p:nvPr>
        </p:nvGraphicFramePr>
        <p:xfrm>
          <a:off x="595245" y="4348476"/>
          <a:ext cx="6063550" cy="668325"/>
        </p:xfrm>
        <a:graphic>
          <a:graphicData uri="http://schemas.openxmlformats.org/drawingml/2006/table">
            <a:tbl>
              <a:tblPr>
                <a:noFill/>
                <a:tableStyleId>{4F3D4F83-F126-4409-852E-84B6BD25FE53}</a:tableStyleId>
              </a:tblPr>
              <a:tblGrid>
                <a:gridCol w="10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Max training </a:t>
                      </a:r>
                      <a:r>
                        <a:rPr lang="en-GB" sz="800" b="0" i="0" u="none" strike="noStrike" kern="1200" dirty="0" err="1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acc</a:t>
                      </a:r>
                      <a:endParaRPr sz="800" b="0" i="0" u="none" strike="noStrike" kern="1200" dirty="0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Max test </a:t>
                      </a:r>
                      <a:r>
                        <a:rPr lang="en-GB" sz="800" b="0" i="0" u="none" strike="noStrike" kern="1200" dirty="0" err="1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acc</a:t>
                      </a:r>
                      <a:endParaRPr sz="800" b="0" i="0" u="none" strike="noStrike" kern="1200" dirty="0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Min training </a:t>
                      </a:r>
                      <a:r>
                        <a:rPr lang="en-GB" sz="800" b="0" i="0" u="none" strike="noStrike" kern="1200" dirty="0" err="1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acc</a:t>
                      </a:r>
                      <a:endParaRPr sz="800" b="0" i="0" u="none" strike="noStrike" kern="1200" dirty="0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Min test </a:t>
                      </a:r>
                      <a:r>
                        <a:rPr lang="en-GB" sz="800" b="0" i="0" u="none" strike="noStrike" kern="1200" dirty="0" err="1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acc</a:t>
                      </a:r>
                      <a:endParaRPr sz="800" b="0" i="0" u="none" strike="noStrike" kern="1200" dirty="0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i="0" u="none" strike="noStrike" kern="1200" dirty="0" err="1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Avg</a:t>
                      </a:r>
                      <a:r>
                        <a:rPr lang="en-GB" sz="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 training </a:t>
                      </a:r>
                      <a:r>
                        <a:rPr lang="en-GB" sz="800" b="0" i="0" u="none" strike="noStrike" kern="1200" dirty="0" err="1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acc</a:t>
                      </a:r>
                      <a:endParaRPr sz="800" b="0" i="0" u="none" strike="noStrike" kern="1200" dirty="0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i="0" u="none" strike="noStrike" kern="1200" dirty="0" err="1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Avg</a:t>
                      </a:r>
                      <a:r>
                        <a:rPr lang="en-GB" sz="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 test </a:t>
                      </a:r>
                      <a:r>
                        <a:rPr lang="en-GB" sz="800" b="0" i="0" u="none" strike="noStrike" kern="1200" dirty="0" err="1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cs typeface="Arial"/>
                        </a:rPr>
                        <a:t>acc</a:t>
                      </a:r>
                      <a:endParaRPr sz="800" b="0" i="0" u="none" strike="noStrike" kern="1200" dirty="0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  <a:cs typeface="Arial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57.62%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56.72%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56.72%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56.72%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56.72%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56.72%</a:t>
                      </a:r>
                    </a:p>
                  </a:txBody>
                  <a:tcPr marL="7620" marR="7620" marT="7620" marB="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4C4757A-51D1-0566-27C4-E99F42630280}"/>
              </a:ext>
            </a:extLst>
          </p:cNvPr>
          <p:cNvSpPr txBox="1"/>
          <p:nvPr/>
        </p:nvSpPr>
        <p:spPr>
          <a:xfrm>
            <a:off x="926592" y="988059"/>
            <a:ext cx="1219200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" dirty="0"/>
              <a:t>Accuracy over 5 runs on train set</a:t>
            </a:r>
          </a:p>
        </p:txBody>
      </p:sp>
    </p:spTree>
    <p:extLst>
      <p:ext uri="{BB962C8B-B14F-4D97-AF65-F5344CB8AC3E}">
        <p14:creationId xmlns:p14="http://schemas.microsoft.com/office/powerpoint/2010/main" val="38954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11FD-6A35-AF93-DE80-101A4446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40140" cy="810561"/>
          </a:xfrm>
        </p:spPr>
        <p:txBody>
          <a:bodyPr anchor="b">
            <a:normAutofit/>
          </a:bodyPr>
          <a:lstStyle/>
          <a:p>
            <a:r>
              <a:rPr lang="en-GB" sz="3100" dirty="0"/>
              <a:t>Confusion matrix based on the average test accuracy</a:t>
            </a:r>
            <a:endParaRPr lang="en-US" sz="31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811FDEC-7120-6ABA-2909-9675783DED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6820" y="3199793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29A9D0-5197-240B-7098-E8C805A9B784}"/>
              </a:ext>
            </a:extLst>
          </p:cNvPr>
          <p:cNvCxnSpPr>
            <a:cxnSpLocks/>
          </p:cNvCxnSpPr>
          <p:nvPr/>
        </p:nvCxnSpPr>
        <p:spPr>
          <a:xfrm>
            <a:off x="0" y="1021958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E47066-EA31-5A27-2983-6A3D800F1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28" y="1149993"/>
            <a:ext cx="4340543" cy="39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F11FD-6A35-AF93-DE80-101A4446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89" y="1732374"/>
            <a:ext cx="3136011" cy="10260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5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2D T-SNE for the training dataset</a:t>
            </a: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137143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09799"/>
            <a:ext cx="4507025" cy="4067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5CF615B-DB8A-EF58-09E3-8CA4110FB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247" y="504038"/>
            <a:ext cx="4150036" cy="40670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5676" y="4766304"/>
            <a:ext cx="4505706" cy="34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8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137143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09799"/>
            <a:ext cx="4507025" cy="4067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B248A-50EF-FE63-CFAB-0F4B6C779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452" y="496266"/>
            <a:ext cx="4192807" cy="41089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5676" y="4766304"/>
            <a:ext cx="4505706" cy="34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467EEB-D345-3F2D-BE35-9AF77F7724DB}"/>
              </a:ext>
            </a:extLst>
          </p:cNvPr>
          <p:cNvSpPr txBox="1">
            <a:spLocks/>
          </p:cNvSpPr>
          <p:nvPr/>
        </p:nvSpPr>
        <p:spPr>
          <a:xfrm>
            <a:off x="864489" y="1732374"/>
            <a:ext cx="3136011" cy="1026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500" dirty="0">
                <a:highlight>
                  <a:srgbClr val="FFFFFF"/>
                </a:highlight>
              </a:rPr>
              <a:t>2D T-SNE for the validation dataset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9752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137143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09799"/>
            <a:ext cx="4507025" cy="4067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078762E-014A-8DF8-D399-3A65F1373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"/>
          <a:stretch/>
        </p:blipFill>
        <p:spPr>
          <a:xfrm>
            <a:off x="4373147" y="479318"/>
            <a:ext cx="4203546" cy="411841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5676" y="4766304"/>
            <a:ext cx="4505706" cy="34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15DBFD-26C2-E46C-CBB7-196598B9E2B8}"/>
              </a:ext>
            </a:extLst>
          </p:cNvPr>
          <p:cNvSpPr txBox="1">
            <a:spLocks/>
          </p:cNvSpPr>
          <p:nvPr/>
        </p:nvSpPr>
        <p:spPr>
          <a:xfrm>
            <a:off x="864489" y="1732374"/>
            <a:ext cx="3136011" cy="1026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500" dirty="0">
                <a:highlight>
                  <a:srgbClr val="FFFFFF"/>
                </a:highlight>
              </a:rPr>
              <a:t>2D T-SNE for the test dataset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769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91743" y="-36760"/>
            <a:ext cx="5360514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791788"/>
            <a:ext cx="8249304" cy="25187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3DB82-ED60-E32B-CBF5-52AA0EE2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388" y="1188512"/>
            <a:ext cx="7377223" cy="1984706"/>
          </a:xfrm>
        </p:spPr>
        <p:txBody>
          <a:bodyPr anchor="ctr">
            <a:normAutofit fontScale="90000"/>
          </a:bodyPr>
          <a:lstStyle/>
          <a:p>
            <a:r>
              <a:rPr lang="en-US" sz="5000" dirty="0">
                <a:highlight>
                  <a:srgbClr val="FFFFFF"/>
                </a:highlight>
              </a:rPr>
              <a:t>Q2</a:t>
            </a:r>
            <a:br>
              <a:rPr lang="en-US" sz="5000" dirty="0">
                <a:highlight>
                  <a:srgbClr val="FFFFFF"/>
                </a:highlight>
              </a:rPr>
            </a:br>
            <a:r>
              <a:rPr lang="en-US" sz="5000" dirty="0">
                <a:highlight>
                  <a:srgbClr val="FFFFFF"/>
                </a:highlight>
              </a:rPr>
              <a:t> C</a:t>
            </a:r>
            <a:r>
              <a:rPr lang="en-US" sz="5000" dirty="0"/>
              <a:t>ompare dimensionality reduction to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6166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91743" y="-36760"/>
            <a:ext cx="5360514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791788"/>
            <a:ext cx="8249304" cy="25187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3DB82-ED60-E32B-CBF5-52AA0EE2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388" y="1188512"/>
            <a:ext cx="7377223" cy="1984706"/>
          </a:xfrm>
        </p:spPr>
        <p:txBody>
          <a:bodyPr anchor="ctr">
            <a:normAutofit/>
          </a:bodyPr>
          <a:lstStyle/>
          <a:p>
            <a:r>
              <a:rPr lang="en-US" sz="5000" dirty="0">
                <a:highlight>
                  <a:srgbClr val="FFFFFF"/>
                </a:highlight>
              </a:rPr>
              <a:t>Q2.1</a:t>
            </a:r>
            <a:br>
              <a:rPr lang="en-US" sz="5000" dirty="0">
                <a:highlight>
                  <a:srgbClr val="FFFFFF"/>
                </a:highlight>
              </a:rPr>
            </a:br>
            <a:r>
              <a:rPr lang="en-US" sz="5000" dirty="0">
                <a:highlight>
                  <a:srgbClr val="FFFFFF"/>
                </a:highlight>
              </a:rPr>
              <a:t>Dimensionality Reduction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3183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7838FF2-C73E-E120-D207-D16496FC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9" y="1673360"/>
            <a:ext cx="4012019" cy="29682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49270EA-8707-52B8-D5FA-3DFD75B2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09" y="1673360"/>
            <a:ext cx="4048492" cy="2968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2AE9AB-08D7-976B-1E00-0CA72B8E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7" y="291890"/>
            <a:ext cx="7838694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b="1" dirty="0">
                <a:highlight>
                  <a:srgbClr val="FFFFFF"/>
                </a:highlight>
              </a:rPr>
              <a:t>Applying PCA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9A25CA-F671-6381-883C-4378425051D5}"/>
              </a:ext>
            </a:extLst>
          </p:cNvPr>
          <p:cNvCxnSpPr>
            <a:cxnSpLocks/>
          </p:cNvCxnSpPr>
          <p:nvPr/>
        </p:nvCxnSpPr>
        <p:spPr>
          <a:xfrm>
            <a:off x="-5835" y="1369819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40C804A-04A5-442B-D0FB-A659F0C210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6820" y="3199793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03357-ED6F-D911-4E34-3EA1500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anchor="b">
            <a:normAutofit/>
          </a:bodyPr>
          <a:lstStyle/>
          <a:p>
            <a:r>
              <a:rPr lang="en-GB" sz="3600" b="1" dirty="0">
                <a:solidFill>
                  <a:schemeClr val="dk1"/>
                </a:solidFill>
                <a:highlight>
                  <a:srgbClr val="FFFFFF"/>
                </a:highlight>
              </a:rPr>
              <a:t>Best PCA selection</a:t>
            </a:r>
            <a:endParaRPr lang="en-US" sz="3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0001-4863-BB0C-1D05-91EAAC23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1949631"/>
            <a:ext cx="3398174" cy="272958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800" b="0" i="0" dirty="0">
                <a:effectLst/>
              </a:rPr>
              <a:t>The best number of features is:</a:t>
            </a:r>
          </a:p>
          <a:p>
            <a:pPr marL="342900" lvl="1" indent="0">
              <a:spcAft>
                <a:spcPts val="600"/>
              </a:spcAft>
              <a:buNone/>
            </a:pPr>
            <a:r>
              <a:rPr lang="en-US" sz="1500" b="0" i="0" dirty="0">
                <a:effectLst/>
              </a:rPr>
              <a:t> </a:t>
            </a:r>
            <a:r>
              <a:rPr lang="en-US" b="0" i="0" dirty="0">
                <a:effectLst/>
              </a:rPr>
              <a:t>17</a:t>
            </a:r>
            <a:r>
              <a:rPr lang="en-US" sz="1500" b="0" i="0" dirty="0">
                <a:effectLst/>
              </a:rPr>
              <a:t>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800" b="0" i="0" dirty="0">
                <a:effectLst/>
              </a:rPr>
              <a:t>with accuracy of test dataset:</a:t>
            </a:r>
          </a:p>
          <a:p>
            <a:pPr marL="342900" lvl="1" indent="0">
              <a:spcAft>
                <a:spcPts val="600"/>
              </a:spcAft>
              <a:buNone/>
            </a:pPr>
            <a:r>
              <a:rPr lang="en-US" b="0" i="0" dirty="0">
                <a:effectLst/>
              </a:rPr>
              <a:t> 60.96256971359253 %</a:t>
            </a:r>
            <a:endParaRPr lang="en-US" dirty="0"/>
          </a:p>
        </p:txBody>
      </p:sp>
      <p:pic>
        <p:nvPicPr>
          <p:cNvPr id="7" name="Graphic 6" descr="Trophy">
            <a:extLst>
              <a:ext uri="{FF2B5EF4-FFF2-40B4-BE49-F238E27FC236}">
                <a16:creationId xmlns:a16="http://schemas.microsoft.com/office/drawing/2014/main" id="{76706C27-DB9B-9B49-3EA3-469674A72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161" y="1863191"/>
            <a:ext cx="2785683" cy="27856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7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03357-ED6F-D911-4E34-3EA1500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9" y="1752705"/>
            <a:ext cx="3038131" cy="16839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8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T-SNE plot after applying PCA on train dataset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5EB30-D167-FA93-AFEE-D7897E52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46" y="446658"/>
            <a:ext cx="4462083" cy="43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BE015EC-65A1-98F5-E0D4-5B2874FD3E6F}"/>
              </a:ext>
            </a:extLst>
          </p:cNvPr>
          <p:cNvSpPr txBox="1"/>
          <p:nvPr/>
        </p:nvSpPr>
        <p:spPr>
          <a:xfrm>
            <a:off x="188683" y="2773669"/>
            <a:ext cx="23719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TCP-SYN Flood attacks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Port scan attacks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Flow Table Overflow attacks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Blackhole attacks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Traffic Diversion attacks</a:t>
            </a:r>
            <a:endParaRPr lang="en-GB" sz="105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2E1DD6-48F9-B540-DA2C-5756E368C0B7}"/>
              </a:ext>
            </a:extLst>
          </p:cNvPr>
          <p:cNvGrpSpPr/>
          <p:nvPr/>
        </p:nvGrpSpPr>
        <p:grpSpPr>
          <a:xfrm>
            <a:off x="1374653" y="1785794"/>
            <a:ext cx="3487939" cy="2481405"/>
            <a:chOff x="2269476" y="1480448"/>
            <a:chExt cx="3487939" cy="2481405"/>
          </a:xfrm>
        </p:grpSpPr>
        <p:pic>
          <p:nvPicPr>
            <p:cNvPr id="11" name="Graphic 10" descr="Programmer male with solid fill">
              <a:extLst>
                <a:ext uri="{FF2B5EF4-FFF2-40B4-BE49-F238E27FC236}">
                  <a16:creationId xmlns:a16="http://schemas.microsoft.com/office/drawing/2014/main" id="{E7114B39-FA47-5250-5B13-5CCAFDF6E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9476" y="1480448"/>
              <a:ext cx="816262" cy="816262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92133BA-CFF4-D789-5E0F-2A316B9195BB}"/>
                </a:ext>
              </a:extLst>
            </p:cNvPr>
            <p:cNvGrpSpPr/>
            <p:nvPr/>
          </p:nvGrpSpPr>
          <p:grpSpPr>
            <a:xfrm>
              <a:off x="3314151" y="1591517"/>
              <a:ext cx="2443264" cy="2370336"/>
              <a:chOff x="3314151" y="1591517"/>
              <a:chExt cx="2443264" cy="2370336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49794BB-2DE3-D370-C7D0-A9E9636E964C}"/>
                  </a:ext>
                </a:extLst>
              </p:cNvPr>
              <p:cNvGrpSpPr/>
              <p:nvPr/>
            </p:nvGrpSpPr>
            <p:grpSpPr>
              <a:xfrm>
                <a:off x="3385475" y="1591517"/>
                <a:ext cx="2371940" cy="2355906"/>
                <a:chOff x="3385475" y="1591517"/>
                <a:chExt cx="2371940" cy="2355906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E36FFC4-ED3B-5B8E-6307-A90A39E370FA}"/>
                    </a:ext>
                  </a:extLst>
                </p:cNvPr>
                <p:cNvGrpSpPr/>
                <p:nvPr/>
              </p:nvGrpSpPr>
              <p:grpSpPr>
                <a:xfrm>
                  <a:off x="3458206" y="1661197"/>
                  <a:ext cx="2076035" cy="2106408"/>
                  <a:chOff x="3964671" y="1587502"/>
                  <a:chExt cx="2470233" cy="2249041"/>
                </a:xfrm>
              </p:grpSpPr>
              <p:pic>
                <p:nvPicPr>
                  <p:cNvPr id="3" name="Graphic 2" descr="Database with solid fill">
                    <a:extLst>
                      <a:ext uri="{FF2B5EF4-FFF2-40B4-BE49-F238E27FC236}">
                        <a16:creationId xmlns:a16="http://schemas.microsoft.com/office/drawing/2014/main" id="{7AAE574A-1F23-915E-5FE9-CA3BACA307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5480" y="1587502"/>
                    <a:ext cx="628650" cy="628650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 descr="Server with solid fill">
                    <a:extLst>
                      <a:ext uri="{FF2B5EF4-FFF2-40B4-BE49-F238E27FC236}">
                        <a16:creationId xmlns:a16="http://schemas.microsoft.com/office/drawing/2014/main" id="{AF63C3A5-AE34-08A8-0DD4-ADD8C2A67A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5005" y="2448379"/>
                    <a:ext cx="653143" cy="653143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Computer with solid fill">
                    <a:extLst>
                      <a:ext uri="{FF2B5EF4-FFF2-40B4-BE49-F238E27FC236}">
                        <a16:creationId xmlns:a16="http://schemas.microsoft.com/office/drawing/2014/main" id="{AD55FC3D-20A1-7B4A-0269-0D83F38F8F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64671" y="2460625"/>
                    <a:ext cx="628650" cy="628650"/>
                  </a:xfrm>
                  <a:prstGeom prst="rect">
                    <a:avLst/>
                  </a:prstGeom>
                </p:spPr>
              </p:pic>
              <p:pic>
                <p:nvPicPr>
                  <p:cNvPr id="12" name="Graphic 11" descr="Computer with solid fill">
                    <a:extLst>
                      <a:ext uri="{FF2B5EF4-FFF2-40B4-BE49-F238E27FC236}">
                        <a16:creationId xmlns:a16="http://schemas.microsoft.com/office/drawing/2014/main" id="{6B049CFC-38DD-FCC1-610D-73BE252920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03145" y="3207893"/>
                    <a:ext cx="628650" cy="628650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 descr="Computer with solid fill">
                    <a:extLst>
                      <a:ext uri="{FF2B5EF4-FFF2-40B4-BE49-F238E27FC236}">
                        <a16:creationId xmlns:a16="http://schemas.microsoft.com/office/drawing/2014/main" id="{57820C83-A0E1-E2C6-CA2C-FA0F6966BE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6254" y="2460625"/>
                    <a:ext cx="628650" cy="628650"/>
                  </a:xfrm>
                  <a:prstGeom prst="rect">
                    <a:avLst/>
                  </a:prstGeom>
                </p:spPr>
              </p:pic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64A3568A-02D6-2D70-F689-222CFE7EA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000" y="2774950"/>
                    <a:ext cx="412511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198A1BA-C61C-39A0-3DC6-3EDFE51896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17470" y="2770820"/>
                    <a:ext cx="388784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E0A0F5F-27EE-0C53-D18F-1336860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191577" y="3007177"/>
                    <a:ext cx="122943" cy="326572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F93B18F-7DD2-7E2D-244C-6A303F822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169805" y="2091539"/>
                    <a:ext cx="21771" cy="48021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D585F4E-E996-3289-5FA1-0A28E7F5FBD3}"/>
                    </a:ext>
                  </a:extLst>
                </p:cNvPr>
                <p:cNvSpPr/>
                <p:nvPr/>
              </p:nvSpPr>
              <p:spPr>
                <a:xfrm>
                  <a:off x="3385475" y="1591517"/>
                  <a:ext cx="2371940" cy="23559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8BCC5B-606C-85CC-28D5-A60FABE5D3A3}"/>
                  </a:ext>
                </a:extLst>
              </p:cNvPr>
              <p:cNvSpPr txBox="1"/>
              <p:nvPr/>
            </p:nvSpPr>
            <p:spPr>
              <a:xfrm>
                <a:off x="3314151" y="3684854"/>
                <a:ext cx="900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Network</a:t>
                </a:r>
                <a:endParaRPr lang="en-GB" sz="900" dirty="0"/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C1E8692-DA73-2AED-B7AB-7B24C899B3B9}"/>
                </a:ext>
              </a:extLst>
            </p:cNvPr>
            <p:cNvSpPr/>
            <p:nvPr/>
          </p:nvSpPr>
          <p:spPr>
            <a:xfrm>
              <a:off x="2993442" y="1795384"/>
              <a:ext cx="327239" cy="186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FFD3629-C631-DB92-F15C-364F4700BE46}"/>
              </a:ext>
            </a:extLst>
          </p:cNvPr>
          <p:cNvSpPr/>
          <p:nvPr/>
        </p:nvSpPr>
        <p:spPr>
          <a:xfrm>
            <a:off x="6681508" y="2137577"/>
            <a:ext cx="2059669" cy="8683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Multi Layer Perceptron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A7C8D65-8FFA-D115-B399-A838D00ED041}"/>
              </a:ext>
            </a:extLst>
          </p:cNvPr>
          <p:cNvSpPr/>
          <p:nvPr/>
        </p:nvSpPr>
        <p:spPr>
          <a:xfrm>
            <a:off x="5345735" y="2202591"/>
            <a:ext cx="813940" cy="71502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Network tracker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0E3A98F-41B0-63D3-A380-1285BB17E343}"/>
              </a:ext>
            </a:extLst>
          </p:cNvPr>
          <p:cNvSpPr/>
          <p:nvPr/>
        </p:nvSpPr>
        <p:spPr>
          <a:xfrm>
            <a:off x="4955133" y="2478555"/>
            <a:ext cx="327239" cy="1863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F164849-B3D0-D973-6D51-D264832B94AD}"/>
              </a:ext>
            </a:extLst>
          </p:cNvPr>
          <p:cNvSpPr/>
          <p:nvPr/>
        </p:nvSpPr>
        <p:spPr>
          <a:xfrm>
            <a:off x="6223038" y="2478555"/>
            <a:ext cx="419780" cy="1863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B6648D-5BF3-9F1A-C172-0D18CB9D18FA}"/>
              </a:ext>
            </a:extLst>
          </p:cNvPr>
          <p:cNvGrpSpPr/>
          <p:nvPr/>
        </p:nvGrpSpPr>
        <p:grpSpPr>
          <a:xfrm>
            <a:off x="4898131" y="110635"/>
            <a:ext cx="3390889" cy="1902482"/>
            <a:chOff x="4592645" y="219284"/>
            <a:chExt cx="3390889" cy="19024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0CBC49-97ED-538E-F3FE-FD5DEE76D228}"/>
                </a:ext>
              </a:extLst>
            </p:cNvPr>
            <p:cNvSpPr txBox="1"/>
            <p:nvPr/>
          </p:nvSpPr>
          <p:spPr>
            <a:xfrm>
              <a:off x="4592645" y="252023"/>
              <a:ext cx="1650860" cy="1869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Switch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Port Number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 Received packets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Received bytes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Sent bytes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Sent packets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Port alive duration (s)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Delta received packets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Delta received bytes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Delta sent bytes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Delta received packets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8A13C1-0E18-41A6-8570-92F41F8684FB}"/>
                </a:ext>
              </a:extLst>
            </p:cNvPr>
            <p:cNvSpPr txBox="1"/>
            <p:nvPr/>
          </p:nvSpPr>
          <p:spPr>
            <a:xfrm>
              <a:off x="6061025" y="219284"/>
              <a:ext cx="1922509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Delta port alive duration (s)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Connection Point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Total Load/Rate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Total Load/Latest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Unknown Load/Rate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Unknown Load/Latest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Latest bytes counter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Active Flow Entries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Packets Looked 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50" dirty="0"/>
                <a:t>Packets Matched</a:t>
              </a:r>
            </a:p>
          </p:txBody>
        </p:sp>
      </p:grpSp>
      <p:sp>
        <p:nvSpPr>
          <p:cNvPr id="52" name="Arrow: Up 51">
            <a:extLst>
              <a:ext uri="{FF2B5EF4-FFF2-40B4-BE49-F238E27FC236}">
                <a16:creationId xmlns:a16="http://schemas.microsoft.com/office/drawing/2014/main" id="{4F87FFC2-339E-534C-FCF8-39D67ACCD7E1}"/>
              </a:ext>
            </a:extLst>
          </p:cNvPr>
          <p:cNvSpPr/>
          <p:nvPr/>
        </p:nvSpPr>
        <p:spPr>
          <a:xfrm>
            <a:off x="6266901" y="1998796"/>
            <a:ext cx="172361" cy="39025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D942E-8CD7-82EB-D9DD-304CFA914109}"/>
              </a:ext>
            </a:extLst>
          </p:cNvPr>
          <p:cNvSpPr txBox="1"/>
          <p:nvPr/>
        </p:nvSpPr>
        <p:spPr>
          <a:xfrm>
            <a:off x="6754317" y="3540077"/>
            <a:ext cx="183579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b="1" dirty="0"/>
              <a:t>Predict  the type of the traffic to the network whether it is normal traffic or one of the five possible attacks (predict the type of the attack). </a:t>
            </a:r>
          </a:p>
        </p:txBody>
      </p:sp>
      <p:sp>
        <p:nvSpPr>
          <p:cNvPr id="56" name="Google Shape;66;p15">
            <a:extLst>
              <a:ext uri="{FF2B5EF4-FFF2-40B4-BE49-F238E27FC236}">
                <a16:creationId xmlns:a16="http://schemas.microsoft.com/office/drawing/2014/main" id="{743A4465-67DC-F18F-9ED2-CCBE1E6F9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862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C000"/>
                </a:solidFill>
              </a:rPr>
              <a:t>Problem’s overview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D9ECCC55-E71B-40DB-299E-A82689A5BEE5}"/>
              </a:ext>
            </a:extLst>
          </p:cNvPr>
          <p:cNvSpPr/>
          <p:nvPr/>
        </p:nvSpPr>
        <p:spPr>
          <a:xfrm>
            <a:off x="7711342" y="3074816"/>
            <a:ext cx="221182" cy="3747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2D93E2E6-D873-364C-4904-DB058999AB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96797" y="3184980"/>
            <a:ext cx="2073726" cy="1843314"/>
          </a:xfrm>
          <a:prstGeom prst="bentConnector3">
            <a:avLst>
              <a:gd name="adj1" fmla="val 9055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6A103A-8734-FDA7-045A-A07D8449FDCD}"/>
              </a:ext>
            </a:extLst>
          </p:cNvPr>
          <p:cNvCxnSpPr>
            <a:cxnSpLocks/>
          </p:cNvCxnSpPr>
          <p:nvPr/>
        </p:nvCxnSpPr>
        <p:spPr>
          <a:xfrm>
            <a:off x="-7257" y="1198977"/>
            <a:ext cx="4646675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40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10514E-5081-E214-45F8-B314E20F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80" y="402384"/>
            <a:ext cx="4512669" cy="4422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4BDAB-D34C-1238-0D2C-28B55AC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9" y="1752705"/>
            <a:ext cx="3038131" cy="16839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8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T-SNE plot after applying PCA on test dataset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036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91743" y="-36760"/>
            <a:ext cx="5360514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791788"/>
            <a:ext cx="8249304" cy="25187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3DB82-ED60-E32B-CBF5-52AA0EE2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8512"/>
            <a:ext cx="6858000" cy="1913872"/>
          </a:xfrm>
        </p:spPr>
        <p:txBody>
          <a:bodyPr anchor="ctr">
            <a:normAutofit/>
          </a:bodyPr>
          <a:lstStyle/>
          <a:p>
            <a:r>
              <a:rPr lang="en-US" sz="5000" kern="120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Q2.2</a:t>
            </a:r>
            <a:br>
              <a:rPr lang="en-US" sz="5000" kern="12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r>
              <a:rPr lang="en-US" sz="5000" kern="12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Feature Selection </a:t>
            </a:r>
            <a:endParaRPr lang="en-US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1119E-8F63-3537-612A-E258D66B62AA}"/>
              </a:ext>
            </a:extLst>
          </p:cNvPr>
          <p:cNvSpPr txBox="1"/>
          <p:nvPr/>
        </p:nvSpPr>
        <p:spPr>
          <a:xfrm>
            <a:off x="1989097" y="4773691"/>
            <a:ext cx="525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N.B: all runs were calibrated on 200 epochs</a:t>
            </a:r>
          </a:p>
        </p:txBody>
      </p:sp>
    </p:spTree>
    <p:extLst>
      <p:ext uri="{BB962C8B-B14F-4D97-AF65-F5344CB8AC3E}">
        <p14:creationId xmlns:p14="http://schemas.microsoft.com/office/powerpoint/2010/main" val="36994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03357-ED6F-D911-4E34-3EA1500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20" y="273843"/>
            <a:ext cx="7886700" cy="1395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12775" lvl="1" algn="l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202124"/>
              </a:buClr>
              <a:buSzPts val="1150"/>
            </a:pPr>
            <a:r>
              <a:rPr lang="en-US" sz="39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Mutual Information 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E521AAF-8721-9735-6DFA-2A43E11E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530800"/>
            <a:ext cx="4135711" cy="3081104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1542861-998E-1CFD-F6A2-F23A81084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279" y="1530799"/>
            <a:ext cx="4166675" cy="30729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F01280-8CE9-8F6E-032C-8DC701E68407}"/>
              </a:ext>
            </a:extLst>
          </p:cNvPr>
          <p:cNvCxnSpPr>
            <a:cxnSpLocks/>
          </p:cNvCxnSpPr>
          <p:nvPr/>
        </p:nvCxnSpPr>
        <p:spPr>
          <a:xfrm>
            <a:off x="-7257" y="1365891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7C5DD40-91E9-048B-08C0-947F000740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63A08C-0D0C-7F89-36B6-9653B879830C}"/>
              </a:ext>
            </a:extLst>
          </p:cNvPr>
          <p:cNvSpPr txBox="1"/>
          <p:nvPr/>
        </p:nvSpPr>
        <p:spPr>
          <a:xfrm>
            <a:off x="-7257" y="4768629"/>
            <a:ext cx="7775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number of features equals 13 with accuracy of 63.99286985397339 % For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217645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03357-ED6F-D911-4E34-3EA1500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91" y="43878"/>
            <a:ext cx="7346729" cy="8357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12775" lvl="1" algn="l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202124"/>
              </a:buClr>
              <a:buSzPts val="1150"/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ANOVA</a:t>
            </a:r>
            <a:endParaRPr lang="en-US" sz="3900" kern="12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4D8D98C-DED5-20DF-46C6-307E7382F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8"/>
          <a:stretch/>
        </p:blipFill>
        <p:spPr>
          <a:xfrm>
            <a:off x="0" y="1459546"/>
            <a:ext cx="4352868" cy="29592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8CFC5F-12BB-433D-39F3-7915A176A49D}"/>
              </a:ext>
            </a:extLst>
          </p:cNvPr>
          <p:cNvCxnSpPr>
            <a:cxnSpLocks/>
          </p:cNvCxnSpPr>
          <p:nvPr/>
        </p:nvCxnSpPr>
        <p:spPr>
          <a:xfrm>
            <a:off x="-7258" y="1082863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81271DC-19D7-8A32-6CCC-73C6683C3A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CC151B8D-0FC0-EC69-ED29-75CC432269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48"/>
          <a:stretch/>
        </p:blipFill>
        <p:spPr>
          <a:xfrm>
            <a:off x="4352868" y="1459546"/>
            <a:ext cx="4397136" cy="29592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BAAC4-02D6-B42A-3B69-9D7C52331637}"/>
              </a:ext>
            </a:extLst>
          </p:cNvPr>
          <p:cNvSpPr txBox="1"/>
          <p:nvPr/>
        </p:nvSpPr>
        <p:spPr>
          <a:xfrm>
            <a:off x="-7257" y="4768629"/>
            <a:ext cx="7775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number of features equals 4 with accuracy of 63.814616203308105% For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422891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03357-ED6F-D911-4E34-3EA1500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anchor="b">
            <a:normAutofit/>
          </a:bodyPr>
          <a:lstStyle/>
          <a:p>
            <a:r>
              <a:rPr lang="en-GB" sz="3600" dirty="0">
                <a:highlight>
                  <a:srgbClr val="FFFFFF"/>
                </a:highlight>
              </a:rPr>
              <a:t>The best model: </a:t>
            </a:r>
            <a:r>
              <a:rPr lang="en-US" sz="3600" kern="12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Mutual Information 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0001-4863-BB0C-1D05-91EAAC23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9" y="2002347"/>
            <a:ext cx="3992994" cy="26465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optimum number of features is: </a:t>
            </a:r>
          </a:p>
          <a:p>
            <a:pPr marL="342900" lvl="1" indent="0">
              <a:buNone/>
            </a:pPr>
            <a:r>
              <a:rPr lang="en-US" dirty="0"/>
              <a:t>13 </a:t>
            </a:r>
          </a:p>
          <a:p>
            <a:pPr marL="342900" lvl="1" indent="0">
              <a:buNone/>
            </a:pPr>
            <a:r>
              <a:rPr lang="en-US" dirty="0"/>
              <a:t>And their indices are:</a:t>
            </a:r>
          </a:p>
          <a:p>
            <a:pPr marL="342900" lvl="1" indent="0">
              <a:buNone/>
            </a:pPr>
            <a:r>
              <a:rPr lang="en-US" dirty="0"/>
              <a:t>[4 17 18 2 3 1 0 7 6 16 14 5 12]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With accuracy of test dataset:</a:t>
            </a:r>
          </a:p>
          <a:p>
            <a:pPr marL="342900" lvl="1" indent="0">
              <a:buNone/>
            </a:pPr>
            <a:r>
              <a:rPr lang="en-US" dirty="0"/>
              <a:t>63.99286985397339 % </a:t>
            </a:r>
          </a:p>
        </p:txBody>
      </p:sp>
      <p:pic>
        <p:nvPicPr>
          <p:cNvPr id="7" name="Graphic 6" descr="Trophy">
            <a:extLst>
              <a:ext uri="{FF2B5EF4-FFF2-40B4-BE49-F238E27FC236}">
                <a16:creationId xmlns:a16="http://schemas.microsoft.com/office/drawing/2014/main" id="{76706C27-DB9B-9B49-3EA3-469674A72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161" y="1863191"/>
            <a:ext cx="2785683" cy="27856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2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A75860F-7BC4-EC61-36D3-FB3385E1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69" y="515238"/>
            <a:ext cx="4152000" cy="40689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F13ABB-E93F-7CFD-6051-C0D62F85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9" y="1752705"/>
            <a:ext cx="3136460" cy="19201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8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T-SNE plot after applying mutual information on train dataset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32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2C98F1BE-FBFF-EE5C-4396-AD92D74E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69" y="515238"/>
            <a:ext cx="4152000" cy="4068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9D188-A18C-1E3E-FD03-302DDB85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9" y="1752705"/>
            <a:ext cx="3136460" cy="19201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800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T-SNE plot after applying mutual information on test dataset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96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39089-63FE-20A7-4B05-9D721780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394486"/>
            <a:ext cx="3212237" cy="900271"/>
          </a:xfrm>
        </p:spPr>
        <p:txBody>
          <a:bodyPr anchor="b">
            <a:normAutofit/>
          </a:bodyPr>
          <a:lstStyle/>
          <a:p>
            <a:r>
              <a:rPr lang="en-US" sz="2700" dirty="0"/>
              <a:t>Comparison between models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458684"/>
            <a:ext cx="301752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766C-3CA0-AB95-D1FE-706B0748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9" y="1523325"/>
            <a:ext cx="3212238" cy="2633958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PCA validation Accuracy </a:t>
            </a:r>
          </a:p>
          <a:p>
            <a:pPr marL="342900" lvl="1" indent="0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50.62388777732849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Mutual information validation Accuracy </a:t>
            </a:r>
          </a:p>
          <a:p>
            <a:pPr marL="342900" lvl="1" indent="0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51.69340372085571 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ANOVA validation Accuracy </a:t>
            </a:r>
          </a:p>
          <a:p>
            <a:pPr marL="342900" lvl="1" indent="0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51.871657371520996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69382" y="4540020"/>
            <a:ext cx="555498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28692" y="161401"/>
            <a:ext cx="555498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266219"/>
            <a:ext cx="4638730" cy="4436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06744B-B180-D77A-C391-184414C56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759917"/>
              </p:ext>
            </p:extLst>
          </p:nvPr>
        </p:nvGraphicFramePr>
        <p:xfrm>
          <a:off x="4490803" y="487870"/>
          <a:ext cx="4221014" cy="4112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183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2E7BA-FA1A-8362-F913-512DA4AB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290197"/>
            <a:ext cx="7606349" cy="975416"/>
          </a:xfrm>
        </p:spPr>
        <p:txBody>
          <a:bodyPr anchor="b">
            <a:normAutofit/>
          </a:bodyPr>
          <a:lstStyle/>
          <a:p>
            <a:r>
              <a:rPr lang="en-GB" sz="3100" dirty="0"/>
              <a:t>Confusion matrix </a:t>
            </a:r>
            <a:br>
              <a:rPr lang="en-GB" sz="3100" dirty="0"/>
            </a:br>
            <a:r>
              <a:rPr lang="en-GB" sz="3100" dirty="0"/>
              <a:t>(After training with </a:t>
            </a:r>
            <a:r>
              <a:rPr lang="en-US" sz="3100" b="0" i="0" dirty="0">
                <a:effectLst/>
                <a:latin typeface="Courier New" panose="02070309020205020404" pitchFamily="49" charset="0"/>
              </a:rPr>
              <a:t>ANOVA</a:t>
            </a:r>
            <a:r>
              <a:rPr lang="en-GB" sz="3100" dirty="0"/>
              <a:t>)</a:t>
            </a:r>
            <a:endParaRPr lang="en-US" sz="3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5BEDEE5-FA3A-3796-7C75-909B7180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15" y="1658640"/>
            <a:ext cx="3469911" cy="3200993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DB65263-862A-BAC1-B6C0-204F21BCCA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3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91743" y="-36760"/>
            <a:ext cx="5360514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791788"/>
            <a:ext cx="8249304" cy="25187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3DB82-ED60-E32B-CBF5-52AA0EE2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8512"/>
            <a:ext cx="6858000" cy="1913872"/>
          </a:xfrm>
        </p:spPr>
        <p:txBody>
          <a:bodyPr anchor="ctr">
            <a:normAutofit fontScale="90000"/>
          </a:bodyPr>
          <a:lstStyle/>
          <a:p>
            <a:r>
              <a:rPr lang="en-US" sz="5000" kern="12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Q3</a:t>
            </a:r>
            <a:br>
              <a:rPr lang="en-US" sz="5000" kern="12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r>
              <a:rPr lang="en-US" sz="5000" kern="12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GB" sz="5400" dirty="0">
                <a:highlight>
                  <a:srgbClr val="FFFFFF"/>
                </a:highlight>
              </a:rPr>
              <a:t>Vary the MLP parameters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286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3309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413971"/>
            <a:ext cx="8249304" cy="3463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F4C9B-F069-3894-54E3-BD0B49648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70003"/>
            <a:ext cx="6858000" cy="2455944"/>
          </a:xfrm>
        </p:spPr>
        <p:txBody>
          <a:bodyPr anchor="ctr">
            <a:normAutofit/>
          </a:bodyPr>
          <a:lstStyle/>
          <a:p>
            <a:r>
              <a:rPr lang="en-GB" sz="5400" dirty="0"/>
              <a:t>Flowchart</a:t>
            </a:r>
            <a:endParaRPr lang="en-US" sz="5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4766031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9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3200" b="1" dirty="0">
                <a:solidFill>
                  <a:schemeClr val="dk1"/>
                </a:solidFill>
                <a:highlight>
                  <a:srgbClr val="FFFFFF"/>
                </a:highlight>
              </a:rPr>
              <a:t>Q3.1) Batch Size</a:t>
            </a:r>
            <a:endParaRPr sz="32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D94A0A-8AF4-A5F3-C19A-F4F82B04DFA1}"/>
              </a:ext>
            </a:extLst>
          </p:cNvPr>
          <p:cNvCxnSpPr>
            <a:cxnSpLocks/>
          </p:cNvCxnSpPr>
          <p:nvPr/>
        </p:nvCxnSpPr>
        <p:spPr>
          <a:xfrm>
            <a:off x="-7088" y="1072988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76DFBC-DE95-7EB3-B598-D78A53C03083}"/>
              </a:ext>
            </a:extLst>
          </p:cNvPr>
          <p:cNvSpPr txBox="1"/>
          <p:nvPr/>
        </p:nvSpPr>
        <p:spPr>
          <a:xfrm>
            <a:off x="528827" y="4841385"/>
            <a:ext cx="6177516" cy="269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dirty="0">
                <a:solidFill>
                  <a:schemeClr val="dk1"/>
                </a:solidFill>
                <a:highlight>
                  <a:srgbClr val="FFFFFF"/>
                </a:highlight>
              </a:rPr>
              <a:t>N.B: all the numbers have been approximated to two decimal places.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0A372AA-46AE-13DF-255B-7A7B9BD71D47}"/>
              </a:ext>
            </a:extLst>
          </p:cNvPr>
          <p:cNvCxnSpPr>
            <a:cxnSpLocks/>
          </p:cNvCxnSpPr>
          <p:nvPr/>
        </p:nvCxnSpPr>
        <p:spPr>
          <a:xfrm flipV="1">
            <a:off x="7705060" y="4231758"/>
            <a:ext cx="1438940" cy="744279"/>
          </a:xfrm>
          <a:prstGeom prst="bentConnector3">
            <a:avLst>
              <a:gd name="adj1" fmla="val 87438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5B8FE6F-DB46-86E6-F489-16EFA75AB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16274"/>
              </p:ext>
            </p:extLst>
          </p:nvPr>
        </p:nvGraphicFramePr>
        <p:xfrm>
          <a:off x="-7088" y="1479101"/>
          <a:ext cx="9144000" cy="2421290"/>
        </p:xfrm>
        <a:graphic>
          <a:graphicData uri="http://schemas.openxmlformats.org/drawingml/2006/table">
            <a:tbl>
              <a:tblPr firstRow="1" bandRow="1">
                <a:tableStyleId>{4F3D4F83-F126-4409-852E-84B6BD25FE53}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616868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379095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676279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8630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210775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35207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2790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643497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72774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33984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2552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247055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92216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25541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5926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1373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55458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02564677"/>
                    </a:ext>
                  </a:extLst>
                </a:gridCol>
              </a:tblGrid>
              <a:tr h="271871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Batch size= 32</a:t>
                      </a:r>
                      <a:endParaRPr sz="11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Batch size= 64</a:t>
                      </a:r>
                      <a:endParaRPr sz="11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Batch size= 128</a:t>
                      </a:r>
                      <a:endParaRPr sz="11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2308"/>
                  </a:ext>
                </a:extLst>
              </a:tr>
              <a:tr h="151461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Maximum train accuracy</a:t>
                      </a:r>
                    </a:p>
                  </a:txBody>
                  <a:tcPr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Maximum test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Minimum train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Minimum test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Average train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Average test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Maximum train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Maximum test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Minimum train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Minimum test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Average train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Average test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Maximum train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Maximum test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Minimum train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Minimum test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Average train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Average test accuracy</a:t>
                      </a:r>
                      <a:endParaRPr sz="10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82035"/>
                  </a:ext>
                </a:extLst>
              </a:tr>
              <a:tr h="61203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62.7%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64.88%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62.01%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64.17%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62.4%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64.49%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62.7%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64.71%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61.86%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64.53%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62.2%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64.6</a:t>
                      </a: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%</a:t>
                      </a:r>
                      <a:endParaRPr lang="en-US"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62.73%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65.06%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62.24%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64.35%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62.44%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64.6%</a:t>
                      </a:r>
                      <a:endParaRPr sz="800" kern="1200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04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BD5B0F-EEC2-EF30-F12E-07FE043E9698}"/>
              </a:ext>
            </a:extLst>
          </p:cNvPr>
          <p:cNvSpPr txBox="1"/>
          <p:nvPr/>
        </p:nvSpPr>
        <p:spPr>
          <a:xfrm>
            <a:off x="-7088" y="3918055"/>
            <a:ext cx="709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Despite 128 batch size showed highest average accuracies, 64 batch size were used in following questions as it showed high average validation accuracy of 63.814616% which is higher than that of 128 and equals to the one of 32.</a:t>
            </a:r>
          </a:p>
        </p:txBody>
      </p:sp>
    </p:spTree>
    <p:extLst>
      <p:ext uri="{BB962C8B-B14F-4D97-AF65-F5344CB8AC3E}">
        <p14:creationId xmlns:p14="http://schemas.microsoft.com/office/powerpoint/2010/main" val="177090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34437" y="1934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highlight>
                  <a:srgbClr val="FFFFFF"/>
                </a:highlight>
              </a:rPr>
              <a:t>Q3.2) Hidden layers / neuron layers</a:t>
            </a:r>
            <a:br>
              <a:rPr lang="en-US" dirty="0"/>
            </a:b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A1C2AF-FDD7-4365-26AC-23851DD32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34933"/>
              </p:ext>
            </p:extLst>
          </p:nvPr>
        </p:nvGraphicFramePr>
        <p:xfrm>
          <a:off x="841247" y="1162091"/>
          <a:ext cx="7461506" cy="3182220"/>
        </p:xfrm>
        <a:graphic>
          <a:graphicData uri="http://schemas.openxmlformats.org/drawingml/2006/table">
            <a:tbl>
              <a:tblPr firstRow="1" bandRow="1">
                <a:tableStyleId>{4F3D4F83-F126-4409-852E-84B6BD25FE53}</a:tableStyleId>
              </a:tblPr>
              <a:tblGrid>
                <a:gridCol w="573962">
                  <a:extLst>
                    <a:ext uri="{9D8B030D-6E8A-4147-A177-3AD203B41FA5}">
                      <a16:colId xmlns:a16="http://schemas.microsoft.com/office/drawing/2014/main" val="498945983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1077536357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3402691288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245090440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3910305808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2863195788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2382450441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4136217447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1512183478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3893730529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828553650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3076452895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1144794204"/>
                    </a:ext>
                  </a:extLst>
                </a:gridCol>
              </a:tblGrid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6"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 hidden layer</a:t>
                      </a:r>
                      <a:endParaRPr sz="1050" b="1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 hidden layers</a:t>
                      </a:r>
                      <a:endParaRPr sz="1050" b="1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72386"/>
                  </a:ext>
                </a:extLst>
              </a:tr>
              <a:tr h="666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highlight>
                            <a:srgbClr val="FFFFFF"/>
                          </a:highlight>
                        </a:rPr>
                        <a:t># of </a:t>
                      </a:r>
                      <a:r>
                        <a:rPr lang="en-GB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neurons</a:t>
                      </a:r>
                      <a:r>
                        <a:rPr lang="en-GB" sz="900" dirty="0">
                          <a:highlight>
                            <a:srgbClr val="FFFFFF"/>
                          </a:highlight>
                        </a:rPr>
                        <a:t> for each layer</a:t>
                      </a:r>
                      <a:endParaRPr sz="9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68084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65.06%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62.05%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64.53%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62.65%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67.56%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65.33%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67.77%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4144814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65.37%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65.42%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67.54%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67.85%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70.48%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755377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66.49%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65.59%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68.06%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71.66%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65.79%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68.09%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67.82%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69.88%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905046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67.56%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66.69%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67.96%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68.46%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50988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993674-DAF5-D554-AEFA-6E06EAF104AE}"/>
              </a:ext>
            </a:extLst>
          </p:cNvPr>
          <p:cNvSpPr txBox="1"/>
          <p:nvPr/>
        </p:nvSpPr>
        <p:spPr>
          <a:xfrm>
            <a:off x="841247" y="4542786"/>
            <a:ext cx="6177516" cy="269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dirty="0">
                <a:solidFill>
                  <a:schemeClr val="dk1"/>
                </a:solidFill>
                <a:highlight>
                  <a:srgbClr val="FFFFFF"/>
                </a:highlight>
              </a:rPr>
              <a:t>N.B: all the numbers have been approximated to two decimal places.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2BF3EE-8FAA-D553-FC8A-DC55297053EE}"/>
              </a:ext>
            </a:extLst>
          </p:cNvPr>
          <p:cNvCxnSpPr>
            <a:cxnSpLocks/>
          </p:cNvCxnSpPr>
          <p:nvPr/>
        </p:nvCxnSpPr>
        <p:spPr>
          <a:xfrm>
            <a:off x="-7088" y="938311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5CFF61-3893-67B8-63B2-461E0F2188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7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A1C2AF-FDD7-4365-26AC-23851DD32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87513"/>
              </p:ext>
            </p:extLst>
          </p:nvPr>
        </p:nvGraphicFramePr>
        <p:xfrm>
          <a:off x="841247" y="1162091"/>
          <a:ext cx="7461506" cy="3182220"/>
        </p:xfrm>
        <a:graphic>
          <a:graphicData uri="http://schemas.openxmlformats.org/drawingml/2006/table">
            <a:tbl>
              <a:tblPr firstRow="1" bandRow="1">
                <a:tableStyleId>{4F3D4F83-F126-4409-852E-84B6BD25FE53}</a:tableStyleId>
              </a:tblPr>
              <a:tblGrid>
                <a:gridCol w="573962">
                  <a:extLst>
                    <a:ext uri="{9D8B030D-6E8A-4147-A177-3AD203B41FA5}">
                      <a16:colId xmlns:a16="http://schemas.microsoft.com/office/drawing/2014/main" val="498945983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1077536357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3402691288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245090440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3910305808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2863195788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2382450441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4136217447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1512183478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3893730529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828553650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3076452895"/>
                    </a:ext>
                  </a:extLst>
                </a:gridCol>
                <a:gridCol w="573962">
                  <a:extLst>
                    <a:ext uri="{9D8B030D-6E8A-4147-A177-3AD203B41FA5}">
                      <a16:colId xmlns:a16="http://schemas.microsoft.com/office/drawing/2014/main" val="1144794204"/>
                    </a:ext>
                  </a:extLst>
                </a:gridCol>
              </a:tblGrid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 hidden layers</a:t>
                      </a:r>
                      <a:endParaRPr sz="1050" b="1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 hidden layers</a:t>
                      </a:r>
                      <a:endParaRPr sz="1050" b="1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72386"/>
                  </a:ext>
                </a:extLst>
              </a:tr>
              <a:tr h="666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highlight>
                            <a:srgbClr val="FFFFFF"/>
                          </a:highlight>
                        </a:rPr>
                        <a:t># of </a:t>
                      </a:r>
                      <a:r>
                        <a:rPr lang="en-GB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neurons</a:t>
                      </a:r>
                      <a:r>
                        <a:rPr lang="en-GB" sz="900" dirty="0">
                          <a:highlight>
                            <a:srgbClr val="FFFFFF"/>
                          </a:highlight>
                        </a:rPr>
                        <a:t> for each layer</a:t>
                      </a:r>
                      <a:endParaRPr sz="9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105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105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105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68084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67.66%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67.09%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71.66%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70.02%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4144814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73.55%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72.36%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71.18%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73.40%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755377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70.77%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73.44%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72.36%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70.52%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72.51%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905046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72.55%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71.23%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74.05%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72.13%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71.07%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73.05%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50988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7FDA57-D086-3EBD-4BD3-848126A92083}"/>
              </a:ext>
            </a:extLst>
          </p:cNvPr>
          <p:cNvSpPr txBox="1"/>
          <p:nvPr/>
        </p:nvSpPr>
        <p:spPr>
          <a:xfrm>
            <a:off x="792126" y="4605609"/>
            <a:ext cx="6177516" cy="269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dirty="0">
                <a:solidFill>
                  <a:schemeClr val="dk1"/>
                </a:solidFill>
                <a:highlight>
                  <a:srgbClr val="FFFFFF"/>
                </a:highlight>
              </a:rPr>
              <a:t>N.B: all the numbers have been approximated to two decimal places.</a:t>
            </a:r>
          </a:p>
        </p:txBody>
      </p:sp>
      <p:sp>
        <p:nvSpPr>
          <p:cNvPr id="17" name="Google Shape;104;p21">
            <a:extLst>
              <a:ext uri="{FF2B5EF4-FFF2-40B4-BE49-F238E27FC236}">
                <a16:creationId xmlns:a16="http://schemas.microsoft.com/office/drawing/2014/main" id="{BA07260A-4227-D636-D4F7-FFD7091B7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37" y="1934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highlight>
                  <a:srgbClr val="FFFFFF"/>
                </a:highlight>
              </a:rPr>
              <a:t>Q3.2) Hidden layers / neuron layers</a:t>
            </a:r>
            <a:br>
              <a:rPr lang="en-US" dirty="0"/>
            </a:br>
            <a:endParaRPr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4BB731-D537-0F1A-1944-473A8A5738EA}"/>
              </a:ext>
            </a:extLst>
          </p:cNvPr>
          <p:cNvCxnSpPr>
            <a:cxnSpLocks/>
          </p:cNvCxnSpPr>
          <p:nvPr/>
        </p:nvCxnSpPr>
        <p:spPr>
          <a:xfrm>
            <a:off x="-7088" y="938311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8DBB042-125B-D381-91CE-CCCDC75378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7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4;p21">
            <a:extLst>
              <a:ext uri="{FF2B5EF4-FFF2-40B4-BE49-F238E27FC236}">
                <a16:creationId xmlns:a16="http://schemas.microsoft.com/office/drawing/2014/main" id="{BA07260A-4227-D636-D4F7-FFD7091B7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37" y="1934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highlight>
                  <a:srgbClr val="FFFFFF"/>
                </a:highlight>
              </a:rPr>
              <a:t>Q3.2) Hidden layers / neuron layers</a:t>
            </a:r>
            <a:br>
              <a:rPr lang="en-US" dirty="0"/>
            </a:br>
            <a:endParaRPr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4BB731-D537-0F1A-1944-473A8A5738EA}"/>
              </a:ext>
            </a:extLst>
          </p:cNvPr>
          <p:cNvCxnSpPr>
            <a:cxnSpLocks/>
          </p:cNvCxnSpPr>
          <p:nvPr/>
        </p:nvCxnSpPr>
        <p:spPr>
          <a:xfrm>
            <a:off x="-7088" y="938311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8DBB042-125B-D381-91CE-CCCDC75378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434747-F72B-4782-4C0A-A2F529EE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" y="1064503"/>
            <a:ext cx="5701983" cy="394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354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3600" b="1" dirty="0">
                <a:solidFill>
                  <a:schemeClr val="dk1"/>
                </a:solidFill>
                <a:highlight>
                  <a:srgbClr val="FFFFFF"/>
                </a:highlight>
              </a:rPr>
              <a:t>Q3.3) Learning rate and different optimizers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7E72BBD-376F-623F-648C-A5C7C5AE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06463"/>
              </p:ext>
            </p:extLst>
          </p:nvPr>
        </p:nvGraphicFramePr>
        <p:xfrm>
          <a:off x="0" y="971107"/>
          <a:ext cx="9144000" cy="3906068"/>
        </p:xfrm>
        <a:graphic>
          <a:graphicData uri="http://schemas.openxmlformats.org/drawingml/2006/table">
            <a:tbl>
              <a:tblPr firstRow="1" bandRow="1">
                <a:tableStyleId>{4F3D4F83-F126-4409-852E-84B6BD25FE53}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186654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882350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42126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185536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122490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705235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29065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78680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008012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506394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692862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66043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404214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26521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000657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568698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873163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230371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93842564"/>
                    </a:ext>
                  </a:extLst>
                </a:gridCol>
              </a:tblGrid>
              <a:tr h="5547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Learning rate=0.1</a:t>
                      </a:r>
                      <a:endParaRPr sz="1050" b="1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Learning rate=0.01</a:t>
                      </a:r>
                      <a:endParaRPr sz="1050" b="1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Learning rate=0.001</a:t>
                      </a:r>
                      <a:endParaRPr sz="1050" b="1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84840"/>
                  </a:ext>
                </a:extLst>
              </a:tr>
              <a:tr h="5773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optimizer</a:t>
                      </a:r>
                      <a:endParaRPr sz="900" dirty="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test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test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test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test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Max test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Min test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49058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AdamW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54.72%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51.52%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73.42%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73.62%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62.75%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70.05%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72.32%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75.58%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72.91%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0654786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SGD</a:t>
                      </a:r>
                    </a:p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(momentum =0.1)</a:t>
                      </a:r>
                      <a:endParaRPr sz="7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76.47%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73.44%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69.57%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68.31%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70.05%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71.41%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64.53%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25.43%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5392822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SGD </a:t>
                      </a:r>
                    </a:p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(momentum =0.5)</a:t>
                      </a:r>
                      <a:endParaRPr sz="7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69.19%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71.48%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73.83%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75.58%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71.66%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37.72%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35.83%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58.22%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1315742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SGD</a:t>
                      </a:r>
                    </a:p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(momentum =0.9)</a:t>
                      </a:r>
                      <a:endParaRPr sz="7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71.74%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69.58%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75.94%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69.53%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70.68%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68.81%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70.41%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1756667"/>
                  </a:ext>
                </a:extLst>
              </a:tr>
              <a:tr h="554788">
                <a:tc>
                  <a:txBody>
                    <a:bodyPr/>
                    <a:lstStyle/>
                    <a:p>
                      <a:pPr marL="0" lvl="0" indent="0" algn="ctr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RMSprop</a:t>
                      </a:r>
                      <a:endParaRPr sz="8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69.70%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49.79%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47.24%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61.85%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76.79%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72.55%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75.44%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75.37%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71.55%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73.44%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9684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B3A15E-C96A-EF95-B7A4-061819778B72}"/>
              </a:ext>
            </a:extLst>
          </p:cNvPr>
          <p:cNvSpPr txBox="1"/>
          <p:nvPr/>
        </p:nvSpPr>
        <p:spPr>
          <a:xfrm>
            <a:off x="544067" y="4877173"/>
            <a:ext cx="6177516" cy="269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dirty="0">
                <a:solidFill>
                  <a:schemeClr val="dk1"/>
                </a:solidFill>
                <a:highlight>
                  <a:srgbClr val="FFFFFF"/>
                </a:highlight>
              </a:rPr>
              <a:t>N.B: all the numbers have been approximated to two decimal places.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72193D-280D-7706-5795-E2CC184181BE}"/>
              </a:ext>
            </a:extLst>
          </p:cNvPr>
          <p:cNvCxnSpPr>
            <a:cxnSpLocks/>
          </p:cNvCxnSpPr>
          <p:nvPr/>
        </p:nvCxnSpPr>
        <p:spPr>
          <a:xfrm>
            <a:off x="-7088" y="771992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1756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3600" b="1" dirty="0">
                <a:solidFill>
                  <a:schemeClr val="dk1"/>
                </a:solidFill>
                <a:highlight>
                  <a:srgbClr val="FFFFFF"/>
                </a:highlight>
              </a:rPr>
              <a:t>Q3.4) Activation functions</a:t>
            </a:r>
            <a:endParaRPr dirty="0"/>
          </a:p>
        </p:txBody>
      </p:sp>
      <p:graphicFrame>
        <p:nvGraphicFramePr>
          <p:cNvPr id="120" name="Google Shape;120;p23"/>
          <p:cNvGraphicFramePr/>
          <p:nvPr>
            <p:extLst>
              <p:ext uri="{D42A27DB-BD31-4B8C-83A1-F6EECF244321}">
                <p14:modId xmlns:p14="http://schemas.microsoft.com/office/powerpoint/2010/main" val="1974926541"/>
              </p:ext>
            </p:extLst>
          </p:nvPr>
        </p:nvGraphicFramePr>
        <p:xfrm>
          <a:off x="1714500" y="1125340"/>
          <a:ext cx="5448300" cy="1723795"/>
        </p:xfrm>
        <a:graphic>
          <a:graphicData uri="http://schemas.openxmlformats.org/drawingml/2006/table">
            <a:tbl>
              <a:tblPr>
                <a:noFill/>
                <a:tableStyleId>{4F3D4F83-F126-4409-852E-84B6BD25FE53}</a:tableStyleId>
              </a:tblPr>
              <a:tblGrid>
                <a:gridCol w="39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355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>
                          <a:solidFill>
                            <a:schemeClr val="dk1"/>
                          </a:solidFill>
                        </a:rPr>
                        <a:t>Relu</a:t>
                      </a:r>
                      <a:endParaRPr sz="900" b="1" dirty="0"/>
                    </a:p>
                  </a:txBody>
                  <a:tcPr marL="63500" marR="63500" marT="63500" marB="6350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Leaky </a:t>
                      </a:r>
                      <a:r>
                        <a:rPr lang="en-GB" sz="9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Relu</a:t>
                      </a:r>
                      <a:endParaRPr sz="9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Max train </a:t>
                      </a:r>
                      <a:r>
                        <a:rPr lang="en-GB" sz="800" dirty="0" err="1"/>
                        <a:t>acc</a:t>
                      </a:r>
                      <a:endParaRPr sz="8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Max test </a:t>
                      </a:r>
                      <a:r>
                        <a:rPr lang="en-GB" sz="800" dirty="0" err="1"/>
                        <a:t>acc</a:t>
                      </a:r>
                      <a:endParaRPr sz="8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Min train </a:t>
                      </a:r>
                      <a:r>
                        <a:rPr lang="en-GB" sz="800" dirty="0" err="1"/>
                        <a:t>acc</a:t>
                      </a:r>
                      <a:endParaRPr sz="8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Min test acc</a:t>
                      </a:r>
                      <a:endParaRPr sz="8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Avg train acc</a:t>
                      </a:r>
                      <a:endParaRPr sz="8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Avg</a:t>
                      </a:r>
                      <a:r>
                        <a:rPr lang="en-GB" sz="800" dirty="0"/>
                        <a:t> test </a:t>
                      </a:r>
                      <a:r>
                        <a:rPr lang="en-GB" sz="800" dirty="0" err="1"/>
                        <a:t>acc</a:t>
                      </a:r>
                      <a:endParaRPr sz="800" dirty="0"/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Max test acc</a:t>
                      </a:r>
                      <a:endParaRPr sz="800" kern="120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Min test acc</a:t>
                      </a:r>
                      <a:endParaRPr sz="800" kern="120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77.09%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80.39%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74.80%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75.94%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76.30%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77.79%</a:t>
                      </a:r>
                    </a:p>
                  </a:txBody>
                  <a:tcPr marL="7620" marR="7620" marT="7620" marB="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74.88%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77.01%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68.69%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68.98%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72.86%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74.05%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C30389-398C-8963-5D1C-2D309A7F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55127"/>
              </p:ext>
            </p:extLst>
          </p:nvPr>
        </p:nvGraphicFramePr>
        <p:xfrm>
          <a:off x="1714500" y="2849135"/>
          <a:ext cx="5448300" cy="1723795"/>
        </p:xfrm>
        <a:graphic>
          <a:graphicData uri="http://schemas.openxmlformats.org/drawingml/2006/table">
            <a:tbl>
              <a:tblPr>
                <a:noFill/>
                <a:tableStyleId>{4F3D4F83-F126-4409-852E-84B6BD25FE53}</a:tableStyleId>
              </a:tblPr>
              <a:tblGrid>
                <a:gridCol w="397455">
                  <a:extLst>
                    <a:ext uri="{9D8B030D-6E8A-4147-A177-3AD203B41FA5}">
                      <a16:colId xmlns:a16="http://schemas.microsoft.com/office/drawing/2014/main" val="2319760074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3310329517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721680755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495889841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1835162861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1142214294"/>
                    </a:ext>
                  </a:extLst>
                </a:gridCol>
                <a:gridCol w="397455">
                  <a:extLst>
                    <a:ext uri="{9D8B030D-6E8A-4147-A177-3AD203B41FA5}">
                      <a16:colId xmlns:a16="http://schemas.microsoft.com/office/drawing/2014/main" val="3123571251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4244909581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4138248542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1998878570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913636219"/>
                    </a:ext>
                  </a:extLst>
                </a:gridCol>
                <a:gridCol w="465339">
                  <a:extLst>
                    <a:ext uri="{9D8B030D-6E8A-4147-A177-3AD203B41FA5}">
                      <a16:colId xmlns:a16="http://schemas.microsoft.com/office/drawing/2014/main" val="2729546900"/>
                    </a:ext>
                  </a:extLst>
                </a:gridCol>
              </a:tblGrid>
              <a:tr h="38355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Sigmoid</a:t>
                      </a:r>
                      <a:endParaRPr sz="9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Tanh</a:t>
                      </a:r>
                      <a:endParaRPr sz="9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3299"/>
                  </a:ext>
                </a:extLst>
              </a:tr>
              <a:tr h="715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Max test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Min test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Max train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Max test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Min train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Min test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 train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Avg</a:t>
                      </a: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 test </a:t>
                      </a:r>
                      <a:r>
                        <a:rPr lang="en-GB" sz="800" kern="1200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acc</a:t>
                      </a:r>
                      <a:endParaRPr sz="800" kern="1200" dirty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21342"/>
                  </a:ext>
                </a:extLst>
              </a:tr>
              <a:tr h="624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73.31%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77.01%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69.72%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71.66%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71.92%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74.01%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76.21%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77.18%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73.50%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72.73%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75.17%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75.12%</a:t>
                      </a:r>
                    </a:p>
                  </a:txBody>
                  <a:tcPr marL="7620" marR="7620" marT="762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0810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4D42B4-1EFF-0786-D29C-0148784BE81E}"/>
              </a:ext>
            </a:extLst>
          </p:cNvPr>
          <p:cNvSpPr txBox="1"/>
          <p:nvPr/>
        </p:nvSpPr>
        <p:spPr>
          <a:xfrm>
            <a:off x="544067" y="4877173"/>
            <a:ext cx="6177516" cy="269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dirty="0">
                <a:solidFill>
                  <a:schemeClr val="dk1"/>
                </a:solidFill>
                <a:highlight>
                  <a:srgbClr val="FFFFFF"/>
                </a:highlight>
              </a:rPr>
              <a:t>N.B: all the numbers have been approximated to two decimal places.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9E30D-004A-D99F-5944-B54E7FC2D5BB}"/>
              </a:ext>
            </a:extLst>
          </p:cNvPr>
          <p:cNvCxnSpPr>
            <a:cxnSpLocks/>
          </p:cNvCxnSpPr>
          <p:nvPr/>
        </p:nvCxnSpPr>
        <p:spPr>
          <a:xfrm>
            <a:off x="-7088" y="874519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46BB28-0A8E-9FD9-1BFB-179E580EC3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1756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3600" b="1" dirty="0">
                <a:solidFill>
                  <a:schemeClr val="dk1"/>
                </a:solidFill>
                <a:highlight>
                  <a:srgbClr val="FFFFFF"/>
                </a:highlight>
              </a:rPr>
              <a:t>Q3.4) Activation functions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9E30D-004A-D99F-5944-B54E7FC2D5BB}"/>
              </a:ext>
            </a:extLst>
          </p:cNvPr>
          <p:cNvCxnSpPr>
            <a:cxnSpLocks/>
          </p:cNvCxnSpPr>
          <p:nvPr/>
        </p:nvCxnSpPr>
        <p:spPr>
          <a:xfrm>
            <a:off x="-7088" y="874519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46BB28-0A8E-9FD9-1BFB-179E580EC3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1ACA85-93BB-6708-C426-80485B07A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85" y="1000672"/>
            <a:ext cx="4496829" cy="41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9DCEC-E9F0-E67A-7C38-0B07C57FBBCC}"/>
              </a:ext>
            </a:extLst>
          </p:cNvPr>
          <p:cNvSpPr txBox="1"/>
          <p:nvPr/>
        </p:nvSpPr>
        <p:spPr>
          <a:xfrm>
            <a:off x="0" y="1120140"/>
            <a:ext cx="224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Confusion matrix of the model using </a:t>
            </a:r>
            <a:r>
              <a:rPr lang="en-US" dirty="0" err="1"/>
              <a:t>RelU</a:t>
            </a:r>
            <a:r>
              <a:rPr lang="en-US" dirty="0"/>
              <a:t> activation function on test dataset: </a:t>
            </a:r>
          </a:p>
        </p:txBody>
      </p:sp>
    </p:spTree>
    <p:extLst>
      <p:ext uri="{BB962C8B-B14F-4D97-AF65-F5344CB8AC3E}">
        <p14:creationId xmlns:p14="http://schemas.microsoft.com/office/powerpoint/2010/main" val="261857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1756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3600" b="1" dirty="0">
                <a:solidFill>
                  <a:schemeClr val="dk1"/>
                </a:solidFill>
                <a:highlight>
                  <a:srgbClr val="FFFFFF"/>
                </a:highlight>
              </a:rPr>
              <a:t>Q3.5) Bonus Question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9E30D-004A-D99F-5944-B54E7FC2D5BB}"/>
              </a:ext>
            </a:extLst>
          </p:cNvPr>
          <p:cNvCxnSpPr>
            <a:cxnSpLocks/>
          </p:cNvCxnSpPr>
          <p:nvPr/>
        </p:nvCxnSpPr>
        <p:spPr>
          <a:xfrm>
            <a:off x="-7088" y="874519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E1D12715-F408-2E67-7FB8-6EA3D401D1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AE9CE0-7930-AFD3-50EF-20382C204E95}"/>
              </a:ext>
            </a:extLst>
          </p:cNvPr>
          <p:cNvSpPr txBox="1"/>
          <p:nvPr/>
        </p:nvSpPr>
        <p:spPr>
          <a:xfrm>
            <a:off x="-37568" y="1341118"/>
            <a:ext cx="2872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Number of neurons 96 per layer was used Instead of 40.</a:t>
            </a:r>
          </a:p>
          <a:p>
            <a:pPr algn="just"/>
            <a:r>
              <a:rPr lang="en-US" sz="1600" dirty="0"/>
              <a:t>It has achieved an average accuracy of 77.967914% on test dataset and the confusion matrix is as shown.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DA0F527-983D-4834-B7C8-7212A73D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06" y="1049274"/>
            <a:ext cx="4467225" cy="411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91743" y="-36760"/>
            <a:ext cx="5360514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791788"/>
            <a:ext cx="8249304" cy="25187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3DB82-ED60-E32B-CBF5-52AA0EE2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8512"/>
            <a:ext cx="6858000" cy="1913872"/>
          </a:xfrm>
        </p:spPr>
        <p:txBody>
          <a:bodyPr anchor="ctr">
            <a:normAutofit/>
          </a:bodyPr>
          <a:lstStyle/>
          <a:p>
            <a:r>
              <a:rPr lang="en-US" sz="5000" kern="12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Conclusion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922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80280" y="4271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3600" b="1" dirty="0">
                <a:solidFill>
                  <a:schemeClr val="dk1"/>
                </a:solidFill>
                <a:highlight>
                  <a:srgbClr val="FFFFFF"/>
                </a:highlight>
              </a:rPr>
              <a:t>Conclusion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9E30D-004A-D99F-5944-B54E7FC2D5BB}"/>
              </a:ext>
            </a:extLst>
          </p:cNvPr>
          <p:cNvCxnSpPr>
            <a:cxnSpLocks/>
          </p:cNvCxnSpPr>
          <p:nvPr/>
        </p:nvCxnSpPr>
        <p:spPr>
          <a:xfrm>
            <a:off x="-7088" y="1141219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E1D12715-F408-2E67-7FB8-6EA3D401D1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3626AFB-4D9E-16B9-97DB-8C9CF942E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594923"/>
              </p:ext>
            </p:extLst>
          </p:nvPr>
        </p:nvGraphicFramePr>
        <p:xfrm>
          <a:off x="188682" y="1471154"/>
          <a:ext cx="8310276" cy="3299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1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98CD8D-0626-795D-27BE-4D8C9719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5" y="0"/>
            <a:ext cx="7730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3309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413971"/>
            <a:ext cx="8249304" cy="3463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F4C9B-F069-3894-54E3-BD0B49648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70003"/>
            <a:ext cx="6858000" cy="2455944"/>
          </a:xfrm>
        </p:spPr>
        <p:txBody>
          <a:bodyPr anchor="ctr">
            <a:normAutofit/>
          </a:bodyPr>
          <a:lstStyle/>
          <a:p>
            <a:r>
              <a:rPr lang="en-GB" sz="5400" dirty="0"/>
              <a:t>Dataset’s overview</a:t>
            </a:r>
            <a:endParaRPr lang="en-US" sz="5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4766031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B5BA-BD55-9A79-FFC7-3905C36D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70" y="58099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instances per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EC7E5-8CE7-A539-5798-7FD34D001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43" t="18235" r="38594" b="15562"/>
          <a:stretch/>
        </p:blipFill>
        <p:spPr>
          <a:xfrm>
            <a:off x="694018" y="1173843"/>
            <a:ext cx="3877980" cy="396965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FA50D-29AD-F3E5-E04A-293F71FED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99703"/>
              </p:ext>
            </p:extLst>
          </p:nvPr>
        </p:nvGraphicFramePr>
        <p:xfrm>
          <a:off x="5621530" y="2407811"/>
          <a:ext cx="2893818" cy="2084362"/>
        </p:xfrm>
        <a:graphic>
          <a:graphicData uri="http://schemas.openxmlformats.org/drawingml/2006/table">
            <a:tbl>
              <a:tblPr firstRow="1" bandRow="1">
                <a:tableStyleId>{4F3D4F83-F126-4409-852E-84B6BD25FE53}</a:tableStyleId>
              </a:tblPr>
              <a:tblGrid>
                <a:gridCol w="1446909">
                  <a:extLst>
                    <a:ext uri="{9D8B030D-6E8A-4147-A177-3AD203B41FA5}">
                      <a16:colId xmlns:a16="http://schemas.microsoft.com/office/drawing/2014/main" val="4080374335"/>
                    </a:ext>
                  </a:extLst>
                </a:gridCol>
                <a:gridCol w="1446909">
                  <a:extLst>
                    <a:ext uri="{9D8B030D-6E8A-4147-A177-3AD203B41FA5}">
                      <a16:colId xmlns:a16="http://schemas.microsoft.com/office/drawing/2014/main" val="103794697"/>
                    </a:ext>
                  </a:extLst>
                </a:gridCol>
              </a:tblGrid>
              <a:tr h="4962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Class </a:t>
                      </a: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Number of instances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98422"/>
                  </a:ext>
                </a:extLst>
              </a:tr>
              <a:tr h="2646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PortScan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E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666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E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91578"/>
                  </a:ext>
                </a:extLst>
              </a:tr>
              <a:tr h="2646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TCP-SYN</a:t>
                      </a: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55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651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5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52637"/>
                  </a:ext>
                </a:extLst>
              </a:tr>
              <a:tr h="264681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Blackhole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561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42141"/>
                  </a:ext>
                </a:extLst>
              </a:tr>
              <a:tr h="264681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Diversion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63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414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6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74601"/>
                  </a:ext>
                </a:extLst>
              </a:tr>
              <a:tr h="264681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Normal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1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1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54506"/>
                  </a:ext>
                </a:extLst>
              </a:tr>
              <a:tr h="264681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Overflow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D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D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71859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646A62-FF7F-5CA6-50C2-35B0EA5BCDAA}"/>
              </a:ext>
            </a:extLst>
          </p:cNvPr>
          <p:cNvCxnSpPr>
            <a:cxnSpLocks/>
          </p:cNvCxnSpPr>
          <p:nvPr/>
        </p:nvCxnSpPr>
        <p:spPr>
          <a:xfrm>
            <a:off x="-7257" y="875838"/>
            <a:ext cx="7775944" cy="0"/>
          </a:xfrm>
          <a:prstGeom prst="line">
            <a:avLst/>
          </a:prstGeom>
          <a:ln w="2508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3BEBF17-7BF2-0B54-C98B-7137C17224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38310" y="3195865"/>
            <a:ext cx="1943098" cy="1690917"/>
          </a:xfrm>
          <a:prstGeom prst="bentConnector3">
            <a:avLst>
              <a:gd name="adj1" fmla="val 2941"/>
            </a:avLst>
          </a:prstGeom>
          <a:ln w="3714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8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B5BA-BD55-9A79-FFC7-3905C36D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7" y="2220537"/>
            <a:ext cx="3027251" cy="1790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null values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458C-94B7-4FC5-74FE-9209FE33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08" y="293437"/>
            <a:ext cx="2583855" cy="45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B5BA-BD55-9A79-FFC7-3905C36D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20" y="2238744"/>
            <a:ext cx="3736642" cy="505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dirty="0"/>
              <a:t>Number of  possible outliers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64DDE-E171-A770-3145-147A549E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69" y="691698"/>
            <a:ext cx="4152000" cy="37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1661</Words>
  <Application>Microsoft Office PowerPoint</Application>
  <PresentationFormat>On-screen Show (16:9)</PresentationFormat>
  <Paragraphs>496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Roboto</vt:lpstr>
      <vt:lpstr>Office Theme</vt:lpstr>
      <vt:lpstr>PowerPoint Presentation</vt:lpstr>
      <vt:lpstr>Problem’s overview</vt:lpstr>
      <vt:lpstr>Problem’s overview</vt:lpstr>
      <vt:lpstr>Flowchart</vt:lpstr>
      <vt:lpstr>PowerPoint Presentation</vt:lpstr>
      <vt:lpstr>Dataset’s overview</vt:lpstr>
      <vt:lpstr>Number of instances per class</vt:lpstr>
      <vt:lpstr>Number of null values</vt:lpstr>
      <vt:lpstr>Number of  possible outliers </vt:lpstr>
      <vt:lpstr>Outliers of received packets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 statistical analysis  </vt:lpstr>
      <vt:lpstr>PowerPoint Presentation</vt:lpstr>
      <vt:lpstr>Q1 Obtain the baseline performance</vt:lpstr>
      <vt:lpstr>Plot the training and testing losses vs. the number of epochs</vt:lpstr>
      <vt:lpstr>Run Baseline model over 5 Runs</vt:lpstr>
      <vt:lpstr>Confusion matrix based on the average test accuracy</vt:lpstr>
      <vt:lpstr>2D T-SNE for the training dataset</vt:lpstr>
      <vt:lpstr>PowerPoint Presentation</vt:lpstr>
      <vt:lpstr>PowerPoint Presentation</vt:lpstr>
      <vt:lpstr>Q2  Compare dimensionality reduction to feature selection</vt:lpstr>
      <vt:lpstr>Q2.1 Dimensionality Reduction</vt:lpstr>
      <vt:lpstr>Applying PCA</vt:lpstr>
      <vt:lpstr>Best PCA selection</vt:lpstr>
      <vt:lpstr>T-SNE plot after applying PCA on train dataset</vt:lpstr>
      <vt:lpstr>T-SNE plot after applying PCA on test dataset</vt:lpstr>
      <vt:lpstr>Q2.2  Feature Selection </vt:lpstr>
      <vt:lpstr>Mutual Information </vt:lpstr>
      <vt:lpstr>ANOVA</vt:lpstr>
      <vt:lpstr>The best model: Mutual Information </vt:lpstr>
      <vt:lpstr>T-SNE plot after applying mutual information on train dataset</vt:lpstr>
      <vt:lpstr>T-SNE plot after applying mutual information on test dataset</vt:lpstr>
      <vt:lpstr>Comparison between models </vt:lpstr>
      <vt:lpstr>Confusion matrix  (After training with ANOVA)</vt:lpstr>
      <vt:lpstr>Q3  Vary the MLP parameters</vt:lpstr>
      <vt:lpstr>Q3.1) Batch Size</vt:lpstr>
      <vt:lpstr>Q3.2) Hidden layers / neuron layers </vt:lpstr>
      <vt:lpstr>Q3.2) Hidden layers / neuron layers </vt:lpstr>
      <vt:lpstr>Q3.2) Hidden layers / neuron layers </vt:lpstr>
      <vt:lpstr>Q3.3) Learning rate and different optimizers</vt:lpstr>
      <vt:lpstr>Q3.4) Activation functions</vt:lpstr>
      <vt:lpstr>Q3.4) Activation functions</vt:lpstr>
      <vt:lpstr>Q3.5) Bonus Question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UNR_IDD</dc:title>
  <cp:lastModifiedBy>Ali El-Sherif</cp:lastModifiedBy>
  <cp:revision>100</cp:revision>
  <dcterms:modified xsi:type="dcterms:W3CDTF">2022-08-09T04:24:42Z</dcterms:modified>
</cp:coreProperties>
</file>