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5"/>
  </p:notesMasterIdLst>
  <p:sldIdLst>
    <p:sldId id="256" r:id="rId3"/>
    <p:sldId id="257"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Open Sans" panose="020B0606030504020204" pitchFamily="34" charset="0"/>
      <p:regular r:id="rId10"/>
      <p:bold r:id="rId11"/>
      <p:italic r:id="rId12"/>
      <p:boldItalic r:id="rId13"/>
    </p:embeddedFont>
    <p:embeddedFont>
      <p:font typeface="Sagona Book" panose="02020503050505020204" pitchFamily="18"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heme" Target="theme/theme1.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6125\Downloads\projectdata-ny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6125\Downloads\projectdata-nys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Cost of Goods</a:t>
            </a:r>
            <a:r>
              <a:rPr lang="en-US" baseline="0"/>
              <a:t> Sold for the Internet Software &amp; Services Industry (Year 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solidFill>
            <a:ln>
              <a:noFill/>
            </a:ln>
            <a:effectLst/>
          </c:spPr>
          <c:invertIfNegative val="0"/>
          <c:cat>
            <c:strRef>
              <c:f>'Summary Statistics'!$D$5:$D$20</c:f>
              <c:strCache>
                <c:ptCount val="16"/>
                <c:pt idx="0">
                  <c:v>FIS</c:v>
                </c:pt>
                <c:pt idx="1">
                  <c:v>NFLX</c:v>
                </c:pt>
                <c:pt idx="2">
                  <c:v>WU</c:v>
                </c:pt>
                <c:pt idx="3">
                  <c:v>FISV</c:v>
                </c:pt>
                <c:pt idx="4">
                  <c:v>NTAP</c:v>
                </c:pt>
                <c:pt idx="5">
                  <c:v>FB</c:v>
                </c:pt>
                <c:pt idx="6">
                  <c:v>V</c:v>
                </c:pt>
                <c:pt idx="7">
                  <c:v>EBAY</c:v>
                </c:pt>
                <c:pt idx="8">
                  <c:v>TSS</c:v>
                </c:pt>
                <c:pt idx="9">
                  <c:v>YHOO</c:v>
                </c:pt>
                <c:pt idx="10">
                  <c:v>CRM</c:v>
                </c:pt>
                <c:pt idx="11">
                  <c:v>CTXS</c:v>
                </c:pt>
                <c:pt idx="12">
                  <c:v>INTU</c:v>
                </c:pt>
                <c:pt idx="13">
                  <c:v>AKAM</c:v>
                </c:pt>
                <c:pt idx="14">
                  <c:v>VRSN</c:v>
                </c:pt>
                <c:pt idx="15">
                  <c:v>MA</c:v>
                </c:pt>
              </c:strCache>
            </c:strRef>
          </c:cat>
          <c:val>
            <c:numRef>
              <c:f>'Summary Statistics'!$E$5:$E$20</c:f>
              <c:numCache>
                <c:formatCode>_("$"* #,##0_);_("$"* \(#,##0\);_("$"* "-"??_);_(@_)</c:formatCode>
                <c:ptCount val="16"/>
                <c:pt idx="0">
                  <c:v>4092700000</c:v>
                </c:pt>
                <c:pt idx="1">
                  <c:v>3752760000</c:v>
                </c:pt>
                <c:pt idx="2">
                  <c:v>3235000000</c:v>
                </c:pt>
                <c:pt idx="3">
                  <c:v>2776000000</c:v>
                </c:pt>
                <c:pt idx="4">
                  <c:v>2406000000</c:v>
                </c:pt>
                <c:pt idx="5">
                  <c:v>2153000000</c:v>
                </c:pt>
                <c:pt idx="6">
                  <c:v>1875000000</c:v>
                </c:pt>
                <c:pt idx="7">
                  <c:v>1663000000</c:v>
                </c:pt>
                <c:pt idx="8">
                  <c:v>1369438000</c:v>
                </c:pt>
                <c:pt idx="9">
                  <c:v>1349380000</c:v>
                </c:pt>
                <c:pt idx="10">
                  <c:v>968428000</c:v>
                </c:pt>
                <c:pt idx="11">
                  <c:v>620219000</c:v>
                </c:pt>
                <c:pt idx="12">
                  <c:v>603000000</c:v>
                </c:pt>
                <c:pt idx="13">
                  <c:v>511087000</c:v>
                </c:pt>
                <c:pt idx="14">
                  <c:v>187013000</c:v>
                </c:pt>
                <c:pt idx="15">
                  <c:v>0</c:v>
                </c:pt>
              </c:numCache>
            </c:numRef>
          </c:val>
          <c:extLst>
            <c:ext xmlns:c16="http://schemas.microsoft.com/office/drawing/2014/chart" uri="{C3380CC4-5D6E-409C-BE32-E72D297353CC}">
              <c16:uniqueId val="{00000000-837F-4BFA-8C39-8A48E7ECC349}"/>
            </c:ext>
          </c:extLst>
        </c:ser>
        <c:dLbls>
          <c:showLegendKey val="0"/>
          <c:showVal val="0"/>
          <c:showCatName val="0"/>
          <c:showSerName val="0"/>
          <c:showPercent val="0"/>
          <c:showBubbleSize val="0"/>
        </c:dLbls>
        <c:gapWidth val="100"/>
        <c:overlap val="-27"/>
        <c:axId val="430762527"/>
        <c:axId val="376495007"/>
      </c:barChart>
      <c:catAx>
        <c:axId val="4307625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Ticker Symbol (Company)</a:t>
                </a:r>
              </a:p>
            </c:rich>
          </c:tx>
          <c:layout>
            <c:manualLayout>
              <c:xMode val="edge"/>
              <c:yMode val="edge"/>
              <c:x val="0.39465097708986796"/>
              <c:y val="0.869391438311943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76495007"/>
        <c:crosses val="autoZero"/>
        <c:auto val="1"/>
        <c:lblAlgn val="ctr"/>
        <c:lblOffset val="100"/>
        <c:noMultiLvlLbl val="0"/>
      </c:catAx>
      <c:valAx>
        <c:axId val="376495007"/>
        <c:scaling>
          <c:orientation val="minMax"/>
          <c:max val="5000000000"/>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Cost of Goods Sold (In Billions $)</a:t>
                </a:r>
              </a:p>
            </c:rich>
          </c:tx>
          <c:layout>
            <c:manualLayout>
              <c:xMode val="edge"/>
              <c:yMode val="edge"/>
              <c:x val="2.3271315853446495E-2"/>
              <c:y val="0.170899324051220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762527"/>
        <c:crosses val="autoZero"/>
        <c:crossBetween val="between"/>
        <c:majorUnit val="1250000000"/>
        <c:dispUnits>
          <c:builtInUnit val="b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Total of Cost of Goods Sold for the Semiconductor Industry (Year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Statistics'!$E$22</c:f>
              <c:strCache>
                <c:ptCount val="1"/>
                <c:pt idx="0">
                  <c:v>Total of Cost of Goods Sold (Year 2)</c:v>
                </c:pt>
              </c:strCache>
            </c:strRef>
          </c:tx>
          <c:spPr>
            <a:solidFill>
              <a:schemeClr val="accent4"/>
            </a:solidFill>
            <a:ln>
              <a:noFill/>
            </a:ln>
            <a:effectLst/>
          </c:spPr>
          <c:invertIfNegative val="0"/>
          <c:cat>
            <c:strRef>
              <c:f>'Summary Statistics'!$D$23:$D$35</c:f>
              <c:strCache>
                <c:ptCount val="13"/>
                <c:pt idx="0">
                  <c:v>INTC</c:v>
                </c:pt>
                <c:pt idx="1">
                  <c:v>MU</c:v>
                </c:pt>
                <c:pt idx="2">
                  <c:v>QCOM</c:v>
                </c:pt>
                <c:pt idx="3">
                  <c:v>AVGO</c:v>
                </c:pt>
                <c:pt idx="4">
                  <c:v>TXN</c:v>
                </c:pt>
                <c:pt idx="5">
                  <c:v>FSLR</c:v>
                </c:pt>
                <c:pt idx="6">
                  <c:v>NVDA</c:v>
                </c:pt>
                <c:pt idx="7">
                  <c:v>SWKS</c:v>
                </c:pt>
                <c:pt idx="8">
                  <c:v>ADI</c:v>
                </c:pt>
                <c:pt idx="9">
                  <c:v>QRVO</c:v>
                </c:pt>
                <c:pt idx="10">
                  <c:v>MCHP</c:v>
                </c:pt>
                <c:pt idx="11">
                  <c:v>XLNX</c:v>
                </c:pt>
                <c:pt idx="12">
                  <c:v>LLTC</c:v>
                </c:pt>
              </c:strCache>
            </c:strRef>
          </c:cat>
          <c:val>
            <c:numRef>
              <c:f>'Summary Statistics'!$E$23:$E$35</c:f>
              <c:numCache>
                <c:formatCode>_("$"* #,##0_);_("$"* \(#,##0\);_("$"* "-"??_);_(@_)</c:formatCode>
                <c:ptCount val="13"/>
                <c:pt idx="0">
                  <c:v>20261000000</c:v>
                </c:pt>
                <c:pt idx="1">
                  <c:v>10921000000</c:v>
                </c:pt>
                <c:pt idx="2">
                  <c:v>10686000000</c:v>
                </c:pt>
                <c:pt idx="3">
                  <c:v>7300000000</c:v>
                </c:pt>
                <c:pt idx="4">
                  <c:v>5841000000</c:v>
                </c:pt>
                <c:pt idx="5">
                  <c:v>2444984000</c:v>
                </c:pt>
                <c:pt idx="6">
                  <c:v>1862000000</c:v>
                </c:pt>
                <c:pt idx="7">
                  <c:v>1268800000</c:v>
                </c:pt>
                <c:pt idx="8">
                  <c:v>1034585000</c:v>
                </c:pt>
                <c:pt idx="9">
                  <c:v>1021658000</c:v>
                </c:pt>
                <c:pt idx="10">
                  <c:v>802474000</c:v>
                </c:pt>
                <c:pt idx="11">
                  <c:v>743253000</c:v>
                </c:pt>
                <c:pt idx="12">
                  <c:v>338580000</c:v>
                </c:pt>
              </c:numCache>
            </c:numRef>
          </c:val>
          <c:extLst>
            <c:ext xmlns:c16="http://schemas.microsoft.com/office/drawing/2014/chart" uri="{C3380CC4-5D6E-409C-BE32-E72D297353CC}">
              <c16:uniqueId val="{00000000-2CEB-42BC-9D68-7726E281175A}"/>
            </c:ext>
          </c:extLst>
        </c:ser>
        <c:dLbls>
          <c:showLegendKey val="0"/>
          <c:showVal val="0"/>
          <c:showCatName val="0"/>
          <c:showSerName val="0"/>
          <c:showPercent val="0"/>
          <c:showBubbleSize val="0"/>
        </c:dLbls>
        <c:gapWidth val="100"/>
        <c:overlap val="-27"/>
        <c:axId val="347924959"/>
        <c:axId val="393468143"/>
      </c:barChart>
      <c:catAx>
        <c:axId val="347924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a:t>Ticker Symbol (Company)</a:t>
                </a:r>
              </a:p>
            </c:rich>
          </c:tx>
          <c:layout>
            <c:manualLayout>
              <c:xMode val="edge"/>
              <c:yMode val="edge"/>
              <c:x val="0.3820339205082755"/>
              <c:y val="0.829676383074258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93468143"/>
        <c:crosses val="autoZero"/>
        <c:auto val="1"/>
        <c:lblAlgn val="ctr"/>
        <c:lblOffset val="100"/>
        <c:noMultiLvlLbl val="0"/>
      </c:catAx>
      <c:valAx>
        <c:axId val="393468143"/>
        <c:scaling>
          <c:orientation val="minMax"/>
          <c:max val="25000000000"/>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t>Cost of Goods Sold (In Billions $)</a:t>
                </a:r>
              </a:p>
            </c:rich>
          </c:tx>
          <c:layout>
            <c:manualLayout>
              <c:xMode val="edge"/>
              <c:yMode val="edge"/>
              <c:x val="2.8594587292295224E-2"/>
              <c:y val="0.121239098665781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924959"/>
        <c:crosses val="autoZero"/>
        <c:crossBetween val="between"/>
        <c:majorUnit val="5000000000"/>
        <c:dispUnits>
          <c:builtInUnit val="b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45724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4249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29536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96202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8709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83807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8156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1355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663235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59884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102991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303463080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504390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049717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166823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881440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7/24/2023</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79279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977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7/24/2023</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0042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1926556"/>
            <a:ext cx="4201800" cy="12903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Sagona Book" panose="020F0502020204030204" pitchFamily="18" charset="0"/>
                <a:ea typeface="Open Sans"/>
                <a:cs typeface="Open Sans"/>
                <a:sym typeface="Open Sans"/>
              </a:rPr>
              <a:t>NYSE Data Project</a:t>
            </a:r>
            <a:endParaRPr sz="3600" dirty="0">
              <a:latin typeface="Sagona Book" panose="020F0502020204030204" pitchFamily="18" charset="0"/>
              <a:ea typeface="Open Sans"/>
              <a:cs typeface="Open Sans"/>
              <a:sym typeface="Open Sans"/>
            </a:endParaRPr>
          </a:p>
          <a:p>
            <a:pPr marL="0" lvl="0" indent="0" algn="ctr" rtl="0">
              <a:spcBef>
                <a:spcPts val="1600"/>
              </a:spcBef>
              <a:spcAft>
                <a:spcPts val="0"/>
              </a:spcAft>
              <a:buNone/>
            </a:pPr>
            <a:r>
              <a:rPr lang="en" sz="2000" dirty="0">
                <a:latin typeface="Sagona Book" panose="020F0502020204030204" pitchFamily="18" charset="0"/>
                <a:ea typeface="Open Sans"/>
                <a:cs typeface="Open Sans"/>
                <a:sym typeface="Open Sans"/>
              </a:rPr>
              <a:t>By: Tiara Brunt</a:t>
            </a:r>
            <a:endParaRPr sz="2000" dirty="0">
              <a:latin typeface="Sagona Book" panose="020F0502020204030204" pitchFamily="18" charset="0"/>
              <a:ea typeface="Open Sans"/>
              <a:cs typeface="Open Sans"/>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207895" y="1283368"/>
            <a:ext cx="3800466" cy="36947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latin typeface="Open Sans"/>
                <a:ea typeface="Open Sans"/>
                <a:cs typeface="Open Sans"/>
                <a:sym typeface="Open Sans"/>
              </a:rPr>
              <a:t>Here are the bar charts for the annual Cost of Goods S</a:t>
            </a:r>
            <a:r>
              <a:rPr lang="en-US" sz="1000" dirty="0">
                <a:latin typeface="Open Sans"/>
                <a:ea typeface="Open Sans"/>
                <a:cs typeface="Open Sans"/>
                <a:sym typeface="Open Sans"/>
              </a:rPr>
              <a:t>o</a:t>
            </a:r>
            <a:r>
              <a:rPr lang="en" sz="1000" dirty="0">
                <a:latin typeface="Open Sans"/>
                <a:ea typeface="Open Sans"/>
                <a:cs typeface="Open Sans"/>
                <a:sym typeface="Open Sans"/>
              </a:rPr>
              <a:t>ld expeditures for the Internet Software &amp; Services and the Semiconductor Industry of the IT Sector in Year 2. Both distributions are right skewed. This indicates that the mean COGS for each industry is higher than the median COGS.</a:t>
            </a:r>
          </a:p>
          <a:p>
            <a:pPr marL="0" lvl="0" indent="0" algn="l" rtl="0">
              <a:spcBef>
                <a:spcPts val="0"/>
              </a:spcBef>
              <a:spcAft>
                <a:spcPts val="1600"/>
              </a:spcAft>
              <a:buNone/>
            </a:pPr>
            <a:r>
              <a:rPr lang="en" sz="1000" dirty="0">
                <a:latin typeface="Open Sans"/>
                <a:ea typeface="Open Sans"/>
                <a:cs typeface="Open Sans"/>
                <a:sym typeface="Open Sans"/>
              </a:rPr>
              <a:t>The mean for the Internet Software &amp; Services industry is $1.7 Billion while the mean for the Semiconductors industry is $4.9 Billion. The Semiconductors industry also has a higher median at $1.8 Billion while the Internet Software &amp; Services industry has a median of $1.5 Billion. The standard deviation for the Semiconductors industry is almost five times as large at $5.9 Billion to $1.2 Billion respectively. This means COGS expenses vary more in the Semiconductor Industry. More than 50% of the Semiconductors companies spend more than $1.8 Billion in COGS for year two alone. Additional evidence for the higher variability in COGS involves the larger range in total for companies under this industry. The total range for the Semiconductors industry is $19 Billion while it’s $4 Billion for the Internet Software &amp; Services industry.</a:t>
            </a:r>
            <a:endParaRPr sz="1000" dirty="0">
              <a:latin typeface="Open Sans"/>
              <a:ea typeface="Open Sans"/>
              <a:cs typeface="Open Sans"/>
              <a:sym typeface="Open Sans"/>
            </a:endParaRPr>
          </a:p>
        </p:txBody>
      </p:sp>
      <p:sp>
        <p:nvSpPr>
          <p:cNvPr id="60" name="Google Shape;60;p14"/>
          <p:cNvSpPr/>
          <p:nvPr/>
        </p:nvSpPr>
        <p:spPr>
          <a:xfrm>
            <a:off x="135639" y="1283367"/>
            <a:ext cx="4885540" cy="369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Google Shape;61;p14"/>
          <p:cNvSpPr txBox="1">
            <a:spLocks noGrp="1"/>
          </p:cNvSpPr>
          <p:nvPr>
            <p:ph type="title"/>
          </p:nvPr>
        </p:nvSpPr>
        <p:spPr>
          <a:xfrm>
            <a:off x="0" y="0"/>
            <a:ext cx="9144000" cy="1163054"/>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FFFFFF"/>
                </a:solidFill>
                <a:latin typeface="Open Sans"/>
                <a:ea typeface="Open Sans"/>
                <a:cs typeface="Open Sans"/>
                <a:sym typeface="Open Sans"/>
              </a:rPr>
              <a:t>Does the Semiconductors and Internet Software &amp; Services Industry in the IT Sector have similar expenditure for Cost of Goods Sold in Year 2?</a:t>
            </a:r>
          </a:p>
        </p:txBody>
      </p:sp>
      <p:graphicFrame>
        <p:nvGraphicFramePr>
          <p:cNvPr id="7" name="Chart 6">
            <a:extLst>
              <a:ext uri="{FF2B5EF4-FFF2-40B4-BE49-F238E27FC236}">
                <a16:creationId xmlns:a16="http://schemas.microsoft.com/office/drawing/2014/main" id="{E3952AD7-5529-2D4C-4A1E-EC314813CFA0}"/>
              </a:ext>
            </a:extLst>
          </p:cNvPr>
          <p:cNvGraphicFramePr>
            <a:graphicFrameLocks/>
          </p:cNvGraphicFramePr>
          <p:nvPr>
            <p:extLst>
              <p:ext uri="{D42A27DB-BD31-4B8C-83A1-F6EECF244321}">
                <p14:modId xmlns:p14="http://schemas.microsoft.com/office/powerpoint/2010/main" val="573822422"/>
              </p:ext>
            </p:extLst>
          </p:nvPr>
        </p:nvGraphicFramePr>
        <p:xfrm>
          <a:off x="135639" y="1283368"/>
          <a:ext cx="4885540" cy="18929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10BB1C12-5CD5-D6A7-53CD-58C2D3DE01D2}"/>
              </a:ext>
            </a:extLst>
          </p:cNvPr>
          <p:cNvGraphicFramePr>
            <a:graphicFrameLocks/>
          </p:cNvGraphicFramePr>
          <p:nvPr>
            <p:extLst>
              <p:ext uri="{D42A27DB-BD31-4B8C-83A1-F6EECF244321}">
                <p14:modId xmlns:p14="http://schemas.microsoft.com/office/powerpoint/2010/main" val="1212513432"/>
              </p:ext>
            </p:extLst>
          </p:nvPr>
        </p:nvGraphicFramePr>
        <p:xfrm>
          <a:off x="135639" y="3176338"/>
          <a:ext cx="4885540" cy="180172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3488</TotalTime>
  <Words>294</Words>
  <Application>Microsoft Office PowerPoint</Application>
  <PresentationFormat>On-screen Show (16:9)</PresentationFormat>
  <Paragraphs>11</Paragraphs>
  <Slides>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Trebuchet MS</vt:lpstr>
      <vt:lpstr>Arial</vt:lpstr>
      <vt:lpstr>Calibri</vt:lpstr>
      <vt:lpstr>Sagona Book</vt:lpstr>
      <vt:lpstr>Open Sans</vt:lpstr>
      <vt:lpstr>Simple Light</vt:lpstr>
      <vt:lpstr>Berlin</vt:lpstr>
      <vt:lpstr>PowerPoint Presentation</vt:lpstr>
      <vt:lpstr>Does the Semiconductors and Internet Software &amp; Services Industry in the IT Sector have similar expenditure for Cost of Goods Sold in Year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Tiara Brunt</dc:creator>
  <cp:lastModifiedBy>Tiara Brunt</cp:lastModifiedBy>
  <cp:revision>26</cp:revision>
  <dcterms:modified xsi:type="dcterms:W3CDTF">2023-07-26T04:11:21Z</dcterms:modified>
</cp:coreProperties>
</file>