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108936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380918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7255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1759190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9705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2976992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4041082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11938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408516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CB17-EB53-46F9-81E6-E9C0D54D20C8}" type="datetimeFigureOut">
              <a:rPr lang="en-IN" smtClean="0"/>
              <a:t>22-10-2021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408545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5CB17-EB53-46F9-81E6-E9C0D54D20C8}" type="datetimeFigureOut">
              <a:rPr lang="en-IN" smtClean="0"/>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306138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5CB17-EB53-46F9-81E6-E9C0D54D20C8}" type="datetimeFigureOut">
              <a:rPr lang="en-IN" smtClean="0"/>
              <a:t>22-10-2021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256381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5CB17-EB53-46F9-81E6-E9C0D54D20C8}" type="datetimeFigureOut">
              <a:rPr lang="en-IN" smtClean="0"/>
              <a:t>22-10-2021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109415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5CB17-EB53-46F9-81E6-E9C0D54D20C8}" type="datetimeFigureOut">
              <a:rPr lang="en-IN" smtClean="0"/>
              <a:t>22-10-2021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82377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5CB17-EB53-46F9-81E6-E9C0D54D20C8}" type="datetimeFigureOut">
              <a:rPr lang="en-IN" smtClean="0"/>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274582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5CB17-EB53-46F9-81E6-E9C0D54D20C8}" type="datetimeFigureOut">
              <a:rPr lang="en-IN" smtClean="0"/>
              <a:t>22-10-2021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92049-D714-4872-B343-C2774A45D73D}" type="slidenum">
              <a:rPr lang="en-IN" smtClean="0"/>
              <a:t>‹#›</a:t>
            </a:fld>
            <a:endParaRPr lang="en-IN"/>
          </a:p>
        </p:txBody>
      </p:sp>
    </p:spTree>
    <p:extLst>
      <p:ext uri="{BB962C8B-B14F-4D97-AF65-F5344CB8AC3E}">
        <p14:creationId xmlns:p14="http://schemas.microsoft.com/office/powerpoint/2010/main" val="343074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D5CB17-EB53-46F9-81E6-E9C0D54D20C8}" type="datetimeFigureOut">
              <a:rPr lang="en-IN" smtClean="0"/>
              <a:t>22-10-2021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292049-D714-4872-B343-C2774A45D73D}" type="slidenum">
              <a:rPr lang="en-IN" smtClean="0"/>
              <a:t>‹#›</a:t>
            </a:fld>
            <a:endParaRPr lang="en-IN"/>
          </a:p>
        </p:txBody>
      </p:sp>
    </p:spTree>
    <p:extLst>
      <p:ext uri="{BB962C8B-B14F-4D97-AF65-F5344CB8AC3E}">
        <p14:creationId xmlns:p14="http://schemas.microsoft.com/office/powerpoint/2010/main" val="15388611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F861-67FF-40D6-ADF6-00368A2A0DB4}"/>
              </a:ext>
            </a:extLst>
          </p:cNvPr>
          <p:cNvSpPr>
            <a:spLocks noGrp="1"/>
          </p:cNvSpPr>
          <p:nvPr>
            <p:ph type="ctrTitle"/>
          </p:nvPr>
        </p:nvSpPr>
        <p:spPr>
          <a:xfrm>
            <a:off x="1524000" y="1782698"/>
            <a:ext cx="7766936" cy="1646302"/>
          </a:xfrm>
        </p:spPr>
        <p:txBody>
          <a:bodyPr/>
          <a:lstStyle/>
          <a:p>
            <a:r>
              <a:rPr lang="en-US" dirty="0"/>
              <a:t>V Model </a:t>
            </a:r>
            <a:endParaRPr lang="en-IN" dirty="0"/>
          </a:p>
        </p:txBody>
      </p:sp>
      <p:sp>
        <p:nvSpPr>
          <p:cNvPr id="3" name="Subtitle 2">
            <a:extLst>
              <a:ext uri="{FF2B5EF4-FFF2-40B4-BE49-F238E27FC236}">
                <a16:creationId xmlns:a16="http://schemas.microsoft.com/office/drawing/2014/main" id="{7BBACB50-65E5-4D78-ACC4-8C24E8EC4E7E}"/>
              </a:ext>
            </a:extLst>
          </p:cNvPr>
          <p:cNvSpPr>
            <a:spLocks noGrp="1"/>
          </p:cNvSpPr>
          <p:nvPr>
            <p:ph type="subTitle" idx="1"/>
          </p:nvPr>
        </p:nvSpPr>
        <p:spPr>
          <a:xfrm>
            <a:off x="263371" y="3664181"/>
            <a:ext cx="9144000" cy="2452533"/>
          </a:xfrm>
        </p:spPr>
        <p:txBody>
          <a:bodyPr>
            <a:normAutofit/>
          </a:bodyPr>
          <a:lstStyle/>
          <a:p>
            <a:r>
              <a:rPr lang="en-US" dirty="0"/>
              <a:t>Presented By </a:t>
            </a:r>
          </a:p>
          <a:p>
            <a:r>
              <a:rPr lang="en-US" dirty="0"/>
              <a:t>Anamika </a:t>
            </a:r>
          </a:p>
          <a:p>
            <a:r>
              <a:rPr lang="en-US" dirty="0"/>
              <a:t>Prithvi R</a:t>
            </a:r>
          </a:p>
          <a:p>
            <a:r>
              <a:rPr lang="en-US" dirty="0" err="1"/>
              <a:t>Rukhiya</a:t>
            </a:r>
            <a:r>
              <a:rPr lang="en-US" dirty="0"/>
              <a:t> Khanum</a:t>
            </a:r>
          </a:p>
          <a:p>
            <a:r>
              <a:rPr lang="en-US" dirty="0"/>
              <a:t>Sanjana </a:t>
            </a:r>
          </a:p>
          <a:p>
            <a:endParaRPr lang="en-US" dirty="0"/>
          </a:p>
          <a:p>
            <a:endParaRPr lang="en-IN" dirty="0"/>
          </a:p>
        </p:txBody>
      </p:sp>
    </p:spTree>
    <p:extLst>
      <p:ext uri="{BB962C8B-B14F-4D97-AF65-F5344CB8AC3E}">
        <p14:creationId xmlns:p14="http://schemas.microsoft.com/office/powerpoint/2010/main" val="231955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6460-469C-401B-808E-A5822C4BF28F}"/>
              </a:ext>
            </a:extLst>
          </p:cNvPr>
          <p:cNvSpPr>
            <a:spLocks noGrp="1"/>
          </p:cNvSpPr>
          <p:nvPr>
            <p:ph type="title"/>
          </p:nvPr>
        </p:nvSpPr>
        <p:spPr>
          <a:xfrm>
            <a:off x="838200" y="2103437"/>
            <a:ext cx="10515600" cy="1325563"/>
          </a:xfrm>
        </p:spPr>
        <p:txBody>
          <a:bodyPr/>
          <a:lstStyle/>
          <a:p>
            <a:r>
              <a:rPr lang="en-US" dirty="0"/>
              <a:t>                            Thank You</a:t>
            </a:r>
            <a:endParaRPr lang="en-IN" dirty="0"/>
          </a:p>
        </p:txBody>
      </p:sp>
    </p:spTree>
    <p:extLst>
      <p:ext uri="{BB962C8B-B14F-4D97-AF65-F5344CB8AC3E}">
        <p14:creationId xmlns:p14="http://schemas.microsoft.com/office/powerpoint/2010/main" val="54001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1BA69-19F2-4B03-B2F9-E27A925C0E20}"/>
              </a:ext>
            </a:extLst>
          </p:cNvPr>
          <p:cNvSpPr>
            <a:spLocks noGrp="1"/>
          </p:cNvSpPr>
          <p:nvPr>
            <p:ph type="title"/>
          </p:nvPr>
        </p:nvSpPr>
        <p:spPr>
          <a:xfrm>
            <a:off x="1144482" y="644780"/>
            <a:ext cx="9601196" cy="130386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FE2652D-82A3-4915-9404-D8D899A12002}"/>
              </a:ext>
            </a:extLst>
          </p:cNvPr>
          <p:cNvSpPr>
            <a:spLocks noGrp="1"/>
          </p:cNvSpPr>
          <p:nvPr>
            <p:ph idx="1"/>
          </p:nvPr>
        </p:nvSpPr>
        <p:spPr>
          <a:xfrm>
            <a:off x="682310" y="1625578"/>
            <a:ext cx="10671490" cy="5130329"/>
          </a:xfrm>
        </p:spPr>
        <p:txBody>
          <a:bodyPr>
            <a:normAutofit/>
          </a:bodyPr>
          <a:lstStyle/>
          <a:p>
            <a:r>
              <a:rPr lang="en-US" sz="1600" b="1" i="0" dirty="0">
                <a:solidFill>
                  <a:srgbClr val="000000"/>
                </a:solidFill>
                <a:effectLst/>
                <a:latin typeface="Arial" panose="020B0604020202020204" pitchFamily="34" charset="0"/>
              </a:rPr>
              <a:t>Validation</a:t>
            </a:r>
            <a:r>
              <a:rPr lang="en-US" sz="1600" b="0" i="0" dirty="0">
                <a:solidFill>
                  <a:srgbClr val="000000"/>
                </a:solidFill>
                <a:effectLst/>
                <a:latin typeface="Arial" panose="020B0604020202020204" pitchFamily="34" charset="0"/>
              </a:rPr>
              <a:t> is the process of comparing two results. In this process, we need to compare the representation of a conceptual model to the real system. If the comparison is true, then it is valid, else invalid.</a:t>
            </a:r>
          </a:p>
          <a:p>
            <a:pPr algn="just">
              <a:buFont typeface="Arial" panose="020B0604020202020204" pitchFamily="34" charset="0"/>
              <a:buChar char="•"/>
            </a:pPr>
            <a:r>
              <a:rPr lang="en-US" sz="1600" b="1" i="0" dirty="0">
                <a:solidFill>
                  <a:srgbClr val="000000"/>
                </a:solidFill>
                <a:effectLst/>
                <a:latin typeface="Arial" panose="020B0604020202020204" pitchFamily="34" charset="0"/>
              </a:rPr>
              <a:t>Verification</a:t>
            </a:r>
            <a:r>
              <a:rPr lang="en-US" sz="1600" b="0" i="0" dirty="0">
                <a:solidFill>
                  <a:srgbClr val="000000"/>
                </a:solidFill>
                <a:effectLst/>
                <a:latin typeface="Arial" panose="020B0604020202020204" pitchFamily="34" charset="0"/>
              </a:rPr>
              <a:t> is the process of comparing two or more results to ensure its accuracy. In this process, we have to compare the model’s implementation and its associated data with the developer's conceptual description and specifications.</a:t>
            </a:r>
          </a:p>
          <a:p>
            <a:pPr algn="just">
              <a:buFont typeface="Arial" panose="020B0604020202020204" pitchFamily="34" charset="0"/>
              <a:buChar char="•"/>
            </a:pPr>
            <a:r>
              <a:rPr lang="en-US" sz="1600" dirty="0">
                <a:solidFill>
                  <a:srgbClr val="000000"/>
                </a:solidFill>
                <a:latin typeface="Arial" panose="020B0604020202020204" pitchFamily="34" charset="0"/>
              </a:rPr>
              <a:t>The Basic Idea, however ,originated in the early 1970s and was conceived as an advanced development of waterfall model</a:t>
            </a:r>
          </a:p>
          <a:p>
            <a:pPr algn="just">
              <a:buFont typeface="Arial" panose="020B0604020202020204" pitchFamily="34" charset="0"/>
              <a:buChar char="•"/>
            </a:pPr>
            <a:r>
              <a:rPr lang="en-US" sz="1600" dirty="0">
                <a:solidFill>
                  <a:srgbClr val="000000"/>
                </a:solidFill>
                <a:latin typeface="Arial" panose="020B0604020202020204" pitchFamily="34" charset="0"/>
              </a:rPr>
              <a:t>To overcome the problems faced in waterfall and spiral model V model was introduced.</a:t>
            </a:r>
          </a:p>
          <a:p>
            <a:pPr algn="just">
              <a:buFont typeface="Arial" panose="020B0604020202020204" pitchFamily="34" charset="0"/>
              <a:buChar char="•"/>
            </a:pPr>
            <a:endParaRPr lang="en-US" sz="1600" dirty="0">
              <a:solidFill>
                <a:srgbClr val="000000"/>
              </a:solidFill>
              <a:latin typeface="Arial" panose="020B0604020202020204" pitchFamily="34" charset="0"/>
            </a:endParaRPr>
          </a:p>
          <a:p>
            <a:pPr marL="0" indent="0" algn="just">
              <a:buNone/>
            </a:pPr>
            <a:endParaRPr lang="en-US" sz="2000" b="0" i="0" dirty="0">
              <a:solidFill>
                <a:srgbClr val="000000"/>
              </a:solidFill>
              <a:effectLst/>
              <a:latin typeface="Arial" panose="020B0604020202020204" pitchFamily="34" charset="0"/>
            </a:endParaRPr>
          </a:p>
          <a:p>
            <a:pPr marL="0" indent="0">
              <a:buNone/>
            </a:pPr>
            <a:br>
              <a:rPr lang="en-US" sz="2000" dirty="0"/>
            </a:br>
            <a:endParaRPr lang="en-US" sz="2000" b="0" i="0" dirty="0">
              <a:solidFill>
                <a:srgbClr val="000000"/>
              </a:solidFill>
              <a:effectLst/>
              <a:latin typeface="Arial" panose="020B0604020202020204" pitchFamily="34" charset="0"/>
            </a:endParaRPr>
          </a:p>
        </p:txBody>
      </p:sp>
      <p:pic>
        <p:nvPicPr>
          <p:cNvPr id="1028" name="Picture 4" descr="Verification and Validation">
            <a:extLst>
              <a:ext uri="{FF2B5EF4-FFF2-40B4-BE49-F238E27FC236}">
                <a16:creationId xmlns:a16="http://schemas.microsoft.com/office/drawing/2014/main" id="{1FB69616-26AA-4D39-AA0A-EE23EE195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461" y="4288376"/>
            <a:ext cx="3004860" cy="1650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0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F7658-E996-4327-95FB-D624893142FC}"/>
              </a:ext>
            </a:extLst>
          </p:cNvPr>
          <p:cNvSpPr>
            <a:spLocks noGrp="1"/>
          </p:cNvSpPr>
          <p:nvPr>
            <p:ph type="ctrTitle"/>
          </p:nvPr>
        </p:nvSpPr>
        <p:spPr>
          <a:xfrm>
            <a:off x="236738" y="589703"/>
            <a:ext cx="8916140" cy="981645"/>
          </a:xfrm>
        </p:spPr>
        <p:txBody>
          <a:bodyPr/>
          <a:lstStyle/>
          <a:p>
            <a:r>
              <a:rPr lang="en-US" dirty="0"/>
              <a:t>Flow of the model</a:t>
            </a:r>
            <a:endParaRPr lang="en-IN" dirty="0"/>
          </a:p>
        </p:txBody>
      </p:sp>
      <p:pic>
        <p:nvPicPr>
          <p:cNvPr id="2050" name="Picture 2" descr="V-Model">
            <a:extLst>
              <a:ext uri="{FF2B5EF4-FFF2-40B4-BE49-F238E27FC236}">
                <a16:creationId xmlns:a16="http://schemas.microsoft.com/office/drawing/2014/main" id="{19188A77-9AD0-4D5C-9F11-0578C06306A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027487" y="2415867"/>
            <a:ext cx="4137025" cy="329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63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B5A91-4CA1-4751-A3BE-0D626768CBA5}"/>
              </a:ext>
            </a:extLst>
          </p:cNvPr>
          <p:cNvSpPr>
            <a:spLocks noGrp="1"/>
          </p:cNvSpPr>
          <p:nvPr>
            <p:ph idx="1"/>
          </p:nvPr>
        </p:nvSpPr>
        <p:spPr>
          <a:xfrm>
            <a:off x="838200" y="807868"/>
            <a:ext cx="10515600" cy="5868139"/>
          </a:xfrm>
        </p:spPr>
        <p:txBody>
          <a:bodyPr>
            <a:normAutofit/>
          </a:bodyPr>
          <a:lstStyle/>
          <a:p>
            <a:pPr marL="0" indent="0" algn="l" fontAlgn="base">
              <a:buNone/>
            </a:pPr>
            <a:r>
              <a:rPr lang="en-US" b="1" i="0" dirty="0">
                <a:solidFill>
                  <a:srgbClr val="273239"/>
                </a:solidFill>
                <a:effectLst/>
                <a:latin typeface="urw-din"/>
              </a:rPr>
              <a:t>Design Phase:</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Requirement Analysis:</a:t>
            </a:r>
            <a:r>
              <a:rPr lang="en-US" b="0" i="0" dirty="0">
                <a:solidFill>
                  <a:srgbClr val="273239"/>
                </a:solidFill>
                <a:effectLst/>
                <a:latin typeface="urw-din"/>
              </a:rPr>
              <a:t> This phase contains detailed communication with the customer to understand their requirements and expectations. This stage is known as Requirement Gathering.</a:t>
            </a:r>
          </a:p>
          <a:p>
            <a:pPr algn="l" fontAlgn="base">
              <a:buFont typeface="Arial" panose="020B0604020202020204" pitchFamily="34" charset="0"/>
              <a:buChar char="•"/>
            </a:pPr>
            <a:r>
              <a:rPr lang="en-US" b="1" i="0" dirty="0">
                <a:solidFill>
                  <a:srgbClr val="273239"/>
                </a:solidFill>
                <a:effectLst/>
                <a:latin typeface="urw-din"/>
              </a:rPr>
              <a:t>System Design:</a:t>
            </a:r>
            <a:r>
              <a:rPr lang="en-US" b="0" i="0" dirty="0">
                <a:solidFill>
                  <a:srgbClr val="273239"/>
                </a:solidFill>
                <a:effectLst/>
                <a:latin typeface="urw-din"/>
              </a:rPr>
              <a:t> This phase contains the system design and the complete hardware and communication setup for developing product.</a:t>
            </a:r>
          </a:p>
          <a:p>
            <a:pPr algn="l" fontAlgn="base">
              <a:buFont typeface="Arial" panose="020B0604020202020204" pitchFamily="34" charset="0"/>
              <a:buChar char="•"/>
            </a:pPr>
            <a:r>
              <a:rPr lang="en-US" b="1" i="0" dirty="0">
                <a:solidFill>
                  <a:srgbClr val="273239"/>
                </a:solidFill>
                <a:effectLst/>
                <a:latin typeface="urw-din"/>
              </a:rPr>
              <a:t>Architectural Design:</a:t>
            </a:r>
            <a:r>
              <a:rPr lang="en-US" b="0" i="0" dirty="0">
                <a:solidFill>
                  <a:srgbClr val="273239"/>
                </a:solidFill>
                <a:effectLst/>
                <a:latin typeface="urw-din"/>
              </a:rPr>
              <a:t> System design is broken down further into modules taking up different functionalities. The data transfer and communication between the internal modules and with the outside world (other systems) is clearly understood.</a:t>
            </a:r>
          </a:p>
          <a:p>
            <a:pPr algn="l" fontAlgn="base">
              <a:buFont typeface="Arial" panose="020B0604020202020204" pitchFamily="34" charset="0"/>
              <a:buChar char="•"/>
            </a:pPr>
            <a:r>
              <a:rPr lang="en-US" b="1" i="0" dirty="0">
                <a:solidFill>
                  <a:srgbClr val="273239"/>
                </a:solidFill>
                <a:effectLst/>
                <a:latin typeface="urw-din"/>
              </a:rPr>
              <a:t>Module Design:</a:t>
            </a:r>
            <a:r>
              <a:rPr lang="en-US" b="0" i="0" dirty="0">
                <a:solidFill>
                  <a:srgbClr val="273239"/>
                </a:solidFill>
                <a:effectLst/>
                <a:latin typeface="urw-din"/>
              </a:rPr>
              <a:t> In this phase the system breaks </a:t>
            </a:r>
            <a:r>
              <a:rPr lang="en-US" b="0" i="0" dirty="0" err="1">
                <a:solidFill>
                  <a:srgbClr val="273239"/>
                </a:solidFill>
                <a:effectLst/>
                <a:latin typeface="urw-din"/>
              </a:rPr>
              <a:t>dowm</a:t>
            </a:r>
            <a:r>
              <a:rPr lang="en-US" b="0" i="0" dirty="0">
                <a:solidFill>
                  <a:srgbClr val="273239"/>
                </a:solidFill>
                <a:effectLst/>
                <a:latin typeface="urw-din"/>
              </a:rPr>
              <a:t> into small modules. The detailed design of modules is specified, also known as Low-Level Design (LLD).</a:t>
            </a:r>
          </a:p>
          <a:p>
            <a:pPr marL="0" indent="0" algn="l" fontAlgn="base">
              <a:buNone/>
            </a:pPr>
            <a:endParaRPr lang="en-US" b="1" i="0" dirty="0">
              <a:solidFill>
                <a:srgbClr val="273239"/>
              </a:solidFill>
              <a:effectLst/>
              <a:latin typeface="urw-din"/>
            </a:endParaRPr>
          </a:p>
          <a:p>
            <a:endParaRPr lang="en-IN" dirty="0"/>
          </a:p>
        </p:txBody>
      </p:sp>
    </p:spTree>
    <p:extLst>
      <p:ext uri="{BB962C8B-B14F-4D97-AF65-F5344CB8AC3E}">
        <p14:creationId xmlns:p14="http://schemas.microsoft.com/office/powerpoint/2010/main" val="62096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DC734-74B4-4441-A873-C3FFB192D4CE}"/>
              </a:ext>
            </a:extLst>
          </p:cNvPr>
          <p:cNvSpPr>
            <a:spLocks noGrp="1"/>
          </p:cNvSpPr>
          <p:nvPr>
            <p:ph idx="1"/>
          </p:nvPr>
        </p:nvSpPr>
        <p:spPr>
          <a:xfrm>
            <a:off x="838200" y="577049"/>
            <a:ext cx="10515600" cy="5599914"/>
          </a:xfrm>
        </p:spPr>
        <p:txBody>
          <a:bodyPr>
            <a:normAutofit/>
          </a:bodyPr>
          <a:lstStyle/>
          <a:p>
            <a:pPr marL="0" indent="0" algn="l" fontAlgn="base">
              <a:buNone/>
            </a:pPr>
            <a:r>
              <a:rPr lang="en-US" b="1" i="0" dirty="0">
                <a:solidFill>
                  <a:srgbClr val="273239"/>
                </a:solidFill>
                <a:effectLst/>
                <a:latin typeface="urw-din"/>
              </a:rPr>
              <a:t>Testing Phases:</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Unit Testing:</a:t>
            </a:r>
            <a:r>
              <a:rPr lang="en-US" b="0" i="0" dirty="0">
                <a:solidFill>
                  <a:srgbClr val="273239"/>
                </a:solidFill>
                <a:effectLst/>
                <a:latin typeface="urw-din"/>
              </a:rPr>
              <a:t> Unit Test Plans are developed during module design phase. These Unit Test Plans are executed to eliminate bugs at code or unit level.</a:t>
            </a:r>
          </a:p>
          <a:p>
            <a:pPr algn="l" fontAlgn="base">
              <a:buFont typeface="Arial" panose="020B0604020202020204" pitchFamily="34" charset="0"/>
              <a:buChar char="•"/>
            </a:pPr>
            <a:r>
              <a:rPr lang="en-US" b="1" i="0" dirty="0">
                <a:solidFill>
                  <a:srgbClr val="273239"/>
                </a:solidFill>
                <a:effectLst/>
                <a:latin typeface="urw-din"/>
              </a:rPr>
              <a:t>Integration testing:</a:t>
            </a:r>
            <a:r>
              <a:rPr lang="en-US" b="0" i="0" dirty="0">
                <a:solidFill>
                  <a:srgbClr val="273239"/>
                </a:solidFill>
                <a:effectLst/>
                <a:latin typeface="urw-din"/>
              </a:rPr>
              <a:t> After completion of unit testing Integration testing is performed. In integration testing, the modules are integrated and the system is tested. Integration testing is performed on the Architecture design phase. This test verifies the communication of modules among themselves.</a:t>
            </a:r>
          </a:p>
          <a:p>
            <a:pPr algn="l" fontAlgn="base">
              <a:buFont typeface="Arial" panose="020B0604020202020204" pitchFamily="34" charset="0"/>
              <a:buChar char="•"/>
            </a:pPr>
            <a:r>
              <a:rPr lang="en-US" b="1" i="0" dirty="0">
                <a:solidFill>
                  <a:srgbClr val="273239"/>
                </a:solidFill>
                <a:effectLst/>
                <a:latin typeface="urw-din"/>
              </a:rPr>
              <a:t>System Testing:</a:t>
            </a:r>
            <a:r>
              <a:rPr lang="en-US" b="0" i="0" dirty="0">
                <a:solidFill>
                  <a:srgbClr val="273239"/>
                </a:solidFill>
                <a:effectLst/>
                <a:latin typeface="urw-din"/>
              </a:rPr>
              <a:t> System testing test the complete application with its functionality, inter dependency, and </a:t>
            </a:r>
            <a:r>
              <a:rPr lang="en-US" b="0" i="0" dirty="0" err="1">
                <a:solidFill>
                  <a:srgbClr val="273239"/>
                </a:solidFill>
                <a:effectLst/>
                <a:latin typeface="urw-din"/>
              </a:rPr>
              <a:t>communication.It</a:t>
            </a:r>
            <a:r>
              <a:rPr lang="en-US" b="0" i="0" dirty="0">
                <a:solidFill>
                  <a:srgbClr val="273239"/>
                </a:solidFill>
                <a:effectLst/>
                <a:latin typeface="urw-din"/>
              </a:rPr>
              <a:t> tests the functional and non-functional requirements of the developed application.</a:t>
            </a:r>
          </a:p>
          <a:p>
            <a:pPr algn="l" fontAlgn="base">
              <a:buFont typeface="Arial" panose="020B0604020202020204" pitchFamily="34" charset="0"/>
              <a:buChar char="•"/>
            </a:pPr>
            <a:r>
              <a:rPr lang="en-US" b="1" i="0" dirty="0">
                <a:solidFill>
                  <a:srgbClr val="273239"/>
                </a:solidFill>
                <a:effectLst/>
                <a:latin typeface="urw-din"/>
              </a:rPr>
              <a:t>User Acceptance Testing (UAT):</a:t>
            </a:r>
            <a:r>
              <a:rPr lang="en-US" b="0" i="0" dirty="0">
                <a:solidFill>
                  <a:srgbClr val="273239"/>
                </a:solidFill>
                <a:effectLst/>
                <a:latin typeface="urw-din"/>
              </a:rPr>
              <a:t> UAT is performed in a user environment that resembles the production environment. UAT verifies that the delivered system meets user’s requirement and system is ready for use in real world.</a:t>
            </a:r>
          </a:p>
          <a:p>
            <a:endParaRPr lang="en-IN" dirty="0"/>
          </a:p>
        </p:txBody>
      </p:sp>
    </p:spTree>
    <p:extLst>
      <p:ext uri="{BB962C8B-B14F-4D97-AF65-F5344CB8AC3E}">
        <p14:creationId xmlns:p14="http://schemas.microsoft.com/office/powerpoint/2010/main" val="180985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33E7-DBA1-47A5-8D01-BC5A775802A4}"/>
              </a:ext>
            </a:extLst>
          </p:cNvPr>
          <p:cNvSpPr>
            <a:spLocks noGrp="1"/>
          </p:cNvSpPr>
          <p:nvPr>
            <p:ph type="title"/>
          </p:nvPr>
        </p:nvSpPr>
        <p:spPr/>
        <p:txBody>
          <a:bodyPr/>
          <a:lstStyle/>
          <a:p>
            <a:r>
              <a:rPr lang="en-US" dirty="0"/>
              <a:t>Advantages </a:t>
            </a:r>
            <a:endParaRPr lang="en-IN" dirty="0"/>
          </a:p>
        </p:txBody>
      </p:sp>
      <p:sp>
        <p:nvSpPr>
          <p:cNvPr id="3" name="Content Placeholder 2">
            <a:extLst>
              <a:ext uri="{FF2B5EF4-FFF2-40B4-BE49-F238E27FC236}">
                <a16:creationId xmlns:a16="http://schemas.microsoft.com/office/drawing/2014/main" id="{96A31514-A099-41E5-A75F-22FDD48592A4}"/>
              </a:ext>
            </a:extLst>
          </p:cNvPr>
          <p:cNvSpPr>
            <a:spLocks noGrp="1"/>
          </p:cNvSpPr>
          <p:nvPr>
            <p:ph idx="1"/>
          </p:nvPr>
        </p:nvSpPr>
        <p:spPr>
          <a:xfrm>
            <a:off x="838200" y="1624614"/>
            <a:ext cx="10515600" cy="4552349"/>
          </a:xfrm>
        </p:spPr>
        <p:txBody>
          <a:bodyPr/>
          <a:lstStyle/>
          <a:p>
            <a:pPr algn="l" fontAlgn="base">
              <a:buFont typeface="Arial" panose="020B0604020202020204" pitchFamily="34" charset="0"/>
              <a:buChar char="•"/>
            </a:pPr>
            <a:r>
              <a:rPr lang="en-US" b="0" i="0" dirty="0">
                <a:solidFill>
                  <a:srgbClr val="273239"/>
                </a:solidFill>
                <a:effectLst/>
                <a:latin typeface="urw-din"/>
              </a:rPr>
              <a:t>This is a highly disciplined model and Phases are completed one at a time.</a:t>
            </a:r>
          </a:p>
          <a:p>
            <a:pPr algn="l" fontAlgn="base">
              <a:buFont typeface="Arial" panose="020B0604020202020204" pitchFamily="34" charset="0"/>
              <a:buChar char="•"/>
            </a:pPr>
            <a:r>
              <a:rPr lang="en-US" b="0" i="0" dirty="0">
                <a:solidFill>
                  <a:srgbClr val="273239"/>
                </a:solidFill>
                <a:effectLst/>
                <a:latin typeface="urw-din"/>
              </a:rPr>
              <a:t>V-Model is used for small projects where project requirements are clear.</a:t>
            </a:r>
          </a:p>
          <a:p>
            <a:pPr algn="l" fontAlgn="base">
              <a:buFont typeface="Arial" panose="020B0604020202020204" pitchFamily="34" charset="0"/>
              <a:buChar char="•"/>
            </a:pPr>
            <a:r>
              <a:rPr lang="en-US" b="0" i="0" dirty="0">
                <a:solidFill>
                  <a:srgbClr val="273239"/>
                </a:solidFill>
                <a:effectLst/>
                <a:latin typeface="urw-din"/>
              </a:rPr>
              <a:t>Simple and easy to understand and use.</a:t>
            </a:r>
          </a:p>
          <a:p>
            <a:pPr algn="l" fontAlgn="base">
              <a:buFont typeface="Arial" panose="020B0604020202020204" pitchFamily="34" charset="0"/>
              <a:buChar char="•"/>
            </a:pPr>
            <a:r>
              <a:rPr lang="en-US" b="0" i="0" dirty="0">
                <a:solidFill>
                  <a:srgbClr val="273239"/>
                </a:solidFill>
                <a:effectLst/>
                <a:latin typeface="urw-din"/>
              </a:rPr>
              <a:t>This model focuses on verification and validation activities early in the life cycle thereby enhancing the probability of building an error-free and good quality product.</a:t>
            </a:r>
          </a:p>
          <a:p>
            <a:pPr algn="l" fontAlgn="base">
              <a:buFont typeface="Arial" panose="020B0604020202020204" pitchFamily="34" charset="0"/>
              <a:buChar char="•"/>
            </a:pPr>
            <a:r>
              <a:rPr lang="en-US" b="0" i="0" dirty="0">
                <a:solidFill>
                  <a:srgbClr val="273239"/>
                </a:solidFill>
                <a:effectLst/>
                <a:latin typeface="urw-din"/>
              </a:rPr>
              <a:t>It enables project management to track progress accurately.</a:t>
            </a:r>
          </a:p>
        </p:txBody>
      </p:sp>
    </p:spTree>
    <p:extLst>
      <p:ext uri="{BB962C8B-B14F-4D97-AF65-F5344CB8AC3E}">
        <p14:creationId xmlns:p14="http://schemas.microsoft.com/office/powerpoint/2010/main" val="411615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D541-95E9-4968-92C2-039A95AED030}"/>
              </a:ext>
            </a:extLst>
          </p:cNvPr>
          <p:cNvSpPr>
            <a:spLocks noGrp="1"/>
          </p:cNvSpPr>
          <p:nvPr>
            <p:ph type="title"/>
          </p:nvPr>
        </p:nvSpPr>
        <p:spPr/>
        <p:txBody>
          <a:bodyPr/>
          <a:lstStyle/>
          <a:p>
            <a:r>
              <a:rPr lang="en-US" dirty="0"/>
              <a:t>Disadvantages </a:t>
            </a:r>
            <a:endParaRPr lang="en-IN" dirty="0"/>
          </a:p>
        </p:txBody>
      </p:sp>
      <p:sp>
        <p:nvSpPr>
          <p:cNvPr id="3" name="Content Placeholder 2">
            <a:extLst>
              <a:ext uri="{FF2B5EF4-FFF2-40B4-BE49-F238E27FC236}">
                <a16:creationId xmlns:a16="http://schemas.microsoft.com/office/drawing/2014/main" id="{85B4E4D4-FAD5-4862-A8C5-9B950C19C86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High risk and uncertainty.</a:t>
            </a:r>
          </a:p>
          <a:p>
            <a:pPr algn="l" fontAlgn="base">
              <a:buFont typeface="Arial" panose="020B0604020202020204" pitchFamily="34" charset="0"/>
              <a:buChar char="•"/>
            </a:pPr>
            <a:r>
              <a:rPr lang="en-US" b="0" i="0" dirty="0">
                <a:solidFill>
                  <a:srgbClr val="273239"/>
                </a:solidFill>
                <a:effectLst/>
                <a:latin typeface="urw-din"/>
              </a:rPr>
              <a:t>It is not a good for complex and object-oriented projects.</a:t>
            </a:r>
          </a:p>
          <a:p>
            <a:pPr algn="l" fontAlgn="base">
              <a:buFont typeface="Arial" panose="020B0604020202020204" pitchFamily="34" charset="0"/>
              <a:buChar char="•"/>
            </a:pPr>
            <a:r>
              <a:rPr lang="en-US" b="0" i="0" dirty="0">
                <a:solidFill>
                  <a:srgbClr val="273239"/>
                </a:solidFill>
                <a:effectLst/>
                <a:latin typeface="urw-din"/>
              </a:rPr>
              <a:t>It is not suitable for projects where requirements are not clear and contains high risk of changing.</a:t>
            </a:r>
          </a:p>
          <a:p>
            <a:pPr algn="l" fontAlgn="base">
              <a:buFont typeface="Arial" panose="020B0604020202020204" pitchFamily="34" charset="0"/>
              <a:buChar char="•"/>
            </a:pPr>
            <a:r>
              <a:rPr lang="en-US" b="0" i="0" dirty="0">
                <a:solidFill>
                  <a:srgbClr val="273239"/>
                </a:solidFill>
                <a:effectLst/>
                <a:latin typeface="urw-din"/>
              </a:rPr>
              <a:t>This model does not support iteration of phases.</a:t>
            </a:r>
          </a:p>
          <a:p>
            <a:pPr algn="l" fontAlgn="base">
              <a:buFont typeface="Arial" panose="020B0604020202020204" pitchFamily="34" charset="0"/>
              <a:buChar char="•"/>
            </a:pPr>
            <a:r>
              <a:rPr lang="en-US" b="0" i="0" dirty="0">
                <a:solidFill>
                  <a:srgbClr val="273239"/>
                </a:solidFill>
                <a:effectLst/>
                <a:latin typeface="urw-din"/>
              </a:rPr>
              <a:t>It does not easily handle concurrent events.</a:t>
            </a:r>
          </a:p>
        </p:txBody>
      </p:sp>
    </p:spTree>
    <p:extLst>
      <p:ext uri="{BB962C8B-B14F-4D97-AF65-F5344CB8AC3E}">
        <p14:creationId xmlns:p14="http://schemas.microsoft.com/office/powerpoint/2010/main" val="3904063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Knowledge and Opportunity: V-model in software testing with advantages and  disadvantages">
            <a:extLst>
              <a:ext uri="{FF2B5EF4-FFF2-40B4-BE49-F238E27FC236}">
                <a16:creationId xmlns:a16="http://schemas.microsoft.com/office/drawing/2014/main" id="{245E1FFA-8AE2-458F-8172-7DE2D388D3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48887" y="1574662"/>
            <a:ext cx="634304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26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229F-4441-4162-904E-3E8B389D51C0}"/>
              </a:ext>
            </a:extLst>
          </p:cNvPr>
          <p:cNvSpPr>
            <a:spLocks noGrp="1"/>
          </p:cNvSpPr>
          <p:nvPr>
            <p:ph type="title"/>
          </p:nvPr>
        </p:nvSpPr>
        <p:spPr/>
        <p:txBody>
          <a:bodyPr/>
          <a:lstStyle/>
          <a:p>
            <a:r>
              <a:rPr lang="en-US" dirty="0"/>
              <a:t>Project that can be applied with V model</a:t>
            </a:r>
            <a:endParaRPr lang="en-IN" dirty="0"/>
          </a:p>
        </p:txBody>
      </p:sp>
      <p:sp>
        <p:nvSpPr>
          <p:cNvPr id="3" name="Content Placeholder 2">
            <a:extLst>
              <a:ext uri="{FF2B5EF4-FFF2-40B4-BE49-F238E27FC236}">
                <a16:creationId xmlns:a16="http://schemas.microsoft.com/office/drawing/2014/main" id="{486711DC-B1B8-42BD-AE46-DC767998EF7A}"/>
              </a:ext>
            </a:extLst>
          </p:cNvPr>
          <p:cNvSpPr>
            <a:spLocks noGrp="1"/>
          </p:cNvSpPr>
          <p:nvPr>
            <p:ph idx="1"/>
          </p:nvPr>
        </p:nvSpPr>
        <p:spPr/>
        <p:txBody>
          <a:bodyPr>
            <a:normAutofit/>
          </a:bodyPr>
          <a:lstStyle/>
          <a:p>
            <a:r>
              <a:rPr lang="en-US" dirty="0"/>
              <a:t>Example Could be Flipkart, We Get a particular set of Requirements by them to build a search box let’s say,</a:t>
            </a:r>
          </a:p>
          <a:p>
            <a:r>
              <a:rPr lang="en-US" dirty="0"/>
              <a:t>Verification process makes sure that that particular feature is built according to requirements</a:t>
            </a:r>
          </a:p>
          <a:p>
            <a:r>
              <a:rPr lang="en-US" dirty="0"/>
              <a:t>Validation process is basically testing that feature if its working in all the way the client wants</a:t>
            </a:r>
          </a:p>
          <a:p>
            <a:r>
              <a:rPr lang="en-US" dirty="0"/>
              <a:t> Validation has different testing process that can be done to be sure if it works the right way starting from integration testing till UAT. </a:t>
            </a:r>
            <a:endParaRPr lang="en-IN" dirty="0"/>
          </a:p>
        </p:txBody>
      </p:sp>
    </p:spTree>
    <p:extLst>
      <p:ext uri="{BB962C8B-B14F-4D97-AF65-F5344CB8AC3E}">
        <p14:creationId xmlns:p14="http://schemas.microsoft.com/office/powerpoint/2010/main" val="13830672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608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urw-din</vt:lpstr>
      <vt:lpstr>Wingdings 3</vt:lpstr>
      <vt:lpstr>Facet</vt:lpstr>
      <vt:lpstr>V Model </vt:lpstr>
      <vt:lpstr>Introduction</vt:lpstr>
      <vt:lpstr>Flow of the model</vt:lpstr>
      <vt:lpstr>PowerPoint Presentation</vt:lpstr>
      <vt:lpstr>PowerPoint Presentation</vt:lpstr>
      <vt:lpstr>Advantages </vt:lpstr>
      <vt:lpstr>Disadvantages </vt:lpstr>
      <vt:lpstr>PowerPoint Presentation</vt:lpstr>
      <vt:lpstr>Project that can be applied with V model</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 Model</dc:title>
  <dc:creator>Prithvi R</dc:creator>
  <cp:lastModifiedBy>Prithvi R</cp:lastModifiedBy>
  <cp:revision>3</cp:revision>
  <dcterms:created xsi:type="dcterms:W3CDTF">2021-10-22T09:58:10Z</dcterms:created>
  <dcterms:modified xsi:type="dcterms:W3CDTF">2021-10-22T10:38:29Z</dcterms:modified>
</cp:coreProperties>
</file>