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8"/>
  </p:notesMasterIdLst>
  <p:sldIdLst>
    <p:sldId id="256" r:id="rId2"/>
    <p:sldId id="257" r:id="rId3"/>
    <p:sldId id="258" r:id="rId4"/>
    <p:sldId id="259" r:id="rId5"/>
    <p:sldId id="260" r:id="rId6"/>
    <p:sldId id="261" r:id="rId7"/>
    <p:sldId id="269" r:id="rId8"/>
    <p:sldId id="263" r:id="rId9"/>
    <p:sldId id="265" r:id="rId10"/>
    <p:sldId id="272" r:id="rId11"/>
    <p:sldId id="264" r:id="rId12"/>
    <p:sldId id="266" r:id="rId13"/>
    <p:sldId id="270" r:id="rId14"/>
    <p:sldId id="271" r:id="rId15"/>
    <p:sldId id="267" r:id="rId16"/>
    <p:sldId id="268" r:id="rId17"/>
  </p:sldIdLst>
  <p:sldSz cx="9144000" cy="5143500" type="screen16x9"/>
  <p:notesSz cx="6858000" cy="9144000"/>
  <p:embeddedFontLst>
    <p:embeddedFont>
      <p:font typeface="Roboto" charset="0"/>
      <p:regular r:id="rId19"/>
      <p:bold r:id="rId20"/>
      <p:italic r:id="rId21"/>
      <p:boldItalic r:id="rId22"/>
    </p:embeddedFont>
    <p:embeddedFont>
      <p:font typeface="Merriweather"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04" autoAdjust="0"/>
  </p:normalViewPr>
  <p:slideViewPr>
    <p:cSldViewPr snapToGrid="0">
      <p:cViewPr>
        <p:scale>
          <a:sx n="100" d="100"/>
          <a:sy n="100" d="100"/>
        </p:scale>
        <p:origin x="-946" y="-24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69728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f696de3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f696de3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4" name="Google Shape;64;p11"/>
          <p:cNvSpPr txBox="1"/>
          <p:nvPr/>
        </p:nvSpPr>
        <p:spPr>
          <a:xfrm>
            <a:off x="4572000" y="3194927"/>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bg1"/>
                </a:solidFill>
                <a:latin typeface="Roboto"/>
                <a:ea typeface="Roboto"/>
                <a:cs typeface="Roboto"/>
                <a:sym typeface="Roboto"/>
              </a:rPr>
              <a:t>Mentor </a:t>
            </a:r>
            <a:r>
              <a:rPr lang="en" sz="1400" b="0" i="0" u="none" strike="noStrike" cap="none" dirty="0" smtClean="0">
                <a:solidFill>
                  <a:schemeClr val="bg1"/>
                </a:solidFill>
                <a:latin typeface="Roboto"/>
                <a:ea typeface="Roboto"/>
                <a:cs typeface="Roboto"/>
                <a:sym typeface="Roboto"/>
              </a:rPr>
              <a:t>Name:Prof. </a:t>
            </a:r>
            <a:r>
              <a:rPr lang="en" sz="1400" b="0" i="0" u="none" strike="noStrike" cap="none" dirty="0">
                <a:solidFill>
                  <a:schemeClr val="bg1"/>
                </a:solidFill>
                <a:latin typeface="Roboto"/>
                <a:ea typeface="Roboto"/>
                <a:cs typeface="Roboto"/>
                <a:sym typeface="Roboto"/>
              </a:rPr>
              <a:t>Kajal </a:t>
            </a:r>
            <a:r>
              <a:rPr lang="en" dirty="0" smtClean="0">
                <a:solidFill>
                  <a:schemeClr val="bg1"/>
                </a:solidFill>
                <a:latin typeface="Roboto"/>
                <a:ea typeface="Roboto"/>
                <a:cs typeface="Roboto"/>
                <a:sym typeface="Roboto"/>
              </a:rPr>
              <a:t>Joseph</a:t>
            </a:r>
            <a:endParaRPr sz="1400" b="0" i="0" u="none" strike="noStrike" cap="none" dirty="0">
              <a:solidFill>
                <a:schemeClr val="bg1"/>
              </a:solidFill>
              <a:latin typeface="Roboto"/>
              <a:ea typeface="Roboto"/>
              <a:cs typeface="Roboto"/>
              <a:sym typeface="Roboto"/>
            </a:endParaRPr>
          </a:p>
        </p:txBody>
      </p:sp>
      <p:sp>
        <p:nvSpPr>
          <p:cNvPr id="65" name="Google Shape;65;p11"/>
          <p:cNvSpPr txBox="1"/>
          <p:nvPr/>
        </p:nvSpPr>
        <p:spPr>
          <a:xfrm>
            <a:off x="1288382" y="1298146"/>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highlight>
                  <a:srgbClr val="FFFFFF"/>
                </a:highlight>
                <a:latin typeface="Roboto"/>
                <a:ea typeface="Roboto"/>
                <a:cs typeface="Roboto"/>
                <a:sym typeface="Roboto"/>
              </a:rPr>
              <a:t>Title: </a:t>
            </a:r>
            <a:r>
              <a:rPr lang="en" sz="1700" dirty="0" smtClean="0">
                <a:highlight>
                  <a:srgbClr val="FFFFFF"/>
                </a:highlight>
                <a:latin typeface="Roboto"/>
                <a:ea typeface="Roboto"/>
                <a:cs typeface="Roboto"/>
                <a:sym typeface="Roboto"/>
              </a:rPr>
              <a:t>C</a:t>
            </a:r>
            <a:r>
              <a:rPr lang="en-IN" sz="1700" dirty="0" smtClean="0">
                <a:highlight>
                  <a:srgbClr val="FFFFFF"/>
                </a:highlight>
                <a:latin typeface="Roboto"/>
                <a:ea typeface="Roboto"/>
                <a:cs typeface="Roboto"/>
                <a:sym typeface="Roboto"/>
              </a:rPr>
              <a:t>a</a:t>
            </a:r>
            <a:r>
              <a:rPr lang="en" sz="1700" dirty="0" smtClean="0">
                <a:highlight>
                  <a:srgbClr val="FFFFFF"/>
                </a:highlight>
                <a:latin typeface="Roboto"/>
                <a:ea typeface="Roboto"/>
                <a:cs typeface="Roboto"/>
                <a:sym typeface="Roboto"/>
              </a:rPr>
              <a:t>rbon Foot print tracker</a:t>
            </a:r>
            <a:endParaRPr sz="1700" b="0" i="0" u="none" strike="noStrike" cap="none" dirty="0">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270853" y="2328191"/>
            <a:ext cx="3761400" cy="1477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980000"/>
                </a:solidFill>
                <a:latin typeface="Arial"/>
                <a:ea typeface="Arial"/>
                <a:cs typeface="Arial"/>
                <a:sym typeface="Arial"/>
              </a:rPr>
              <a:t>Domain:Sustainability and clean environment </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:Nikhil Rajesh </a:t>
            </a:r>
            <a:r>
              <a:rPr lang="en" sz="1400" b="0" i="0" u="none" strike="noStrike" cap="none" dirty="0" smtClean="0">
                <a:solidFill>
                  <a:srgbClr val="980000"/>
                </a:solidFill>
                <a:latin typeface="Arial"/>
                <a:ea typeface="Arial"/>
                <a:cs typeface="Arial"/>
                <a:sym typeface="Arial"/>
              </a:rPr>
              <a:t>Kadam (21)</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980000"/>
                </a:solidFill>
                <a:latin typeface="Arial"/>
                <a:ea typeface="Arial"/>
                <a:cs typeface="Arial"/>
                <a:sym typeface="Arial"/>
              </a:rPr>
              <a:t>Member2 : </a:t>
            </a:r>
            <a:r>
              <a:rPr lang="en" sz="1400" b="0" i="0" u="none" strike="noStrike" cap="none" dirty="0">
                <a:solidFill>
                  <a:srgbClr val="980000"/>
                </a:solidFill>
                <a:latin typeface="Arial"/>
                <a:ea typeface="Arial"/>
                <a:cs typeface="Arial"/>
                <a:sym typeface="Arial"/>
              </a:rPr>
              <a:t>Yash </a:t>
            </a:r>
            <a:r>
              <a:rPr lang="en" sz="1400" b="0" i="0" u="none" strike="noStrike" cap="none" dirty="0" smtClean="0">
                <a:solidFill>
                  <a:srgbClr val="980000"/>
                </a:solidFill>
                <a:latin typeface="Arial"/>
                <a:ea typeface="Arial"/>
                <a:cs typeface="Arial"/>
                <a:sym typeface="Arial"/>
              </a:rPr>
              <a:t>Bhurke(09)</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smtClean="0">
                <a:solidFill>
                  <a:srgbClr val="980000"/>
                </a:solidFill>
                <a:latin typeface="Arial"/>
                <a:ea typeface="Arial"/>
                <a:cs typeface="Arial"/>
                <a:sym typeface="Arial"/>
              </a:rPr>
              <a:t>Member3 :</a:t>
            </a:r>
            <a:r>
              <a:rPr lang="en" sz="1400" b="0" i="0" u="none" strike="noStrike" cap="none" dirty="0">
                <a:solidFill>
                  <a:srgbClr val="980000"/>
                </a:solidFill>
                <a:latin typeface="Arial"/>
                <a:ea typeface="Arial"/>
                <a:cs typeface="Arial"/>
                <a:sym typeface="Arial"/>
              </a:rPr>
              <a:t>Ved </a:t>
            </a:r>
            <a:r>
              <a:rPr lang="en" sz="1400" b="0" i="0" u="none" strike="noStrike" cap="none" dirty="0" smtClean="0">
                <a:solidFill>
                  <a:srgbClr val="980000"/>
                </a:solidFill>
                <a:latin typeface="Arial"/>
                <a:ea typeface="Arial"/>
                <a:cs typeface="Arial"/>
                <a:sym typeface="Arial"/>
              </a:rPr>
              <a:t>Joshi(20)</a:t>
            </a:r>
            <a:endParaRPr sz="1400" b="0" i="0" u="none" strike="noStrike" cap="none" dirty="0">
              <a:solidFill>
                <a:srgbClr val="980000"/>
              </a:solidFill>
              <a:latin typeface="Arial"/>
              <a:ea typeface="Arial"/>
              <a:cs typeface="Arial"/>
              <a:sym typeface="Arial"/>
            </a:endParaRPr>
          </a:p>
        </p:txBody>
      </p:sp>
      <p:sp>
        <p:nvSpPr>
          <p:cNvPr id="67" name="Google Shape;67;p11"/>
          <p:cNvSpPr txBox="1"/>
          <p:nvPr/>
        </p:nvSpPr>
        <p:spPr>
          <a:xfrm>
            <a:off x="1188720" y="144050"/>
            <a:ext cx="7631944" cy="169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Times New Roman"/>
                <a:ea typeface="Times New Roman"/>
                <a:cs typeface="Times New Roman"/>
                <a:sym typeface="Times New Roman"/>
              </a:rPr>
              <a:t>Vivekanand Education Society’s Institute Of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Times New Roman"/>
                <a:ea typeface="Times New Roman"/>
                <a:cs typeface="Times New Roman"/>
                <a:sym typeface="Times New Roman"/>
              </a:rPr>
              <a:t>Department Of Information Technology</a:t>
            </a:r>
            <a:endParaRPr sz="2000" b="0" i="0" u="none" strike="noStrike" cap="none" dirty="0">
              <a:solidFill>
                <a:srgbClr val="000000"/>
              </a:solidFill>
              <a:latin typeface="Times New Roman"/>
              <a:ea typeface="Times New Roman"/>
              <a:cs typeface="Times New Roman"/>
              <a:sym typeface="Times New Roman"/>
            </a:endParaRPr>
          </a:p>
          <a:p>
            <a:pPr marL="1828800" marR="0" lvl="0" indent="457200" algn="l" rtl="0">
              <a:lnSpc>
                <a:spcPct val="100000"/>
              </a:lnSpc>
              <a:spcBef>
                <a:spcPts val="0"/>
              </a:spcBef>
              <a:spcAft>
                <a:spcPts val="0"/>
              </a:spcAft>
              <a:buClr>
                <a:srgbClr val="000000"/>
              </a:buClr>
              <a:buSzPts val="1900"/>
              <a:buFont typeface="Arial"/>
              <a:buNone/>
            </a:pPr>
            <a:r>
              <a:rPr lang="en" sz="1900" dirty="0">
                <a:latin typeface="Times New Roman"/>
                <a:ea typeface="Times New Roman"/>
                <a:cs typeface="Times New Roman"/>
                <a:sym typeface="Times New Roman"/>
              </a:rPr>
              <a:t>DSA mini </a:t>
            </a:r>
            <a:r>
              <a:rPr lang="en" sz="1900" b="0" i="0" u="none" strike="noStrike" cap="none" dirty="0">
                <a:solidFill>
                  <a:srgbClr val="000000"/>
                </a:solidFill>
                <a:latin typeface="Times New Roman"/>
                <a:ea typeface="Times New Roman"/>
                <a:cs typeface="Times New Roman"/>
                <a:sym typeface="Times New Roman"/>
              </a:rPr>
              <a:t>Project </a:t>
            </a:r>
            <a:endParaRPr sz="1900" b="0" i="0" u="none" strike="noStrike" cap="none" dirty="0">
              <a:solidFill>
                <a:srgbClr val="000000"/>
              </a:solidFill>
              <a:latin typeface="Times New Roman"/>
              <a:ea typeface="Times New Roman"/>
              <a:cs typeface="Times New Roman"/>
              <a:sym typeface="Times New Roman"/>
            </a:endParaRPr>
          </a:p>
          <a:p>
            <a:pPr marL="1828800" marR="0" lvl="0" indent="457200" algn="l" rtl="0">
              <a:lnSpc>
                <a:spcPct val="100000"/>
              </a:lnSpc>
              <a:spcBef>
                <a:spcPts val="0"/>
              </a:spcBef>
              <a:spcAft>
                <a:spcPts val="0"/>
              </a:spcAft>
              <a:buClr>
                <a:srgbClr val="000000"/>
              </a:buClr>
              <a:buSzPts val="1900"/>
              <a:buFont typeface="Arial"/>
              <a:buNone/>
            </a:pPr>
            <a:r>
              <a:rPr lang="en" sz="1900" dirty="0">
                <a:latin typeface="Times New Roman"/>
                <a:ea typeface="Times New Roman"/>
                <a:cs typeface="Times New Roman"/>
                <a:sym typeface="Times New Roman"/>
              </a:rPr>
              <a:t>A.Y. </a:t>
            </a:r>
            <a:r>
              <a:rPr lang="en" sz="1900" dirty="0" smtClean="0">
                <a:latin typeface="Times New Roman"/>
                <a:ea typeface="Times New Roman"/>
                <a:cs typeface="Times New Roman"/>
                <a:sym typeface="Times New Roman"/>
              </a:rPr>
              <a:t>2024-25</a:t>
            </a:r>
          </a:p>
          <a:p>
            <a:pPr marL="1828800" marR="0" lvl="0" indent="457200" algn="l" rtl="0">
              <a:lnSpc>
                <a:spcPct val="100000"/>
              </a:lnSpc>
              <a:spcBef>
                <a:spcPts val="0"/>
              </a:spcBef>
              <a:spcAft>
                <a:spcPts val="0"/>
              </a:spcAft>
              <a:buClr>
                <a:srgbClr val="000000"/>
              </a:buClr>
              <a:buSzPts val="1900"/>
              <a:buFont typeface="Arial"/>
              <a:buNone/>
            </a:pPr>
            <a:endParaRPr sz="1900" dirty="0" smtClean="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dirty="0" smtClean="0">
                <a:latin typeface="Times New Roman"/>
                <a:ea typeface="Times New Roman"/>
                <a:cs typeface="Times New Roman"/>
                <a:sym typeface="Times New Roman"/>
              </a:rPr>
              <a:t>Sustainability Goal :Prevention of generation of green house emissions and healthier surroundings</a:t>
            </a:r>
            <a:endParaRPr sz="20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1" y="500925"/>
            <a:ext cx="7399764" cy="623700"/>
          </a:xfrm>
        </p:spPr>
        <p:txBody>
          <a:bodyPr/>
          <a:lstStyle/>
          <a:p>
            <a:r>
              <a:rPr lang="en" dirty="0" smtClean="0">
                <a:solidFill>
                  <a:srgbClr val="FFFF00"/>
                </a:solidFill>
              </a:rPr>
              <a:t>Algorithm Explaination</a:t>
            </a:r>
            <a:endParaRPr lang="en-IN" dirty="0"/>
          </a:p>
        </p:txBody>
      </p:sp>
      <p:pic>
        <p:nvPicPr>
          <p:cNvPr id="4" name="Google Shape;137;p20"/>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Rectangle 4"/>
          <p:cNvSpPr/>
          <p:nvPr/>
        </p:nvSpPr>
        <p:spPr>
          <a:xfrm>
            <a:off x="753512" y="1310639"/>
            <a:ext cx="6104488" cy="2893100"/>
          </a:xfrm>
          <a:prstGeom prst="rect">
            <a:avLst/>
          </a:prstGeom>
        </p:spPr>
        <p:txBody>
          <a:bodyPr wrap="square">
            <a:spAutoFit/>
          </a:bodyPr>
          <a:lstStyle/>
          <a:p>
            <a:r>
              <a:rPr lang="en-US" dirty="0"/>
              <a:t>The algorithm for the carbon footprint calculator follows these steps</a:t>
            </a:r>
            <a:r>
              <a:rPr lang="en-US" dirty="0" smtClean="0"/>
              <a:t>:</a:t>
            </a:r>
          </a:p>
          <a:p>
            <a:r>
              <a:rPr lang="en-US" b="1" dirty="0" smtClean="0"/>
              <a:t>Initialization</a:t>
            </a:r>
            <a:r>
              <a:rPr lang="en-US" b="1" dirty="0"/>
              <a:t>:</a:t>
            </a:r>
            <a:r>
              <a:rPr lang="en-US" dirty="0"/>
              <a:t> Set up a hash map for CO2 factors and a binary tree for CO2 sources. Display a splash screen with a loading animation.</a:t>
            </a:r>
          </a:p>
          <a:p>
            <a:r>
              <a:rPr lang="en-US" b="1" dirty="0"/>
              <a:t>User Input</a:t>
            </a:r>
            <a:r>
              <a:rPr lang="en-US" dirty="0"/>
              <a:t>: Present a menu for users to select the type of carbon footprint calculation (building, car, bicycle). Gather input for CO2 sources and quantities.</a:t>
            </a:r>
          </a:p>
          <a:p>
            <a:r>
              <a:rPr lang="en-US" b="1" dirty="0"/>
              <a:t>Data Storage</a:t>
            </a:r>
            <a:r>
              <a:rPr lang="en-US" dirty="0"/>
              <a:t>: Use the hash map to store CO2 factors and insert sources into the binary tree using recursive functions.</a:t>
            </a:r>
          </a:p>
          <a:p>
            <a:r>
              <a:rPr lang="en-US" b="1" dirty="0"/>
              <a:t>Calculation</a:t>
            </a:r>
            <a:r>
              <a:rPr lang="en-US" dirty="0"/>
              <a:t>: Recursively calculate total carbon footprints by traversing the binary tree.</a:t>
            </a:r>
          </a:p>
          <a:p>
            <a:r>
              <a:rPr lang="en-US" b="1" dirty="0"/>
              <a:t>Display Results</a:t>
            </a:r>
            <a:r>
              <a:rPr lang="en-US" dirty="0"/>
              <a:t>: Show CO2 sources, total footprint, and suggest measures to reduce emissions based on the calculated footprint.</a:t>
            </a:r>
          </a:p>
          <a:p>
            <a:r>
              <a:rPr lang="en-US" b="1" dirty="0"/>
              <a:t>Exit</a:t>
            </a:r>
            <a:r>
              <a:rPr lang="en-US" dirty="0"/>
              <a:t>: Allow users to exit the program gracefully.</a:t>
            </a:r>
          </a:p>
        </p:txBody>
      </p:sp>
    </p:spTree>
    <p:extLst>
      <p:ext uri="{BB962C8B-B14F-4D97-AF65-F5344CB8AC3E}">
        <p14:creationId xmlns:p14="http://schemas.microsoft.com/office/powerpoint/2010/main" val="195462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Front End</a:t>
            </a:r>
            <a:endParaRPr dirty="0">
              <a:solidFill>
                <a:srgbClr val="FFFF00"/>
              </a:solidFill>
            </a:endParaRPr>
          </a:p>
        </p:txBody>
      </p:sp>
      <p:pic>
        <p:nvPicPr>
          <p:cNvPr id="130" name="Google Shape;130;p19"/>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131" name="Google Shape;131;p19"/>
          <p:cNvPicPr preferRelativeResize="0"/>
          <p:nvPr/>
        </p:nvPicPr>
        <p:blipFill>
          <a:blip r:embed="rId4">
            <a:alphaModFix/>
          </a:blip>
          <a:stretch>
            <a:fillRect/>
          </a:stretch>
        </p:blipFill>
        <p:spPr>
          <a:xfrm>
            <a:off x="1210938" y="1517050"/>
            <a:ext cx="6722169"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Gantt Chart</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43" name="Google Shape;143;p21"/>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144" name="Google Shape;144;p21"/>
          <p:cNvPicPr preferRelativeResize="0"/>
          <p:nvPr/>
        </p:nvPicPr>
        <p:blipFill>
          <a:blip r:embed="rId4">
            <a:alphaModFix/>
          </a:blip>
          <a:stretch>
            <a:fillRect/>
          </a:stretch>
        </p:blipFill>
        <p:spPr>
          <a:xfrm>
            <a:off x="152400" y="1348075"/>
            <a:ext cx="8839200" cy="329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Implementation</a:t>
            </a:r>
            <a:endParaRPr dirty="0">
              <a:solidFill>
                <a:srgbClr val="FFFF00"/>
              </a:solidFill>
            </a:endParaRPr>
          </a:p>
        </p:txBody>
      </p:sp>
      <p:pic>
        <p:nvPicPr>
          <p:cNvPr id="137" name="Google Shape;137;p2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TextBox 1"/>
          <p:cNvSpPr txBox="1"/>
          <p:nvPr/>
        </p:nvSpPr>
        <p:spPr>
          <a:xfrm>
            <a:off x="901611" y="1630573"/>
            <a:ext cx="6541477" cy="2893100"/>
          </a:xfrm>
          <a:prstGeom prst="rect">
            <a:avLst/>
          </a:prstGeom>
          <a:noFill/>
        </p:spPr>
        <p:txBody>
          <a:bodyPr wrap="square" rtlCol="0">
            <a:spAutoFit/>
          </a:bodyPr>
          <a:lstStyle/>
          <a:p>
            <a:pPr marL="285750" indent="-285750">
              <a:buFont typeface="Arial" pitchFamily="34" charset="0"/>
              <a:buChar char="•"/>
            </a:pPr>
            <a:r>
              <a:rPr lang="en-US" dirty="0" smtClean="0"/>
              <a:t>Utilizes </a:t>
            </a:r>
            <a:r>
              <a:rPr lang="en-US" dirty="0"/>
              <a:t>a binary tree (`Co2Source`) to store and organize CO2 sources for efficient insertion and retrieval.</a:t>
            </a:r>
          </a:p>
          <a:p>
            <a:pPr marL="285750" indent="-285750">
              <a:buFont typeface="Arial" pitchFamily="34" charset="0"/>
              <a:buChar char="•"/>
            </a:pPr>
            <a:endParaRPr lang="en-US" dirty="0"/>
          </a:p>
          <a:p>
            <a:pPr marL="285750" indent="-285750">
              <a:buFont typeface="Arial" pitchFamily="34" charset="0"/>
              <a:buChar char="•"/>
            </a:pPr>
            <a:r>
              <a:rPr lang="en-US" dirty="0" smtClean="0"/>
              <a:t>Employs </a:t>
            </a:r>
            <a:r>
              <a:rPr lang="en-US" dirty="0"/>
              <a:t>a hash map for quick access to CO2 factors, enhancing data management and retrieval efficiency.</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a:t>`createCo2Source()` function initializes new CO2 source nodes with relevant attributes.</a:t>
            </a:r>
          </a:p>
          <a:p>
            <a:pPr marL="285750" indent="-285750">
              <a:buFont typeface="Arial" pitchFamily="34" charset="0"/>
              <a:buChar char="•"/>
            </a:pPr>
            <a:r>
              <a:rPr lang="en-US" dirty="0" smtClean="0"/>
              <a:t>The </a:t>
            </a:r>
            <a:r>
              <a:rPr lang="en-US" dirty="0"/>
              <a:t>`insertCo2Source()` function inserts CO2 sources into the binary tree based on their calculated values.</a:t>
            </a:r>
          </a:p>
          <a:p>
            <a:pPr marL="285750" indent="-285750">
              <a:buFont typeface="Arial" pitchFamily="34" charset="0"/>
              <a:buChar char="•"/>
            </a:pPr>
            <a:endParaRPr lang="en-US" dirty="0"/>
          </a:p>
          <a:p>
            <a:pPr marL="285750" indent="-285750">
              <a:buFont typeface="Arial" pitchFamily="34" charset="0"/>
              <a:buChar char="•"/>
            </a:pPr>
            <a:r>
              <a:rPr lang="en-US" dirty="0" smtClean="0"/>
              <a:t>Functions </a:t>
            </a:r>
            <a:r>
              <a:rPr lang="en-US" dirty="0"/>
              <a:t>like `</a:t>
            </a:r>
            <a:r>
              <a:rPr lang="en-US" dirty="0" err="1"/>
              <a:t>calculateCarbonFootprint</a:t>
            </a:r>
            <a:r>
              <a:rPr lang="en-US" dirty="0"/>
              <a:t>()` and `displayCo2Sources()` recursively compute and display total carbon footprints from the binary tree</a:t>
            </a:r>
            <a:r>
              <a:rPr lang="en-US" dirty="0" smtClean="0"/>
              <a:t>.</a:t>
            </a:r>
            <a:endParaRPr lang="en-US" dirty="0"/>
          </a:p>
        </p:txBody>
      </p:sp>
    </p:spTree>
    <p:extLst>
      <p:ext uri="{BB962C8B-B14F-4D97-AF65-F5344CB8AC3E}">
        <p14:creationId xmlns:p14="http://schemas.microsoft.com/office/powerpoint/2010/main" val="412610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141" y="500925"/>
            <a:ext cx="6479183" cy="623700"/>
          </a:xfrm>
        </p:spPr>
        <p:txBody>
          <a:bodyPr/>
          <a:lstStyle/>
          <a:p>
            <a:r>
              <a:rPr lang="en-IN" dirty="0" smtClean="0">
                <a:solidFill>
                  <a:srgbClr val="FFFF00"/>
                </a:solidFill>
              </a:rPr>
              <a:t>O</a:t>
            </a:r>
            <a:r>
              <a:rPr lang="en" dirty="0" smtClean="0">
                <a:solidFill>
                  <a:srgbClr val="FFFF00"/>
                </a:solidFill>
              </a:rPr>
              <a:t>utput Screenshots</a:t>
            </a:r>
            <a:br>
              <a:rPr lang="en" dirty="0" smtClean="0">
                <a:solidFill>
                  <a:srgbClr val="FFFF00"/>
                </a:solidFill>
              </a:rPr>
            </a:br>
            <a:endParaRPr lang="en-IN" dirty="0"/>
          </a:p>
        </p:txBody>
      </p:sp>
      <p:pic>
        <p:nvPicPr>
          <p:cNvPr id="4" name="Google Shape;137;p20"/>
          <p:cNvPicPr preferRelativeResize="0"/>
          <p:nvPr/>
        </p:nvPicPr>
        <p:blipFill rotWithShape="1">
          <a:blip r:embed="rId2">
            <a:alphaModFix/>
          </a:blip>
          <a:srcRect/>
          <a:stretch/>
        </p:blipFill>
        <p:spPr>
          <a:xfrm>
            <a:off x="412975" y="96050"/>
            <a:ext cx="681075" cy="1099625"/>
          </a:xfrm>
          <a:prstGeom prst="rect">
            <a:avLst/>
          </a:prstGeom>
          <a:noFill/>
          <a:ln>
            <a:noFill/>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37" y="1370348"/>
            <a:ext cx="3480224" cy="254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3141" y="1370349"/>
            <a:ext cx="4383723" cy="254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04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50" name="Google Shape;150;p22"/>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51" name="Google Shape;151;p22"/>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2" name="Rectangle 1"/>
          <p:cNvSpPr/>
          <p:nvPr/>
        </p:nvSpPr>
        <p:spPr>
          <a:xfrm>
            <a:off x="492369" y="1623964"/>
            <a:ext cx="8415038" cy="2585323"/>
          </a:xfrm>
          <a:prstGeom prst="rect">
            <a:avLst/>
          </a:prstGeom>
        </p:spPr>
        <p:txBody>
          <a:bodyPr wrap="square">
            <a:spAutoFit/>
          </a:bodyPr>
          <a:lstStyle/>
          <a:p>
            <a:r>
              <a:rPr lang="en-US" sz="1800" dirty="0"/>
              <a:t>The Carbon Footprint Calculator mini-project effectively integrates data structures and algorithms in C to address the pressing issue of environmental impact. Through this project, we demonstrated the ability to design an efficient, user-friendly program that calculates carbon footprints and offers practical insights for reducing emissions. This project not only solidified our technical skills but also highlighted the critical role technology plays in promoting environmental sustainability. Moving forward, the knowledge and experience gained will serve as a foundation for developing more advanced and impactful solutions to global challenges.</a:t>
            </a:r>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References</a:t>
            </a:r>
            <a:endParaRPr>
              <a:solidFill>
                <a:srgbClr val="FFFF00"/>
              </a:solidFill>
            </a:endParaRPr>
          </a:p>
        </p:txBody>
      </p:sp>
      <p:pic>
        <p:nvPicPr>
          <p:cNvPr id="157" name="Google Shape;157;p23"/>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2" name="TextBox 1"/>
          <p:cNvSpPr txBox="1"/>
          <p:nvPr/>
        </p:nvSpPr>
        <p:spPr>
          <a:xfrm>
            <a:off x="412975" y="1393980"/>
            <a:ext cx="8911414" cy="2708434"/>
          </a:xfrm>
          <a:prstGeom prst="rect">
            <a:avLst/>
          </a:prstGeom>
          <a:noFill/>
        </p:spPr>
        <p:txBody>
          <a:bodyPr wrap="none" rtlCol="0">
            <a:spAutoFit/>
          </a:bodyPr>
          <a:lstStyle/>
          <a:p>
            <a:r>
              <a:rPr lang="en-IN" sz="1000" b="1" dirty="0" err="1" smtClean="0"/>
              <a:t>Capgemini</a:t>
            </a:r>
            <a:r>
              <a:rPr lang="en-IN" sz="1000" b="1" dirty="0" smtClean="0"/>
              <a:t> initiative:-</a:t>
            </a:r>
          </a:p>
          <a:p>
            <a:r>
              <a:rPr lang="en-US" sz="1000" dirty="0" err="1"/>
              <a:t>Capgemini's</a:t>
            </a:r>
            <a:r>
              <a:rPr lang="en-US" sz="1000" dirty="0"/>
              <a:t> 2021 Carbon Reduction Plan outlines its commitment to achieving carbon neutrality by 2025 and becoming a net-zero business by 2030</a:t>
            </a:r>
            <a:r>
              <a:rPr lang="en-US" sz="1000" dirty="0" smtClean="0"/>
              <a:t>.</a:t>
            </a:r>
          </a:p>
          <a:p>
            <a:r>
              <a:rPr lang="en-US" sz="1000" dirty="0" smtClean="0"/>
              <a:t> </a:t>
            </a:r>
            <a:r>
              <a:rPr lang="en-US" sz="1000" dirty="0"/>
              <a:t>The baseline year for emissions reporting is 2019, with a significant portion of emissions coming from business travel and office operations. </a:t>
            </a:r>
            <a:endParaRPr lang="en-US" sz="1000" dirty="0" smtClean="0"/>
          </a:p>
          <a:p>
            <a:r>
              <a:rPr lang="en-US" sz="1000" dirty="0" smtClean="0"/>
              <a:t>Key </a:t>
            </a:r>
            <a:r>
              <a:rPr lang="en-US" sz="1000" dirty="0"/>
              <a:t>targets include reducing Scope 1 and 2 emissions by 75% by 2025, using 100% renewable electricity by 2025, and reducing business travel </a:t>
            </a:r>
            <a:r>
              <a:rPr lang="en-US" sz="1000" dirty="0" smtClean="0"/>
              <a:t>emissions</a:t>
            </a:r>
          </a:p>
          <a:p>
            <a:r>
              <a:rPr lang="en-US" sz="1000" dirty="0" smtClean="0"/>
              <a:t> </a:t>
            </a:r>
            <a:r>
              <a:rPr lang="en-US" sz="1000" dirty="0"/>
              <a:t>by 38</a:t>
            </a:r>
            <a:r>
              <a:rPr lang="en-US" sz="1000" dirty="0" smtClean="0"/>
              <a:t>%. </a:t>
            </a:r>
            <a:r>
              <a:rPr lang="en-US" sz="1000" dirty="0"/>
              <a:t>The company has implemented several initiatives, including transitioning offices to renewable energy, increasing energy efficiency, and adopting </a:t>
            </a:r>
            <a:endParaRPr lang="en-US" sz="1000" dirty="0" smtClean="0"/>
          </a:p>
          <a:p>
            <a:r>
              <a:rPr lang="en-US" sz="1000" dirty="0" smtClean="0"/>
              <a:t>virtual collaboration </a:t>
            </a:r>
            <a:r>
              <a:rPr lang="en-US" sz="1000" dirty="0"/>
              <a:t>to reduce travel. </a:t>
            </a:r>
            <a:r>
              <a:rPr lang="en-US" sz="1000" dirty="0" err="1" smtClean="0"/>
              <a:t>Capgemini</a:t>
            </a:r>
            <a:r>
              <a:rPr lang="en-US" sz="1000" dirty="0" smtClean="0"/>
              <a:t> </a:t>
            </a:r>
            <a:r>
              <a:rPr lang="en-US" sz="1000" dirty="0"/>
              <a:t>acknowledges the temporary impact of COVID-19 on emissions reductions but is committed to </a:t>
            </a:r>
            <a:r>
              <a:rPr lang="en-US" sz="1000" dirty="0" smtClean="0"/>
              <a:t>long-term</a:t>
            </a:r>
          </a:p>
          <a:p>
            <a:r>
              <a:rPr lang="en-US" sz="1000" dirty="0" smtClean="0"/>
              <a:t> </a:t>
            </a:r>
            <a:r>
              <a:rPr lang="en-US" sz="1000" dirty="0"/>
              <a:t>sustainability goals through </a:t>
            </a:r>
            <a:r>
              <a:rPr lang="en-US" sz="1000" dirty="0" smtClean="0"/>
              <a:t>ongoing </a:t>
            </a:r>
            <a:r>
              <a:rPr lang="en-US" sz="1000" dirty="0"/>
              <a:t>projects like electric vehicle adoption, flexible working, and global tree-planting </a:t>
            </a:r>
            <a:r>
              <a:rPr lang="en-US" sz="1000" dirty="0" err="1" smtClean="0"/>
              <a:t>efforts.Challenges</a:t>
            </a:r>
            <a:r>
              <a:rPr lang="en-US" sz="1000" dirty="0" smtClean="0"/>
              <a:t> </a:t>
            </a:r>
            <a:r>
              <a:rPr lang="en-US" sz="1000" dirty="0"/>
              <a:t>remain </a:t>
            </a:r>
            <a:r>
              <a:rPr lang="en-US" sz="1000" dirty="0" smtClean="0"/>
              <a:t>in </a:t>
            </a:r>
          </a:p>
          <a:p>
            <a:r>
              <a:rPr lang="en-US" sz="1000" dirty="0" smtClean="0"/>
              <a:t>addressing </a:t>
            </a:r>
            <a:r>
              <a:rPr lang="en-US" sz="1000" dirty="0"/>
              <a:t>Scope 3 emissions, especially business travel and employee commuting</a:t>
            </a:r>
            <a:r>
              <a:rPr lang="en-US" sz="1000" dirty="0" smtClean="0"/>
              <a:t>.</a:t>
            </a:r>
          </a:p>
          <a:p>
            <a:endParaRPr lang="en-US" sz="1000" dirty="0"/>
          </a:p>
          <a:p>
            <a:r>
              <a:rPr lang="en-US" sz="1000" b="1" dirty="0" smtClean="0"/>
              <a:t>Measuring AI’s Carbon footprint:-</a:t>
            </a:r>
          </a:p>
          <a:p>
            <a:r>
              <a:rPr lang="en-US" sz="1000" dirty="0"/>
              <a:t>As AI models grow exponentially, their carbon footprint becomes a pressing concern. </a:t>
            </a:r>
            <a:endParaRPr lang="en-US" sz="1000" dirty="0" smtClean="0"/>
          </a:p>
          <a:p>
            <a:r>
              <a:rPr lang="en-US" sz="1000" dirty="0" smtClean="0"/>
              <a:t>Recent </a:t>
            </a:r>
            <a:r>
              <a:rPr lang="en-US" sz="1000" dirty="0"/>
              <a:t>research introduces more accurate measurement methods, focusing on GPU energy consumption and local emissions </a:t>
            </a:r>
            <a:r>
              <a:rPr lang="en-US" sz="1000" dirty="0" err="1" smtClean="0"/>
              <a:t>data.Geographical</a:t>
            </a:r>
            <a:r>
              <a:rPr lang="en-US" sz="1000" dirty="0" smtClean="0"/>
              <a:t> location</a:t>
            </a:r>
          </a:p>
          <a:p>
            <a:r>
              <a:rPr lang="en-US" sz="1000" dirty="0" smtClean="0"/>
              <a:t>significantly </a:t>
            </a:r>
            <a:r>
              <a:rPr lang="en-US" sz="1000" dirty="0"/>
              <a:t>impacts emissions, with CO2 per kWh varying widely across regions. </a:t>
            </a:r>
            <a:r>
              <a:rPr lang="en-US" sz="1000" dirty="0" smtClean="0"/>
              <a:t>Techniques </a:t>
            </a:r>
            <a:r>
              <a:rPr lang="en-US" sz="1000" dirty="0"/>
              <a:t>like flexible start times and pausing during high-emission </a:t>
            </a:r>
            <a:endParaRPr lang="en-US" sz="1000" dirty="0" smtClean="0"/>
          </a:p>
          <a:p>
            <a:r>
              <a:rPr lang="en-US" sz="1000" dirty="0" smtClean="0"/>
              <a:t>periods </a:t>
            </a:r>
            <a:r>
              <a:rPr lang="en-US" sz="1000" dirty="0"/>
              <a:t>can reduce the carbon footprint, especially for smaller models. </a:t>
            </a:r>
            <a:r>
              <a:rPr lang="en-US" sz="1000" dirty="0" smtClean="0"/>
              <a:t>The </a:t>
            </a:r>
            <a:r>
              <a:rPr lang="en-US" sz="1000" dirty="0"/>
              <a:t>largest models emit as much carbon as powering a U.S. home for a year. </a:t>
            </a:r>
            <a:endParaRPr lang="en-US" sz="1000" dirty="0" smtClean="0"/>
          </a:p>
          <a:p>
            <a:r>
              <a:rPr lang="en-US" sz="1000" dirty="0" smtClean="0"/>
              <a:t>Transparent </a:t>
            </a:r>
            <a:r>
              <a:rPr lang="en-US" sz="1000" dirty="0"/>
              <a:t>reporting is crucial for developing more environmentally friendly AI technologies and informing decision-making in model training and </a:t>
            </a:r>
            <a:endParaRPr lang="en-US" sz="1000" dirty="0" smtClean="0"/>
          </a:p>
          <a:p>
            <a:r>
              <a:rPr lang="en-US" sz="1000" dirty="0" smtClean="0"/>
              <a:t>deployment</a:t>
            </a:r>
            <a:r>
              <a:rPr lang="en-US" sz="1000" dirty="0"/>
              <a:t>.</a:t>
            </a:r>
            <a:endParaRPr lang="en-IN" sz="1000" dirty="0" smtClean="0"/>
          </a:p>
          <a:p>
            <a:endParaRPr lang="en-IN"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2" name="Picture 1">
            <a:extLst>
              <a:ext uri="{FF2B5EF4-FFF2-40B4-BE49-F238E27FC236}">
                <a16:creationId xmlns="" xmlns:a16="http://schemas.microsoft.com/office/drawing/2014/main" id="{52819FEB-E2F7-0CEF-7B39-D09AA27C04BC}"/>
              </a:ext>
            </a:extLst>
          </p:cNvPr>
          <p:cNvPicPr>
            <a:picLocks noChangeAspect="1"/>
          </p:cNvPicPr>
          <p:nvPr/>
        </p:nvPicPr>
        <p:blipFill>
          <a:blip r:embed="rId3"/>
          <a:stretch>
            <a:fillRect/>
          </a:stretch>
        </p:blipFill>
        <p:spPr>
          <a:xfrm>
            <a:off x="3127645" y="441321"/>
            <a:ext cx="2702755" cy="1981213"/>
          </a:xfrm>
          <a:prstGeom prst="rect">
            <a:avLst/>
          </a:prstGeom>
        </p:spPr>
      </p:pic>
      <p:pic>
        <p:nvPicPr>
          <p:cNvPr id="3" name="Picture 2">
            <a:extLst>
              <a:ext uri="{FF2B5EF4-FFF2-40B4-BE49-F238E27FC236}">
                <a16:creationId xmlns="" xmlns:a16="http://schemas.microsoft.com/office/drawing/2014/main" id="{0562710A-7140-66EF-FAC2-73CA9435EF47}"/>
              </a:ext>
            </a:extLst>
          </p:cNvPr>
          <p:cNvPicPr>
            <a:picLocks noChangeAspect="1"/>
          </p:cNvPicPr>
          <p:nvPr/>
        </p:nvPicPr>
        <p:blipFill>
          <a:blip r:embed="rId4"/>
          <a:stretch>
            <a:fillRect/>
          </a:stretch>
        </p:blipFill>
        <p:spPr>
          <a:xfrm>
            <a:off x="2728767" y="2667925"/>
            <a:ext cx="2972159" cy="2102752"/>
          </a:xfrm>
          <a:prstGeom prst="rect">
            <a:avLst/>
          </a:prstGeom>
        </p:spPr>
      </p:pic>
      <p:pic>
        <p:nvPicPr>
          <p:cNvPr id="4" name="Picture 3">
            <a:extLst>
              <a:ext uri="{FF2B5EF4-FFF2-40B4-BE49-F238E27FC236}">
                <a16:creationId xmlns="" xmlns:a16="http://schemas.microsoft.com/office/drawing/2014/main" id="{F2BFDBF2-52E6-6BAA-0BBF-06B57AFB3E71}"/>
              </a:ext>
            </a:extLst>
          </p:cNvPr>
          <p:cNvPicPr>
            <a:picLocks noChangeAspect="1"/>
          </p:cNvPicPr>
          <p:nvPr/>
        </p:nvPicPr>
        <p:blipFill>
          <a:blip r:embed="rId5"/>
          <a:stretch>
            <a:fillRect/>
          </a:stretch>
        </p:blipFill>
        <p:spPr>
          <a:xfrm>
            <a:off x="5939157" y="458664"/>
            <a:ext cx="2881763" cy="1981212"/>
          </a:xfrm>
          <a:prstGeom prst="rect">
            <a:avLst/>
          </a:prstGeom>
        </p:spPr>
      </p:pic>
      <p:pic>
        <p:nvPicPr>
          <p:cNvPr id="5" name="Picture 4">
            <a:extLst>
              <a:ext uri="{FF2B5EF4-FFF2-40B4-BE49-F238E27FC236}">
                <a16:creationId xmlns="" xmlns:a16="http://schemas.microsoft.com/office/drawing/2014/main" id="{04B41D2C-EF79-BB07-0332-EA7DB8B69B71}"/>
              </a:ext>
            </a:extLst>
          </p:cNvPr>
          <p:cNvPicPr>
            <a:picLocks noChangeAspect="1"/>
          </p:cNvPicPr>
          <p:nvPr/>
        </p:nvPicPr>
        <p:blipFill>
          <a:blip r:embed="rId6"/>
          <a:stretch>
            <a:fillRect/>
          </a:stretch>
        </p:blipFill>
        <p:spPr>
          <a:xfrm>
            <a:off x="112027" y="502387"/>
            <a:ext cx="2702755" cy="18937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Content</a:t>
            </a:r>
            <a:endParaRPr dirty="0">
              <a:solidFill>
                <a:srgbClr val="FFFF00"/>
              </a:solidFill>
            </a:endParaRPr>
          </a:p>
        </p:txBody>
      </p:sp>
      <p:sp>
        <p:nvSpPr>
          <p:cNvPr id="80" name="Google Shape;80;p13"/>
          <p:cNvSpPr txBox="1">
            <a:spLocks noGrp="1"/>
          </p:cNvSpPr>
          <p:nvPr>
            <p:ph type="body" idx="1"/>
          </p:nvPr>
        </p:nvSpPr>
        <p:spPr>
          <a:xfrm>
            <a:off x="311725" y="1291450"/>
            <a:ext cx="4130700" cy="38520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Introduction to the Project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Problem Statement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Objectives of the Project</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Scope of the </a:t>
            </a:r>
            <a:r>
              <a:rPr lang="en" sz="1100" b="1" dirty="0" smtClean="0">
                <a:solidFill>
                  <a:srgbClr val="000000"/>
                </a:solidFill>
                <a:latin typeface="Arial"/>
                <a:ea typeface="Arial"/>
                <a:cs typeface="Arial"/>
                <a:sym typeface="Arial"/>
              </a:rPr>
              <a:t>Project</a:t>
            </a:r>
            <a:endParaRPr lang="en"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smtClean="0">
                <a:solidFill>
                  <a:srgbClr val="000000"/>
                </a:solidFill>
                <a:latin typeface="Arial"/>
                <a:ea typeface="Arial"/>
                <a:cs typeface="Arial"/>
                <a:sym typeface="Arial"/>
              </a:rPr>
              <a:t>Flow chart </a:t>
            </a:r>
          </a:p>
          <a:p>
            <a:pPr marL="457200" lvl="0" indent="-311150" algn="l" rtl="0">
              <a:spcBef>
                <a:spcPts val="0"/>
              </a:spcBef>
              <a:spcAft>
                <a:spcPts val="0"/>
              </a:spcAft>
              <a:buClr>
                <a:schemeClr val="dk1"/>
              </a:buClr>
              <a:buSzPts val="1300"/>
              <a:buAutoNum type="arabicPeriod"/>
            </a:pPr>
            <a:r>
              <a:rPr lang="en" sz="1100" b="1" dirty="0" smtClean="0">
                <a:solidFill>
                  <a:srgbClr val="000000"/>
                </a:solidFill>
                <a:latin typeface="Arial"/>
                <a:ea typeface="Arial"/>
                <a:cs typeface="Arial"/>
                <a:sym typeface="Arial"/>
              </a:rPr>
              <a:t>Data </a:t>
            </a:r>
            <a:r>
              <a:rPr lang="en" sz="1100" b="1" dirty="0">
                <a:solidFill>
                  <a:srgbClr val="000000"/>
                </a:solidFill>
                <a:latin typeface="Arial"/>
                <a:ea typeface="Arial"/>
                <a:cs typeface="Arial"/>
                <a:sym typeface="Arial"/>
              </a:rPr>
              <a:t>Structure &amp; Concepts Used</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a:solidFill>
                  <a:srgbClr val="000000"/>
                </a:solidFill>
                <a:latin typeface="Arial"/>
                <a:ea typeface="Arial"/>
                <a:cs typeface="Arial"/>
                <a:sym typeface="Arial"/>
              </a:rPr>
              <a:t>Algorithm Explanation</a:t>
            </a:r>
            <a:endParaRPr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smtClean="0">
                <a:solidFill>
                  <a:srgbClr val="000000"/>
                </a:solidFill>
                <a:latin typeface="Arial"/>
                <a:ea typeface="Arial"/>
                <a:cs typeface="Arial"/>
                <a:sym typeface="Arial"/>
              </a:rPr>
              <a:t>Front End</a:t>
            </a:r>
            <a:endParaRPr lang="en" sz="1100" b="1" dirty="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smtClean="0">
                <a:solidFill>
                  <a:srgbClr val="000000"/>
                </a:solidFill>
                <a:latin typeface="Arial"/>
                <a:ea typeface="Arial"/>
                <a:cs typeface="Arial"/>
                <a:sym typeface="Arial"/>
              </a:rPr>
              <a:t>Gantt Chart</a:t>
            </a:r>
          </a:p>
          <a:p>
            <a:pPr marL="457200" lvl="0" indent="-311150" algn="l" rtl="0">
              <a:spcBef>
                <a:spcPts val="0"/>
              </a:spcBef>
              <a:spcAft>
                <a:spcPts val="0"/>
              </a:spcAft>
              <a:buClr>
                <a:schemeClr val="dk1"/>
              </a:buClr>
              <a:buSzPts val="1300"/>
              <a:buAutoNum type="arabicPeriod"/>
            </a:pPr>
            <a:r>
              <a:rPr lang="en" sz="1100" b="1" dirty="0" smtClean="0">
                <a:solidFill>
                  <a:srgbClr val="000000"/>
                </a:solidFill>
                <a:latin typeface="Arial"/>
                <a:ea typeface="Arial"/>
                <a:cs typeface="Arial"/>
                <a:sym typeface="Arial"/>
              </a:rPr>
              <a:t>Implementation</a:t>
            </a:r>
            <a:endParaRPr lang="en" sz="1100" b="1" dirty="0" smtClean="0">
              <a:solidFill>
                <a:schemeClr val="tx1"/>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r>
              <a:rPr lang="en" sz="1100" b="1" dirty="0" smtClean="0">
                <a:solidFill>
                  <a:schemeClr val="tx1"/>
                </a:solidFill>
                <a:latin typeface="Arial"/>
                <a:ea typeface="Arial"/>
                <a:cs typeface="Arial"/>
                <a:sym typeface="Arial"/>
              </a:rPr>
              <a:t>Output Screenshots</a:t>
            </a:r>
          </a:p>
          <a:p>
            <a:pPr marL="457200" lvl="0" indent="-311150" algn="l" rtl="0">
              <a:spcBef>
                <a:spcPts val="0"/>
              </a:spcBef>
              <a:spcAft>
                <a:spcPts val="0"/>
              </a:spcAft>
              <a:buClr>
                <a:schemeClr val="dk1"/>
              </a:buClr>
              <a:buSzPts val="1300"/>
              <a:buAutoNum type="arabicPeriod"/>
            </a:pPr>
            <a:r>
              <a:rPr lang="en" sz="1100" b="1" dirty="0" smtClean="0">
                <a:solidFill>
                  <a:schemeClr val="tx1"/>
                </a:solidFill>
                <a:latin typeface="Arial"/>
                <a:ea typeface="Arial"/>
                <a:cs typeface="Arial"/>
                <a:sym typeface="Arial"/>
              </a:rPr>
              <a:t>Conclusion’</a:t>
            </a:r>
          </a:p>
          <a:p>
            <a:pPr marL="457200" lvl="0" indent="-311150" algn="l" rtl="0">
              <a:spcBef>
                <a:spcPts val="0"/>
              </a:spcBef>
              <a:spcAft>
                <a:spcPts val="0"/>
              </a:spcAft>
              <a:buClr>
                <a:schemeClr val="dk1"/>
              </a:buClr>
              <a:buSzPts val="1300"/>
              <a:buAutoNum type="arabicPeriod"/>
            </a:pPr>
            <a:r>
              <a:rPr lang="en" sz="1100" b="1" dirty="0" smtClean="0">
                <a:solidFill>
                  <a:schemeClr val="tx1"/>
                </a:solidFill>
                <a:latin typeface="Arial"/>
                <a:ea typeface="Arial"/>
                <a:cs typeface="Arial"/>
                <a:sym typeface="Arial"/>
              </a:rPr>
              <a:t>References(IEEE and Capgemini)</a:t>
            </a:r>
            <a:endParaRPr lang="en-IN" sz="1100" b="1" dirty="0" smtClean="0">
              <a:solidFill>
                <a:srgbClr val="000000"/>
              </a:solidFill>
              <a:latin typeface="Arial"/>
              <a:ea typeface="Arial"/>
              <a:cs typeface="Arial"/>
              <a:sym typeface="Arial"/>
            </a:endParaRPr>
          </a:p>
          <a:p>
            <a:pPr marL="457200" lvl="0" indent="-311150" algn="l" rtl="0">
              <a:spcBef>
                <a:spcPts val="0"/>
              </a:spcBef>
              <a:spcAft>
                <a:spcPts val="0"/>
              </a:spcAft>
              <a:buClr>
                <a:schemeClr val="dk1"/>
              </a:buClr>
              <a:buSzPts val="1300"/>
              <a:buAutoNum type="arabicPeriod"/>
            </a:pPr>
            <a:endParaRPr sz="11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dirty="0">
              <a:solidFill>
                <a:schemeClr val="dk1"/>
              </a:solidFill>
            </a:endParaRPr>
          </a:p>
          <a:p>
            <a:pPr marL="457200" lvl="0" indent="-228600" algn="l" rtl="0">
              <a:lnSpc>
                <a:spcPct val="115000"/>
              </a:lnSpc>
              <a:spcBef>
                <a:spcPts val="0"/>
              </a:spcBef>
              <a:spcAft>
                <a:spcPts val="0"/>
              </a:spcAft>
              <a:buSzPts val="1300"/>
              <a:buNone/>
            </a:pP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pic>
        <p:nvPicPr>
          <p:cNvPr id="81" name="Google Shape;81;p13"/>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Introduction to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88" name="Google Shape;88;p14"/>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9" name="Google Shape;89;p1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0" name="Google Shape;90;p14"/>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buNone/>
            </a:pPr>
            <a:r>
              <a:rPr lang="en-US" sz="1800" b="1" dirty="0">
                <a:solidFill>
                  <a:schemeClr val="tx1"/>
                </a:solidFill>
                <a:latin typeface="+mj-lt"/>
              </a:rPr>
              <a:t>A carbon footprint calculator measures greenhouse gas emissions, primarily CO₂, from individual or organizational activities. It promotes environmental awareness by providing insights into daily habits, personalized recommendations for reducing emissions, and options for offsetting through renewable energy or reforestation investments, supporting sustainability efforts.</a:t>
            </a:r>
          </a:p>
          <a:p>
            <a:pPr marL="0" lvl="0" indent="0">
              <a:buNone/>
            </a:pPr>
            <a:endParaRPr lang="en-US" sz="1400" b="1" dirty="0"/>
          </a:p>
        </p:txBody>
      </p:sp>
      <p:pic>
        <p:nvPicPr>
          <p:cNvPr id="91" name="Google Shape;91;p14"/>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97" name="Google Shape;97;p1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8" name="Google Shape;98;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9" name="Google Shape;99;p15"/>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300"/>
              <a:buNone/>
            </a:pPr>
            <a:endParaRPr sz="1800">
              <a:solidFill>
                <a:srgbClr val="000000"/>
              </a:solidFill>
            </a:endParaRPr>
          </a:p>
          <a:p>
            <a:pPr marL="0" lvl="0" indent="0" algn="l" rtl="0">
              <a:lnSpc>
                <a:spcPct val="115000"/>
              </a:lnSpc>
              <a:spcBef>
                <a:spcPts val="0"/>
              </a:spcBef>
              <a:spcAft>
                <a:spcPts val="0"/>
              </a:spcAft>
              <a:buSzPts val="1300"/>
              <a:buNone/>
            </a:pPr>
            <a:endParaRPr sz="1500"/>
          </a:p>
        </p:txBody>
      </p:sp>
      <p:pic>
        <p:nvPicPr>
          <p:cNvPr id="100" name="Google Shape;100;p15"/>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 xmlns:a16="http://schemas.microsoft.com/office/drawing/2014/main" id="{19FE2828-9817-319F-0E0A-04458562591C}"/>
              </a:ext>
            </a:extLst>
          </p:cNvPr>
          <p:cNvSpPr txBox="1"/>
          <p:nvPr/>
        </p:nvSpPr>
        <p:spPr>
          <a:xfrm>
            <a:off x="412975" y="1833086"/>
            <a:ext cx="8186739" cy="2677656"/>
          </a:xfrm>
          <a:prstGeom prst="rect">
            <a:avLst/>
          </a:prstGeom>
          <a:noFill/>
        </p:spPr>
        <p:txBody>
          <a:bodyPr wrap="square">
            <a:spAutoFit/>
          </a:bodyPr>
          <a:lstStyle/>
          <a:p>
            <a:r>
              <a:rPr lang="en-US" sz="2800" dirty="0"/>
              <a:t>Individuals and organizations struggle to accurately measure carbon emissions due to complex, time-consuming methods that are prone to errors. This leads to ineffective management of greenhouse gas emissions, hindering efforts to promote sustainability and combat climate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106" name="Google Shape;106;p16"/>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7" name="Google Shape;107;p16"/>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8" name="Google Shape;108;p16"/>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2" name="Rectangle 1"/>
          <p:cNvSpPr/>
          <p:nvPr/>
        </p:nvSpPr>
        <p:spPr>
          <a:xfrm>
            <a:off x="300537" y="1350971"/>
            <a:ext cx="8734758" cy="1754326"/>
          </a:xfrm>
          <a:prstGeom prst="rect">
            <a:avLst/>
          </a:prstGeom>
        </p:spPr>
        <p:txBody>
          <a:bodyPr wrap="square">
            <a:spAutoFit/>
          </a:bodyPr>
          <a:lstStyle/>
          <a:p>
            <a:pPr marL="285750" indent="-285750">
              <a:buFont typeface="Arial" pitchFamily="34" charset="0"/>
              <a:buChar char="•"/>
            </a:pPr>
            <a:r>
              <a:rPr lang="en-US" sz="1800" b="1" dirty="0" smtClean="0"/>
              <a:t>Calculate </a:t>
            </a:r>
            <a:r>
              <a:rPr lang="en-US" sz="1800" b="1" dirty="0"/>
              <a:t>Carbon Footprint</a:t>
            </a:r>
            <a:r>
              <a:rPr lang="en-US" sz="1800" dirty="0"/>
              <a:t>: The primary objective is to compute the carbon footprint for different sources, including buildings, cars, and bicycles.</a:t>
            </a:r>
          </a:p>
          <a:p>
            <a:pPr marL="285750" indent="-285750">
              <a:buFont typeface="Arial" pitchFamily="34" charset="0"/>
              <a:buChar char="•"/>
            </a:pPr>
            <a:r>
              <a:rPr lang="en-US" sz="1800" b="1" dirty="0" smtClean="0"/>
              <a:t>User </a:t>
            </a:r>
            <a:r>
              <a:rPr lang="en-US" sz="1800" b="1" dirty="0"/>
              <a:t>Interaction</a:t>
            </a:r>
            <a:r>
              <a:rPr lang="en-US" sz="1800" dirty="0"/>
              <a:t>: It allows users to input various CO2 sources and their quantities, enhancing engagement and customization.</a:t>
            </a:r>
          </a:p>
          <a:p>
            <a:pPr marL="285750" indent="-285750">
              <a:buFont typeface="Arial" pitchFamily="34" charset="0"/>
              <a:buChar char="•"/>
            </a:pPr>
            <a:r>
              <a:rPr lang="en-US" sz="1800" b="1" dirty="0" smtClean="0"/>
              <a:t>Display </a:t>
            </a:r>
            <a:r>
              <a:rPr lang="en-US" sz="1800" b="1" dirty="0"/>
              <a:t>CO2 Sources</a:t>
            </a:r>
            <a:r>
              <a:rPr lang="en-US" sz="1800" dirty="0"/>
              <a:t>: After calculations, the program displays the CO2 sources along with their respective quantities and factors</a:t>
            </a:r>
            <a:r>
              <a:rPr lang="en-US" sz="1800" dirty="0" smtClean="0"/>
              <a: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    </a:t>
            </a:r>
            <a:r>
              <a:rPr lang="en" dirty="0" smtClean="0">
                <a:solidFill>
                  <a:srgbClr val="FFFF00"/>
                </a:solidFill>
              </a:rPr>
              <a:t>Scope of the project</a:t>
            </a:r>
            <a:br>
              <a:rPr lang="en" dirty="0" smtClean="0">
                <a:solidFill>
                  <a:srgbClr val="FFFF00"/>
                </a:solidFill>
              </a:rPr>
            </a:br>
            <a:endParaRPr dirty="0">
              <a:solidFill>
                <a:srgbClr val="FFFF00"/>
              </a:solidFill>
            </a:endParaRPr>
          </a:p>
        </p:txBody>
      </p:sp>
      <p:sp>
        <p:nvSpPr>
          <p:cNvPr id="114" name="Google Shape;114;p17"/>
          <p:cNvSpPr txBox="1"/>
          <p:nvPr/>
        </p:nvSpPr>
        <p:spPr>
          <a:xfrm>
            <a:off x="230050" y="1304825"/>
            <a:ext cx="8397600" cy="3524700"/>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IN" sz="1800" b="1" dirty="0"/>
              <a:t>Enhanced User Interface</a:t>
            </a:r>
            <a:r>
              <a:rPr lang="en-IN" sz="1800" dirty="0"/>
              <a:t>: Develop a user-friendly GUI with interactive graphs and charts for better data visualization</a:t>
            </a:r>
          </a:p>
          <a:p>
            <a:pPr marL="285750" indent="-285750">
              <a:buFont typeface="Arial" pitchFamily="34" charset="0"/>
              <a:buChar char="•"/>
            </a:pPr>
            <a:r>
              <a:rPr lang="en-IN" sz="1800" b="1" dirty="0"/>
              <a:t>.Mobile Application</a:t>
            </a:r>
            <a:r>
              <a:rPr lang="en-IN" sz="1800" dirty="0"/>
              <a:t>: Create </a:t>
            </a:r>
            <a:r>
              <a:rPr lang="en-IN" sz="1800" dirty="0" err="1"/>
              <a:t>iOS</a:t>
            </a:r>
            <a:r>
              <a:rPr lang="en-IN" sz="1800" dirty="0"/>
              <a:t> and Android versions with sensor integration for accurate data collection.</a:t>
            </a:r>
          </a:p>
          <a:p>
            <a:pPr marL="285750" indent="-285750">
              <a:buFont typeface="Arial" pitchFamily="34" charset="0"/>
              <a:buChar char="•"/>
            </a:pPr>
            <a:r>
              <a:rPr lang="en-IN" sz="1800" b="1" dirty="0"/>
              <a:t>Expanded Database</a:t>
            </a:r>
            <a:r>
              <a:rPr lang="en-IN" sz="1800" dirty="0"/>
              <a:t>: Include more CO2 sources and regularly update emission factors.</a:t>
            </a:r>
          </a:p>
          <a:p>
            <a:pPr marL="285750" indent="-285750">
              <a:buFont typeface="Arial" pitchFamily="34" charset="0"/>
              <a:buChar char="•"/>
            </a:pPr>
            <a:r>
              <a:rPr lang="en-IN" sz="1800" b="1" dirty="0"/>
              <a:t>Machine Learning Integration</a:t>
            </a:r>
            <a:r>
              <a:rPr lang="en-IN" sz="1800" dirty="0"/>
              <a:t>: Develop predictive models and personalized suggestions based on user habits.</a:t>
            </a:r>
          </a:p>
          <a:p>
            <a:pPr marL="285750" indent="-285750">
              <a:buFont typeface="Arial" pitchFamily="34" charset="0"/>
              <a:buChar char="•"/>
            </a:pPr>
            <a:r>
              <a:rPr lang="en-IN" sz="1800" b="1" dirty="0" err="1"/>
              <a:t>IoT</a:t>
            </a:r>
            <a:r>
              <a:rPr lang="en-IN" sz="1800" b="1" dirty="0"/>
              <a:t> Integration</a:t>
            </a:r>
            <a:r>
              <a:rPr lang="en-IN" sz="1800" dirty="0"/>
              <a:t>: Connect with smart devices to gather real-time energy consumption and travel emissions </a:t>
            </a:r>
            <a:r>
              <a:rPr lang="en-IN" sz="1800" dirty="0" smtClean="0"/>
              <a:t>data.</a:t>
            </a:r>
          </a:p>
          <a:p>
            <a:pPr marL="285750" indent="-285750">
              <a:buFont typeface="Arial" pitchFamily="34" charset="0"/>
              <a:buChar char="•"/>
            </a:pPr>
            <a:r>
              <a:rPr lang="en-US" sz="1700" b="1" dirty="0" smtClean="0"/>
              <a:t>AI </a:t>
            </a:r>
            <a:r>
              <a:rPr lang="en-US" sz="1700" b="1" dirty="0"/>
              <a:t>implementation</a:t>
            </a:r>
            <a:r>
              <a:rPr lang="en-US" sz="1700" dirty="0"/>
              <a:t>: The integration of Artificial Intelligence and the implementation of Machine Learning can help us to calculate the carbon footprint more precisely and also suggest the users personalized measures</a:t>
            </a:r>
          </a:p>
        </p:txBody>
      </p:sp>
      <p:pic>
        <p:nvPicPr>
          <p:cNvPr id="115" name="Google Shape;115;p17"/>
          <p:cNvPicPr preferRelativeResize="0"/>
          <p:nvPr/>
        </p:nvPicPr>
        <p:blipFill rotWithShape="1">
          <a:blip r:embed="rId3">
            <a:alphaModFix/>
          </a:blip>
          <a:srcRect/>
          <a:stretch/>
        </p:blipFill>
        <p:spPr>
          <a:xfrm>
            <a:off x="412975" y="96050"/>
            <a:ext cx="681075" cy="1099625"/>
          </a:xfrm>
          <a:prstGeom prst="rect">
            <a:avLst/>
          </a:prstGeom>
          <a:noFill/>
          <a:ln>
            <a:noFill/>
          </a:ln>
        </p:spPr>
      </p:pic>
    </p:spTree>
    <p:extLst>
      <p:ext uri="{BB962C8B-B14F-4D97-AF65-F5344CB8AC3E}">
        <p14:creationId xmlns:p14="http://schemas.microsoft.com/office/powerpoint/2010/main" val="377180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ER diagram of the proposed system</a:t>
            </a:r>
            <a:endParaRPr>
              <a:solidFill>
                <a:srgbClr val="FFFF00"/>
              </a:solidFill>
            </a:endParaRPr>
          </a:p>
        </p:txBody>
      </p:sp>
      <p:sp>
        <p:nvSpPr>
          <p:cNvPr id="121" name="Google Shape;121;p18"/>
          <p:cNvSpPr txBox="1"/>
          <p:nvPr/>
        </p:nvSpPr>
        <p:spPr>
          <a:xfrm>
            <a:off x="405075" y="1773650"/>
            <a:ext cx="8427300" cy="311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22" name="Google Shape;122;p18"/>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123" name="Google Shape;123;p18"/>
          <p:cNvSpPr txBox="1"/>
          <p:nvPr/>
        </p:nvSpPr>
        <p:spPr>
          <a:xfrm>
            <a:off x="405175" y="1349650"/>
            <a:ext cx="8427300" cy="38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Roboto"/>
                <a:ea typeface="Roboto"/>
                <a:cs typeface="Roboto"/>
                <a:sym typeface="Roboto"/>
              </a:rPr>
              <a:t>Flowchart:-</a:t>
            </a:r>
            <a:endParaRPr sz="1300">
              <a:solidFill>
                <a:schemeClr val="dk2"/>
              </a:solidFill>
              <a:latin typeface="Roboto"/>
              <a:ea typeface="Roboto"/>
              <a:cs typeface="Roboto"/>
              <a:sym typeface="Roboto"/>
            </a:endParaRPr>
          </a:p>
          <a:p>
            <a:pPr marL="0" lvl="0" indent="0" algn="l" rtl="0">
              <a:spcBef>
                <a:spcPts val="0"/>
              </a:spcBef>
              <a:spcAft>
                <a:spcPts val="0"/>
              </a:spcAft>
              <a:buNone/>
            </a:pPr>
            <a:endParaRPr sz="1300">
              <a:solidFill>
                <a:schemeClr val="dk2"/>
              </a:solidFill>
              <a:latin typeface="Roboto"/>
              <a:ea typeface="Roboto"/>
              <a:cs typeface="Roboto"/>
              <a:sym typeface="Roboto"/>
            </a:endParaRPr>
          </a:p>
        </p:txBody>
      </p:sp>
      <p:pic>
        <p:nvPicPr>
          <p:cNvPr id="124" name="Google Shape;124;p18"/>
          <p:cNvPicPr preferRelativeResize="0"/>
          <p:nvPr/>
        </p:nvPicPr>
        <p:blipFill>
          <a:blip r:embed="rId4">
            <a:alphaModFix/>
          </a:blip>
          <a:stretch>
            <a:fillRect/>
          </a:stretch>
        </p:blipFill>
        <p:spPr>
          <a:xfrm rot="16200000">
            <a:off x="2961071" y="-113477"/>
            <a:ext cx="3687537" cy="68882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dirty="0" smtClean="0">
                <a:solidFill>
                  <a:srgbClr val="FFFF00"/>
                </a:solidFill>
              </a:rPr>
              <a:t>Data structures and concepts used</a:t>
            </a:r>
            <a:br>
              <a:rPr lang="en-IN" dirty="0" smtClean="0">
                <a:solidFill>
                  <a:srgbClr val="FFFF00"/>
                </a:solidFill>
              </a:rPr>
            </a:br>
            <a:endParaRPr dirty="0">
              <a:solidFill>
                <a:srgbClr val="FFFF00"/>
              </a:solidFill>
            </a:endParaRPr>
          </a:p>
        </p:txBody>
      </p:sp>
      <p:pic>
        <p:nvPicPr>
          <p:cNvPr id="137" name="Google Shape;137;p2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5" name="Rectangle 4"/>
          <p:cNvSpPr/>
          <p:nvPr/>
        </p:nvSpPr>
        <p:spPr>
          <a:xfrm>
            <a:off x="505157" y="1332344"/>
            <a:ext cx="8223205" cy="3631763"/>
          </a:xfrm>
          <a:prstGeom prst="rect">
            <a:avLst/>
          </a:prstGeom>
        </p:spPr>
        <p:txBody>
          <a:bodyPr wrap="square">
            <a:spAutoFit/>
          </a:bodyPr>
          <a:lstStyle/>
          <a:p>
            <a:r>
              <a:rPr lang="en-US" sz="1000" b="1" dirty="0"/>
              <a:t>The carbon footprint calculator code utilizes the following data structures and concepts:</a:t>
            </a:r>
          </a:p>
          <a:p>
            <a:r>
              <a:rPr lang="en-US" sz="1000" b="1" dirty="0" smtClean="0"/>
              <a:t>1) Data </a:t>
            </a:r>
            <a:r>
              <a:rPr lang="en-US" sz="1000" b="1" dirty="0"/>
              <a:t>Structures</a:t>
            </a:r>
          </a:p>
          <a:p>
            <a:endParaRPr lang="en-US" sz="1000" b="1" dirty="0"/>
          </a:p>
          <a:p>
            <a:r>
              <a:rPr lang="en-US" sz="1000" dirty="0"/>
              <a:t>- </a:t>
            </a:r>
            <a:r>
              <a:rPr lang="en-US" sz="1000" dirty="0" err="1" smtClean="0"/>
              <a:t>Structs</a:t>
            </a:r>
            <a:r>
              <a:rPr lang="en-US" sz="1000" dirty="0" smtClean="0"/>
              <a:t>:</a:t>
            </a:r>
            <a:endParaRPr lang="en-US" sz="1000" dirty="0"/>
          </a:p>
          <a:p>
            <a:r>
              <a:rPr lang="en-US" sz="1000" dirty="0"/>
              <a:t>  - </a:t>
            </a:r>
            <a:r>
              <a:rPr lang="en-US" sz="1000" dirty="0" smtClean="0"/>
              <a:t>Co2Source: </a:t>
            </a:r>
            <a:r>
              <a:rPr lang="en-US" sz="1000" dirty="0"/>
              <a:t>Represents CO2 sources with attributes for name, CO2 factor, quantity, and pointers for binary tree structure.</a:t>
            </a:r>
          </a:p>
          <a:p>
            <a:r>
              <a:rPr lang="en-US" sz="1000" dirty="0"/>
              <a:t>  - </a:t>
            </a:r>
            <a:r>
              <a:rPr lang="en-US" sz="1000" dirty="0" err="1" smtClean="0"/>
              <a:t>HashMapEntry</a:t>
            </a:r>
            <a:r>
              <a:rPr lang="en-US" sz="1000" dirty="0" smtClean="0"/>
              <a:t>: </a:t>
            </a:r>
            <a:r>
              <a:rPr lang="en-US" sz="1000" dirty="0"/>
              <a:t>Represents entries in a hash map for storing CO2 factors, including the name and a pointer to handle collisions.</a:t>
            </a:r>
          </a:p>
          <a:p>
            <a:endParaRPr lang="en-US" sz="1000" dirty="0"/>
          </a:p>
          <a:p>
            <a:r>
              <a:rPr lang="en-US" sz="1000" dirty="0"/>
              <a:t>- </a:t>
            </a:r>
            <a:r>
              <a:rPr lang="en-US" sz="1000" dirty="0" smtClean="0"/>
              <a:t>Array:</a:t>
            </a:r>
            <a:endParaRPr lang="en-US" sz="1000" dirty="0"/>
          </a:p>
          <a:p>
            <a:r>
              <a:rPr lang="en-US" sz="1000" dirty="0"/>
              <a:t>  - </a:t>
            </a:r>
            <a:r>
              <a:rPr lang="en-US" sz="1000" dirty="0" smtClean="0"/>
              <a:t>Hash Map: </a:t>
            </a:r>
            <a:r>
              <a:rPr lang="en-US" sz="1000" dirty="0"/>
              <a:t>An array of pointers to `</a:t>
            </a:r>
            <a:r>
              <a:rPr lang="en-US" sz="1000" dirty="0" err="1"/>
              <a:t>HashMapEntry</a:t>
            </a:r>
            <a:r>
              <a:rPr lang="en-US" sz="1000" dirty="0"/>
              <a:t>`, used for efficient storage and retrieval of CO2 factors</a:t>
            </a:r>
            <a:r>
              <a:rPr lang="en-US" sz="1000" b="1" dirty="0"/>
              <a:t>.</a:t>
            </a:r>
          </a:p>
          <a:p>
            <a:endParaRPr lang="en-US" sz="1000" b="1" dirty="0"/>
          </a:p>
          <a:p>
            <a:r>
              <a:rPr lang="en-US" sz="1000" b="1" dirty="0" smtClean="0"/>
              <a:t>Concepts</a:t>
            </a:r>
            <a:endParaRPr lang="en-US" sz="1000" b="1" dirty="0"/>
          </a:p>
          <a:p>
            <a:endParaRPr lang="en-US" sz="1000" b="1" dirty="0"/>
          </a:p>
          <a:p>
            <a:r>
              <a:rPr lang="en-US" sz="1000" b="1" dirty="0"/>
              <a:t>- </a:t>
            </a:r>
            <a:r>
              <a:rPr lang="en-US" sz="1000" b="1" dirty="0" smtClean="0"/>
              <a:t>Hashing: </a:t>
            </a:r>
            <a:r>
              <a:rPr lang="en-US" sz="1000" dirty="0"/>
              <a:t>A hash function converts source names into indices for the hash map, enabling quick access to CO2 factors.</a:t>
            </a:r>
          </a:p>
          <a:p>
            <a:endParaRPr lang="en-US" sz="1000" b="1" dirty="0"/>
          </a:p>
          <a:p>
            <a:r>
              <a:rPr lang="en-US" sz="1000" b="1" dirty="0"/>
              <a:t>- </a:t>
            </a:r>
            <a:r>
              <a:rPr lang="en-US" sz="1000" b="1" dirty="0" smtClean="0"/>
              <a:t>Binary Tree: </a:t>
            </a:r>
            <a:r>
              <a:rPr lang="en-US" sz="1000" dirty="0"/>
              <a:t>The `Co2Source` </a:t>
            </a:r>
            <a:r>
              <a:rPr lang="en-US" sz="1000" dirty="0" err="1"/>
              <a:t>struct</a:t>
            </a:r>
            <a:r>
              <a:rPr lang="en-US" sz="1000" dirty="0"/>
              <a:t> organizes CO2 sources in a binary tree for efficient insertion and traversal.</a:t>
            </a:r>
          </a:p>
          <a:p>
            <a:endParaRPr lang="en-US" sz="1000" dirty="0"/>
          </a:p>
          <a:p>
            <a:r>
              <a:rPr lang="en-US" sz="1000" b="1" dirty="0"/>
              <a:t>- </a:t>
            </a:r>
            <a:r>
              <a:rPr lang="en-US" sz="1000" b="1" dirty="0" smtClean="0"/>
              <a:t>Dynamic </a:t>
            </a:r>
            <a:r>
              <a:rPr lang="en-US" sz="1000" b="1" dirty="0"/>
              <a:t>Memory </a:t>
            </a:r>
            <a:r>
              <a:rPr lang="en-US" sz="1000" b="1" dirty="0" smtClean="0"/>
              <a:t>Allocation: </a:t>
            </a:r>
            <a:r>
              <a:rPr lang="en-US" sz="1000" dirty="0"/>
              <a:t>Uses `</a:t>
            </a:r>
            <a:r>
              <a:rPr lang="en-US" sz="1000" dirty="0" err="1"/>
              <a:t>malloc</a:t>
            </a:r>
            <a:r>
              <a:rPr lang="en-US" sz="1000" dirty="0"/>
              <a:t>` to allocate memory for new entries in the hash map and binary tree.</a:t>
            </a:r>
          </a:p>
          <a:p>
            <a:endParaRPr lang="en-US" sz="1000" b="1" dirty="0" smtClean="0"/>
          </a:p>
          <a:p>
            <a:r>
              <a:rPr lang="en-US" sz="1000" b="1" dirty="0" smtClean="0"/>
              <a:t>- Recursion: </a:t>
            </a:r>
            <a:r>
              <a:rPr lang="en-US" sz="1000" dirty="0"/>
              <a:t>Functions like `</a:t>
            </a:r>
            <a:r>
              <a:rPr lang="en-US" sz="1000" dirty="0" err="1"/>
              <a:t>calculateCarbonFootprint</a:t>
            </a:r>
            <a:r>
              <a:rPr lang="en-US" sz="1000" dirty="0"/>
              <a:t>` and `displayCo2Sources` use recursion for tree traversal.</a:t>
            </a:r>
          </a:p>
          <a:p>
            <a:endParaRPr lang="en-US" sz="1000" b="1" dirty="0"/>
          </a:p>
          <a:p>
            <a:r>
              <a:rPr lang="en-US" sz="1000" b="1" dirty="0"/>
              <a:t>- </a:t>
            </a:r>
            <a:r>
              <a:rPr lang="en-US" sz="1000" b="1" dirty="0" smtClean="0"/>
              <a:t>User </a:t>
            </a:r>
            <a:r>
              <a:rPr lang="en-US" sz="1000" b="1" dirty="0"/>
              <a:t>Input </a:t>
            </a:r>
            <a:r>
              <a:rPr lang="en-US" sz="1000" b="1" dirty="0" smtClean="0"/>
              <a:t>Handling: </a:t>
            </a:r>
            <a:r>
              <a:rPr lang="en-US" sz="1000" dirty="0"/>
              <a:t>Captures user-defined CO2 sources and quantities for dynamic calculations. </a:t>
            </a:r>
          </a:p>
          <a:p>
            <a:endParaRPr lang="en-US" sz="1000" b="1" dirty="0"/>
          </a:p>
          <a:p>
            <a:r>
              <a:rPr lang="en-US" sz="1000" b="1" dirty="0"/>
              <a:t>These structures and concepts work together to create an efficient tool for calculating and displaying carbon footprints</a:t>
            </a:r>
            <a:r>
              <a:rPr lang="en-US" sz="1000" b="1" dirty="0" smtClean="0"/>
              <a:t>.</a:t>
            </a:r>
            <a:endParaRPr lang="en-US" sz="1000" b="1"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1070</Words>
  <Application>Microsoft Office PowerPoint</Application>
  <PresentationFormat>On-screen Show (16:9)</PresentationFormat>
  <Paragraphs>114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Roboto</vt:lpstr>
      <vt:lpstr>Merriweather</vt:lpstr>
      <vt:lpstr>Times New Roman</vt:lpstr>
      <vt:lpstr>Paradigm</vt:lpstr>
      <vt:lpstr>PowerPoint Presentation</vt:lpstr>
      <vt:lpstr>PowerPoint Presentation</vt:lpstr>
      <vt:lpstr>Content</vt:lpstr>
      <vt:lpstr>Introduction to Project  </vt:lpstr>
      <vt:lpstr>Problem Statement  </vt:lpstr>
      <vt:lpstr>Objectives of the project  </vt:lpstr>
      <vt:lpstr>    Scope of the project </vt:lpstr>
      <vt:lpstr>ER diagram of the proposed system</vt:lpstr>
      <vt:lpstr>Data structures and concepts used </vt:lpstr>
      <vt:lpstr>Algorithm Explaination</vt:lpstr>
      <vt:lpstr>Front End</vt:lpstr>
      <vt:lpstr>Gantt Chart </vt:lpstr>
      <vt:lpstr>Implementation</vt:lpstr>
      <vt:lpstr>Output Screenshots </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modified xsi:type="dcterms:W3CDTF">2024-10-24T18:00:26Z</dcterms:modified>
</cp:coreProperties>
</file>