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267" r:id="rId4"/>
    <p:sldId id="266" r:id="rId5"/>
    <p:sldId id="303" r:id="rId6"/>
    <p:sldId id="278" r:id="rId7"/>
    <p:sldId id="305" r:id="rId8"/>
    <p:sldId id="270" r:id="rId9"/>
    <p:sldId id="306" r:id="rId10"/>
    <p:sldId id="307" r:id="rId11"/>
    <p:sldId id="308" r:id="rId12"/>
    <p:sldId id="309" r:id="rId13"/>
    <p:sldId id="311" r:id="rId14"/>
    <p:sldId id="315" r:id="rId15"/>
    <p:sldId id="310" r:id="rId16"/>
    <p:sldId id="312" r:id="rId17"/>
    <p:sldId id="313" r:id="rId18"/>
    <p:sldId id="301" r:id="rId19"/>
    <p:sldId id="314" r:id="rId20"/>
    <p:sldId id="272" r:id="rId2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3"/>
      <p:bold r:id="rId24"/>
    </p:embeddedFont>
    <p:embeddedFont>
      <p:font typeface="Work Sans" panose="020B0604020202020204" charset="0"/>
      <p:regular r:id="rId25"/>
      <p:bold r:id="rId26"/>
      <p:italic r:id="rId27"/>
      <p:boldItalic r:id="rId28"/>
    </p:embeddedFont>
    <p:embeddedFont>
      <p:font typeface="Work Sans Regular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E045C-69F5-4873-98FB-E24F04612C3B}">
  <a:tblStyle styleId="{776E045C-69F5-4873-98FB-E24F04612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850aad50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850aad50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3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771c90ba0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771c90ba0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7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8553265ba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8553265ba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70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850aad50e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850aad50e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3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771c90ba0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771c90ba0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5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771c90ba04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771c90ba04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2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50aad50e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50aad50e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05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50aad50e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50aad50e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64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8553265ba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8553265ba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6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8553265ba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8553265ba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0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771c90ba0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771c90ba0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8553265ba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8553265ba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8553265ba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8553265ba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553265b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553265b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553265b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553265b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50aad50e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50aad50e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850aad50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850aad50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48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850aad50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850aad50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850aad50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850aad50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9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722930" y="3458671"/>
            <a:ext cx="3392937" cy="2090858"/>
            <a:chOff x="238125" y="556225"/>
            <a:chExt cx="7113075" cy="4383350"/>
          </a:xfrm>
        </p:grpSpPr>
        <p:sp>
          <p:nvSpPr>
            <p:cNvPr id="10" name="Google Shape;10;p2"/>
            <p:cNvSpPr/>
            <p:nvPr/>
          </p:nvSpPr>
          <p:spPr>
            <a:xfrm>
              <a:off x="1034775" y="556225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06825" y="899225"/>
              <a:ext cx="1193400" cy="668475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77775" y="1241125"/>
              <a:ext cx="851500" cy="498625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4982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8125" y="556225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00175" y="899225"/>
              <a:ext cx="1193400" cy="668475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71125" y="1241125"/>
              <a:ext cx="851500" cy="498625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4317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21475" y="556225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92425" y="899225"/>
              <a:ext cx="1194475" cy="668475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64475" y="1241125"/>
              <a:ext cx="851475" cy="498625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3652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14825" y="556225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85775" y="899225"/>
              <a:ext cx="1194475" cy="668475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57825" y="1241125"/>
              <a:ext cx="850375" cy="498625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29850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8125" y="1565500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0150" y="1908475"/>
              <a:ext cx="1193400" cy="668500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1100" y="2250375"/>
              <a:ext cx="851500" cy="498650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315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31450" y="1565500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3500" y="1908475"/>
              <a:ext cx="1193400" cy="668500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74450" y="2250375"/>
              <a:ext cx="851500" cy="498650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4650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24800" y="156550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96850" y="1908475"/>
              <a:ext cx="1193375" cy="668500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67800" y="2250375"/>
              <a:ext cx="851475" cy="498650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3985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18150" y="156550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9100" y="1908475"/>
              <a:ext cx="1194475" cy="668500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61150" y="2250375"/>
              <a:ext cx="850375" cy="498650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33200" y="2593375"/>
              <a:ext cx="507375" cy="327675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34775" y="2574750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06825" y="291775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82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77775" y="326075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0"/>
                  </a:moveTo>
                  <a:lnTo>
                    <a:pt x="1" y="16964"/>
                  </a:lnTo>
                  <a:lnTo>
                    <a:pt x="2981" y="19900"/>
                  </a:lnTo>
                  <a:lnTo>
                    <a:pt x="17052" y="5874"/>
                  </a:lnTo>
                  <a:lnTo>
                    <a:pt x="31122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982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28125" y="2574750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00175" y="291775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82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71125" y="326075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0"/>
                  </a:moveTo>
                  <a:lnTo>
                    <a:pt x="1" y="16964"/>
                  </a:lnTo>
                  <a:lnTo>
                    <a:pt x="2937" y="19900"/>
                  </a:lnTo>
                  <a:lnTo>
                    <a:pt x="17052" y="5874"/>
                  </a:lnTo>
                  <a:lnTo>
                    <a:pt x="31078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4317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21475" y="257475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92425" y="291775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82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64475" y="3260750"/>
              <a:ext cx="851475" cy="497525"/>
            </a:xfrm>
            <a:custGeom>
              <a:avLst/>
              <a:gdLst/>
              <a:ahLst/>
              <a:cxnLst/>
              <a:rect l="l" t="t" r="r" b="b"/>
              <a:pathLst>
                <a:path w="34059" h="19901" extrusionOk="0">
                  <a:moveTo>
                    <a:pt x="17052" y="0"/>
                  </a:moveTo>
                  <a:lnTo>
                    <a:pt x="0" y="16964"/>
                  </a:lnTo>
                  <a:lnTo>
                    <a:pt x="2937" y="19900"/>
                  </a:lnTo>
                  <a:lnTo>
                    <a:pt x="17052" y="5874"/>
                  </a:lnTo>
                  <a:lnTo>
                    <a:pt x="31078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652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814825" y="257475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85775" y="291775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82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157825" y="3260750"/>
              <a:ext cx="850375" cy="497525"/>
            </a:xfrm>
            <a:custGeom>
              <a:avLst/>
              <a:gdLst/>
              <a:ahLst/>
              <a:cxnLst/>
              <a:rect l="l" t="t" r="r" b="b"/>
              <a:pathLst>
                <a:path w="34015" h="19901" extrusionOk="0">
                  <a:moveTo>
                    <a:pt x="17051" y="0"/>
                  </a:moveTo>
                  <a:lnTo>
                    <a:pt x="0" y="16964"/>
                  </a:lnTo>
                  <a:lnTo>
                    <a:pt x="2937" y="19900"/>
                  </a:lnTo>
                  <a:lnTo>
                    <a:pt x="17051" y="5874"/>
                  </a:lnTo>
                  <a:lnTo>
                    <a:pt x="31078" y="19900"/>
                  </a:lnTo>
                  <a:lnTo>
                    <a:pt x="34015" y="16964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9850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69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2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3584000"/>
              <a:ext cx="1537475" cy="840550"/>
            </a:xfrm>
            <a:custGeom>
              <a:avLst/>
              <a:gdLst/>
              <a:ahLst/>
              <a:cxnLst/>
              <a:rect l="l" t="t" r="r" b="b"/>
              <a:pathLst>
                <a:path w="61499" h="33622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5"/>
                  </a:lnTo>
                  <a:lnTo>
                    <a:pt x="58561" y="33621"/>
                  </a:lnTo>
                  <a:lnTo>
                    <a:pt x="61498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0150" y="392700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83"/>
                  </a:lnTo>
                  <a:lnTo>
                    <a:pt x="23890" y="5874"/>
                  </a:lnTo>
                  <a:lnTo>
                    <a:pt x="44799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81100" y="427000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5315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831450" y="3584000"/>
              <a:ext cx="1537500" cy="840550"/>
            </a:xfrm>
            <a:custGeom>
              <a:avLst/>
              <a:gdLst/>
              <a:ahLst/>
              <a:cxnLst/>
              <a:rect l="l" t="t" r="r" b="b"/>
              <a:pathLst>
                <a:path w="61500" h="33622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5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003500" y="392700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83"/>
                  </a:lnTo>
                  <a:lnTo>
                    <a:pt x="23890" y="5874"/>
                  </a:lnTo>
                  <a:lnTo>
                    <a:pt x="44798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174450" y="427000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37" y="19901"/>
                  </a:lnTo>
                  <a:lnTo>
                    <a:pt x="17052" y="5874"/>
                  </a:lnTo>
                  <a:lnTo>
                    <a:pt x="31122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4650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24800" y="3584000"/>
              <a:ext cx="1536375" cy="840550"/>
            </a:xfrm>
            <a:custGeom>
              <a:avLst/>
              <a:gdLst/>
              <a:ahLst/>
              <a:cxnLst/>
              <a:rect l="l" t="t" r="r" b="b"/>
              <a:pathLst>
                <a:path w="61455" h="33622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7" y="33621"/>
                  </a:lnTo>
                  <a:lnTo>
                    <a:pt x="30772" y="5875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596850" y="3927000"/>
              <a:ext cx="1193375" cy="669575"/>
            </a:xfrm>
            <a:custGeom>
              <a:avLst/>
              <a:gdLst/>
              <a:ahLst/>
              <a:cxnLst/>
              <a:rect l="l" t="t" r="r" b="b"/>
              <a:pathLst>
                <a:path w="47735" h="26783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83"/>
                  </a:lnTo>
                  <a:lnTo>
                    <a:pt x="23890" y="5874"/>
                  </a:lnTo>
                  <a:lnTo>
                    <a:pt x="44798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767800" y="4270000"/>
              <a:ext cx="851475" cy="497525"/>
            </a:xfrm>
            <a:custGeom>
              <a:avLst/>
              <a:gdLst/>
              <a:ahLst/>
              <a:cxnLst/>
              <a:rect l="l" t="t" r="r" b="b"/>
              <a:pathLst>
                <a:path w="34059" h="19901" extrusionOk="0">
                  <a:moveTo>
                    <a:pt x="17052" y="1"/>
                  </a:moveTo>
                  <a:lnTo>
                    <a:pt x="0" y="16964"/>
                  </a:lnTo>
                  <a:lnTo>
                    <a:pt x="2937" y="19901"/>
                  </a:lnTo>
                  <a:lnTo>
                    <a:pt x="17052" y="5874"/>
                  </a:lnTo>
                  <a:lnTo>
                    <a:pt x="31078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93985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18150" y="3584000"/>
              <a:ext cx="1536375" cy="840550"/>
            </a:xfrm>
            <a:custGeom>
              <a:avLst/>
              <a:gdLst/>
              <a:ahLst/>
              <a:cxnLst/>
              <a:rect l="l" t="t" r="r" b="b"/>
              <a:pathLst>
                <a:path w="61455" h="33622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5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189100" y="392700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83"/>
                  </a:lnTo>
                  <a:lnTo>
                    <a:pt x="23933" y="5874"/>
                  </a:lnTo>
                  <a:lnTo>
                    <a:pt x="44842" y="26783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61150" y="4270000"/>
              <a:ext cx="850375" cy="497525"/>
            </a:xfrm>
            <a:custGeom>
              <a:avLst/>
              <a:gdLst/>
              <a:ahLst/>
              <a:cxnLst/>
              <a:rect l="l" t="t" r="r" b="b"/>
              <a:pathLst>
                <a:path w="34015" h="19901" extrusionOk="0">
                  <a:moveTo>
                    <a:pt x="17051" y="1"/>
                  </a:moveTo>
                  <a:lnTo>
                    <a:pt x="0" y="16964"/>
                  </a:lnTo>
                  <a:lnTo>
                    <a:pt x="2937" y="19901"/>
                  </a:lnTo>
                  <a:lnTo>
                    <a:pt x="17051" y="5874"/>
                  </a:lnTo>
                  <a:lnTo>
                    <a:pt x="31078" y="19901"/>
                  </a:lnTo>
                  <a:lnTo>
                    <a:pt x="34015" y="16964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33200" y="4611900"/>
              <a:ext cx="507375" cy="327675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10800000">
            <a:off x="-971867" y="-406029"/>
            <a:ext cx="3392937" cy="2090858"/>
            <a:chOff x="238125" y="556225"/>
            <a:chExt cx="7113075" cy="4383350"/>
          </a:xfrm>
        </p:grpSpPr>
        <p:sp>
          <p:nvSpPr>
            <p:cNvPr id="75" name="Google Shape;75;p2"/>
            <p:cNvSpPr/>
            <p:nvPr/>
          </p:nvSpPr>
          <p:spPr>
            <a:xfrm>
              <a:off x="1034775" y="556225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06825" y="899225"/>
              <a:ext cx="1193400" cy="668475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77775" y="1241125"/>
              <a:ext cx="851500" cy="498625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4982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28125" y="556225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00175" y="899225"/>
              <a:ext cx="1193400" cy="668475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71125" y="1241125"/>
              <a:ext cx="851500" cy="498625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4317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221475" y="556225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392425" y="899225"/>
              <a:ext cx="1194475" cy="668475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564475" y="1241125"/>
              <a:ext cx="851475" cy="498625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736525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814825" y="556225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85775" y="899225"/>
              <a:ext cx="1194475" cy="668475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57825" y="1241125"/>
              <a:ext cx="850375" cy="498625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329850" y="158412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8125" y="1565500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0150" y="1908475"/>
              <a:ext cx="1193400" cy="668500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81100" y="2250375"/>
              <a:ext cx="851500" cy="498650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5315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31450" y="1565500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003500" y="1908475"/>
              <a:ext cx="1193400" cy="668500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174450" y="2250375"/>
              <a:ext cx="851500" cy="498650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4650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24800" y="156550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596850" y="1908475"/>
              <a:ext cx="1193375" cy="668500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67800" y="2250375"/>
              <a:ext cx="851475" cy="498650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939850" y="2593375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018150" y="156550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189100" y="1908475"/>
              <a:ext cx="1194475" cy="668500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361150" y="2250375"/>
              <a:ext cx="850375" cy="498650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533200" y="2593375"/>
              <a:ext cx="507375" cy="327675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34775" y="2574750"/>
              <a:ext cx="1537500" cy="84052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06825" y="291775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82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7775" y="326075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0"/>
                  </a:moveTo>
                  <a:lnTo>
                    <a:pt x="1" y="16964"/>
                  </a:lnTo>
                  <a:lnTo>
                    <a:pt x="2981" y="19900"/>
                  </a:lnTo>
                  <a:lnTo>
                    <a:pt x="17052" y="5874"/>
                  </a:lnTo>
                  <a:lnTo>
                    <a:pt x="31122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4982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28125" y="2574750"/>
              <a:ext cx="1537475" cy="84052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800175" y="291775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82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71125" y="326075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0"/>
                  </a:moveTo>
                  <a:lnTo>
                    <a:pt x="1" y="16964"/>
                  </a:lnTo>
                  <a:lnTo>
                    <a:pt x="2937" y="19900"/>
                  </a:lnTo>
                  <a:lnTo>
                    <a:pt x="17052" y="5874"/>
                  </a:lnTo>
                  <a:lnTo>
                    <a:pt x="31078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14317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1475" y="257475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392425" y="291775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82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564475" y="3260750"/>
              <a:ext cx="851475" cy="497525"/>
            </a:xfrm>
            <a:custGeom>
              <a:avLst/>
              <a:gdLst/>
              <a:ahLst/>
              <a:cxnLst/>
              <a:rect l="l" t="t" r="r" b="b"/>
              <a:pathLst>
                <a:path w="34059" h="19901" extrusionOk="0">
                  <a:moveTo>
                    <a:pt x="17052" y="0"/>
                  </a:moveTo>
                  <a:lnTo>
                    <a:pt x="0" y="16964"/>
                  </a:lnTo>
                  <a:lnTo>
                    <a:pt x="2937" y="19900"/>
                  </a:lnTo>
                  <a:lnTo>
                    <a:pt x="17052" y="5874"/>
                  </a:lnTo>
                  <a:lnTo>
                    <a:pt x="31078" y="19900"/>
                  </a:lnTo>
                  <a:lnTo>
                    <a:pt x="34059" y="16964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736525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69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2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14825" y="2574750"/>
              <a:ext cx="1536375" cy="84052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985775" y="291775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82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57825" y="3260750"/>
              <a:ext cx="850375" cy="497525"/>
            </a:xfrm>
            <a:custGeom>
              <a:avLst/>
              <a:gdLst/>
              <a:ahLst/>
              <a:cxnLst/>
              <a:rect l="l" t="t" r="r" b="b"/>
              <a:pathLst>
                <a:path w="34015" h="19901" extrusionOk="0">
                  <a:moveTo>
                    <a:pt x="17051" y="0"/>
                  </a:moveTo>
                  <a:lnTo>
                    <a:pt x="0" y="16964"/>
                  </a:lnTo>
                  <a:lnTo>
                    <a:pt x="2937" y="19900"/>
                  </a:lnTo>
                  <a:lnTo>
                    <a:pt x="17051" y="5874"/>
                  </a:lnTo>
                  <a:lnTo>
                    <a:pt x="31078" y="19900"/>
                  </a:lnTo>
                  <a:lnTo>
                    <a:pt x="34015" y="16964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29850" y="360265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69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2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8125" y="3584000"/>
              <a:ext cx="1537475" cy="840550"/>
            </a:xfrm>
            <a:custGeom>
              <a:avLst/>
              <a:gdLst/>
              <a:ahLst/>
              <a:cxnLst/>
              <a:rect l="l" t="t" r="r" b="b"/>
              <a:pathLst>
                <a:path w="61499" h="33622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5"/>
                  </a:lnTo>
                  <a:lnTo>
                    <a:pt x="58561" y="33621"/>
                  </a:lnTo>
                  <a:lnTo>
                    <a:pt x="61498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0150" y="392700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83"/>
                  </a:lnTo>
                  <a:lnTo>
                    <a:pt x="23890" y="5874"/>
                  </a:lnTo>
                  <a:lnTo>
                    <a:pt x="44799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81100" y="427000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5315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31450" y="3584000"/>
              <a:ext cx="1537500" cy="840550"/>
            </a:xfrm>
            <a:custGeom>
              <a:avLst/>
              <a:gdLst/>
              <a:ahLst/>
              <a:cxnLst/>
              <a:rect l="l" t="t" r="r" b="b"/>
              <a:pathLst>
                <a:path w="61500" h="33622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5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03500" y="3927000"/>
              <a:ext cx="1193400" cy="669575"/>
            </a:xfrm>
            <a:custGeom>
              <a:avLst/>
              <a:gdLst/>
              <a:ahLst/>
              <a:cxnLst/>
              <a:rect l="l" t="t" r="r" b="b"/>
              <a:pathLst>
                <a:path w="47736" h="26783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83"/>
                  </a:lnTo>
                  <a:lnTo>
                    <a:pt x="23890" y="5874"/>
                  </a:lnTo>
                  <a:lnTo>
                    <a:pt x="44798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74450" y="4270000"/>
              <a:ext cx="851500" cy="497525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37" y="19901"/>
                  </a:lnTo>
                  <a:lnTo>
                    <a:pt x="17052" y="5874"/>
                  </a:lnTo>
                  <a:lnTo>
                    <a:pt x="31122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34650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424800" y="3584000"/>
              <a:ext cx="1536375" cy="840550"/>
            </a:xfrm>
            <a:custGeom>
              <a:avLst/>
              <a:gdLst/>
              <a:ahLst/>
              <a:cxnLst/>
              <a:rect l="l" t="t" r="r" b="b"/>
              <a:pathLst>
                <a:path w="61455" h="33622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7" y="33621"/>
                  </a:lnTo>
                  <a:lnTo>
                    <a:pt x="30772" y="5875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596850" y="3927000"/>
              <a:ext cx="1193375" cy="669575"/>
            </a:xfrm>
            <a:custGeom>
              <a:avLst/>
              <a:gdLst/>
              <a:ahLst/>
              <a:cxnLst/>
              <a:rect l="l" t="t" r="r" b="b"/>
              <a:pathLst>
                <a:path w="47735" h="26783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83"/>
                  </a:lnTo>
                  <a:lnTo>
                    <a:pt x="23890" y="5874"/>
                  </a:lnTo>
                  <a:lnTo>
                    <a:pt x="44798" y="26783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767800" y="4270000"/>
              <a:ext cx="851475" cy="497525"/>
            </a:xfrm>
            <a:custGeom>
              <a:avLst/>
              <a:gdLst/>
              <a:ahLst/>
              <a:cxnLst/>
              <a:rect l="l" t="t" r="r" b="b"/>
              <a:pathLst>
                <a:path w="34059" h="19901" extrusionOk="0">
                  <a:moveTo>
                    <a:pt x="17052" y="1"/>
                  </a:moveTo>
                  <a:lnTo>
                    <a:pt x="0" y="16964"/>
                  </a:lnTo>
                  <a:lnTo>
                    <a:pt x="2937" y="19901"/>
                  </a:lnTo>
                  <a:lnTo>
                    <a:pt x="17052" y="5874"/>
                  </a:lnTo>
                  <a:lnTo>
                    <a:pt x="31078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39850" y="4611900"/>
              <a:ext cx="507400" cy="327675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18150" y="3584000"/>
              <a:ext cx="1536375" cy="840550"/>
            </a:xfrm>
            <a:custGeom>
              <a:avLst/>
              <a:gdLst/>
              <a:ahLst/>
              <a:cxnLst/>
              <a:rect l="l" t="t" r="r" b="b"/>
              <a:pathLst>
                <a:path w="61455" h="33622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5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189100" y="3927000"/>
              <a:ext cx="1194475" cy="669575"/>
            </a:xfrm>
            <a:custGeom>
              <a:avLst/>
              <a:gdLst/>
              <a:ahLst/>
              <a:cxnLst/>
              <a:rect l="l" t="t" r="r" b="b"/>
              <a:pathLst>
                <a:path w="47779" h="26783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83"/>
                  </a:lnTo>
                  <a:lnTo>
                    <a:pt x="23933" y="5874"/>
                  </a:lnTo>
                  <a:lnTo>
                    <a:pt x="44842" y="26783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361150" y="4270000"/>
              <a:ext cx="850375" cy="497525"/>
            </a:xfrm>
            <a:custGeom>
              <a:avLst/>
              <a:gdLst/>
              <a:ahLst/>
              <a:cxnLst/>
              <a:rect l="l" t="t" r="r" b="b"/>
              <a:pathLst>
                <a:path w="34015" h="19901" extrusionOk="0">
                  <a:moveTo>
                    <a:pt x="17051" y="1"/>
                  </a:moveTo>
                  <a:lnTo>
                    <a:pt x="0" y="16964"/>
                  </a:lnTo>
                  <a:lnTo>
                    <a:pt x="2937" y="19901"/>
                  </a:lnTo>
                  <a:lnTo>
                    <a:pt x="17051" y="5874"/>
                  </a:lnTo>
                  <a:lnTo>
                    <a:pt x="31078" y="19901"/>
                  </a:lnTo>
                  <a:lnTo>
                    <a:pt x="34015" y="16964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33200" y="4611900"/>
              <a:ext cx="507375" cy="327675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-1262588" y="3955396"/>
            <a:ext cx="5735272" cy="1906758"/>
            <a:chOff x="-1163262" y="3803477"/>
            <a:chExt cx="5735272" cy="1906758"/>
          </a:xfrm>
        </p:grpSpPr>
        <p:sp>
          <p:nvSpPr>
            <p:cNvPr id="140" name="Google Shape;140;p2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 rot="10800000">
            <a:off x="4671316" y="-718654"/>
            <a:ext cx="5735272" cy="1906758"/>
            <a:chOff x="-1163262" y="3803477"/>
            <a:chExt cx="5735272" cy="1906758"/>
          </a:xfrm>
        </p:grpSpPr>
        <p:sp>
          <p:nvSpPr>
            <p:cNvPr id="173" name="Google Shape;173;p2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"/>
          <p:cNvSpPr txBox="1">
            <a:spLocks noGrp="1"/>
          </p:cNvSpPr>
          <p:nvPr>
            <p:ph type="ctrTitle"/>
          </p:nvPr>
        </p:nvSpPr>
        <p:spPr>
          <a:xfrm>
            <a:off x="720000" y="1941575"/>
            <a:ext cx="77040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720000" y="2786125"/>
            <a:ext cx="77040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solidFill>
          <a:schemeClr val="accent2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25"/>
          <p:cNvGrpSpPr/>
          <p:nvPr/>
        </p:nvGrpSpPr>
        <p:grpSpPr>
          <a:xfrm rot="10800000" flipH="1">
            <a:off x="4025157" y="-721650"/>
            <a:ext cx="5735272" cy="1906758"/>
            <a:chOff x="-1163262" y="3803477"/>
            <a:chExt cx="5735272" cy="1906758"/>
          </a:xfrm>
        </p:grpSpPr>
        <p:sp>
          <p:nvSpPr>
            <p:cNvPr id="1115" name="Google Shape;1115;p25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dk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26"/>
          <p:cNvGrpSpPr/>
          <p:nvPr/>
        </p:nvGrpSpPr>
        <p:grpSpPr>
          <a:xfrm>
            <a:off x="-1262588" y="3955396"/>
            <a:ext cx="5735272" cy="1906758"/>
            <a:chOff x="-1163262" y="3803477"/>
            <a:chExt cx="5735272" cy="1906758"/>
          </a:xfrm>
        </p:grpSpPr>
        <p:sp>
          <p:nvSpPr>
            <p:cNvPr id="1149" name="Google Shape;1149;p26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27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183" name="Google Shape;1183;p27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28"/>
          <p:cNvGrpSpPr/>
          <p:nvPr/>
        </p:nvGrpSpPr>
        <p:grpSpPr>
          <a:xfrm rot="10800000">
            <a:off x="6505498" y="4354732"/>
            <a:ext cx="3012935" cy="1128022"/>
            <a:chOff x="6492258" y="-179793"/>
            <a:chExt cx="3012935" cy="1128022"/>
          </a:xfrm>
        </p:grpSpPr>
        <p:sp>
          <p:nvSpPr>
            <p:cNvPr id="1213" name="Google Shape;1213;p28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6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29"/>
          <p:cNvGrpSpPr/>
          <p:nvPr/>
        </p:nvGrpSpPr>
        <p:grpSpPr>
          <a:xfrm>
            <a:off x="-752119" y="4354021"/>
            <a:ext cx="3392937" cy="1128022"/>
            <a:chOff x="6132380" y="4220671"/>
            <a:chExt cx="3392937" cy="1128022"/>
          </a:xfrm>
        </p:grpSpPr>
        <p:sp>
          <p:nvSpPr>
            <p:cNvPr id="1243" name="Google Shape;1243;p29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276" name="Google Shape;1276;p29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">
    <p:bg>
      <p:bgPr>
        <a:solidFill>
          <a:schemeClr val="accent2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30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1306" name="Google Shape;1306;p30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0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309" name="Google Shape;1309;p30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30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"/>
          <p:cNvGrpSpPr/>
          <p:nvPr/>
        </p:nvGrpSpPr>
        <p:grpSpPr>
          <a:xfrm>
            <a:off x="-752119" y="4354021"/>
            <a:ext cx="3392937" cy="1128022"/>
            <a:chOff x="6132380" y="4220671"/>
            <a:chExt cx="3392937" cy="1128022"/>
          </a:xfrm>
        </p:grpSpPr>
        <p:sp>
          <p:nvSpPr>
            <p:cNvPr id="245" name="Google Shape;245;p4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4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278" name="Google Shape;278;p4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4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"/>
          <p:cNvSpPr txBox="1">
            <a:spLocks noGrp="1"/>
          </p:cNvSpPr>
          <p:nvPr>
            <p:ph type="body" idx="1"/>
          </p:nvPr>
        </p:nvSpPr>
        <p:spPr>
          <a:xfrm>
            <a:off x="958686" y="2008825"/>
            <a:ext cx="74898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▶"/>
              <a:defRPr/>
            </a:lvl9pPr>
          </a:lstStyle>
          <a:p>
            <a:endParaRPr/>
          </a:p>
        </p:txBody>
      </p:sp>
      <p:grpSp>
        <p:nvGrpSpPr>
          <p:cNvPr id="308" name="Google Shape;308;p4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309" name="Google Shape;309;p4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"/>
          <p:cNvSpPr txBox="1">
            <a:spLocks noGrp="1"/>
          </p:cNvSpPr>
          <p:nvPr>
            <p:ph type="subTitle" idx="1"/>
          </p:nvPr>
        </p:nvSpPr>
        <p:spPr>
          <a:xfrm>
            <a:off x="1039375" y="2112750"/>
            <a:ext cx="35325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8" name="Google Shape;418;p7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419" name="Google Shape;419;p7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7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2" name="Google Shape;422;p7"/>
          <p:cNvGrpSpPr/>
          <p:nvPr/>
        </p:nvGrpSpPr>
        <p:grpSpPr>
          <a:xfrm>
            <a:off x="4025157" y="3955396"/>
            <a:ext cx="5735272" cy="1906758"/>
            <a:chOff x="-1163262" y="3803477"/>
            <a:chExt cx="5735272" cy="1906758"/>
          </a:xfrm>
        </p:grpSpPr>
        <p:sp>
          <p:nvSpPr>
            <p:cNvPr id="423" name="Google Shape;423;p7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"/>
          <p:cNvSpPr txBox="1">
            <a:spLocks noGrp="1"/>
          </p:cNvSpPr>
          <p:nvPr>
            <p:ph type="title"/>
          </p:nvPr>
        </p:nvSpPr>
        <p:spPr>
          <a:xfrm>
            <a:off x="1250850" y="1124084"/>
            <a:ext cx="6642300" cy="24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57" name="Google Shape;457;p8"/>
          <p:cNvGrpSpPr/>
          <p:nvPr/>
        </p:nvGrpSpPr>
        <p:grpSpPr>
          <a:xfrm>
            <a:off x="-1262588" y="3955396"/>
            <a:ext cx="5735272" cy="1906758"/>
            <a:chOff x="-1163262" y="3803477"/>
            <a:chExt cx="5735272" cy="1906758"/>
          </a:xfrm>
        </p:grpSpPr>
        <p:sp>
          <p:nvSpPr>
            <p:cNvPr id="458" name="Google Shape;458;p8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 flipH="1">
            <a:off x="4025157" y="-721650"/>
            <a:ext cx="5735272" cy="1906758"/>
            <a:chOff x="-1163262" y="3803477"/>
            <a:chExt cx="5735272" cy="1906758"/>
          </a:xfrm>
        </p:grpSpPr>
        <p:sp>
          <p:nvSpPr>
            <p:cNvPr id="491" name="Google Shape;491;p8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8"/>
          <p:cNvSpPr txBox="1">
            <a:spLocks noGrp="1"/>
          </p:cNvSpPr>
          <p:nvPr>
            <p:ph type="subTitle" idx="1"/>
          </p:nvPr>
        </p:nvSpPr>
        <p:spPr>
          <a:xfrm>
            <a:off x="2514000" y="2861250"/>
            <a:ext cx="41160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039375" y="2313432"/>
            <a:ext cx="150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039375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hasCustomPrompt="1"/>
          </p:nvPr>
        </p:nvSpPr>
        <p:spPr>
          <a:xfrm>
            <a:off x="1042416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44" name="Google Shape;644;p13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645" name="Google Shape;645;p13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13"/>
          <p:cNvSpPr txBox="1">
            <a:spLocks noGrp="1"/>
          </p:cNvSpPr>
          <p:nvPr>
            <p:ph type="subTitle" idx="3"/>
          </p:nvPr>
        </p:nvSpPr>
        <p:spPr>
          <a:xfrm>
            <a:off x="3043217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4"/>
          </p:nvPr>
        </p:nvSpPr>
        <p:spPr>
          <a:xfrm>
            <a:off x="3044817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5" hasCustomPrompt="1"/>
          </p:nvPr>
        </p:nvSpPr>
        <p:spPr>
          <a:xfrm>
            <a:off x="3046844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6"/>
          </p:nvPr>
        </p:nvSpPr>
        <p:spPr>
          <a:xfrm>
            <a:off x="5049458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7"/>
          </p:nvPr>
        </p:nvSpPr>
        <p:spPr>
          <a:xfrm>
            <a:off x="5050258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8" hasCustomPrompt="1"/>
          </p:nvPr>
        </p:nvSpPr>
        <p:spPr>
          <a:xfrm>
            <a:off x="5051272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9"/>
          </p:nvPr>
        </p:nvSpPr>
        <p:spPr>
          <a:xfrm>
            <a:off x="7055700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13"/>
          </p:nvPr>
        </p:nvSpPr>
        <p:spPr>
          <a:xfrm>
            <a:off x="7055700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055700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56" name="Google Shape;656;p13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657" name="Google Shape;657;p13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13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4" name="Google Shape;774;p17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775" name="Google Shape;775;p17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17"/>
          <p:cNvSpPr txBox="1">
            <a:spLocks noGrp="1"/>
          </p:cNvSpPr>
          <p:nvPr>
            <p:ph type="subTitle" idx="1"/>
          </p:nvPr>
        </p:nvSpPr>
        <p:spPr>
          <a:xfrm>
            <a:off x="713232" y="2779776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8" name="Google Shape;778;p17"/>
          <p:cNvSpPr txBox="1">
            <a:spLocks noGrp="1"/>
          </p:cNvSpPr>
          <p:nvPr>
            <p:ph type="subTitle" idx="2"/>
          </p:nvPr>
        </p:nvSpPr>
        <p:spPr>
          <a:xfrm>
            <a:off x="713232" y="3127248"/>
            <a:ext cx="1700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7"/>
          <p:cNvSpPr txBox="1">
            <a:spLocks noGrp="1"/>
          </p:cNvSpPr>
          <p:nvPr>
            <p:ph type="subTitle" idx="3"/>
          </p:nvPr>
        </p:nvSpPr>
        <p:spPr>
          <a:xfrm>
            <a:off x="2715768" y="2779776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0" name="Google Shape;780;p17"/>
          <p:cNvSpPr txBox="1">
            <a:spLocks noGrp="1"/>
          </p:cNvSpPr>
          <p:nvPr>
            <p:ph type="subTitle" idx="4"/>
          </p:nvPr>
        </p:nvSpPr>
        <p:spPr>
          <a:xfrm>
            <a:off x="2715768" y="3127248"/>
            <a:ext cx="1700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7"/>
          <p:cNvSpPr txBox="1">
            <a:spLocks noGrp="1"/>
          </p:cNvSpPr>
          <p:nvPr>
            <p:ph type="subTitle" idx="5"/>
          </p:nvPr>
        </p:nvSpPr>
        <p:spPr>
          <a:xfrm>
            <a:off x="4718304" y="2779776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2" name="Google Shape;782;p17"/>
          <p:cNvSpPr txBox="1">
            <a:spLocks noGrp="1"/>
          </p:cNvSpPr>
          <p:nvPr>
            <p:ph type="subTitle" idx="6"/>
          </p:nvPr>
        </p:nvSpPr>
        <p:spPr>
          <a:xfrm>
            <a:off x="4718304" y="3127248"/>
            <a:ext cx="1700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7"/>
          <p:cNvSpPr txBox="1">
            <a:spLocks noGrp="1"/>
          </p:cNvSpPr>
          <p:nvPr>
            <p:ph type="subTitle" idx="7"/>
          </p:nvPr>
        </p:nvSpPr>
        <p:spPr>
          <a:xfrm>
            <a:off x="6720840" y="2779776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4" name="Google Shape;784;p17"/>
          <p:cNvSpPr txBox="1">
            <a:spLocks noGrp="1"/>
          </p:cNvSpPr>
          <p:nvPr>
            <p:ph type="subTitle" idx="8"/>
          </p:nvPr>
        </p:nvSpPr>
        <p:spPr>
          <a:xfrm>
            <a:off x="6720840" y="3127248"/>
            <a:ext cx="1700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5" name="Google Shape;785;p17"/>
          <p:cNvGrpSpPr/>
          <p:nvPr/>
        </p:nvGrpSpPr>
        <p:grpSpPr>
          <a:xfrm>
            <a:off x="-752119" y="4354021"/>
            <a:ext cx="3392937" cy="1128022"/>
            <a:chOff x="6132380" y="4220671"/>
            <a:chExt cx="3392937" cy="1128022"/>
          </a:xfrm>
        </p:grpSpPr>
        <p:sp>
          <p:nvSpPr>
            <p:cNvPr id="786" name="Google Shape;786;p17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819" name="Google Shape;819;p17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solidFill>
          <a:schemeClr val="dk2"/>
        </a:solidFill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0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923" name="Google Shape;923;p20"/>
          <p:cNvGrpSpPr/>
          <p:nvPr/>
        </p:nvGrpSpPr>
        <p:grpSpPr>
          <a:xfrm>
            <a:off x="713236" y="623267"/>
            <a:ext cx="319387" cy="406165"/>
            <a:chOff x="304244" y="1858207"/>
            <a:chExt cx="319387" cy="406165"/>
          </a:xfrm>
        </p:grpSpPr>
        <p:sp>
          <p:nvSpPr>
            <p:cNvPr id="924" name="Google Shape;924;p20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926" name="Google Shape;926;p20"/>
          <p:cNvSpPr txBox="1">
            <a:spLocks noGrp="1"/>
          </p:cNvSpPr>
          <p:nvPr>
            <p:ph type="subTitle" idx="1"/>
          </p:nvPr>
        </p:nvSpPr>
        <p:spPr>
          <a:xfrm>
            <a:off x="1042425" y="1746504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20"/>
          <p:cNvSpPr txBox="1">
            <a:spLocks noGrp="1"/>
          </p:cNvSpPr>
          <p:nvPr>
            <p:ph type="subTitle" idx="2"/>
          </p:nvPr>
        </p:nvSpPr>
        <p:spPr>
          <a:xfrm>
            <a:off x="1042425" y="2112264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28" name="Google Shape;928;p20"/>
          <p:cNvGrpSpPr/>
          <p:nvPr/>
        </p:nvGrpSpPr>
        <p:grpSpPr>
          <a:xfrm rot="10800000">
            <a:off x="6808698" y="4330532"/>
            <a:ext cx="3012935" cy="1128022"/>
            <a:chOff x="6492258" y="-179793"/>
            <a:chExt cx="3012935" cy="1128022"/>
          </a:xfrm>
        </p:grpSpPr>
        <p:sp>
          <p:nvSpPr>
            <p:cNvPr id="929" name="Google Shape;929;p20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20"/>
          <p:cNvSpPr txBox="1">
            <a:spLocks noGrp="1"/>
          </p:cNvSpPr>
          <p:nvPr>
            <p:ph type="subTitle" idx="3"/>
          </p:nvPr>
        </p:nvSpPr>
        <p:spPr>
          <a:xfrm>
            <a:off x="2434966" y="3343679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20"/>
          <p:cNvSpPr txBox="1">
            <a:spLocks noGrp="1"/>
          </p:cNvSpPr>
          <p:nvPr>
            <p:ph type="subTitle" idx="4"/>
          </p:nvPr>
        </p:nvSpPr>
        <p:spPr>
          <a:xfrm>
            <a:off x="2434975" y="3709439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20"/>
          <p:cNvSpPr txBox="1">
            <a:spLocks noGrp="1"/>
          </p:cNvSpPr>
          <p:nvPr>
            <p:ph type="subTitle" idx="5"/>
          </p:nvPr>
        </p:nvSpPr>
        <p:spPr>
          <a:xfrm>
            <a:off x="3827506" y="1746504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subTitle" idx="6"/>
          </p:nvPr>
        </p:nvSpPr>
        <p:spPr>
          <a:xfrm>
            <a:off x="3827506" y="2112264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7"/>
          </p:nvPr>
        </p:nvSpPr>
        <p:spPr>
          <a:xfrm>
            <a:off x="6612587" y="1746504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2" name="Google Shape;962;p20"/>
          <p:cNvSpPr txBox="1">
            <a:spLocks noGrp="1"/>
          </p:cNvSpPr>
          <p:nvPr>
            <p:ph type="subTitle" idx="8"/>
          </p:nvPr>
        </p:nvSpPr>
        <p:spPr>
          <a:xfrm>
            <a:off x="6612587" y="2112264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3" name="Google Shape;963;p20"/>
          <p:cNvSpPr txBox="1">
            <a:spLocks noGrp="1"/>
          </p:cNvSpPr>
          <p:nvPr>
            <p:ph type="subTitle" idx="9"/>
          </p:nvPr>
        </p:nvSpPr>
        <p:spPr>
          <a:xfrm>
            <a:off x="5220047" y="3343679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20"/>
          <p:cNvSpPr txBox="1">
            <a:spLocks noGrp="1"/>
          </p:cNvSpPr>
          <p:nvPr>
            <p:ph type="subTitle" idx="13"/>
          </p:nvPr>
        </p:nvSpPr>
        <p:spPr>
          <a:xfrm>
            <a:off x="5220037" y="3709439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bg>
      <p:bgPr>
        <a:solidFill>
          <a:schemeClr val="dk2"/>
        </a:solidFill>
        <a:effectLst/>
      </p:bgPr>
    </p:bg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22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1013" name="Google Shape;1013;p22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22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016" name="Google Shape;1016;p22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2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3" r:id="rId7"/>
    <p:sldLayoutId id="2147483666" r:id="rId8"/>
    <p:sldLayoutId id="2147483668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4"/>
          <p:cNvSpPr txBox="1">
            <a:spLocks noGrp="1"/>
          </p:cNvSpPr>
          <p:nvPr>
            <p:ph type="ctrTitle"/>
          </p:nvPr>
        </p:nvSpPr>
        <p:spPr>
          <a:xfrm>
            <a:off x="720000" y="1941575"/>
            <a:ext cx="77040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Τεχνητή Νοημοσύνη και Εφαρμογές στον Ιστό των πραγμάτων</a:t>
            </a:r>
            <a:endParaRPr sz="36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Regular"/>
            </a:endParaRPr>
          </a:p>
        </p:txBody>
      </p:sp>
      <p:sp>
        <p:nvSpPr>
          <p:cNvPr id="1352" name="Google Shape;1352;p34"/>
          <p:cNvSpPr txBox="1">
            <a:spLocks noGrp="1"/>
          </p:cNvSpPr>
          <p:nvPr>
            <p:ph type="subTitle" idx="1"/>
          </p:nvPr>
        </p:nvSpPr>
        <p:spPr>
          <a:xfrm>
            <a:off x="720000" y="3236501"/>
            <a:ext cx="77040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Θεοδώρα Αναστασίου ΑΜ:19103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Άγγελος Λίχας ΑΜ: 19123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Κώστας </a:t>
            </a:r>
            <a:r>
              <a:rPr lang="el-GR" sz="1800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Μητσοκάπας</a:t>
            </a:r>
            <a:r>
              <a:rPr lang="el-GR" sz="1800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ΑΜ: 19124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8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71748216-9907-4F02-9A5F-67EADE43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23430"/>
              </p:ext>
            </p:extLst>
          </p:nvPr>
        </p:nvGraphicFramePr>
        <p:xfrm>
          <a:off x="310218" y="1811017"/>
          <a:ext cx="3341675" cy="2225040"/>
        </p:xfrm>
        <a:graphic>
          <a:graphicData uri="http://schemas.openxmlformats.org/drawingml/2006/table">
            <a:tbl>
              <a:tblPr firstRow="1" bandRow="1">
                <a:tableStyleId>{776E045C-69F5-4873-98FB-E24F04612C3B}</a:tableStyleId>
              </a:tblPr>
              <a:tblGrid>
                <a:gridCol w="3341675">
                  <a:extLst>
                    <a:ext uri="{9D8B030D-6E8A-4147-A177-3AD203B41FA5}">
                      <a16:colId xmlns:a16="http://schemas.microsoft.com/office/drawing/2014/main" val="118950347"/>
                    </a:ext>
                  </a:extLst>
                </a:gridCol>
              </a:tblGrid>
              <a:tr h="2033468">
                <a:tc>
                  <a:txBody>
                    <a:bodyPr/>
                    <a:lstStyle/>
                    <a:p>
                      <a:pPr rtl="0"/>
                      <a:r>
                        <a:rPr lang="en-US" sz="1400" b="0" i="1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past_history</a:t>
                      </a:r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  1440 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#arxika 51855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grammes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ara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peripou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24 mines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STEP = 1 EPOCHS = 5 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#epochs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EVALUATION_INTERVAL = 40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400" b="0" i="1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future_target</a:t>
                      </a:r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60 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#auta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pou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thelw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 predict meta - </a:t>
                      </a:r>
                      <a:r>
                        <a:rPr lang="en-US" sz="14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tosa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samples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BATCH_SIZE = 5 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#batch size g to training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r>
                        <a:rPr lang="en-US" sz="14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BUFFER_SIZE = 100 </a:t>
                      </a:r>
                      <a:r>
                        <a:rPr lang="en-US" sz="14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#buffer size g tin cache()</a:t>
                      </a:r>
                      <a:endParaRPr lang="el-GR" sz="12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11401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1A6432DF-F05A-41CB-9BF7-8B33E647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71" y="1369862"/>
            <a:ext cx="3066903" cy="74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E266521-3101-4E50-8319-224D1B15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19" y="2803270"/>
            <a:ext cx="5016063" cy="214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D46FA-26B1-4727-9B07-30D847527575}"/>
              </a:ext>
            </a:extLst>
          </p:cNvPr>
          <p:cNvSpPr txBox="1"/>
          <p:nvPr/>
        </p:nvSpPr>
        <p:spPr>
          <a:xfrm>
            <a:off x="1042426" y="1001593"/>
            <a:ext cx="3456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Πρόβλεψη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l-GR" dirty="0">
                <a:solidFill>
                  <a:schemeClr val="tx2"/>
                </a:solidFill>
              </a:rPr>
              <a:t> μήνα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Sub_metering_1, Sub_metering_2, Sub_metering_3</a:t>
            </a:r>
            <a:endParaRPr lang="el-G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6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Περιεχόμενα 2</a:t>
            </a:r>
            <a:r>
              <a:rPr lang="el-GR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ης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Εργασίας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5" name="Google Shape;1365;p36"/>
          <p:cNvSpPr txBox="1">
            <a:spLocks noGrp="1"/>
          </p:cNvSpPr>
          <p:nvPr>
            <p:ph type="subTitle" idx="1"/>
          </p:nvPr>
        </p:nvSpPr>
        <p:spPr>
          <a:xfrm>
            <a:off x="1039375" y="2313432"/>
            <a:ext cx="150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1042416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7" name="Google Shape;1367;p36"/>
          <p:cNvSpPr txBox="1">
            <a:spLocks noGrp="1"/>
          </p:cNvSpPr>
          <p:nvPr>
            <p:ph type="subTitle" idx="3"/>
          </p:nvPr>
        </p:nvSpPr>
        <p:spPr>
          <a:xfrm>
            <a:off x="3043217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9" name="Google Shape;1369;p36"/>
          <p:cNvSpPr txBox="1">
            <a:spLocks noGrp="1"/>
          </p:cNvSpPr>
          <p:nvPr>
            <p:ph type="title" idx="5"/>
          </p:nvPr>
        </p:nvSpPr>
        <p:spPr>
          <a:xfrm>
            <a:off x="3046844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0" name="Google Shape;1370;p36"/>
          <p:cNvSpPr txBox="1">
            <a:spLocks noGrp="1"/>
          </p:cNvSpPr>
          <p:nvPr>
            <p:ph type="subTitle" idx="6"/>
          </p:nvPr>
        </p:nvSpPr>
        <p:spPr>
          <a:xfrm>
            <a:off x="5049458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RNN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2" name="Google Shape;1372;p36"/>
          <p:cNvSpPr txBox="1">
            <a:spLocks noGrp="1"/>
          </p:cNvSpPr>
          <p:nvPr>
            <p:ph type="title" idx="8"/>
          </p:nvPr>
        </p:nvSpPr>
        <p:spPr>
          <a:xfrm>
            <a:off x="5051272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3" name="Google Shape;1373;p36"/>
          <p:cNvSpPr txBox="1">
            <a:spLocks noGrp="1"/>
          </p:cNvSpPr>
          <p:nvPr>
            <p:ph type="subTitle" idx="9"/>
          </p:nvPr>
        </p:nvSpPr>
        <p:spPr>
          <a:xfrm>
            <a:off x="7055700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14"/>
          </p:nvPr>
        </p:nvSpPr>
        <p:spPr>
          <a:xfrm>
            <a:off x="7055700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76" name="Google Shape;1376;p36"/>
          <p:cNvGrpSpPr/>
          <p:nvPr/>
        </p:nvGrpSpPr>
        <p:grpSpPr>
          <a:xfrm>
            <a:off x="720010" y="1901384"/>
            <a:ext cx="319387" cy="406165"/>
            <a:chOff x="304244" y="1858207"/>
            <a:chExt cx="319387" cy="406165"/>
          </a:xfrm>
        </p:grpSpPr>
        <p:sp>
          <p:nvSpPr>
            <p:cNvPr id="1377" name="Google Shape;1377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79" name="Google Shape;1379;p36"/>
          <p:cNvGrpSpPr/>
          <p:nvPr/>
        </p:nvGrpSpPr>
        <p:grpSpPr>
          <a:xfrm>
            <a:off x="2724518" y="1901384"/>
            <a:ext cx="319387" cy="406165"/>
            <a:chOff x="304244" y="1858207"/>
            <a:chExt cx="319387" cy="406165"/>
          </a:xfrm>
        </p:grpSpPr>
        <p:sp>
          <p:nvSpPr>
            <p:cNvPr id="1380" name="Google Shape;1380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82" name="Google Shape;1382;p36"/>
          <p:cNvGrpSpPr/>
          <p:nvPr/>
        </p:nvGrpSpPr>
        <p:grpSpPr>
          <a:xfrm>
            <a:off x="4729026" y="1901384"/>
            <a:ext cx="319387" cy="406165"/>
            <a:chOff x="304244" y="1858207"/>
            <a:chExt cx="319387" cy="406165"/>
          </a:xfrm>
        </p:grpSpPr>
        <p:sp>
          <p:nvSpPr>
            <p:cNvPr id="1383" name="Google Shape;1383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85" name="Google Shape;1385;p36"/>
          <p:cNvGrpSpPr/>
          <p:nvPr/>
        </p:nvGrpSpPr>
        <p:grpSpPr>
          <a:xfrm>
            <a:off x="6733535" y="1901384"/>
            <a:ext cx="319387" cy="406165"/>
            <a:chOff x="304244" y="1858207"/>
            <a:chExt cx="319387" cy="406165"/>
          </a:xfrm>
        </p:grpSpPr>
        <p:sp>
          <p:nvSpPr>
            <p:cNvPr id="1386" name="Google Shape;1386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5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</p:txBody>
      </p:sp>
      <p:sp>
        <p:nvSpPr>
          <p:cNvPr id="1586" name="Google Shape;1586;p45"/>
          <p:cNvSpPr txBox="1">
            <a:spLocks noGrp="1"/>
          </p:cNvSpPr>
          <p:nvPr>
            <p:ph type="body" idx="1"/>
          </p:nvPr>
        </p:nvSpPr>
        <p:spPr>
          <a:xfrm>
            <a:off x="995925" y="1348054"/>
            <a:ext cx="74898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επιπλέον στήλες (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funny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created_date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article_id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 την στήλη ‘</a:t>
            </a:r>
            <a:r>
              <a:rPr lang="el-G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είπαμε ότι όταν είναι &gt;=0,5 τότε θα ήταν TRUE - </a:t>
            </a:r>
            <a:r>
              <a:rPr lang="el-G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toxic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ενώ εάν ήταν &lt;0.5 τότε θα ήταν  FALSE-non </a:t>
            </a:r>
            <a:r>
              <a:rPr lang="el-G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toxic</a:t>
            </a:r>
            <a:endParaRPr lang="el-G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Μετατροπή στηλών σε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Επεξεργασία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Comment_Text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Tokenizer: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fit_on_texts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texts_to_sequences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 sequences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– Target – Dummies Table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Πίνακας 2">
            <a:extLst>
              <a:ext uri="{FF2B5EF4-FFF2-40B4-BE49-F238E27FC236}">
                <a16:creationId xmlns:a16="http://schemas.microsoft.com/office/drawing/2014/main" id="{6453AF99-7F9E-4EDC-B97F-DEB8FAE1A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6235"/>
              </p:ext>
            </p:extLst>
          </p:nvPr>
        </p:nvGraphicFramePr>
        <p:xfrm>
          <a:off x="5613213" y="2402548"/>
          <a:ext cx="3177040" cy="1432560"/>
        </p:xfrm>
        <a:graphic>
          <a:graphicData uri="http://schemas.openxmlformats.org/drawingml/2006/table">
            <a:tbl>
              <a:tblPr firstRow="1" bandRow="1">
                <a:tableStyleId>{776E045C-69F5-4873-98FB-E24F04612C3B}</a:tableStyleId>
              </a:tblPr>
              <a:tblGrid>
                <a:gridCol w="3177040">
                  <a:extLst>
                    <a:ext uri="{9D8B030D-6E8A-4147-A177-3AD203B41FA5}">
                      <a16:colId xmlns:a16="http://schemas.microsoft.com/office/drawing/2014/main" val="3551710370"/>
                    </a:ext>
                  </a:extLst>
                </a:gridCol>
              </a:tblGrid>
              <a:tr h="814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REPLACE_SLASH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('[/(){\}[\]\|@,;]’)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BAD_SYMBOLS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('[^0-9a-z #+_]’)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STOPWORDS = set(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stopwords.words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english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’))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NUMERIC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('123456789’)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('http\S+’)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WWW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('www\S+’)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H1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('\b\w{1}\b’)</a:t>
                      </a:r>
                      <a:b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AD_SPACES =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re.compile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 +’)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87865"/>
                  </a:ext>
                </a:extLst>
              </a:tr>
            </a:tbl>
          </a:graphicData>
        </a:graphic>
      </p:graphicFrame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EB3EE5C-B2CE-4A2A-B676-14ED4F01D450}"/>
              </a:ext>
            </a:extLst>
          </p:cNvPr>
          <p:cNvCxnSpPr/>
          <p:nvPr/>
        </p:nvCxnSpPr>
        <p:spPr>
          <a:xfrm>
            <a:off x="4211580" y="2716502"/>
            <a:ext cx="1201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4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55"/>
          <p:cNvSpPr/>
          <p:nvPr/>
        </p:nvSpPr>
        <p:spPr>
          <a:xfrm rot="2700000">
            <a:off x="5227915" y="2624142"/>
            <a:ext cx="521250" cy="537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1" name="Google Shape;1851;p55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– Test - Validation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52" name="Google Shape;1852;p55"/>
          <p:cNvGrpSpPr/>
          <p:nvPr/>
        </p:nvGrpSpPr>
        <p:grpSpPr>
          <a:xfrm>
            <a:off x="1088467" y="2393479"/>
            <a:ext cx="1049689" cy="893400"/>
            <a:chOff x="1098320" y="1810488"/>
            <a:chExt cx="1049689" cy="893400"/>
          </a:xfrm>
        </p:grpSpPr>
        <p:sp>
          <p:nvSpPr>
            <p:cNvPr id="1853" name="Google Shape;1853;p55"/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4" name="Google Shape;1854;p55"/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55" name="Google Shape;1855;p55"/>
          <p:cNvGrpSpPr/>
          <p:nvPr/>
        </p:nvGrpSpPr>
        <p:grpSpPr>
          <a:xfrm>
            <a:off x="3118304" y="1748925"/>
            <a:ext cx="1049689" cy="893400"/>
            <a:chOff x="3116307" y="1810488"/>
            <a:chExt cx="1049689" cy="893400"/>
          </a:xfrm>
        </p:grpSpPr>
        <p:sp>
          <p:nvSpPr>
            <p:cNvPr id="1856" name="Google Shape;1856;p55"/>
            <p:cNvSpPr/>
            <p:nvPr/>
          </p:nvSpPr>
          <p:spPr>
            <a:xfrm rot="-2700000">
              <a:off x="3247142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7" name="Google Shape;1857;p55"/>
            <p:cNvSpPr/>
            <p:nvPr/>
          </p:nvSpPr>
          <p:spPr>
            <a:xfrm rot="5400000">
              <a:off x="3966830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59" name="Google Shape;1859;p55"/>
          <p:cNvSpPr/>
          <p:nvPr/>
        </p:nvSpPr>
        <p:spPr>
          <a:xfrm rot="18900000">
            <a:off x="3249139" y="3270201"/>
            <a:ext cx="631729" cy="6317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61" name="Google Shape;1861;p55"/>
          <p:cNvGrpSpPr/>
          <p:nvPr/>
        </p:nvGrpSpPr>
        <p:grpSpPr>
          <a:xfrm>
            <a:off x="3397801" y="2028418"/>
            <a:ext cx="334406" cy="334406"/>
            <a:chOff x="-48633175" y="2711375"/>
            <a:chExt cx="299325" cy="299325"/>
          </a:xfrm>
        </p:grpSpPr>
        <p:sp>
          <p:nvSpPr>
            <p:cNvPr id="1862" name="Google Shape;1862;p55"/>
            <p:cNvSpPr/>
            <p:nvPr/>
          </p:nvSpPr>
          <p:spPr>
            <a:xfrm>
              <a:off x="-48633175" y="2711375"/>
              <a:ext cx="299325" cy="299325"/>
            </a:xfrm>
            <a:custGeom>
              <a:avLst/>
              <a:gdLst/>
              <a:ahLst/>
              <a:cxnLst/>
              <a:rect l="l" t="t" r="r" b="b"/>
              <a:pathLst>
                <a:path w="11973" h="11973" extrusionOk="0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3" name="Google Shape;1863;p55"/>
            <p:cNvSpPr/>
            <p:nvPr/>
          </p:nvSpPr>
          <p:spPr>
            <a:xfrm>
              <a:off x="-48579600" y="2764950"/>
              <a:ext cx="192975" cy="191400"/>
            </a:xfrm>
            <a:custGeom>
              <a:avLst/>
              <a:gdLst/>
              <a:ahLst/>
              <a:cxnLst/>
              <a:rect l="l" t="t" r="r" b="b"/>
              <a:pathLst>
                <a:path w="7719" h="7656" extrusionOk="0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64" name="Google Shape;1864;p55"/>
          <p:cNvGrpSpPr/>
          <p:nvPr/>
        </p:nvGrpSpPr>
        <p:grpSpPr>
          <a:xfrm>
            <a:off x="5341534" y="2740941"/>
            <a:ext cx="286110" cy="285648"/>
            <a:chOff x="-46772025" y="2701925"/>
            <a:chExt cx="300900" cy="300900"/>
          </a:xfrm>
        </p:grpSpPr>
        <p:sp>
          <p:nvSpPr>
            <p:cNvPr id="1865" name="Google Shape;1865;p55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6" name="Google Shape;1866;p55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67" name="Google Shape;1867;p55"/>
          <p:cNvGrpSpPr/>
          <p:nvPr/>
        </p:nvGrpSpPr>
        <p:grpSpPr>
          <a:xfrm>
            <a:off x="1367084" y="2672903"/>
            <a:ext cx="336165" cy="334546"/>
            <a:chOff x="-49786250" y="2316650"/>
            <a:chExt cx="300900" cy="299450"/>
          </a:xfrm>
        </p:grpSpPr>
        <p:sp>
          <p:nvSpPr>
            <p:cNvPr id="1868" name="Google Shape;1868;p55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9" name="Google Shape;1869;p55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0" name="Google Shape;1870;p55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1" name="Google Shape;1871;p55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2" name="Google Shape;1872;p55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3" name="Google Shape;1873;p55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4" name="Google Shape;1874;p55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75" name="Google Shape;1875;p55"/>
          <p:cNvGrpSpPr/>
          <p:nvPr/>
        </p:nvGrpSpPr>
        <p:grpSpPr>
          <a:xfrm>
            <a:off x="3404136" y="3411351"/>
            <a:ext cx="328071" cy="349427"/>
            <a:chOff x="5421475" y="1945825"/>
            <a:chExt cx="278050" cy="296150"/>
          </a:xfrm>
        </p:grpSpPr>
        <p:sp>
          <p:nvSpPr>
            <p:cNvPr id="1876" name="Google Shape;1876;p5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7" name="Google Shape;1877;p5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8" name="Google Shape;1878;p5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9" name="Google Shape;1879;p5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0" name="Google Shape;1880;p5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1" name="Google Shape;1881;p5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2" name="Google Shape;1882;p5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3" name="Google Shape;1883;p5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84" name="Google Shape;1884;p55"/>
          <p:cNvSpPr txBox="1">
            <a:spLocks noGrp="1"/>
          </p:cNvSpPr>
          <p:nvPr>
            <p:ph type="subTitle" idx="1"/>
          </p:nvPr>
        </p:nvSpPr>
        <p:spPr>
          <a:xfrm>
            <a:off x="703379" y="3362767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Διαχωρισμός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Δεδομένων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6" name="Google Shape;1886;p55"/>
          <p:cNvSpPr txBox="1">
            <a:spLocks noGrp="1"/>
          </p:cNvSpPr>
          <p:nvPr>
            <p:ph type="subTitle" idx="3"/>
          </p:nvPr>
        </p:nvSpPr>
        <p:spPr>
          <a:xfrm>
            <a:off x="2723806" y="2648094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8" name="Google Shape;1888;p55"/>
          <p:cNvSpPr txBox="1">
            <a:spLocks noGrp="1"/>
          </p:cNvSpPr>
          <p:nvPr>
            <p:ph type="subTitle" idx="5"/>
          </p:nvPr>
        </p:nvSpPr>
        <p:spPr>
          <a:xfrm>
            <a:off x="2723803" y="4228654"/>
            <a:ext cx="1682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0" name="Google Shape;1890;p55"/>
          <p:cNvSpPr txBox="1">
            <a:spLocks noGrp="1"/>
          </p:cNvSpPr>
          <p:nvPr>
            <p:ph type="subTitle" idx="7"/>
          </p:nvPr>
        </p:nvSpPr>
        <p:spPr>
          <a:xfrm>
            <a:off x="4658935" y="3286879"/>
            <a:ext cx="1784338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10%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1" name="Google Shape;1891;p55"/>
          <p:cNvSpPr txBox="1">
            <a:spLocks noGrp="1"/>
          </p:cNvSpPr>
          <p:nvPr>
            <p:ph type="subTitle" idx="8"/>
          </p:nvPr>
        </p:nvSpPr>
        <p:spPr>
          <a:xfrm>
            <a:off x="678585" y="3794279"/>
            <a:ext cx="1700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train.csv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Google Shape;1849;p55">
            <a:extLst>
              <a:ext uri="{FF2B5EF4-FFF2-40B4-BE49-F238E27FC236}">
                <a16:creationId xmlns:a16="http://schemas.microsoft.com/office/drawing/2014/main" id="{58EDAA36-8002-4928-AF34-A9AED66F2513}"/>
              </a:ext>
            </a:extLst>
          </p:cNvPr>
          <p:cNvSpPr/>
          <p:nvPr/>
        </p:nvSpPr>
        <p:spPr>
          <a:xfrm rot="2700000">
            <a:off x="5219973" y="1161532"/>
            <a:ext cx="504816" cy="540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Google Shape;1864;p55">
            <a:extLst>
              <a:ext uri="{FF2B5EF4-FFF2-40B4-BE49-F238E27FC236}">
                <a16:creationId xmlns:a16="http://schemas.microsoft.com/office/drawing/2014/main" id="{369C198F-F290-489A-8067-CE46461AB0BA}"/>
              </a:ext>
            </a:extLst>
          </p:cNvPr>
          <p:cNvGrpSpPr/>
          <p:nvPr/>
        </p:nvGrpSpPr>
        <p:grpSpPr>
          <a:xfrm>
            <a:off x="5341534" y="1299220"/>
            <a:ext cx="286110" cy="285648"/>
            <a:chOff x="-46772025" y="2701925"/>
            <a:chExt cx="300900" cy="300900"/>
          </a:xfrm>
        </p:grpSpPr>
        <p:sp>
          <p:nvSpPr>
            <p:cNvPr id="54" name="Google Shape;1865;p55">
              <a:extLst>
                <a:ext uri="{FF2B5EF4-FFF2-40B4-BE49-F238E27FC236}">
                  <a16:creationId xmlns:a16="http://schemas.microsoft.com/office/drawing/2014/main" id="{86A4B258-AE66-48D2-AE56-791C7D18B3FC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1866;p55">
              <a:extLst>
                <a:ext uri="{FF2B5EF4-FFF2-40B4-BE49-F238E27FC236}">
                  <a16:creationId xmlns:a16="http://schemas.microsoft.com/office/drawing/2014/main" id="{7D895B35-168E-40CD-8EB3-F8998E0E1E64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Google Shape;1890;p55">
            <a:extLst>
              <a:ext uri="{FF2B5EF4-FFF2-40B4-BE49-F238E27FC236}">
                <a16:creationId xmlns:a16="http://schemas.microsoft.com/office/drawing/2014/main" id="{21A0BB2C-9E57-4090-BD82-63C729967A1B}"/>
              </a:ext>
            </a:extLst>
          </p:cNvPr>
          <p:cNvSpPr txBox="1">
            <a:spLocks/>
          </p:cNvSpPr>
          <p:nvPr/>
        </p:nvSpPr>
        <p:spPr>
          <a:xfrm>
            <a:off x="4768644" y="1917349"/>
            <a:ext cx="1431890" cy="34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90%</a:t>
            </a:r>
          </a:p>
        </p:txBody>
      </p:sp>
      <p:sp>
        <p:nvSpPr>
          <p:cNvPr id="60" name="Google Shape;1891;p55">
            <a:extLst>
              <a:ext uri="{FF2B5EF4-FFF2-40B4-BE49-F238E27FC236}">
                <a16:creationId xmlns:a16="http://schemas.microsoft.com/office/drawing/2014/main" id="{E3472189-5ADE-41AC-955D-BCBF19651AF5}"/>
              </a:ext>
            </a:extLst>
          </p:cNvPr>
          <p:cNvSpPr txBox="1">
            <a:spLocks/>
          </p:cNvSpPr>
          <p:nvPr/>
        </p:nvSpPr>
        <p:spPr>
          <a:xfrm>
            <a:off x="2737821" y="4532088"/>
            <a:ext cx="1700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– AUC - Bias</a:t>
            </a:r>
          </a:p>
        </p:txBody>
      </p:sp>
    </p:spTree>
    <p:extLst>
      <p:ext uri="{BB962C8B-B14F-4D97-AF65-F5344CB8AC3E}">
        <p14:creationId xmlns:p14="http://schemas.microsoft.com/office/powerpoint/2010/main" val="100473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6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Κατανόηση Δεδομένων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9A2CC96-959D-412D-9549-1D68BBF5A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" r="58833"/>
          <a:stretch/>
        </p:blipFill>
        <p:spPr bwMode="auto">
          <a:xfrm>
            <a:off x="274320" y="1389744"/>
            <a:ext cx="3947160" cy="30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B0414A9-4E87-458C-81AF-37A7A889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19" y="527597"/>
            <a:ext cx="3947161" cy="24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0A8AAA1-DECA-4F8A-A6CC-FC61250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22" y="2894002"/>
            <a:ext cx="3947161" cy="20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7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RNN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5" name="Google Shape;1415;p37"/>
          <p:cNvSpPr txBox="1">
            <a:spLocks noGrp="1"/>
          </p:cNvSpPr>
          <p:nvPr>
            <p:ph type="subTitle" idx="1"/>
          </p:nvPr>
        </p:nvSpPr>
        <p:spPr>
          <a:xfrm>
            <a:off x="1042425" y="1512049"/>
            <a:ext cx="35325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Embedding Layer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Dropout 1D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Bidirectional LSTM 100 Layer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Dense Layer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RMSprop optimizer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=0.001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Binary_Crossentropy</a:t>
            </a:r>
            <a:b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(επειδή 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είναι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binary)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Πίνακας 2">
            <a:extLst>
              <a:ext uri="{FF2B5EF4-FFF2-40B4-BE49-F238E27FC236}">
                <a16:creationId xmlns:a16="http://schemas.microsoft.com/office/drawing/2014/main" id="{A0C267F6-BE3B-4EAA-B107-2B8D277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2980"/>
              </p:ext>
            </p:extLst>
          </p:nvPr>
        </p:nvGraphicFramePr>
        <p:xfrm>
          <a:off x="4572000" y="485149"/>
          <a:ext cx="3656860" cy="2941320"/>
        </p:xfrm>
        <a:graphic>
          <a:graphicData uri="http://schemas.openxmlformats.org/drawingml/2006/table">
            <a:tbl>
              <a:tblPr firstRow="1" bandRow="1">
                <a:tableStyleId>{776E045C-69F5-4873-98FB-E24F04612C3B}</a:tableStyleId>
              </a:tblPr>
              <a:tblGrid>
                <a:gridCol w="3656860">
                  <a:extLst>
                    <a:ext uri="{9D8B030D-6E8A-4147-A177-3AD203B41FA5}">
                      <a16:colId xmlns:a16="http://schemas.microsoft.com/office/drawing/2014/main" val="2289997215"/>
                    </a:ext>
                  </a:extLst>
                </a:gridCol>
              </a:tblGrid>
              <a:tr h="28636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model =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tf.keras.Sequential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([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tf.keras.layers.Embedding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(MAX_NB_WORDS,100,input_length=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X.shape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[1]),</a:t>
                      </a:r>
                    </a:p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   tf.keras.layers.SpatialDropout1D(0.3),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tf.keras.layers.Bidirectional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tf.keras.layers.LSTM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(100,dropout=0.2)),</a:t>
                      </a:r>
                    </a:p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  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tf.keras.layers.Dense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(2)</a:t>
                      </a:r>
                    </a:p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])</a:t>
                      </a:r>
                    </a:p>
                    <a:p>
                      <a:r>
                        <a:rPr lang="en-US" sz="11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#model compile using </a:t>
                      </a:r>
                      <a:r>
                        <a:rPr lang="en-US" sz="11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RMSProp</a:t>
                      </a:r>
                      <a:r>
                        <a:rPr lang="en-US" sz="11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 - learning rate 0.01 - 0.001</a:t>
                      </a:r>
                    </a:p>
                    <a:p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model.compile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(loss=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tf.keras.losses.BinaryCrossentropy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from_logits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=True),optimizer=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tf.keras.optimizers.RMSprop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learning_rate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=0.001),</a:t>
                      </a:r>
                    </a:p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metrics=['accuracy'])</a:t>
                      </a:r>
                    </a:p>
                    <a:p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history =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model.fit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X_train,Y_train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, epochs=10,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batch_size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= 100,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validation_data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=(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X_test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accent4"/>
                          </a:solidFill>
                        </a:rPr>
                        <a:t>Y_test</a:t>
                      </a:r>
                      <a:r>
                        <a:rPr lang="en-US" sz="1100" dirty="0">
                          <a:solidFill>
                            <a:schemeClr val="accent4"/>
                          </a:solidFill>
                        </a:rPr>
                        <a:t>),  verbose=1).history</a:t>
                      </a:r>
                      <a:endParaRPr lang="el-GR" sz="11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5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2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6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3E8093-7F2C-46FA-9EC8-FB0285593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0" r="46131" b="-1"/>
          <a:stretch/>
        </p:blipFill>
        <p:spPr bwMode="auto">
          <a:xfrm>
            <a:off x="500067" y="3297179"/>
            <a:ext cx="4459012" cy="15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9C1E55F-3C0E-4817-940A-CAFEDE0D2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53" y="827500"/>
            <a:ext cx="4654016" cy="2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6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7" name="Google Shape;1897;p56"/>
          <p:cNvSpPr txBox="1">
            <a:spLocks noGrp="1"/>
          </p:cNvSpPr>
          <p:nvPr>
            <p:ph type="subTitle" idx="1"/>
          </p:nvPr>
        </p:nvSpPr>
        <p:spPr>
          <a:xfrm>
            <a:off x="713233" y="1434061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8" name="Google Shape;1898;p56"/>
          <p:cNvSpPr txBox="1">
            <a:spLocks noGrp="1"/>
          </p:cNvSpPr>
          <p:nvPr>
            <p:ph type="subTitle" idx="2"/>
          </p:nvPr>
        </p:nvSpPr>
        <p:spPr>
          <a:xfrm>
            <a:off x="713233" y="1799821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Συγκρίνουμε την δικιά μας στήλη 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που προβλέψαμε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 την ήδη υπάρχων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Αποθήκευση σε 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1" name="Google Shape;1901;p56"/>
          <p:cNvSpPr txBox="1">
            <a:spLocks noGrp="1"/>
          </p:cNvSpPr>
          <p:nvPr>
            <p:ph type="subTitle" idx="5"/>
          </p:nvPr>
        </p:nvSpPr>
        <p:spPr>
          <a:xfrm>
            <a:off x="3476797" y="1438600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Test.csv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2" name="Google Shape;1902;p56"/>
          <p:cNvSpPr txBox="1">
            <a:spLocks noGrp="1"/>
          </p:cNvSpPr>
          <p:nvPr>
            <p:ph type="subTitle" idx="6"/>
          </p:nvPr>
        </p:nvSpPr>
        <p:spPr>
          <a:xfrm>
            <a:off x="3476797" y="1804360"/>
            <a:ext cx="2350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Προετοιμασία δεδομένων ώστε να έχουν ίδια μορφή με αυτά που κάναμε 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το μοντέλο</a:t>
            </a:r>
            <a:endParaRPr lang="en-US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3" name="Google Shape;1903;p56"/>
          <p:cNvSpPr txBox="1">
            <a:spLocks noGrp="1"/>
          </p:cNvSpPr>
          <p:nvPr>
            <p:ph type="subTitle" idx="7"/>
          </p:nvPr>
        </p:nvSpPr>
        <p:spPr>
          <a:xfrm>
            <a:off x="6395061" y="1443139"/>
            <a:ext cx="1827865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4" name="Google Shape;1904;p56"/>
          <p:cNvSpPr txBox="1">
            <a:spLocks noGrp="1"/>
          </p:cNvSpPr>
          <p:nvPr>
            <p:ph type="subTitle" idx="8"/>
          </p:nvPr>
        </p:nvSpPr>
        <p:spPr>
          <a:xfrm>
            <a:off x="6395061" y="1808899"/>
            <a:ext cx="2415216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Στην στήλη </a:t>
            </a:r>
            <a:r>
              <a:rPr lang="el-G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τα αποτελέσματα τα οποία είναι &gt;0 θεωρούμε ότι είναι TRUE άρα τοξικά ενώ όταν είναι &lt;0 τότε FALSE μη τοξικά σχόλια.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07" name="Google Shape;1907;p56"/>
          <p:cNvGrpSpPr/>
          <p:nvPr/>
        </p:nvGrpSpPr>
        <p:grpSpPr>
          <a:xfrm>
            <a:off x="384044" y="1438600"/>
            <a:ext cx="319387" cy="406165"/>
            <a:chOff x="304244" y="1858207"/>
            <a:chExt cx="319387" cy="406165"/>
          </a:xfrm>
        </p:grpSpPr>
        <p:sp>
          <p:nvSpPr>
            <p:cNvPr id="1908" name="Google Shape;1908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9" name="Google Shape;1909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13" name="Google Shape;1913;p56"/>
          <p:cNvGrpSpPr/>
          <p:nvPr/>
        </p:nvGrpSpPr>
        <p:grpSpPr>
          <a:xfrm>
            <a:off x="3147605" y="1443139"/>
            <a:ext cx="319387" cy="406165"/>
            <a:chOff x="304244" y="1858207"/>
            <a:chExt cx="319387" cy="406165"/>
          </a:xfrm>
        </p:grpSpPr>
        <p:sp>
          <p:nvSpPr>
            <p:cNvPr id="1914" name="Google Shape;1914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5" name="Google Shape;1915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19" name="Google Shape;1919;p56"/>
          <p:cNvGrpSpPr/>
          <p:nvPr/>
        </p:nvGrpSpPr>
        <p:grpSpPr>
          <a:xfrm>
            <a:off x="6065868" y="1447678"/>
            <a:ext cx="319224" cy="406165"/>
            <a:chOff x="304244" y="1858207"/>
            <a:chExt cx="319387" cy="406165"/>
          </a:xfrm>
        </p:grpSpPr>
        <p:sp>
          <p:nvSpPr>
            <p:cNvPr id="1920" name="Google Shape;1920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1" name="Google Shape;1921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14E574-F615-4F2D-B470-43DC697CE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" r="9668" b="35101"/>
          <a:stretch/>
        </p:blipFill>
        <p:spPr bwMode="auto">
          <a:xfrm>
            <a:off x="287593" y="3767975"/>
            <a:ext cx="8522684" cy="9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- BIAS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6" name="Google Shape;1586;p45"/>
          <p:cNvSpPr txBox="1">
            <a:spLocks noGrp="1"/>
          </p:cNvSpPr>
          <p:nvPr>
            <p:ph type="body" idx="1"/>
          </p:nvPr>
        </p:nvSpPr>
        <p:spPr>
          <a:xfrm>
            <a:off x="995925" y="1334705"/>
            <a:ext cx="74898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 Test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train.csv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Συνολικό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 - AUC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Biases 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b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SUBGROUP AUC</a:t>
            </a:r>
            <a:b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SUBGROUP NEGATIVE AUC</a:t>
            </a:r>
            <a:b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 SUBGROUP POSITIVE AUC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Identities true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&gt;=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Heatmap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C1B48E0-E4CC-49AE-925F-03C5FDA5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8" y="513933"/>
            <a:ext cx="8645463" cy="40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8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6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Περιεχόμενα 1</a:t>
            </a:r>
            <a:r>
              <a:rPr lang="el-GR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ης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Εργασίας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5" name="Google Shape;1365;p36"/>
          <p:cNvSpPr txBox="1">
            <a:spLocks noGrp="1"/>
          </p:cNvSpPr>
          <p:nvPr>
            <p:ph type="subTitle" idx="1"/>
          </p:nvPr>
        </p:nvSpPr>
        <p:spPr>
          <a:xfrm>
            <a:off x="1039375" y="2313432"/>
            <a:ext cx="150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1042416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7" name="Google Shape;1367;p36"/>
          <p:cNvSpPr txBox="1">
            <a:spLocks noGrp="1"/>
          </p:cNvSpPr>
          <p:nvPr>
            <p:ph type="subTitle" idx="3"/>
          </p:nvPr>
        </p:nvSpPr>
        <p:spPr>
          <a:xfrm>
            <a:off x="3043217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9" name="Google Shape;1369;p36"/>
          <p:cNvSpPr txBox="1">
            <a:spLocks noGrp="1"/>
          </p:cNvSpPr>
          <p:nvPr>
            <p:ph type="title" idx="5"/>
          </p:nvPr>
        </p:nvSpPr>
        <p:spPr>
          <a:xfrm>
            <a:off x="3046844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0" name="Google Shape;1370;p36"/>
          <p:cNvSpPr txBox="1">
            <a:spLocks noGrp="1"/>
          </p:cNvSpPr>
          <p:nvPr>
            <p:ph type="subTitle" idx="6"/>
          </p:nvPr>
        </p:nvSpPr>
        <p:spPr>
          <a:xfrm>
            <a:off x="5049458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2" name="Google Shape;1372;p36"/>
          <p:cNvSpPr txBox="1">
            <a:spLocks noGrp="1"/>
          </p:cNvSpPr>
          <p:nvPr>
            <p:ph type="title" idx="8"/>
          </p:nvPr>
        </p:nvSpPr>
        <p:spPr>
          <a:xfrm>
            <a:off x="5051272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3" name="Google Shape;1373;p36"/>
          <p:cNvSpPr txBox="1">
            <a:spLocks noGrp="1"/>
          </p:cNvSpPr>
          <p:nvPr>
            <p:ph type="subTitle" idx="9"/>
          </p:nvPr>
        </p:nvSpPr>
        <p:spPr>
          <a:xfrm>
            <a:off x="7055700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14"/>
          </p:nvPr>
        </p:nvSpPr>
        <p:spPr>
          <a:xfrm>
            <a:off x="7055700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76" name="Google Shape;1376;p36"/>
          <p:cNvGrpSpPr/>
          <p:nvPr/>
        </p:nvGrpSpPr>
        <p:grpSpPr>
          <a:xfrm>
            <a:off x="720010" y="1901384"/>
            <a:ext cx="319387" cy="406165"/>
            <a:chOff x="304244" y="1858207"/>
            <a:chExt cx="319387" cy="406165"/>
          </a:xfrm>
        </p:grpSpPr>
        <p:sp>
          <p:nvSpPr>
            <p:cNvPr id="1377" name="Google Shape;1377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79" name="Google Shape;1379;p36"/>
          <p:cNvGrpSpPr/>
          <p:nvPr/>
        </p:nvGrpSpPr>
        <p:grpSpPr>
          <a:xfrm>
            <a:off x="2724518" y="1901384"/>
            <a:ext cx="319387" cy="406165"/>
            <a:chOff x="304244" y="1858207"/>
            <a:chExt cx="319387" cy="406165"/>
          </a:xfrm>
        </p:grpSpPr>
        <p:sp>
          <p:nvSpPr>
            <p:cNvPr id="1380" name="Google Shape;1380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82" name="Google Shape;1382;p36"/>
          <p:cNvGrpSpPr/>
          <p:nvPr/>
        </p:nvGrpSpPr>
        <p:grpSpPr>
          <a:xfrm>
            <a:off x="4729026" y="1901384"/>
            <a:ext cx="319387" cy="406165"/>
            <a:chOff x="304244" y="1858207"/>
            <a:chExt cx="319387" cy="406165"/>
          </a:xfrm>
        </p:grpSpPr>
        <p:sp>
          <p:nvSpPr>
            <p:cNvPr id="1383" name="Google Shape;1383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85" name="Google Shape;1385;p36"/>
          <p:cNvGrpSpPr/>
          <p:nvPr/>
        </p:nvGrpSpPr>
        <p:grpSpPr>
          <a:xfrm>
            <a:off x="6733535" y="1901384"/>
            <a:ext cx="319387" cy="406165"/>
            <a:chOff x="304244" y="1858207"/>
            <a:chExt cx="319387" cy="406165"/>
          </a:xfrm>
        </p:grpSpPr>
        <p:sp>
          <p:nvSpPr>
            <p:cNvPr id="1386" name="Google Shape;1386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50"/>
          <p:cNvSpPr txBox="1">
            <a:spLocks noGrp="1"/>
          </p:cNvSpPr>
          <p:nvPr>
            <p:ph type="title"/>
          </p:nvPr>
        </p:nvSpPr>
        <p:spPr>
          <a:xfrm>
            <a:off x="1250850" y="1124084"/>
            <a:ext cx="6642300" cy="24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</a:t>
            </a:r>
            <a:endParaRPr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</p:txBody>
      </p:sp>
      <p:sp>
        <p:nvSpPr>
          <p:cNvPr id="1586" name="Google Shape;1586;p45"/>
          <p:cNvSpPr txBox="1">
            <a:spLocks noGrp="1"/>
          </p:cNvSpPr>
          <p:nvPr>
            <p:ph type="body" idx="1"/>
          </p:nvPr>
        </p:nvSpPr>
        <p:spPr>
          <a:xfrm>
            <a:off x="995925" y="1348054"/>
            <a:ext cx="74898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Μελετήσαμε το «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household_power_consumption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Ενώσαμε τις στήλες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+ Time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την κάναμε 1 και την χρησιμοποιήσαμε ως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 &amp; ? = 0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Μετατροπή στηλών σε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Grouper 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Δοκιμές: 15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min, 1h, 12h, 1Month, 3Months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Επιλέξαμε 12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και το ομαδοποιήσαμε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αρχικά με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και έπειτα με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▶"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Προσθήκη επιπλέον στηλών (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Quarter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oogle Shape;11418;p73">
            <a:extLst>
              <a:ext uri="{FF2B5EF4-FFF2-40B4-BE49-F238E27FC236}">
                <a16:creationId xmlns:a16="http://schemas.microsoft.com/office/drawing/2014/main" id="{D5D7DD6D-3944-4EB4-85A7-B0699D12D6DF}"/>
              </a:ext>
            </a:extLst>
          </p:cNvPr>
          <p:cNvGrpSpPr/>
          <p:nvPr/>
        </p:nvGrpSpPr>
        <p:grpSpPr>
          <a:xfrm>
            <a:off x="7264082" y="2142360"/>
            <a:ext cx="883993" cy="858779"/>
            <a:chOff x="1777925" y="1953700"/>
            <a:chExt cx="294600" cy="296950"/>
          </a:xfrm>
        </p:grpSpPr>
        <p:sp>
          <p:nvSpPr>
            <p:cNvPr id="5" name="Google Shape;11419;p73">
              <a:extLst>
                <a:ext uri="{FF2B5EF4-FFF2-40B4-BE49-F238E27FC236}">
                  <a16:creationId xmlns:a16="http://schemas.microsoft.com/office/drawing/2014/main" id="{77BCBE23-5605-41ED-8BC3-66575D871BE2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20;p73">
              <a:extLst>
                <a:ext uri="{FF2B5EF4-FFF2-40B4-BE49-F238E27FC236}">
                  <a16:creationId xmlns:a16="http://schemas.microsoft.com/office/drawing/2014/main" id="{BF7CED75-8C03-4D31-947F-53394A2FF44B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21;p73">
              <a:extLst>
                <a:ext uri="{FF2B5EF4-FFF2-40B4-BE49-F238E27FC236}">
                  <a16:creationId xmlns:a16="http://schemas.microsoft.com/office/drawing/2014/main" id="{2B651848-ED7C-4F44-AA52-59610C6EE840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22;p73">
              <a:extLst>
                <a:ext uri="{FF2B5EF4-FFF2-40B4-BE49-F238E27FC236}">
                  <a16:creationId xmlns:a16="http://schemas.microsoft.com/office/drawing/2014/main" id="{D034870F-698D-4E79-8413-021BDFA71A8B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4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03BEC-DEC3-4D1D-B556-C478B575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1" y="1219822"/>
            <a:ext cx="4179332" cy="33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D54AF4-68D0-4829-A607-3471E7F0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55" y="1446947"/>
            <a:ext cx="4554881" cy="26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4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6B6587-CCAF-45E4-AE96-9FEB9034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6" y="1286044"/>
            <a:ext cx="3955208" cy="31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860DB3-D545-48AD-8545-5302EB68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5" y="1286044"/>
            <a:ext cx="4498964" cy="19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9D2A11-D7F3-43E3-BA86-7E32FC41F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-285" b="57837"/>
          <a:stretch/>
        </p:blipFill>
        <p:spPr bwMode="auto">
          <a:xfrm>
            <a:off x="4419755" y="3544134"/>
            <a:ext cx="4498964" cy="116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6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LSTM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7" name="Google Shape;1897;p56"/>
          <p:cNvSpPr txBox="1">
            <a:spLocks noGrp="1"/>
          </p:cNvSpPr>
          <p:nvPr>
            <p:ph type="subTitle" idx="1"/>
          </p:nvPr>
        </p:nvSpPr>
        <p:spPr>
          <a:xfrm>
            <a:off x="713233" y="1434061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8" name="Google Shape;1898;p56"/>
          <p:cNvSpPr txBox="1">
            <a:spLocks noGrp="1"/>
          </p:cNvSpPr>
          <p:nvPr>
            <p:ph type="subTitle" idx="2"/>
          </p:nvPr>
        </p:nvSpPr>
        <p:spPr>
          <a:xfrm>
            <a:off x="713233" y="1799821"/>
            <a:ext cx="18288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&amp; Multivariate Data</a:t>
            </a:r>
            <a:endParaRPr lang="el-GR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History, Target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MinMaxScaler</a:t>
            </a:r>
            <a:endParaRPr lang="en-US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Train, Validation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1" name="Google Shape;1901;p56"/>
          <p:cNvSpPr txBox="1">
            <a:spLocks noGrp="1"/>
          </p:cNvSpPr>
          <p:nvPr>
            <p:ph type="subTitle" idx="5"/>
          </p:nvPr>
        </p:nvSpPr>
        <p:spPr>
          <a:xfrm>
            <a:off x="3476797" y="1438600"/>
            <a:ext cx="1828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2" name="Google Shape;1902;p56"/>
          <p:cNvSpPr txBox="1">
            <a:spLocks noGrp="1"/>
          </p:cNvSpPr>
          <p:nvPr>
            <p:ph type="subTitle" idx="6"/>
          </p:nvPr>
        </p:nvSpPr>
        <p:spPr>
          <a:xfrm>
            <a:off x="3476797" y="1804360"/>
            <a:ext cx="2350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LSTM 16 Layer 1 Dropout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 SGD (</a:t>
            </a:r>
            <a:r>
              <a:rPr lang="en-US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 , loss= ‘</a:t>
            </a:r>
            <a:r>
              <a:rPr lang="en-US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Epochs (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Δοκιμές 5-20)</a:t>
            </a:r>
            <a:b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Steps_per_epoch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Validation_steps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50</a:t>
            </a: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l-GR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Δοκιμές 10-50) </a:t>
            </a:r>
            <a:endParaRPr lang="en-US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3" name="Google Shape;1903;p56"/>
          <p:cNvSpPr txBox="1">
            <a:spLocks noGrp="1"/>
          </p:cNvSpPr>
          <p:nvPr>
            <p:ph type="subTitle" idx="7"/>
          </p:nvPr>
        </p:nvSpPr>
        <p:spPr>
          <a:xfrm>
            <a:off x="6395061" y="1443139"/>
            <a:ext cx="1827865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Predict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4" name="Google Shape;1904;p56"/>
          <p:cNvSpPr txBox="1">
            <a:spLocks noGrp="1"/>
          </p:cNvSpPr>
          <p:nvPr>
            <p:ph type="subTitle" idx="8"/>
          </p:nvPr>
        </p:nvSpPr>
        <p:spPr>
          <a:xfrm>
            <a:off x="6395061" y="1808899"/>
            <a:ext cx="2415216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Διαχωρισμός 12ωρα</a:t>
            </a:r>
            <a:b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30μέρες = 60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</a:t>
            </a:r>
            <a:r>
              <a:rPr lang="el-G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ωρα</a:t>
            </a:r>
            <a:b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1χρόνος = 720 12ωρα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07" name="Google Shape;1907;p56"/>
          <p:cNvGrpSpPr/>
          <p:nvPr/>
        </p:nvGrpSpPr>
        <p:grpSpPr>
          <a:xfrm>
            <a:off x="384044" y="1438600"/>
            <a:ext cx="319387" cy="406165"/>
            <a:chOff x="304244" y="1858207"/>
            <a:chExt cx="319387" cy="406165"/>
          </a:xfrm>
        </p:grpSpPr>
        <p:sp>
          <p:nvSpPr>
            <p:cNvPr id="1908" name="Google Shape;1908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9" name="Google Shape;1909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13" name="Google Shape;1913;p56"/>
          <p:cNvGrpSpPr/>
          <p:nvPr/>
        </p:nvGrpSpPr>
        <p:grpSpPr>
          <a:xfrm>
            <a:off x="3147605" y="1443139"/>
            <a:ext cx="319387" cy="406165"/>
            <a:chOff x="304244" y="1858207"/>
            <a:chExt cx="319387" cy="406165"/>
          </a:xfrm>
        </p:grpSpPr>
        <p:sp>
          <p:nvSpPr>
            <p:cNvPr id="1914" name="Google Shape;1914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5" name="Google Shape;1915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19" name="Google Shape;1919;p56"/>
          <p:cNvGrpSpPr/>
          <p:nvPr/>
        </p:nvGrpSpPr>
        <p:grpSpPr>
          <a:xfrm>
            <a:off x="6065868" y="1447678"/>
            <a:ext cx="319224" cy="406165"/>
            <a:chOff x="304244" y="1858207"/>
            <a:chExt cx="319387" cy="406165"/>
          </a:xfrm>
        </p:grpSpPr>
        <p:sp>
          <p:nvSpPr>
            <p:cNvPr id="1920" name="Google Shape;1920;p5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1" name="Google Shape;1921;p5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8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71748216-9907-4F02-9A5F-67EADE43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02970"/>
              </p:ext>
            </p:extLst>
          </p:nvPr>
        </p:nvGraphicFramePr>
        <p:xfrm>
          <a:off x="335948" y="1772967"/>
          <a:ext cx="4342843" cy="2083312"/>
        </p:xfrm>
        <a:graphic>
          <a:graphicData uri="http://schemas.openxmlformats.org/drawingml/2006/table">
            <a:tbl>
              <a:tblPr firstRow="1" bandRow="1">
                <a:tableStyleId>{776E045C-69F5-4873-98FB-E24F04612C3B}</a:tableStyleId>
              </a:tblPr>
              <a:tblGrid>
                <a:gridCol w="4342843">
                  <a:extLst>
                    <a:ext uri="{9D8B030D-6E8A-4147-A177-3AD203B41FA5}">
                      <a16:colId xmlns:a16="http://schemas.microsoft.com/office/drawing/2014/main" val="118950347"/>
                    </a:ext>
                  </a:extLst>
                </a:gridCol>
              </a:tblGrid>
              <a:tr h="2083312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chemeClr val="bg1"/>
                          </a:solidFill>
                        </a:rPr>
                        <a:t>past_history</a:t>
                      </a:r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 =  1440 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#arxika 1440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grammes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ara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peripou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24 mines - 2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xronia</a:t>
                      </a:r>
                      <a:endParaRPr lang="en-US" sz="1400" i="1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STEP = 6 </a:t>
                      </a:r>
                    </a:p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EPOCHS = 15 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#epochs</a:t>
                      </a:r>
                    </a:p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EVALUATION_INTERVAL = 40</a:t>
                      </a:r>
                    </a:p>
                    <a:p>
                      <a:r>
                        <a:rPr lang="en-US" sz="1400" i="1" dirty="0" err="1">
                          <a:solidFill>
                            <a:schemeClr val="bg1"/>
                          </a:solidFill>
                        </a:rPr>
                        <a:t>future_target</a:t>
                      </a:r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 = 1 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#auta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pou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thelw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n predict meta - </a:t>
                      </a:r>
                      <a:r>
                        <a:rPr lang="en-US" sz="1400" i="1" dirty="0" err="1">
                          <a:solidFill>
                            <a:schemeClr val="tx2"/>
                          </a:solidFill>
                        </a:rPr>
                        <a:t>tosa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 samples</a:t>
                      </a:r>
                    </a:p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BATCH_SIZE = 5 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#batch size g to training</a:t>
                      </a:r>
                    </a:p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BUFFER_SIZE = 100 </a:t>
                      </a:r>
                      <a:r>
                        <a:rPr lang="en-US" sz="1400" i="1" dirty="0">
                          <a:solidFill>
                            <a:schemeClr val="tx2"/>
                          </a:solidFill>
                        </a:rPr>
                        <a:t>#buffer size g tin cache()</a:t>
                      </a:r>
                      <a:endParaRPr lang="el-GR" sz="14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1140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E288D15-63CF-4623-B5DB-E9D36E71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74" y="961986"/>
            <a:ext cx="3238251" cy="19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BE0741-9340-47D1-9968-BB6A376D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34" y="3092083"/>
            <a:ext cx="2587018" cy="19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A9530-0762-48F8-B083-5BBFDDD6C399}"/>
              </a:ext>
            </a:extLst>
          </p:cNvPr>
          <p:cNvSpPr txBox="1"/>
          <p:nvPr/>
        </p:nvSpPr>
        <p:spPr>
          <a:xfrm>
            <a:off x="1042425" y="100159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Global_active_power</a:t>
            </a:r>
            <a:endParaRPr lang="el-G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50991C37-E1F0-4174-86C0-D1978825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3" y="394618"/>
            <a:ext cx="4368777" cy="21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A1A0553-1295-4974-BEF4-A3AFE957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82" y="1745701"/>
            <a:ext cx="3950010" cy="181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6A3C3B7-C365-4409-834D-ABAEA710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2" y="2722782"/>
            <a:ext cx="4368777" cy="20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8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71748216-9907-4F02-9A5F-67EADE43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05073"/>
              </p:ext>
            </p:extLst>
          </p:nvPr>
        </p:nvGraphicFramePr>
        <p:xfrm>
          <a:off x="348210" y="1741123"/>
          <a:ext cx="3521886" cy="1791191"/>
        </p:xfrm>
        <a:graphic>
          <a:graphicData uri="http://schemas.openxmlformats.org/drawingml/2006/table">
            <a:tbl>
              <a:tblPr firstRow="1" bandRow="1">
                <a:tableStyleId>{776E045C-69F5-4873-98FB-E24F04612C3B}</a:tableStyleId>
              </a:tblPr>
              <a:tblGrid>
                <a:gridCol w="3521886">
                  <a:extLst>
                    <a:ext uri="{9D8B030D-6E8A-4147-A177-3AD203B41FA5}">
                      <a16:colId xmlns:a16="http://schemas.microsoft.com/office/drawing/2014/main" val="118950347"/>
                    </a:ext>
                  </a:extLst>
                </a:gridCol>
              </a:tblGrid>
              <a:tr h="1791191">
                <a:tc>
                  <a:txBody>
                    <a:bodyPr/>
                    <a:lstStyle/>
                    <a:p>
                      <a:pPr rtl="0"/>
                      <a:r>
                        <a:rPr lang="en-US" sz="1200" b="0" i="1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past_history</a:t>
                      </a:r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  1440 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#arxika 51855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grammes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ara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peripou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24 mines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STEP = 1 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EPOCHS = 15 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#epochs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EVALUATION_INTERVAL = 40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200" b="0" i="1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future_target</a:t>
                      </a:r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180 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#auta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pou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thelw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 predict meta - </a:t>
                      </a:r>
                      <a:r>
                        <a:rPr lang="en-US" sz="1200" b="0" i="1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tosa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samples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BATCH_SIZE = 5 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#batch size g to training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r>
                        <a:rPr lang="en-US" sz="1200" b="0" i="1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BUFFER_SIZE = 100 </a:t>
                      </a:r>
                      <a:r>
                        <a:rPr lang="en-US" sz="1200" b="0" i="1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#buffer size g tin cache()</a:t>
                      </a:r>
                      <a:endParaRPr lang="el-GR" sz="12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11401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02F31192-22D9-4886-86B5-D261C6D0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4" y="814283"/>
            <a:ext cx="4342284" cy="20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34EBED4-6FB5-49AF-9F3E-5A8ECEA6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8" y="3720394"/>
            <a:ext cx="1701932" cy="127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1D17AD4-D0C3-4B7A-82B4-23156B86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23" y="3139338"/>
            <a:ext cx="4340194" cy="17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B4358-1394-4D03-9A1B-60578CA4DF1A}"/>
              </a:ext>
            </a:extLst>
          </p:cNvPr>
          <p:cNvSpPr txBox="1"/>
          <p:nvPr/>
        </p:nvSpPr>
        <p:spPr>
          <a:xfrm>
            <a:off x="1042426" y="1001593"/>
            <a:ext cx="4016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Πρόβλεψη 3 μηνών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Sub_metering_1, Sub_metering_2, Sub_metering_3</a:t>
            </a:r>
            <a:endParaRPr lang="el-G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54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Consulting by Slidesgo">
  <a:themeElements>
    <a:clrScheme name="Simple Light">
      <a:dk1>
        <a:srgbClr val="000000"/>
      </a:dk1>
      <a:lt1>
        <a:srgbClr val="FFFFFF"/>
      </a:lt1>
      <a:dk2>
        <a:srgbClr val="31495D"/>
      </a:dk2>
      <a:lt2>
        <a:srgbClr val="77BABC"/>
      </a:lt2>
      <a:accent1>
        <a:srgbClr val="57888A"/>
      </a:accent1>
      <a:accent2>
        <a:srgbClr val="BFE9EB"/>
      </a:accent2>
      <a:accent3>
        <a:srgbClr val="4C6C88"/>
      </a:accent3>
      <a:accent4>
        <a:srgbClr val="233442"/>
      </a:accent4>
      <a:accent5>
        <a:srgbClr val="000000"/>
      </a:accent5>
      <a:accent6>
        <a:srgbClr val="434343"/>
      </a:accent6>
      <a:hlink>
        <a:srgbClr val="233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938</Words>
  <Application>Microsoft Office PowerPoint</Application>
  <PresentationFormat>Προβολή στην οθόνη 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Work Sans Regular</vt:lpstr>
      <vt:lpstr>Work Sans</vt:lpstr>
      <vt:lpstr>Arial</vt:lpstr>
      <vt:lpstr>Tahoma</vt:lpstr>
      <vt:lpstr>Political Consulting by Slidesgo</vt:lpstr>
      <vt:lpstr>Τεχνητή Νοημοσύνη και Εφαρμογές στον Ιστό των πραγμάτων</vt:lpstr>
      <vt:lpstr>Περιεχόμενα 1ης Εργασίας</vt:lpstr>
      <vt:lpstr>Data Pre-Processing</vt:lpstr>
      <vt:lpstr>Visualization</vt:lpstr>
      <vt:lpstr>Visualization</vt:lpstr>
      <vt:lpstr>Model LSTM</vt:lpstr>
      <vt:lpstr>Example Univariate</vt:lpstr>
      <vt:lpstr>Παρουσίαση του PowerPoint</vt:lpstr>
      <vt:lpstr>Examples Multivariate</vt:lpstr>
      <vt:lpstr>Examples Multivariate 2</vt:lpstr>
      <vt:lpstr>Περιεχόμενα 2ης Εργασίας</vt:lpstr>
      <vt:lpstr>Data Pre-Processing</vt:lpstr>
      <vt:lpstr>Train – Test - Validation</vt:lpstr>
      <vt:lpstr>Κατανόηση Δεδομένων</vt:lpstr>
      <vt:lpstr>Model RNN</vt:lpstr>
      <vt:lpstr>Examples</vt:lpstr>
      <vt:lpstr>Predict</vt:lpstr>
      <vt:lpstr>AUC - BIAS</vt:lpstr>
      <vt:lpstr>Παρουσίαση του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Τεχνητή Νοημοσύνη και Εφαρμογές στον Ιστό των πραγμάτων</dc:title>
  <cp:lastModifiedBy>Χρήστης των Windows</cp:lastModifiedBy>
  <cp:revision>17</cp:revision>
  <dcterms:modified xsi:type="dcterms:W3CDTF">2020-07-07T20:55:34Z</dcterms:modified>
</cp:coreProperties>
</file>