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53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cisco.com/c/en/us/products/security/what-is-network-security.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medium.com/@draj0718/opencv-face-detectiondeployment-in-flask-web-framework-1a9b9772d9f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geeksforgeeks.org/opencv-python-programface-detection/" TargetMode="External"/><Relationship Id="rId5" Type="http://schemas.openxmlformats.org/officeDocument/2006/relationships/hyperlink" Target="https://www.geeksforgeeks.org/face-recognition-usingartificial-intelligence/" TargetMode="External"/><Relationship Id="rId4" Type="http://schemas.openxmlformats.org/officeDocument/2006/relationships/hyperlink" Target="https://www.kaspersky.com/resourcecenter/definitions/what-is-facial-recogni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30306" y="-42190"/>
            <a:ext cx="14630400" cy="8229600"/>
          </a:xfrm>
          <a:prstGeom prst="rect">
            <a:avLst/>
          </a:prstGeom>
          <a:solidFill>
            <a:srgbClr val="EEEFF5"/>
          </a:solidFill>
          <a:ln/>
        </p:spPr>
      </p:sp>
      <p:sp>
        <p:nvSpPr>
          <p:cNvPr id="4" name="Text 1"/>
          <p:cNvSpPr/>
          <p:nvPr/>
        </p:nvSpPr>
        <p:spPr>
          <a:xfrm>
            <a:off x="3087707" y="291610"/>
            <a:ext cx="11109960" cy="1388745"/>
          </a:xfrm>
          <a:prstGeom prst="rect">
            <a:avLst/>
          </a:prstGeom>
          <a:noFill/>
          <a:ln/>
        </p:spPr>
        <p:txBody>
          <a:bodyPr wrap="square" rtlCol="0" anchor="t"/>
          <a:lstStyle/>
          <a:p>
            <a:pPr marL="0" indent="0">
              <a:lnSpc>
                <a:spcPts val="5468"/>
              </a:lnSpc>
              <a:buNone/>
            </a:pPr>
            <a:r>
              <a:rPr lang="en-US" sz="4374" b="1">
                <a:solidFill>
                  <a:srgbClr val="396AF1"/>
                </a:solidFill>
                <a:latin typeface="Barlow" pitchFamily="34" charset="0"/>
                <a:ea typeface="Barlow" pitchFamily="34" charset="-122"/>
                <a:cs typeface="Barlow" pitchFamily="34" charset="-120"/>
              </a:rPr>
              <a:t> </a:t>
            </a:r>
            <a:r>
              <a:rPr lang="en-US" sz="4374" b="1" u="sng" dirty="0">
                <a:solidFill>
                  <a:srgbClr val="396AF1"/>
                </a:solidFill>
                <a:latin typeface="Barlow" pitchFamily="34" charset="0"/>
                <a:ea typeface="Barlow" pitchFamily="34" charset="-122"/>
                <a:cs typeface="Barlow" pitchFamily="34" charset="-120"/>
              </a:rPr>
              <a:t>Face Authentication System</a:t>
            </a:r>
            <a:endParaRPr lang="en-US" sz="4374" u="sng" dirty="0"/>
          </a:p>
        </p:txBody>
      </p:sp>
      <p:sp>
        <p:nvSpPr>
          <p:cNvPr id="5" name="Shape 2"/>
          <p:cNvSpPr/>
          <p:nvPr/>
        </p:nvSpPr>
        <p:spPr>
          <a:xfrm>
            <a:off x="2837736" y="4579716"/>
            <a:ext cx="499943" cy="499943"/>
          </a:xfrm>
          <a:prstGeom prst="roundRect">
            <a:avLst>
              <a:gd name="adj" fmla="val 26667"/>
            </a:avLst>
          </a:prstGeom>
          <a:solidFill>
            <a:srgbClr val="EEEFF5"/>
          </a:solidFill>
          <a:ln/>
        </p:spPr>
      </p:sp>
      <p:sp>
        <p:nvSpPr>
          <p:cNvPr id="7" name="Text 4"/>
          <p:cNvSpPr/>
          <p:nvPr/>
        </p:nvSpPr>
        <p:spPr>
          <a:xfrm>
            <a:off x="2837736" y="4178975"/>
            <a:ext cx="10032444"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8" name="Text 5"/>
          <p:cNvSpPr/>
          <p:nvPr/>
        </p:nvSpPr>
        <p:spPr>
          <a:xfrm>
            <a:off x="2837736" y="4623197"/>
            <a:ext cx="10032444"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9" name="Text 6"/>
          <p:cNvSpPr/>
          <p:nvPr/>
        </p:nvSpPr>
        <p:spPr>
          <a:xfrm>
            <a:off x="2837736" y="5422821"/>
            <a:ext cx="10032444"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11" name="TextBox 10">
            <a:extLst>
              <a:ext uri="{FF2B5EF4-FFF2-40B4-BE49-F238E27FC236}">
                <a16:creationId xmlns:a16="http://schemas.microsoft.com/office/drawing/2014/main" id="{0BA8D60F-95F3-EA77-B89A-F9759A13C7BC}"/>
              </a:ext>
            </a:extLst>
          </p:cNvPr>
          <p:cNvSpPr txBox="1"/>
          <p:nvPr/>
        </p:nvSpPr>
        <p:spPr>
          <a:xfrm>
            <a:off x="8778240" y="4701092"/>
            <a:ext cx="5421854" cy="3139321"/>
          </a:xfrm>
          <a:prstGeom prst="rect">
            <a:avLst/>
          </a:prstGeom>
          <a:noFill/>
        </p:spPr>
        <p:txBody>
          <a:bodyPr wrap="square" rtlCol="0">
            <a:spAutoFit/>
          </a:bodyPr>
          <a:lstStyle/>
          <a:p>
            <a:r>
              <a:rPr lang="en-IN" sz="3600"/>
              <a:t>Presented By:</a:t>
            </a:r>
          </a:p>
          <a:p>
            <a:r>
              <a:rPr lang="en-IN" sz="3600"/>
              <a:t>    Vijay Kumar (2106059)</a:t>
            </a:r>
          </a:p>
          <a:p>
            <a:r>
              <a:rPr lang="en-IN" sz="3600"/>
              <a:t>    Mayank Kumar (2106068)</a:t>
            </a:r>
          </a:p>
          <a:p>
            <a:r>
              <a:rPr lang="en-IN" sz="3600"/>
              <a:t>    Vineet Raj (2106019)</a:t>
            </a:r>
          </a:p>
          <a:p>
            <a:r>
              <a:rPr lang="en-IN" sz="3600"/>
              <a:t>    Rupesh (2106005)</a:t>
            </a:r>
          </a:p>
          <a:p>
            <a:endParaRPr lang="en-IN"/>
          </a:p>
        </p:txBody>
      </p:sp>
      <p:sp>
        <p:nvSpPr>
          <p:cNvPr id="12" name="TextBox 11">
            <a:extLst>
              <a:ext uri="{FF2B5EF4-FFF2-40B4-BE49-F238E27FC236}">
                <a16:creationId xmlns:a16="http://schemas.microsoft.com/office/drawing/2014/main" id="{4586049F-8326-38C9-7FC4-CF64AED20A5A}"/>
              </a:ext>
            </a:extLst>
          </p:cNvPr>
          <p:cNvSpPr txBox="1"/>
          <p:nvPr/>
        </p:nvSpPr>
        <p:spPr>
          <a:xfrm>
            <a:off x="580912" y="6108625"/>
            <a:ext cx="4744123" cy="1354217"/>
          </a:xfrm>
          <a:prstGeom prst="rect">
            <a:avLst/>
          </a:prstGeom>
          <a:noFill/>
        </p:spPr>
        <p:txBody>
          <a:bodyPr wrap="square" rtlCol="0">
            <a:spAutoFit/>
          </a:bodyPr>
          <a:lstStyle/>
          <a:p>
            <a:r>
              <a:rPr lang="en-IN" sz="3200"/>
              <a:t>Under the Guidance of :</a:t>
            </a:r>
          </a:p>
          <a:p>
            <a:r>
              <a:rPr lang="en-IN" sz="3200"/>
              <a:t>Dr. Kakali Chatterjee</a:t>
            </a:r>
          </a:p>
          <a:p>
            <a:endParaRPr lang="en-IN"/>
          </a:p>
        </p:txBody>
      </p:sp>
      <p:pic>
        <p:nvPicPr>
          <p:cNvPr id="13" name="Picture 12">
            <a:extLst>
              <a:ext uri="{FF2B5EF4-FFF2-40B4-BE49-F238E27FC236}">
                <a16:creationId xmlns:a16="http://schemas.microsoft.com/office/drawing/2014/main" id="{E915F0AA-BADD-DD9F-A3A7-68C318BEEC61}"/>
              </a:ext>
            </a:extLst>
          </p:cNvPr>
          <p:cNvPicPr>
            <a:picLocks noChangeAspect="1"/>
          </p:cNvPicPr>
          <p:nvPr/>
        </p:nvPicPr>
        <p:blipFill>
          <a:blip r:embed="rId4"/>
          <a:stretch>
            <a:fillRect/>
          </a:stretch>
        </p:blipFill>
        <p:spPr>
          <a:xfrm>
            <a:off x="5228217" y="1171020"/>
            <a:ext cx="2705996" cy="26650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176582"/>
            <a:ext cx="10222706"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Outcome and Impact on Network Security</a:t>
            </a:r>
            <a:endParaRPr lang="en-US" sz="4374" dirty="0"/>
          </a:p>
        </p:txBody>
      </p:sp>
      <p:sp>
        <p:nvSpPr>
          <p:cNvPr id="5" name="Text 2"/>
          <p:cNvSpPr/>
          <p:nvPr/>
        </p:nvSpPr>
        <p:spPr>
          <a:xfrm>
            <a:off x="1760220" y="3315295"/>
            <a:ext cx="11109960"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face authentication system developed in this project can significantly enhance network security by providing a robust and reliable user verification method. Leveraging the power of facial recognition technology, this system can effectively replace traditional password-based authentication, mitigating the risks of </a:t>
            </a:r>
            <a:r>
              <a:rPr lang="en-US" sz="1750" b="1" dirty="0">
                <a:solidFill>
                  <a:srgbClr val="272525"/>
                </a:solidFill>
                <a:latin typeface="Montserrat" pitchFamily="34" charset="0"/>
                <a:ea typeface="Montserrat" pitchFamily="34" charset="-122"/>
                <a:cs typeface="Montserrat" pitchFamily="34" charset="-120"/>
              </a:rPr>
              <a:t>password theft</a:t>
            </a:r>
            <a:r>
              <a:rPr lang="en-US" sz="1750" dirty="0">
                <a:solidFill>
                  <a:srgbClr val="272525"/>
                </a:solidFill>
                <a:latin typeface="Montserrat" pitchFamily="34" charset="0"/>
                <a:ea typeface="Montserrat" pitchFamily="34" charset="-122"/>
                <a:cs typeface="Montserrat" pitchFamily="34" charset="-120"/>
              </a:rPr>
              <a:t> and </a:t>
            </a:r>
            <a:r>
              <a:rPr lang="en-US" sz="1750" b="1" dirty="0">
                <a:solidFill>
                  <a:srgbClr val="272525"/>
                </a:solidFill>
                <a:latin typeface="Montserrat" pitchFamily="34" charset="0"/>
                <a:ea typeface="Montserrat" pitchFamily="34" charset="-122"/>
                <a:cs typeface="Montserrat" pitchFamily="34" charset="-120"/>
              </a:rPr>
              <a:t>unauthorized access</a:t>
            </a:r>
            <a:r>
              <a:rPr lang="en-US" sz="1750" dirty="0">
                <a:solidFill>
                  <a:srgbClr val="272525"/>
                </a:solidFill>
                <a:latin typeface="Montserrat" pitchFamily="34" charset="0"/>
                <a:ea typeface="Montserrat" pitchFamily="34" charset="-122"/>
                <a:cs typeface="Montserrat" pitchFamily="34" charset="-120"/>
              </a:rPr>
              <a:t>.</a:t>
            </a:r>
            <a:endParaRPr lang="en-US" sz="1750" dirty="0"/>
          </a:p>
        </p:txBody>
      </p:sp>
      <p:sp>
        <p:nvSpPr>
          <p:cNvPr id="6" name="Text 3"/>
          <p:cNvSpPr/>
          <p:nvPr/>
        </p:nvSpPr>
        <p:spPr>
          <a:xfrm>
            <a:off x="1760220" y="4986814"/>
            <a:ext cx="11109960"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By integrating the face authentication system with existing network infrastructure, organizations can enjoy </a:t>
            </a:r>
            <a:r>
              <a:rPr lang="en-US" sz="1750" u="sng" dirty="0">
                <a:solidFill>
                  <a:srgbClr val="4B54FF"/>
                </a:solidFill>
                <a:latin typeface="Montserrat" pitchFamily="34" charset="0"/>
                <a:ea typeface="Montserrat" pitchFamily="34" charset="-122"/>
                <a:cs typeface="Montserrat" pitchFamily="34" charset="-120"/>
                <a:hlinkClick r:id="rId4">
                  <a:extLst>
                    <a:ext uri="{A12FA001-AC4F-418D-AE19-62706E023703}">
                      <ahyp:hlinkClr xmlns:ahyp="http://schemas.microsoft.com/office/drawing/2018/hyperlinkcolor" val="tx"/>
                    </a:ext>
                  </a:extLst>
                </a:hlinkClick>
              </a:rPr>
              <a:t>improved network security</a:t>
            </a:r>
            <a:r>
              <a:rPr lang="en-US" sz="1750" dirty="0">
                <a:solidFill>
                  <a:srgbClr val="272525"/>
                </a:solidFill>
                <a:latin typeface="Montserrat" pitchFamily="34" charset="0"/>
                <a:ea typeface="Montserrat" pitchFamily="34" charset="-122"/>
                <a:cs typeface="Montserrat" pitchFamily="34" charset="-120"/>
              </a:rPr>
              <a:t> and better protect their valuable data and resources from </a:t>
            </a:r>
            <a:r>
              <a:rPr lang="en-US" sz="1750" b="1" dirty="0">
                <a:solidFill>
                  <a:srgbClr val="272525"/>
                </a:solidFill>
                <a:latin typeface="Montserrat" pitchFamily="34" charset="0"/>
                <a:ea typeface="Montserrat" pitchFamily="34" charset="-122"/>
                <a:cs typeface="Montserrat" pitchFamily="34" charset="-120"/>
              </a:rPr>
              <a:t>cyber threats</a:t>
            </a:r>
            <a:r>
              <a:rPr lang="en-US" sz="1750" dirty="0">
                <a:solidFill>
                  <a:srgbClr val="272525"/>
                </a:solidFill>
                <a:latin typeface="Montserrat" pitchFamily="34" charset="0"/>
                <a:ea typeface="Montserrat" pitchFamily="34" charset="-122"/>
                <a:cs typeface="Montserrat" pitchFamily="34" charset="-120"/>
              </a:rPr>
              <a:t> and </a:t>
            </a:r>
            <a:r>
              <a:rPr lang="en-US" sz="1750" b="1" dirty="0">
                <a:solidFill>
                  <a:srgbClr val="272525"/>
                </a:solidFill>
                <a:latin typeface="Montserrat" pitchFamily="34" charset="0"/>
                <a:ea typeface="Montserrat" pitchFamily="34" charset="-122"/>
                <a:cs typeface="Montserrat" pitchFamily="34" charset="-120"/>
              </a:rPr>
              <a:t>malicious actors</a:t>
            </a:r>
            <a:r>
              <a:rPr lang="en-US" sz="1750" dirty="0">
                <a:solidFill>
                  <a:srgbClr val="272525"/>
                </a:solidFill>
                <a:latin typeface="Montserrat" pitchFamily="34" charset="0"/>
                <a:ea typeface="Montserrat" pitchFamily="34" charset="-122"/>
                <a:cs typeface="Montserrat" pitchFamily="34" charset="-120"/>
              </a:rPr>
              <a: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83732"/>
            <a:ext cx="14630400" cy="8229600"/>
          </a:xfrm>
          <a:prstGeom prst="rect">
            <a:avLst/>
          </a:prstGeom>
          <a:solidFill>
            <a:srgbClr val="EEEFF5"/>
          </a:solidFill>
          <a:ln/>
        </p:spPr>
      </p:sp>
      <p:sp>
        <p:nvSpPr>
          <p:cNvPr id="4" name="Text 1"/>
          <p:cNvSpPr/>
          <p:nvPr/>
        </p:nvSpPr>
        <p:spPr>
          <a:xfrm>
            <a:off x="1760220"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Box 5">
            <a:extLst>
              <a:ext uri="{FF2B5EF4-FFF2-40B4-BE49-F238E27FC236}">
                <a16:creationId xmlns:a16="http://schemas.microsoft.com/office/drawing/2014/main" id="{BABAECEE-98E2-775D-2B4F-612C36268934}"/>
              </a:ext>
            </a:extLst>
          </p:cNvPr>
          <p:cNvSpPr txBox="1"/>
          <p:nvPr/>
        </p:nvSpPr>
        <p:spPr>
          <a:xfrm>
            <a:off x="5163670" y="537883"/>
            <a:ext cx="6540650" cy="1200329"/>
          </a:xfrm>
          <a:prstGeom prst="rect">
            <a:avLst/>
          </a:prstGeom>
          <a:noFill/>
        </p:spPr>
        <p:txBody>
          <a:bodyPr wrap="square" rtlCol="0">
            <a:spAutoFit/>
          </a:bodyPr>
          <a:lstStyle/>
          <a:p>
            <a:r>
              <a:rPr lang="en-IN" sz="5400" u="sng"/>
              <a:t>References</a:t>
            </a:r>
          </a:p>
          <a:p>
            <a:endParaRPr lang="en-IN"/>
          </a:p>
        </p:txBody>
      </p:sp>
      <p:sp>
        <p:nvSpPr>
          <p:cNvPr id="7" name="TextBox 6">
            <a:extLst>
              <a:ext uri="{FF2B5EF4-FFF2-40B4-BE49-F238E27FC236}">
                <a16:creationId xmlns:a16="http://schemas.microsoft.com/office/drawing/2014/main" id="{B2598E70-9BCA-A78C-2CEB-74C5AEEB9525}"/>
              </a:ext>
            </a:extLst>
          </p:cNvPr>
          <p:cNvSpPr txBox="1"/>
          <p:nvPr/>
        </p:nvSpPr>
        <p:spPr>
          <a:xfrm>
            <a:off x="1301675" y="1782407"/>
            <a:ext cx="10709188" cy="5786199"/>
          </a:xfrm>
          <a:prstGeom prst="rect">
            <a:avLst/>
          </a:prstGeom>
          <a:noFill/>
        </p:spPr>
        <p:txBody>
          <a:bodyPr wrap="square" rtlCol="0">
            <a:spAutoFit/>
          </a:bodyPr>
          <a:lstStyle/>
          <a:p>
            <a:r>
              <a:rPr lang="en-IN" sz="3200">
                <a:solidFill>
                  <a:schemeClr val="bg1"/>
                </a:solidFill>
                <a:hlinkClick r:id="rId4"/>
              </a:rPr>
              <a:t>https://www.kaspersky.com/resourcecenter/definitions/what-is-facial-recognition./</a:t>
            </a:r>
            <a:r>
              <a:rPr lang="en-IN" sz="3200">
                <a:solidFill>
                  <a:schemeClr val="bg1"/>
                </a:solidFill>
              </a:rPr>
              <a:t> </a:t>
            </a:r>
          </a:p>
          <a:p>
            <a:endParaRPr lang="en-IN" sz="3200">
              <a:solidFill>
                <a:schemeClr val="bg1"/>
              </a:solidFill>
            </a:endParaRPr>
          </a:p>
          <a:p>
            <a:r>
              <a:rPr lang="en-IN" sz="3200">
                <a:solidFill>
                  <a:schemeClr val="bg1"/>
                </a:solidFill>
                <a:hlinkClick r:id="rId5"/>
              </a:rPr>
              <a:t>https://www.geeksforgeeks.org/face-recognition-usingartificial-intelligence/</a:t>
            </a:r>
            <a:r>
              <a:rPr lang="en-IN" sz="3200">
                <a:solidFill>
                  <a:schemeClr val="bg1"/>
                </a:solidFill>
              </a:rPr>
              <a:t> </a:t>
            </a:r>
          </a:p>
          <a:p>
            <a:endParaRPr lang="en-IN" sz="3200">
              <a:solidFill>
                <a:schemeClr val="bg1"/>
              </a:solidFill>
            </a:endParaRPr>
          </a:p>
          <a:p>
            <a:r>
              <a:rPr lang="en-IN" sz="3200">
                <a:solidFill>
                  <a:schemeClr val="bg1"/>
                </a:solidFill>
                <a:hlinkClick r:id="rId6"/>
              </a:rPr>
              <a:t>https://www.geeksforgeeks.org/opencv-python-programface-detection/</a:t>
            </a:r>
            <a:endParaRPr lang="en-IN" sz="3200">
              <a:solidFill>
                <a:schemeClr val="bg1"/>
              </a:solidFill>
            </a:endParaRPr>
          </a:p>
          <a:p>
            <a:endParaRPr lang="en-IN" sz="3200">
              <a:solidFill>
                <a:schemeClr val="bg1"/>
              </a:solidFill>
            </a:endParaRPr>
          </a:p>
          <a:p>
            <a:r>
              <a:rPr lang="en-IN" sz="3200">
                <a:solidFill>
                  <a:schemeClr val="bg1"/>
                </a:solidFill>
                <a:hlinkClick r:id="rId7"/>
              </a:rPr>
              <a:t>https://medium.com/@draj0718/opencv-face-detectiondeployment-in-flask-web-framework-1a9b9772d9fd/</a:t>
            </a:r>
            <a:endParaRPr lang="en-IN" sz="3200">
              <a:solidFill>
                <a:schemeClr val="bg1"/>
              </a:solidFill>
            </a:endParaRPr>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965478"/>
            <a:ext cx="7477601" cy="3832860"/>
          </a:xfrm>
          <a:prstGeom prst="rect">
            <a:avLst/>
          </a:prstGeom>
          <a:noFill/>
          <a:ln/>
        </p:spPr>
        <p:txBody>
          <a:bodyPr wrap="square" rtlCol="0" anchor="t"/>
          <a:lstStyle/>
          <a:p>
            <a:pPr marL="0" indent="0">
              <a:lnSpc>
                <a:spcPts val="7545"/>
              </a:lnSpc>
              <a:buNone/>
            </a:pPr>
            <a:r>
              <a:rPr lang="en-US" sz="6036" b="1" dirty="0">
                <a:solidFill>
                  <a:srgbClr val="396AF1"/>
                </a:solidFill>
                <a:latin typeface="Barlow" pitchFamily="34" charset="0"/>
                <a:ea typeface="Barlow" pitchFamily="34" charset="-122"/>
                <a:cs typeface="Barlow" pitchFamily="34" charset="-120"/>
              </a:rPr>
              <a:t>Introduction to Project: Face Authentication System</a:t>
            </a:r>
            <a:endParaRPr lang="en-US" sz="6036" dirty="0"/>
          </a:p>
        </p:txBody>
      </p:sp>
      <p:sp>
        <p:nvSpPr>
          <p:cNvPr id="6" name="Text 2"/>
          <p:cNvSpPr/>
          <p:nvPr/>
        </p:nvSpPr>
        <p:spPr>
          <a:xfrm>
            <a:off x="833199" y="5131594"/>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This presentation will explore the development of a cutting-edge face authentication system, designed to enhance network security through the power of computer vision and machine learning. We'll delve into the project's objectives, literature review, and the technical implementation using Python, Flask, OpenCV, and SQLite.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740807"/>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Literature Review: Existing Approaches and Limitations</a:t>
            </a:r>
            <a:endParaRPr lang="en-US" sz="4374" dirty="0"/>
          </a:p>
        </p:txBody>
      </p:sp>
      <p:sp>
        <p:nvSpPr>
          <p:cNvPr id="5" name="Shape 2"/>
          <p:cNvSpPr/>
          <p:nvPr/>
        </p:nvSpPr>
        <p:spPr>
          <a:xfrm>
            <a:off x="1760220" y="2573893"/>
            <a:ext cx="5443895" cy="2346365"/>
          </a:xfrm>
          <a:prstGeom prst="roundRect">
            <a:avLst>
              <a:gd name="adj" fmla="val 5682"/>
            </a:avLst>
          </a:prstGeom>
          <a:solidFill>
            <a:srgbClr val="EEEFF5"/>
          </a:solidFill>
          <a:ln/>
        </p:spPr>
      </p:sp>
      <p:sp>
        <p:nvSpPr>
          <p:cNvPr id="6" name="Text 3"/>
          <p:cNvSpPr/>
          <p:nvPr/>
        </p:nvSpPr>
        <p:spPr>
          <a:xfrm>
            <a:off x="1982391" y="2796064"/>
            <a:ext cx="3113722"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Biometric Authentication</a:t>
            </a:r>
            <a:endParaRPr lang="en-US" sz="2187" dirty="0"/>
          </a:p>
        </p:txBody>
      </p:sp>
      <p:sp>
        <p:nvSpPr>
          <p:cNvPr id="7" name="Text 4"/>
          <p:cNvSpPr/>
          <p:nvPr/>
        </p:nvSpPr>
        <p:spPr>
          <a:xfrm>
            <a:off x="1982391" y="3276481"/>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Traditional biometric approaches like fingerprint and iris scanning have limited accessibility and are susceptible to spoofing attacks.</a:t>
            </a:r>
            <a:endParaRPr lang="en-US" sz="1750" dirty="0"/>
          </a:p>
        </p:txBody>
      </p:sp>
      <p:sp>
        <p:nvSpPr>
          <p:cNvPr id="8" name="Shape 5"/>
          <p:cNvSpPr/>
          <p:nvPr/>
        </p:nvSpPr>
        <p:spPr>
          <a:xfrm>
            <a:off x="7426285" y="2573893"/>
            <a:ext cx="5443895" cy="2346365"/>
          </a:xfrm>
          <a:prstGeom prst="roundRect">
            <a:avLst>
              <a:gd name="adj" fmla="val 5682"/>
            </a:avLst>
          </a:prstGeom>
          <a:solidFill>
            <a:srgbClr val="EEEFF5"/>
          </a:solidFill>
          <a:ln/>
        </p:spPr>
      </p:sp>
      <p:sp>
        <p:nvSpPr>
          <p:cNvPr id="9" name="Text 6"/>
          <p:cNvSpPr/>
          <p:nvPr/>
        </p:nvSpPr>
        <p:spPr>
          <a:xfrm>
            <a:off x="7648456" y="2796064"/>
            <a:ext cx="3984665"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Password-Based Authentication</a:t>
            </a:r>
            <a:endParaRPr lang="en-US" sz="2187" dirty="0"/>
          </a:p>
        </p:txBody>
      </p:sp>
      <p:sp>
        <p:nvSpPr>
          <p:cNvPr id="10" name="Text 7"/>
          <p:cNvSpPr/>
          <p:nvPr/>
        </p:nvSpPr>
        <p:spPr>
          <a:xfrm>
            <a:off x="7648456" y="3276481"/>
            <a:ext cx="4999553"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Password-based systems are vulnerable to theft, guessing, and phishing, highlighting the need for more secure alternatives.</a:t>
            </a:r>
            <a:endParaRPr lang="en-US" sz="1750" dirty="0"/>
          </a:p>
        </p:txBody>
      </p:sp>
      <p:sp>
        <p:nvSpPr>
          <p:cNvPr id="11" name="Shape 8"/>
          <p:cNvSpPr/>
          <p:nvPr/>
        </p:nvSpPr>
        <p:spPr>
          <a:xfrm>
            <a:off x="1760220" y="5142428"/>
            <a:ext cx="5443895" cy="2346365"/>
          </a:xfrm>
          <a:prstGeom prst="roundRect">
            <a:avLst>
              <a:gd name="adj" fmla="val 5682"/>
            </a:avLst>
          </a:prstGeom>
          <a:solidFill>
            <a:srgbClr val="EEEFF5"/>
          </a:solidFill>
          <a:ln/>
        </p:spPr>
      </p:sp>
      <p:sp>
        <p:nvSpPr>
          <p:cNvPr id="12" name="Text 9"/>
          <p:cNvSpPr/>
          <p:nvPr/>
        </p:nvSpPr>
        <p:spPr>
          <a:xfrm>
            <a:off x="1982391" y="5364599"/>
            <a:ext cx="3414593"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Multi-Factor Authentication</a:t>
            </a:r>
            <a:endParaRPr lang="en-US" sz="2187" dirty="0"/>
          </a:p>
        </p:txBody>
      </p:sp>
      <p:sp>
        <p:nvSpPr>
          <p:cNvPr id="13" name="Text 10"/>
          <p:cNvSpPr/>
          <p:nvPr/>
        </p:nvSpPr>
        <p:spPr>
          <a:xfrm>
            <a:off x="1982391" y="5845016"/>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While MFA adds an extra layer of security, it can be cumbersome for users and does not fully address the weaknesses of individual factors.</a:t>
            </a:r>
            <a:endParaRPr lang="en-US" sz="1750" dirty="0"/>
          </a:p>
        </p:txBody>
      </p:sp>
      <p:sp>
        <p:nvSpPr>
          <p:cNvPr id="14" name="Shape 11"/>
          <p:cNvSpPr/>
          <p:nvPr/>
        </p:nvSpPr>
        <p:spPr>
          <a:xfrm>
            <a:off x="7426285" y="5142428"/>
            <a:ext cx="5443895" cy="2346365"/>
          </a:xfrm>
          <a:prstGeom prst="roundRect">
            <a:avLst>
              <a:gd name="adj" fmla="val 5682"/>
            </a:avLst>
          </a:prstGeom>
          <a:solidFill>
            <a:srgbClr val="EEEFF5"/>
          </a:solidFill>
          <a:ln/>
        </p:spPr>
      </p:sp>
      <p:sp>
        <p:nvSpPr>
          <p:cNvPr id="15" name="Text 12"/>
          <p:cNvSpPr/>
          <p:nvPr/>
        </p:nvSpPr>
        <p:spPr>
          <a:xfrm>
            <a:off x="7648456" y="5364599"/>
            <a:ext cx="3719512"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Facial Recognition Limitations</a:t>
            </a:r>
            <a:endParaRPr lang="en-US" sz="2187" dirty="0"/>
          </a:p>
        </p:txBody>
      </p:sp>
      <p:sp>
        <p:nvSpPr>
          <p:cNvPr id="16" name="Text 13"/>
          <p:cNvSpPr/>
          <p:nvPr/>
        </p:nvSpPr>
        <p:spPr>
          <a:xfrm>
            <a:off x="7648456" y="5845016"/>
            <a:ext cx="4999553"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Existing facial recognition systems often struggle with accuracy, especially for diverse user demographics, and raise privacy concerns.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7177" y="327898"/>
            <a:ext cx="14630400" cy="8229600"/>
          </a:xfrm>
          <a:prstGeom prst="rect">
            <a:avLst/>
          </a:prstGeom>
          <a:solidFill>
            <a:srgbClr val="EEEFF5"/>
          </a:solidFill>
          <a:ln/>
        </p:spPr>
      </p:sp>
      <p:sp>
        <p:nvSpPr>
          <p:cNvPr id="5" name="Text 1"/>
          <p:cNvSpPr/>
          <p:nvPr/>
        </p:nvSpPr>
        <p:spPr>
          <a:xfrm>
            <a:off x="6794449" y="1161509"/>
            <a:ext cx="74776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Objective: Develop a Secure Face Authentication System</a:t>
            </a:r>
            <a:endParaRPr lang="en-US" sz="4374" dirty="0"/>
          </a:p>
        </p:txBody>
      </p:sp>
      <p:sp>
        <p:nvSpPr>
          <p:cNvPr id="6" name="Text 2"/>
          <p:cNvSpPr/>
          <p:nvPr/>
        </p:nvSpPr>
        <p:spPr>
          <a:xfrm>
            <a:off x="6675000" y="2965846"/>
            <a:ext cx="7122200"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72525"/>
                </a:solidFill>
                <a:latin typeface="Montserrat" pitchFamily="34" charset="0"/>
                <a:ea typeface="Montserrat" pitchFamily="34" charset="-122"/>
                <a:cs typeface="Montserrat" pitchFamily="34" charset="-120"/>
              </a:rPr>
              <a:t>Create a robust face detection and recognition system using advanced computer vision techniques like </a:t>
            </a:r>
            <a:r>
              <a:rPr lang="en-US" sz="1750" b="1" dirty="0">
                <a:solidFill>
                  <a:srgbClr val="272525"/>
                </a:solidFill>
                <a:latin typeface="Montserrat" pitchFamily="34" charset="0"/>
                <a:ea typeface="Montserrat" pitchFamily="34" charset="-122"/>
                <a:cs typeface="Montserrat" pitchFamily="34" charset="-120"/>
              </a:rPr>
              <a:t>Convolutional Neural Networks (CNNs)</a:t>
            </a:r>
            <a:r>
              <a:rPr lang="en-US" sz="1750" dirty="0">
                <a:solidFill>
                  <a:srgbClr val="272525"/>
                </a:solidFill>
                <a:latin typeface="Montserrat" pitchFamily="34" charset="0"/>
                <a:ea typeface="Montserrat" pitchFamily="34" charset="-122"/>
                <a:cs typeface="Montserrat" pitchFamily="34" charset="-120"/>
              </a:rPr>
              <a:t> </a:t>
            </a:r>
            <a:r>
              <a:rPr lang="en-US" sz="1750">
                <a:solidFill>
                  <a:srgbClr val="272525"/>
                </a:solidFill>
                <a:latin typeface="Montserrat" pitchFamily="34" charset="0"/>
                <a:ea typeface="Montserrat" pitchFamily="34" charset="-122"/>
                <a:cs typeface="Montserrat" pitchFamily="34" charset="-120"/>
              </a:rPr>
              <a:t>and </a:t>
            </a:r>
            <a:r>
              <a:rPr lang="en-US" sz="1750" b="1">
                <a:solidFill>
                  <a:srgbClr val="272525"/>
                </a:solidFill>
                <a:latin typeface="Montserrat" pitchFamily="34" charset="0"/>
                <a:ea typeface="Montserrat" pitchFamily="34" charset="-122"/>
                <a:cs typeface="Montserrat" pitchFamily="34" charset="-120"/>
              </a:rPr>
              <a:t>Haar </a:t>
            </a:r>
            <a:r>
              <a:rPr lang="en-US" sz="1750" b="1" dirty="0">
                <a:solidFill>
                  <a:srgbClr val="272525"/>
                </a:solidFill>
                <a:latin typeface="Montserrat" pitchFamily="34" charset="0"/>
                <a:ea typeface="Montserrat" pitchFamily="34" charset="-122"/>
                <a:cs typeface="Montserrat" pitchFamily="34" charset="-120"/>
              </a:rPr>
              <a:t>Cascade Classifiers</a:t>
            </a:r>
            <a:r>
              <a:rPr lang="en-US" sz="1750" dirty="0">
                <a:solidFill>
                  <a:srgbClr val="272525"/>
                </a:solidFill>
                <a:latin typeface="Montserrat" pitchFamily="34" charset="0"/>
                <a:ea typeface="Montserrat" pitchFamily="34" charset="-122"/>
                <a:cs typeface="Montserrat" pitchFamily="34" charset="-120"/>
              </a:rPr>
              <a:t>.</a:t>
            </a:r>
            <a:endParaRPr lang="en-US" sz="1750" dirty="0"/>
          </a:p>
        </p:txBody>
      </p:sp>
      <p:sp>
        <p:nvSpPr>
          <p:cNvPr id="7" name="Text 3"/>
          <p:cNvSpPr/>
          <p:nvPr/>
        </p:nvSpPr>
        <p:spPr>
          <a:xfrm>
            <a:off x="6675001" y="4442698"/>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a:solidFill>
                  <a:srgbClr val="272525"/>
                </a:solidFill>
                <a:latin typeface="Montserrat" pitchFamily="34" charset="0"/>
                <a:ea typeface="Montserrat" pitchFamily="34" charset="-122"/>
                <a:cs typeface="Montserrat" pitchFamily="34" charset="-120"/>
              </a:rPr>
              <a:t>Integrate </a:t>
            </a:r>
            <a:r>
              <a:rPr lang="en-US" sz="1750" dirty="0">
                <a:solidFill>
                  <a:srgbClr val="272525"/>
                </a:solidFill>
                <a:latin typeface="Montserrat" pitchFamily="34" charset="0"/>
                <a:ea typeface="Montserrat" pitchFamily="34" charset="-122"/>
                <a:cs typeface="Montserrat" pitchFamily="34" charset="-120"/>
              </a:rPr>
              <a:t>the face authentication system with a secure user </a:t>
            </a:r>
            <a:r>
              <a:rPr lang="en-US" sz="1750" b="1" dirty="0">
                <a:solidFill>
                  <a:srgbClr val="272525"/>
                </a:solidFill>
                <a:latin typeface="Montserrat" pitchFamily="34" charset="0"/>
                <a:ea typeface="Montserrat" pitchFamily="34" charset="-122"/>
                <a:cs typeface="Montserrat" pitchFamily="34" charset="-120"/>
              </a:rPr>
              <a:t>authorization and access control</a:t>
            </a:r>
            <a:r>
              <a:rPr lang="en-US" sz="1750" dirty="0">
                <a:solidFill>
                  <a:srgbClr val="272525"/>
                </a:solidFill>
                <a:latin typeface="Montserrat" pitchFamily="34" charset="0"/>
                <a:ea typeface="Montserrat" pitchFamily="34" charset="-122"/>
                <a:cs typeface="Montserrat" pitchFamily="34" charset="-120"/>
              </a:rPr>
              <a:t> framework to ensure only verified users can access sensitive resources.</a:t>
            </a:r>
            <a:endParaRPr lang="en-US" sz="1750" dirty="0"/>
          </a:p>
        </p:txBody>
      </p:sp>
      <p:sp>
        <p:nvSpPr>
          <p:cNvPr id="8" name="Text 4"/>
          <p:cNvSpPr/>
          <p:nvPr/>
        </p:nvSpPr>
        <p:spPr>
          <a:xfrm>
            <a:off x="6675001" y="5597723"/>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72525"/>
                </a:solidFill>
                <a:latin typeface="Montserrat" pitchFamily="34" charset="0"/>
                <a:ea typeface="Montserrat" pitchFamily="34" charset="-122"/>
                <a:cs typeface="Montserrat" pitchFamily="34" charset="-120"/>
              </a:rPr>
              <a:t>Leverage the power of </a:t>
            </a:r>
            <a:r>
              <a:rPr lang="en-US" sz="1750" b="1" dirty="0">
                <a:solidFill>
                  <a:srgbClr val="272525"/>
                </a:solidFill>
                <a:latin typeface="Montserrat" pitchFamily="34" charset="0"/>
                <a:ea typeface="Montserrat" pitchFamily="34" charset="-122"/>
                <a:cs typeface="Montserrat" pitchFamily="34" charset="-120"/>
              </a:rPr>
              <a:t>SQLite database</a:t>
            </a:r>
            <a:r>
              <a:rPr lang="en-US" sz="1750" dirty="0">
                <a:solidFill>
                  <a:srgbClr val="272525"/>
                </a:solidFill>
                <a:latin typeface="Montserrat" pitchFamily="34" charset="0"/>
                <a:ea typeface="Montserrat" pitchFamily="34" charset="-122"/>
                <a:cs typeface="Montserrat" pitchFamily="34" charset="-120"/>
              </a:rPr>
              <a:t> to securely store and manage user facial biometric data, providing fast and efficient retrieval during the authentication process.</a:t>
            </a:r>
            <a:endParaRPr lang="en-US" sz="1750" dirty="0"/>
          </a:p>
        </p:txBody>
      </p:sp>
      <p:pic>
        <p:nvPicPr>
          <p:cNvPr id="11" name="Picture 10">
            <a:extLst>
              <a:ext uri="{FF2B5EF4-FFF2-40B4-BE49-F238E27FC236}">
                <a16:creationId xmlns:a16="http://schemas.microsoft.com/office/drawing/2014/main" id="{DE0E9182-1328-AB1A-DEF0-362976CCB2E3}"/>
              </a:ext>
            </a:extLst>
          </p:cNvPr>
          <p:cNvPicPr>
            <a:picLocks noChangeAspect="1"/>
          </p:cNvPicPr>
          <p:nvPr/>
        </p:nvPicPr>
        <p:blipFill>
          <a:blip r:embed="rId4"/>
          <a:stretch>
            <a:fillRect/>
          </a:stretch>
        </p:blipFill>
        <p:spPr>
          <a:xfrm>
            <a:off x="67177" y="1680260"/>
            <a:ext cx="6368923" cy="50345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325285"/>
            <a:ext cx="11109960"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Technology Stack: Python, Flask, OpenCV, SQLite, JavaScript</a:t>
            </a:r>
            <a:endParaRPr lang="en-US" sz="4374" dirty="0"/>
          </a:p>
        </p:txBody>
      </p:sp>
      <p:pic>
        <p:nvPicPr>
          <p:cNvPr id="5" name="Image 1" descr="preencoded.png"/>
          <p:cNvPicPr>
            <a:picLocks noChangeAspect="1"/>
          </p:cNvPicPr>
          <p:nvPr/>
        </p:nvPicPr>
        <p:blipFill>
          <a:blip r:embed="rId4"/>
          <a:stretch>
            <a:fillRect/>
          </a:stretch>
        </p:blipFill>
        <p:spPr>
          <a:xfrm>
            <a:off x="1760220" y="3158371"/>
            <a:ext cx="555427" cy="555427"/>
          </a:xfrm>
          <a:prstGeom prst="rect">
            <a:avLst/>
          </a:prstGeom>
        </p:spPr>
      </p:pic>
      <p:sp>
        <p:nvSpPr>
          <p:cNvPr id="6" name="Text 2"/>
          <p:cNvSpPr/>
          <p:nvPr/>
        </p:nvSpPr>
        <p:spPr>
          <a:xfrm>
            <a:off x="1760220" y="3935968"/>
            <a:ext cx="2527459"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Python</a:t>
            </a:r>
            <a:endParaRPr lang="en-US" sz="2187" dirty="0"/>
          </a:p>
        </p:txBody>
      </p:sp>
      <p:sp>
        <p:nvSpPr>
          <p:cNvPr id="7" name="Text 3"/>
          <p:cNvSpPr/>
          <p:nvPr/>
        </p:nvSpPr>
        <p:spPr>
          <a:xfrm>
            <a:off x="1760220" y="4416385"/>
            <a:ext cx="2527459"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powerful, versatile programming language used to develop the core functionality of the face authentication system.</a:t>
            </a:r>
            <a:endParaRPr lang="en-US" sz="1750" dirty="0"/>
          </a:p>
        </p:txBody>
      </p:sp>
      <p:pic>
        <p:nvPicPr>
          <p:cNvPr id="8" name="Image 2" descr="preencoded.png"/>
          <p:cNvPicPr>
            <a:picLocks noChangeAspect="1"/>
          </p:cNvPicPr>
          <p:nvPr/>
        </p:nvPicPr>
        <p:blipFill>
          <a:blip r:embed="rId5"/>
          <a:stretch>
            <a:fillRect/>
          </a:stretch>
        </p:blipFill>
        <p:spPr>
          <a:xfrm>
            <a:off x="4620935" y="3158371"/>
            <a:ext cx="555427" cy="555427"/>
          </a:xfrm>
          <a:prstGeom prst="rect">
            <a:avLst/>
          </a:prstGeom>
        </p:spPr>
      </p:pic>
      <p:sp>
        <p:nvSpPr>
          <p:cNvPr id="9" name="Text 4"/>
          <p:cNvSpPr/>
          <p:nvPr/>
        </p:nvSpPr>
        <p:spPr>
          <a:xfrm>
            <a:off x="4620935" y="3935968"/>
            <a:ext cx="2527578"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Flask</a:t>
            </a:r>
            <a:endParaRPr lang="en-US" sz="2187" dirty="0"/>
          </a:p>
        </p:txBody>
      </p:sp>
      <p:sp>
        <p:nvSpPr>
          <p:cNvPr id="10" name="Text 5"/>
          <p:cNvSpPr/>
          <p:nvPr/>
        </p:nvSpPr>
        <p:spPr>
          <a:xfrm>
            <a:off x="4620935" y="4416385"/>
            <a:ext cx="2527578"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lightweight, flexible Python web framework that powers the server-side application and API.</a:t>
            </a:r>
            <a:endParaRPr lang="en-US" sz="1750" dirty="0"/>
          </a:p>
        </p:txBody>
      </p:sp>
      <p:pic>
        <p:nvPicPr>
          <p:cNvPr id="11" name="Image 3" descr="preencoded.png"/>
          <p:cNvPicPr>
            <a:picLocks noChangeAspect="1"/>
          </p:cNvPicPr>
          <p:nvPr/>
        </p:nvPicPr>
        <p:blipFill>
          <a:blip r:embed="rId6"/>
          <a:stretch>
            <a:fillRect/>
          </a:stretch>
        </p:blipFill>
        <p:spPr>
          <a:xfrm>
            <a:off x="7481768" y="3158371"/>
            <a:ext cx="555427" cy="555427"/>
          </a:xfrm>
          <a:prstGeom prst="rect">
            <a:avLst/>
          </a:prstGeom>
        </p:spPr>
      </p:pic>
      <p:sp>
        <p:nvSpPr>
          <p:cNvPr id="12" name="Text 6"/>
          <p:cNvSpPr/>
          <p:nvPr/>
        </p:nvSpPr>
        <p:spPr>
          <a:xfrm>
            <a:off x="7481768" y="3935968"/>
            <a:ext cx="2527578"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OpenCV</a:t>
            </a:r>
            <a:endParaRPr lang="en-US" sz="2187" dirty="0"/>
          </a:p>
        </p:txBody>
      </p:sp>
      <p:sp>
        <p:nvSpPr>
          <p:cNvPr id="13" name="Text 7"/>
          <p:cNvSpPr/>
          <p:nvPr/>
        </p:nvSpPr>
        <p:spPr>
          <a:xfrm>
            <a:off x="7481768" y="4416385"/>
            <a:ext cx="2527578"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open-source computer vision library used for real-time face detection, recognition, and image processing.</a:t>
            </a:r>
            <a:endParaRPr lang="en-US" sz="1750" dirty="0"/>
          </a:p>
        </p:txBody>
      </p:sp>
      <p:pic>
        <p:nvPicPr>
          <p:cNvPr id="14" name="Image 4" descr="preencoded.png"/>
          <p:cNvPicPr>
            <a:picLocks noChangeAspect="1"/>
          </p:cNvPicPr>
          <p:nvPr/>
        </p:nvPicPr>
        <p:blipFill>
          <a:blip r:embed="rId7"/>
          <a:stretch>
            <a:fillRect/>
          </a:stretch>
        </p:blipFill>
        <p:spPr>
          <a:xfrm>
            <a:off x="10342602" y="3158371"/>
            <a:ext cx="555427" cy="555427"/>
          </a:xfrm>
          <a:prstGeom prst="rect">
            <a:avLst/>
          </a:prstGeom>
        </p:spPr>
      </p:pic>
      <p:sp>
        <p:nvSpPr>
          <p:cNvPr id="15" name="Text 8"/>
          <p:cNvSpPr/>
          <p:nvPr/>
        </p:nvSpPr>
        <p:spPr>
          <a:xfrm>
            <a:off x="10342602" y="3935968"/>
            <a:ext cx="2527578"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SQLite</a:t>
            </a:r>
            <a:endParaRPr lang="en-US" sz="2187" dirty="0"/>
          </a:p>
        </p:txBody>
      </p:sp>
      <p:sp>
        <p:nvSpPr>
          <p:cNvPr id="16" name="Text 9"/>
          <p:cNvSpPr/>
          <p:nvPr/>
        </p:nvSpPr>
        <p:spPr>
          <a:xfrm>
            <a:off x="10342602" y="4416385"/>
            <a:ext cx="2527578"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lightweight, serverless database used to store user profiles, authentication credentials, and face recognition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EEEFF5">
              <a:alpha val="85000"/>
            </a:srgbClr>
          </a:solidFill>
          <a:ln/>
        </p:spPr>
      </p:sp>
      <p:sp>
        <p:nvSpPr>
          <p:cNvPr id="6" name="Text 2"/>
          <p:cNvSpPr/>
          <p:nvPr/>
        </p:nvSpPr>
        <p:spPr>
          <a:xfrm>
            <a:off x="1760220" y="1143476"/>
            <a:ext cx="10647045"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Face Detection and Recognition Algorithms</a:t>
            </a:r>
            <a:endParaRPr lang="en-US" sz="4374" dirty="0"/>
          </a:p>
        </p:txBody>
      </p:sp>
      <p:sp>
        <p:nvSpPr>
          <p:cNvPr id="7" name="Shape 3"/>
          <p:cNvSpPr/>
          <p:nvPr/>
        </p:nvSpPr>
        <p:spPr>
          <a:xfrm>
            <a:off x="7265313" y="2171105"/>
            <a:ext cx="99893" cy="4914900"/>
          </a:xfrm>
          <a:prstGeom prst="roundRect">
            <a:avLst>
              <a:gd name="adj" fmla="val 133462"/>
            </a:avLst>
          </a:prstGeom>
          <a:solidFill>
            <a:srgbClr val="EEEFF5"/>
          </a:solidFill>
          <a:ln/>
        </p:spPr>
      </p:sp>
      <p:sp>
        <p:nvSpPr>
          <p:cNvPr id="8" name="Shape 4"/>
          <p:cNvSpPr/>
          <p:nvPr/>
        </p:nvSpPr>
        <p:spPr>
          <a:xfrm>
            <a:off x="6287631" y="2544663"/>
            <a:ext cx="777597" cy="99893"/>
          </a:xfrm>
          <a:prstGeom prst="roundRect">
            <a:avLst>
              <a:gd name="adj" fmla="val 133462"/>
            </a:avLst>
          </a:prstGeom>
          <a:solidFill>
            <a:srgbClr val="EEEFF5"/>
          </a:solidFill>
          <a:ln/>
        </p:spPr>
      </p:sp>
      <p:sp>
        <p:nvSpPr>
          <p:cNvPr id="9" name="Shape 5"/>
          <p:cNvSpPr/>
          <p:nvPr/>
        </p:nvSpPr>
        <p:spPr>
          <a:xfrm>
            <a:off x="7065228" y="2344698"/>
            <a:ext cx="499943" cy="499943"/>
          </a:xfrm>
          <a:prstGeom prst="roundRect">
            <a:avLst>
              <a:gd name="adj" fmla="val 26667"/>
            </a:avLst>
          </a:prstGeom>
          <a:solidFill>
            <a:srgbClr val="EEEFF5"/>
          </a:solidFill>
          <a:ln/>
        </p:spPr>
      </p:sp>
      <p:sp>
        <p:nvSpPr>
          <p:cNvPr id="10" name="Text 6"/>
          <p:cNvSpPr/>
          <p:nvPr/>
        </p:nvSpPr>
        <p:spPr>
          <a:xfrm>
            <a:off x="7256205" y="2386370"/>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11" name="Text 7"/>
          <p:cNvSpPr/>
          <p:nvPr/>
        </p:nvSpPr>
        <p:spPr>
          <a:xfrm>
            <a:off x="3315653" y="2393275"/>
            <a:ext cx="2777490" cy="347186"/>
          </a:xfrm>
          <a:prstGeom prst="rect">
            <a:avLst/>
          </a:prstGeom>
          <a:noFill/>
          <a:ln/>
        </p:spPr>
        <p:txBody>
          <a:bodyPr wrap="none" rtlCol="0" anchor="t"/>
          <a:lstStyle/>
          <a:p>
            <a:pPr marL="0" indent="0" algn="r">
              <a:lnSpc>
                <a:spcPts val="2734"/>
              </a:lnSpc>
              <a:buNone/>
            </a:pPr>
            <a:r>
              <a:rPr lang="en-US" sz="2187" b="1" dirty="0">
                <a:solidFill>
                  <a:srgbClr val="396AF1"/>
                </a:solidFill>
                <a:latin typeface="Barlow" pitchFamily="34" charset="0"/>
                <a:ea typeface="Barlow" pitchFamily="34" charset="-122"/>
                <a:cs typeface="Barlow" pitchFamily="34" charset="-120"/>
              </a:rPr>
              <a:t>Facial Detection</a:t>
            </a:r>
            <a:endParaRPr lang="en-US" sz="2187" dirty="0"/>
          </a:p>
        </p:txBody>
      </p:sp>
      <p:sp>
        <p:nvSpPr>
          <p:cNvPr id="12" name="Text 8"/>
          <p:cNvSpPr/>
          <p:nvPr/>
        </p:nvSpPr>
        <p:spPr>
          <a:xfrm>
            <a:off x="1760220" y="2873693"/>
            <a:ext cx="4332923" cy="1421606"/>
          </a:xfrm>
          <a:prstGeom prst="rect">
            <a:avLst/>
          </a:prstGeom>
          <a:noFill/>
          <a:ln/>
        </p:spPr>
        <p:txBody>
          <a:bodyPr wrap="square" rtlCol="0" anchor="t"/>
          <a:lstStyle/>
          <a:p>
            <a:pPr marL="0" indent="0" algn="r">
              <a:lnSpc>
                <a:spcPts val="2799"/>
              </a:lnSpc>
              <a:buNone/>
            </a:pPr>
            <a:r>
              <a:rPr lang="en-US" sz="1750" dirty="0">
                <a:solidFill>
                  <a:srgbClr val="272525"/>
                </a:solidFill>
                <a:latin typeface="Montserrat" pitchFamily="34" charset="0"/>
                <a:ea typeface="Montserrat" pitchFamily="34" charset="-122"/>
                <a:cs typeface="Montserrat" pitchFamily="34" charset="-120"/>
              </a:rPr>
              <a:t>Utilizes computer vision techniques like Haar Cascade Classifiers to locate and identify faces within an image frame.</a:t>
            </a:r>
            <a:endParaRPr lang="en-US" sz="1750" dirty="0"/>
          </a:p>
        </p:txBody>
      </p:sp>
      <p:sp>
        <p:nvSpPr>
          <p:cNvPr id="13" name="Shape 9"/>
          <p:cNvSpPr/>
          <p:nvPr/>
        </p:nvSpPr>
        <p:spPr>
          <a:xfrm>
            <a:off x="7565172" y="3655516"/>
            <a:ext cx="777597" cy="99893"/>
          </a:xfrm>
          <a:prstGeom prst="roundRect">
            <a:avLst>
              <a:gd name="adj" fmla="val 133462"/>
            </a:avLst>
          </a:prstGeom>
          <a:solidFill>
            <a:srgbClr val="EEEFF5"/>
          </a:solidFill>
          <a:ln/>
        </p:spPr>
      </p:sp>
      <p:sp>
        <p:nvSpPr>
          <p:cNvPr id="14" name="Shape 10"/>
          <p:cNvSpPr/>
          <p:nvPr/>
        </p:nvSpPr>
        <p:spPr>
          <a:xfrm>
            <a:off x="7065228" y="3455551"/>
            <a:ext cx="499943" cy="499943"/>
          </a:xfrm>
          <a:prstGeom prst="roundRect">
            <a:avLst>
              <a:gd name="adj" fmla="val 26667"/>
            </a:avLst>
          </a:prstGeom>
          <a:solidFill>
            <a:srgbClr val="EEEFF5"/>
          </a:solidFill>
          <a:ln/>
        </p:spPr>
      </p:sp>
      <p:sp>
        <p:nvSpPr>
          <p:cNvPr id="15" name="Text 11"/>
          <p:cNvSpPr/>
          <p:nvPr/>
        </p:nvSpPr>
        <p:spPr>
          <a:xfrm>
            <a:off x="7221795" y="3497223"/>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6" name="Text 12"/>
          <p:cNvSpPr/>
          <p:nvPr/>
        </p:nvSpPr>
        <p:spPr>
          <a:xfrm>
            <a:off x="8537258" y="3504128"/>
            <a:ext cx="3078361"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Facial Feature Extraction</a:t>
            </a:r>
            <a:endParaRPr lang="en-US" sz="2187" dirty="0"/>
          </a:p>
        </p:txBody>
      </p:sp>
      <p:sp>
        <p:nvSpPr>
          <p:cNvPr id="17" name="Text 13"/>
          <p:cNvSpPr/>
          <p:nvPr/>
        </p:nvSpPr>
        <p:spPr>
          <a:xfrm>
            <a:off x="8537258" y="3984546"/>
            <a:ext cx="4332923"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Extracts unique facial landmarks and features such as eyes, nose, mouth, and facial contours for recognition.</a:t>
            </a:r>
            <a:endParaRPr lang="en-US" sz="1750" dirty="0"/>
          </a:p>
        </p:txBody>
      </p:sp>
      <p:sp>
        <p:nvSpPr>
          <p:cNvPr id="18" name="Shape 14"/>
          <p:cNvSpPr/>
          <p:nvPr/>
        </p:nvSpPr>
        <p:spPr>
          <a:xfrm>
            <a:off x="6287631" y="5113199"/>
            <a:ext cx="777597" cy="99893"/>
          </a:xfrm>
          <a:prstGeom prst="roundRect">
            <a:avLst>
              <a:gd name="adj" fmla="val 133462"/>
            </a:avLst>
          </a:prstGeom>
          <a:solidFill>
            <a:srgbClr val="EEEFF5"/>
          </a:solidFill>
          <a:ln/>
        </p:spPr>
      </p:sp>
      <p:sp>
        <p:nvSpPr>
          <p:cNvPr id="19" name="Shape 15"/>
          <p:cNvSpPr/>
          <p:nvPr/>
        </p:nvSpPr>
        <p:spPr>
          <a:xfrm>
            <a:off x="7065228" y="4913233"/>
            <a:ext cx="499943" cy="499943"/>
          </a:xfrm>
          <a:prstGeom prst="roundRect">
            <a:avLst>
              <a:gd name="adj" fmla="val 26667"/>
            </a:avLst>
          </a:prstGeom>
          <a:solidFill>
            <a:srgbClr val="EEEFF5"/>
          </a:solidFill>
          <a:ln/>
        </p:spPr>
      </p:sp>
      <p:sp>
        <p:nvSpPr>
          <p:cNvPr id="20" name="Text 16"/>
          <p:cNvSpPr/>
          <p:nvPr/>
        </p:nvSpPr>
        <p:spPr>
          <a:xfrm>
            <a:off x="7225129" y="4954905"/>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21" name="Text 17"/>
          <p:cNvSpPr/>
          <p:nvPr/>
        </p:nvSpPr>
        <p:spPr>
          <a:xfrm>
            <a:off x="3315653" y="4961811"/>
            <a:ext cx="2777490" cy="347186"/>
          </a:xfrm>
          <a:prstGeom prst="rect">
            <a:avLst/>
          </a:prstGeom>
          <a:noFill/>
          <a:ln/>
        </p:spPr>
        <p:txBody>
          <a:bodyPr wrap="none" rtlCol="0" anchor="t"/>
          <a:lstStyle/>
          <a:p>
            <a:pPr marL="0" indent="0" algn="r">
              <a:lnSpc>
                <a:spcPts val="2734"/>
              </a:lnSpc>
              <a:buNone/>
            </a:pPr>
            <a:r>
              <a:rPr lang="en-US" sz="2187" b="1" dirty="0">
                <a:solidFill>
                  <a:srgbClr val="396AF1"/>
                </a:solidFill>
                <a:latin typeface="Barlow" pitchFamily="34" charset="0"/>
                <a:ea typeface="Barlow" pitchFamily="34" charset="-122"/>
                <a:cs typeface="Barlow" pitchFamily="34" charset="-120"/>
              </a:rPr>
              <a:t>Facial Recognition</a:t>
            </a:r>
            <a:endParaRPr lang="en-US" sz="2187" dirty="0"/>
          </a:p>
        </p:txBody>
      </p:sp>
      <p:sp>
        <p:nvSpPr>
          <p:cNvPr id="22" name="Text 18"/>
          <p:cNvSpPr/>
          <p:nvPr/>
        </p:nvSpPr>
        <p:spPr>
          <a:xfrm>
            <a:off x="1760220" y="5442228"/>
            <a:ext cx="4332923" cy="1421606"/>
          </a:xfrm>
          <a:prstGeom prst="rect">
            <a:avLst/>
          </a:prstGeom>
          <a:noFill/>
          <a:ln/>
        </p:spPr>
        <p:txBody>
          <a:bodyPr wrap="square" rtlCol="0" anchor="t"/>
          <a:lstStyle/>
          <a:p>
            <a:pPr marL="0" indent="0" algn="r">
              <a:lnSpc>
                <a:spcPts val="2799"/>
              </a:lnSpc>
              <a:buNone/>
            </a:pPr>
            <a:r>
              <a:rPr lang="en-US" sz="1750" dirty="0">
                <a:solidFill>
                  <a:srgbClr val="272525"/>
                </a:solidFill>
                <a:latin typeface="Montserrat" pitchFamily="34" charset="0"/>
                <a:ea typeface="Montserrat" pitchFamily="34" charset="-122"/>
                <a:cs typeface="Montserrat" pitchFamily="34" charset="-120"/>
              </a:rPr>
              <a:t>Compares extracted facial features against a database of enrolled user profiles to authenticate the user's identity.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5" name="Text 1"/>
          <p:cNvSpPr/>
          <p:nvPr/>
        </p:nvSpPr>
        <p:spPr>
          <a:xfrm>
            <a:off x="833199" y="1351836"/>
            <a:ext cx="74776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User Authentication and Authorization</a:t>
            </a:r>
            <a:endParaRPr lang="en-US" sz="4374" dirty="0"/>
          </a:p>
        </p:txBody>
      </p:sp>
      <p:sp>
        <p:nvSpPr>
          <p:cNvPr id="6" name="Text 2"/>
          <p:cNvSpPr/>
          <p:nvPr/>
        </p:nvSpPr>
        <p:spPr>
          <a:xfrm>
            <a:off x="833199" y="3073837"/>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face authentication system employs robust user authentication and authorization mechanisms to ensure secure access to sensitive resources. Users are required to undergo facial recognition to log in, providing an additional layer of security beyond traditional password-based authentication.</a:t>
            </a:r>
            <a:endParaRPr lang="en-US" sz="1750" dirty="0"/>
          </a:p>
        </p:txBody>
      </p:sp>
      <p:sp>
        <p:nvSpPr>
          <p:cNvPr id="7" name="Text 3"/>
          <p:cNvSpPr/>
          <p:nvPr/>
        </p:nvSpPr>
        <p:spPr>
          <a:xfrm>
            <a:off x="833199" y="5100757"/>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Once authenticated, the system grants users access to authorized features and data based on their assigned roles and permissions. This fine-grained access control helps to protect sensitive information and prevent unauthorized actions, strengthening the overall security posture of the application.</a:t>
            </a:r>
            <a:endParaRPr lang="en-US" sz="1750" dirty="0"/>
          </a:p>
        </p:txBody>
      </p:sp>
      <p:pic>
        <p:nvPicPr>
          <p:cNvPr id="10" name="Picture 9">
            <a:extLst>
              <a:ext uri="{FF2B5EF4-FFF2-40B4-BE49-F238E27FC236}">
                <a16:creationId xmlns:a16="http://schemas.microsoft.com/office/drawing/2014/main" id="{77C61997-5817-2CC1-E77D-F20CD14F8C03}"/>
              </a:ext>
            </a:extLst>
          </p:cNvPr>
          <p:cNvPicPr>
            <a:picLocks noChangeAspect="1"/>
          </p:cNvPicPr>
          <p:nvPr/>
        </p:nvPicPr>
        <p:blipFill>
          <a:blip r:embed="rId4"/>
          <a:stretch>
            <a:fillRect/>
          </a:stretch>
        </p:blipFill>
        <p:spPr>
          <a:xfrm>
            <a:off x="8644288" y="1262209"/>
            <a:ext cx="5152913" cy="57051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EEEFF5"/>
          </a:solidFill>
          <a:ln/>
        </p:spPr>
      </p:sp>
      <p:sp>
        <p:nvSpPr>
          <p:cNvPr id="4" name="Text 1"/>
          <p:cNvSpPr/>
          <p:nvPr/>
        </p:nvSpPr>
        <p:spPr>
          <a:xfrm>
            <a:off x="2385536" y="542211"/>
            <a:ext cx="8410694" cy="616148"/>
          </a:xfrm>
          <a:prstGeom prst="rect">
            <a:avLst/>
          </a:prstGeom>
          <a:noFill/>
          <a:ln/>
        </p:spPr>
        <p:txBody>
          <a:bodyPr wrap="none" rtlCol="0" anchor="t"/>
          <a:lstStyle/>
          <a:p>
            <a:pPr marL="0" indent="0">
              <a:lnSpc>
                <a:spcPts val="4852"/>
              </a:lnSpc>
              <a:buNone/>
            </a:pPr>
            <a:r>
              <a:rPr lang="en-US" sz="3882" b="1" dirty="0">
                <a:solidFill>
                  <a:srgbClr val="396AF1"/>
                </a:solidFill>
                <a:latin typeface="Barlow" pitchFamily="34" charset="0"/>
                <a:ea typeface="Barlow" pitchFamily="34" charset="-122"/>
                <a:cs typeface="Barlow" pitchFamily="34" charset="-120"/>
              </a:rPr>
              <a:t>Database Integration and Management</a:t>
            </a:r>
            <a:endParaRPr lang="en-US" sz="3882" dirty="0"/>
          </a:p>
        </p:txBody>
      </p:sp>
      <p:sp>
        <p:nvSpPr>
          <p:cNvPr id="5" name="Text 2"/>
          <p:cNvSpPr/>
          <p:nvPr/>
        </p:nvSpPr>
        <p:spPr>
          <a:xfrm>
            <a:off x="2385536" y="1651278"/>
            <a:ext cx="2103953" cy="616029"/>
          </a:xfrm>
          <a:prstGeom prst="rect">
            <a:avLst/>
          </a:prstGeom>
          <a:noFill/>
          <a:ln/>
        </p:spPr>
        <p:txBody>
          <a:bodyPr wrap="square" rtlCol="0" anchor="t"/>
          <a:lstStyle/>
          <a:p>
            <a:pPr marL="0" indent="0">
              <a:lnSpc>
                <a:spcPts val="2426"/>
              </a:lnSpc>
              <a:buNone/>
            </a:pPr>
            <a:r>
              <a:rPr lang="en-US" sz="1941" b="1" dirty="0">
                <a:solidFill>
                  <a:srgbClr val="396AF1"/>
                </a:solidFill>
                <a:latin typeface="Barlow" pitchFamily="34" charset="0"/>
                <a:ea typeface="Barlow" pitchFamily="34" charset="-122"/>
                <a:cs typeface="Barlow" pitchFamily="34" charset="-120"/>
              </a:rPr>
              <a:t>Secure Data Storage</a:t>
            </a:r>
            <a:endParaRPr lang="en-US" sz="1941" dirty="0"/>
          </a:p>
        </p:txBody>
      </p:sp>
      <p:sp>
        <p:nvSpPr>
          <p:cNvPr id="6" name="Text 3"/>
          <p:cNvSpPr/>
          <p:nvPr/>
        </p:nvSpPr>
        <p:spPr>
          <a:xfrm>
            <a:off x="2385536" y="2464475"/>
            <a:ext cx="2103953" cy="4415552"/>
          </a:xfrm>
          <a:prstGeom prst="rect">
            <a:avLst/>
          </a:prstGeom>
          <a:noFill/>
          <a:ln/>
        </p:spPr>
        <p:txBody>
          <a:bodyPr wrap="square" rtlCol="0" anchor="t"/>
          <a:lstStyle/>
          <a:p>
            <a:pPr marL="0" indent="0">
              <a:lnSpc>
                <a:spcPts val="2484"/>
              </a:lnSpc>
              <a:buNone/>
            </a:pPr>
            <a:r>
              <a:rPr lang="en-US" sz="1553" dirty="0">
                <a:solidFill>
                  <a:srgbClr val="272525"/>
                </a:solidFill>
                <a:latin typeface="Montserrat" pitchFamily="34" charset="0"/>
                <a:ea typeface="Montserrat" pitchFamily="34" charset="-122"/>
                <a:cs typeface="Montserrat" pitchFamily="34" charset="-120"/>
              </a:rPr>
              <a:t>The system will utilize a SQLite database to securely store user authentication data, including encrypted face templates and login credentials. Data encryption and access controls will ensure the privacy and integrity of sensitive information.</a:t>
            </a:r>
            <a:endParaRPr lang="en-US" sz="1553" dirty="0"/>
          </a:p>
        </p:txBody>
      </p:sp>
      <p:sp>
        <p:nvSpPr>
          <p:cNvPr id="7" name="Text 4"/>
          <p:cNvSpPr/>
          <p:nvPr/>
        </p:nvSpPr>
        <p:spPr>
          <a:xfrm>
            <a:off x="4978122" y="1651278"/>
            <a:ext cx="2103953" cy="616029"/>
          </a:xfrm>
          <a:prstGeom prst="rect">
            <a:avLst/>
          </a:prstGeom>
          <a:noFill/>
          <a:ln/>
        </p:spPr>
        <p:txBody>
          <a:bodyPr wrap="square" rtlCol="0" anchor="t"/>
          <a:lstStyle/>
          <a:p>
            <a:pPr marL="0" indent="0">
              <a:lnSpc>
                <a:spcPts val="2426"/>
              </a:lnSpc>
              <a:buNone/>
            </a:pPr>
            <a:r>
              <a:rPr lang="en-US" sz="1941" b="1" dirty="0">
                <a:solidFill>
                  <a:srgbClr val="396AF1"/>
                </a:solidFill>
                <a:latin typeface="Barlow" pitchFamily="34" charset="0"/>
                <a:ea typeface="Barlow" pitchFamily="34" charset="-122"/>
                <a:cs typeface="Barlow" pitchFamily="34" charset="-120"/>
              </a:rPr>
              <a:t>Efficient Database Design</a:t>
            </a:r>
            <a:endParaRPr lang="en-US" sz="1941" dirty="0"/>
          </a:p>
        </p:txBody>
      </p:sp>
      <p:sp>
        <p:nvSpPr>
          <p:cNvPr id="8" name="Text 5"/>
          <p:cNvSpPr/>
          <p:nvPr/>
        </p:nvSpPr>
        <p:spPr>
          <a:xfrm>
            <a:off x="4978122" y="2464475"/>
            <a:ext cx="2103953" cy="4730948"/>
          </a:xfrm>
          <a:prstGeom prst="rect">
            <a:avLst/>
          </a:prstGeom>
          <a:noFill/>
          <a:ln/>
        </p:spPr>
        <p:txBody>
          <a:bodyPr wrap="square" rtlCol="0" anchor="t"/>
          <a:lstStyle/>
          <a:p>
            <a:pPr marL="0" indent="0">
              <a:lnSpc>
                <a:spcPts val="2484"/>
              </a:lnSpc>
              <a:buNone/>
            </a:pPr>
            <a:r>
              <a:rPr lang="en-US" sz="1553" dirty="0">
                <a:solidFill>
                  <a:srgbClr val="272525"/>
                </a:solidFill>
                <a:latin typeface="Montserrat" pitchFamily="34" charset="0"/>
                <a:ea typeface="Montserrat" pitchFamily="34" charset="-122"/>
                <a:cs typeface="Montserrat" pitchFamily="34" charset="-120"/>
              </a:rPr>
              <a:t>The database schema will be optimized for fast retrieval and management of user profiles, ensuring smooth and responsive authentication processes. Indexing and normalization techniques will be employed to enhance query performance.</a:t>
            </a:r>
            <a:endParaRPr lang="en-US" sz="1553" dirty="0"/>
          </a:p>
        </p:txBody>
      </p:sp>
      <p:sp>
        <p:nvSpPr>
          <p:cNvPr id="9" name="Text 6"/>
          <p:cNvSpPr/>
          <p:nvPr/>
        </p:nvSpPr>
        <p:spPr>
          <a:xfrm>
            <a:off x="7570708" y="1651278"/>
            <a:ext cx="2103953" cy="616029"/>
          </a:xfrm>
          <a:prstGeom prst="rect">
            <a:avLst/>
          </a:prstGeom>
          <a:noFill/>
          <a:ln/>
        </p:spPr>
        <p:txBody>
          <a:bodyPr wrap="square" rtlCol="0" anchor="t"/>
          <a:lstStyle/>
          <a:p>
            <a:pPr marL="0" indent="0">
              <a:lnSpc>
                <a:spcPts val="2426"/>
              </a:lnSpc>
              <a:buNone/>
            </a:pPr>
            <a:r>
              <a:rPr lang="en-US" sz="1941" b="1" dirty="0">
                <a:solidFill>
                  <a:srgbClr val="396AF1"/>
                </a:solidFill>
                <a:latin typeface="Barlow" pitchFamily="34" charset="0"/>
                <a:ea typeface="Barlow" pitchFamily="34" charset="-122"/>
                <a:cs typeface="Barlow" pitchFamily="34" charset="-120"/>
              </a:rPr>
              <a:t>Database Backup and Restoration</a:t>
            </a:r>
            <a:endParaRPr lang="en-US" sz="1941" dirty="0"/>
          </a:p>
        </p:txBody>
      </p:sp>
      <p:sp>
        <p:nvSpPr>
          <p:cNvPr id="10" name="Text 7"/>
          <p:cNvSpPr/>
          <p:nvPr/>
        </p:nvSpPr>
        <p:spPr>
          <a:xfrm>
            <a:off x="7570708" y="2464475"/>
            <a:ext cx="2103953" cy="4730948"/>
          </a:xfrm>
          <a:prstGeom prst="rect">
            <a:avLst/>
          </a:prstGeom>
          <a:noFill/>
          <a:ln/>
        </p:spPr>
        <p:txBody>
          <a:bodyPr wrap="square" rtlCol="0" anchor="t"/>
          <a:lstStyle/>
          <a:p>
            <a:pPr marL="0" indent="0">
              <a:lnSpc>
                <a:spcPts val="2484"/>
              </a:lnSpc>
              <a:buNone/>
            </a:pPr>
            <a:r>
              <a:rPr lang="en-US" sz="1553" dirty="0">
                <a:solidFill>
                  <a:srgbClr val="272525"/>
                </a:solidFill>
                <a:latin typeface="Montserrat" pitchFamily="34" charset="0"/>
                <a:ea typeface="Montserrat" pitchFamily="34" charset="-122"/>
                <a:cs typeface="Montserrat" pitchFamily="34" charset="-120"/>
              </a:rPr>
              <a:t>Comprehensive backup and recovery strategies will be implemented to safeguard the system's data. Periodic database backups will be stored securely, and restoration procedures will be in place to quickly recover from potential data loss or system failures.</a:t>
            </a:r>
            <a:endParaRPr lang="en-US" sz="1553" dirty="0"/>
          </a:p>
        </p:txBody>
      </p:sp>
      <p:sp>
        <p:nvSpPr>
          <p:cNvPr id="11" name="Text 8"/>
          <p:cNvSpPr/>
          <p:nvPr/>
        </p:nvSpPr>
        <p:spPr>
          <a:xfrm>
            <a:off x="10163294" y="1651278"/>
            <a:ext cx="2103953" cy="616029"/>
          </a:xfrm>
          <a:prstGeom prst="rect">
            <a:avLst/>
          </a:prstGeom>
          <a:noFill/>
          <a:ln/>
        </p:spPr>
        <p:txBody>
          <a:bodyPr wrap="square" rtlCol="0" anchor="t"/>
          <a:lstStyle/>
          <a:p>
            <a:pPr marL="0" indent="0">
              <a:lnSpc>
                <a:spcPts val="2426"/>
              </a:lnSpc>
              <a:buNone/>
            </a:pPr>
            <a:r>
              <a:rPr lang="en-US" sz="1941" b="1" dirty="0">
                <a:solidFill>
                  <a:srgbClr val="396AF1"/>
                </a:solidFill>
                <a:latin typeface="Barlow" pitchFamily="34" charset="0"/>
                <a:ea typeface="Barlow" pitchFamily="34" charset="-122"/>
                <a:cs typeface="Barlow" pitchFamily="34" charset="-120"/>
              </a:rPr>
              <a:t>Scalable Database Infrastructure</a:t>
            </a:r>
            <a:endParaRPr lang="en-US" sz="1941" dirty="0"/>
          </a:p>
        </p:txBody>
      </p:sp>
      <p:sp>
        <p:nvSpPr>
          <p:cNvPr id="12" name="Text 9"/>
          <p:cNvSpPr/>
          <p:nvPr/>
        </p:nvSpPr>
        <p:spPr>
          <a:xfrm>
            <a:off x="10163294" y="2464475"/>
            <a:ext cx="2103953" cy="5046345"/>
          </a:xfrm>
          <a:prstGeom prst="rect">
            <a:avLst/>
          </a:prstGeom>
          <a:noFill/>
          <a:ln/>
        </p:spPr>
        <p:txBody>
          <a:bodyPr wrap="square" rtlCol="0" anchor="t"/>
          <a:lstStyle/>
          <a:p>
            <a:pPr marL="0" indent="0">
              <a:lnSpc>
                <a:spcPts val="2484"/>
              </a:lnSpc>
              <a:buNone/>
            </a:pPr>
            <a:r>
              <a:rPr lang="en-US" sz="1553" dirty="0">
                <a:solidFill>
                  <a:srgbClr val="272525"/>
                </a:solidFill>
                <a:latin typeface="Montserrat" pitchFamily="34" charset="0"/>
                <a:ea typeface="Montserrat" pitchFamily="34" charset="-122"/>
                <a:cs typeface="Montserrat" pitchFamily="34" charset="-120"/>
              </a:rPr>
              <a:t>The database solution will be designed to handle increasing user loads and growing data requirements. Scalability considerations will be taken into account, such as the use of partitioning, replication, or sharding techniques, to ensure the system's long-term viability.</a:t>
            </a:r>
            <a:endParaRPr lang="en-US" sz="155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029420" y="581501"/>
            <a:ext cx="10571559" cy="1321594"/>
          </a:xfrm>
          <a:prstGeom prst="rect">
            <a:avLst/>
          </a:prstGeom>
          <a:noFill/>
          <a:ln/>
        </p:spPr>
        <p:txBody>
          <a:bodyPr wrap="square" rtlCol="0" anchor="t"/>
          <a:lstStyle/>
          <a:p>
            <a:pPr marL="0" indent="0">
              <a:lnSpc>
                <a:spcPts val="5203"/>
              </a:lnSpc>
              <a:buNone/>
            </a:pPr>
            <a:r>
              <a:rPr lang="en-US" sz="4162" b="1" dirty="0">
                <a:solidFill>
                  <a:srgbClr val="396AF1"/>
                </a:solidFill>
                <a:latin typeface="Barlow" pitchFamily="34" charset="0"/>
                <a:ea typeface="Barlow" pitchFamily="34" charset="-122"/>
                <a:cs typeface="Barlow" pitchFamily="34" charset="-120"/>
              </a:rPr>
              <a:t>Implementation Challenges and Considerations</a:t>
            </a:r>
            <a:endParaRPr lang="en-US" sz="4162" dirty="0"/>
          </a:p>
        </p:txBody>
      </p:sp>
      <p:sp>
        <p:nvSpPr>
          <p:cNvPr id="5" name="Shape 2"/>
          <p:cNvSpPr/>
          <p:nvPr/>
        </p:nvSpPr>
        <p:spPr>
          <a:xfrm>
            <a:off x="2029420" y="2491026"/>
            <a:ext cx="475655" cy="475655"/>
          </a:xfrm>
          <a:prstGeom prst="roundRect">
            <a:avLst>
              <a:gd name="adj" fmla="val 26670"/>
            </a:avLst>
          </a:prstGeom>
          <a:solidFill>
            <a:srgbClr val="EEEFF5"/>
          </a:solidFill>
          <a:ln/>
        </p:spPr>
      </p:sp>
      <p:sp>
        <p:nvSpPr>
          <p:cNvPr id="6" name="Text 3"/>
          <p:cNvSpPr/>
          <p:nvPr/>
        </p:nvSpPr>
        <p:spPr>
          <a:xfrm>
            <a:off x="2211110" y="2530554"/>
            <a:ext cx="112276" cy="396478"/>
          </a:xfrm>
          <a:prstGeom prst="rect">
            <a:avLst/>
          </a:prstGeom>
          <a:noFill/>
          <a:ln/>
        </p:spPr>
        <p:txBody>
          <a:bodyPr wrap="none" rtlCol="0" anchor="t"/>
          <a:lstStyle/>
          <a:p>
            <a:pPr marL="0" indent="0" algn="ctr">
              <a:lnSpc>
                <a:spcPts val="3122"/>
              </a:lnSpc>
              <a:buNone/>
            </a:pPr>
            <a:r>
              <a:rPr lang="en-US" sz="2497" b="1" dirty="0">
                <a:solidFill>
                  <a:srgbClr val="396AF1"/>
                </a:solidFill>
                <a:latin typeface="Barlow" pitchFamily="34" charset="0"/>
                <a:ea typeface="Barlow" pitchFamily="34" charset="-122"/>
                <a:cs typeface="Barlow" pitchFamily="34" charset="-120"/>
              </a:rPr>
              <a:t>1</a:t>
            </a:r>
            <a:endParaRPr lang="en-US" sz="2497" dirty="0"/>
          </a:p>
        </p:txBody>
      </p:sp>
      <p:sp>
        <p:nvSpPr>
          <p:cNvPr id="7" name="Text 4"/>
          <p:cNvSpPr/>
          <p:nvPr/>
        </p:nvSpPr>
        <p:spPr>
          <a:xfrm>
            <a:off x="2716411" y="2563654"/>
            <a:ext cx="2706529" cy="330398"/>
          </a:xfrm>
          <a:prstGeom prst="rect">
            <a:avLst/>
          </a:prstGeom>
          <a:noFill/>
          <a:ln/>
        </p:spPr>
        <p:txBody>
          <a:bodyPr wrap="none" rtlCol="0" anchor="t"/>
          <a:lstStyle/>
          <a:p>
            <a:pPr marL="0" indent="0">
              <a:lnSpc>
                <a:spcPts val="2601"/>
              </a:lnSpc>
              <a:buNone/>
            </a:pPr>
            <a:r>
              <a:rPr lang="en-US" sz="2081" b="1" dirty="0">
                <a:solidFill>
                  <a:srgbClr val="396AF1"/>
                </a:solidFill>
                <a:latin typeface="Barlow" pitchFamily="34" charset="0"/>
                <a:ea typeface="Barlow" pitchFamily="34" charset="-122"/>
                <a:cs typeface="Barlow" pitchFamily="34" charset="-120"/>
              </a:rPr>
              <a:t>Technical Complexities</a:t>
            </a:r>
            <a:endParaRPr lang="en-US" sz="2081" dirty="0"/>
          </a:p>
        </p:txBody>
      </p:sp>
      <p:sp>
        <p:nvSpPr>
          <p:cNvPr id="8" name="Text 5"/>
          <p:cNvSpPr/>
          <p:nvPr/>
        </p:nvSpPr>
        <p:spPr>
          <a:xfrm>
            <a:off x="2716411" y="3020854"/>
            <a:ext cx="4493181" cy="2029539"/>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Integrating facial recognition algorithms, database management, and user authentication into a cohesive system poses technical hurdles that require careful planning and expert implementation.</a:t>
            </a:r>
            <a:endParaRPr lang="en-US" sz="1665" dirty="0"/>
          </a:p>
        </p:txBody>
      </p:sp>
      <p:sp>
        <p:nvSpPr>
          <p:cNvPr id="9" name="Shape 6"/>
          <p:cNvSpPr/>
          <p:nvPr/>
        </p:nvSpPr>
        <p:spPr>
          <a:xfrm>
            <a:off x="7420928" y="2491026"/>
            <a:ext cx="475655" cy="475655"/>
          </a:xfrm>
          <a:prstGeom prst="roundRect">
            <a:avLst>
              <a:gd name="adj" fmla="val 26670"/>
            </a:avLst>
          </a:prstGeom>
          <a:solidFill>
            <a:srgbClr val="EEEFF5"/>
          </a:solidFill>
          <a:ln/>
        </p:spPr>
      </p:sp>
      <p:sp>
        <p:nvSpPr>
          <p:cNvPr id="10" name="Text 7"/>
          <p:cNvSpPr/>
          <p:nvPr/>
        </p:nvSpPr>
        <p:spPr>
          <a:xfrm>
            <a:off x="7569875" y="2530554"/>
            <a:ext cx="177641" cy="396478"/>
          </a:xfrm>
          <a:prstGeom prst="rect">
            <a:avLst/>
          </a:prstGeom>
          <a:noFill/>
          <a:ln/>
        </p:spPr>
        <p:txBody>
          <a:bodyPr wrap="none" rtlCol="0" anchor="t"/>
          <a:lstStyle/>
          <a:p>
            <a:pPr marL="0" indent="0" algn="ctr">
              <a:lnSpc>
                <a:spcPts val="3122"/>
              </a:lnSpc>
              <a:buNone/>
            </a:pPr>
            <a:r>
              <a:rPr lang="en-US" sz="2497" b="1" dirty="0">
                <a:solidFill>
                  <a:srgbClr val="396AF1"/>
                </a:solidFill>
                <a:latin typeface="Barlow" pitchFamily="34" charset="0"/>
                <a:ea typeface="Barlow" pitchFamily="34" charset="-122"/>
                <a:cs typeface="Barlow" pitchFamily="34" charset="-120"/>
              </a:rPr>
              <a:t>2</a:t>
            </a:r>
            <a:endParaRPr lang="en-US" sz="2497" dirty="0"/>
          </a:p>
        </p:txBody>
      </p:sp>
      <p:sp>
        <p:nvSpPr>
          <p:cNvPr id="11" name="Text 8"/>
          <p:cNvSpPr/>
          <p:nvPr/>
        </p:nvSpPr>
        <p:spPr>
          <a:xfrm>
            <a:off x="8107918" y="2563654"/>
            <a:ext cx="3562469" cy="330398"/>
          </a:xfrm>
          <a:prstGeom prst="rect">
            <a:avLst/>
          </a:prstGeom>
          <a:noFill/>
          <a:ln/>
        </p:spPr>
        <p:txBody>
          <a:bodyPr wrap="none" rtlCol="0" anchor="t"/>
          <a:lstStyle/>
          <a:p>
            <a:pPr marL="0" indent="0">
              <a:lnSpc>
                <a:spcPts val="2601"/>
              </a:lnSpc>
              <a:buNone/>
            </a:pPr>
            <a:r>
              <a:rPr lang="en-US" sz="2081" b="1" dirty="0">
                <a:solidFill>
                  <a:srgbClr val="396AF1"/>
                </a:solidFill>
                <a:latin typeface="Barlow" pitchFamily="34" charset="0"/>
                <a:ea typeface="Barlow" pitchFamily="34" charset="-122"/>
                <a:cs typeface="Barlow" pitchFamily="34" charset="-120"/>
              </a:rPr>
              <a:t>Privacy and Security Concerns</a:t>
            </a:r>
            <a:endParaRPr lang="en-US" sz="2081" dirty="0"/>
          </a:p>
        </p:txBody>
      </p:sp>
      <p:sp>
        <p:nvSpPr>
          <p:cNvPr id="12" name="Text 9"/>
          <p:cNvSpPr/>
          <p:nvPr/>
        </p:nvSpPr>
        <p:spPr>
          <a:xfrm>
            <a:off x="8107918" y="3020854"/>
            <a:ext cx="4493181" cy="1691283"/>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Safeguarding user data and ensuring the system's resistance to cyber attacks are paramount to maintaining trust and compliance with data protection regulations.</a:t>
            </a:r>
            <a:endParaRPr lang="en-US" sz="1665" dirty="0"/>
          </a:p>
        </p:txBody>
      </p:sp>
      <p:sp>
        <p:nvSpPr>
          <p:cNvPr id="13" name="Shape 10"/>
          <p:cNvSpPr/>
          <p:nvPr/>
        </p:nvSpPr>
        <p:spPr>
          <a:xfrm>
            <a:off x="2029420" y="5426869"/>
            <a:ext cx="475655" cy="475655"/>
          </a:xfrm>
          <a:prstGeom prst="roundRect">
            <a:avLst>
              <a:gd name="adj" fmla="val 26670"/>
            </a:avLst>
          </a:prstGeom>
          <a:solidFill>
            <a:srgbClr val="EEEFF5"/>
          </a:solidFill>
          <a:ln/>
        </p:spPr>
      </p:sp>
      <p:sp>
        <p:nvSpPr>
          <p:cNvPr id="14" name="Text 11"/>
          <p:cNvSpPr/>
          <p:nvPr/>
        </p:nvSpPr>
        <p:spPr>
          <a:xfrm>
            <a:off x="2181582" y="5466398"/>
            <a:ext cx="171331" cy="396478"/>
          </a:xfrm>
          <a:prstGeom prst="rect">
            <a:avLst/>
          </a:prstGeom>
          <a:noFill/>
          <a:ln/>
        </p:spPr>
        <p:txBody>
          <a:bodyPr wrap="none" rtlCol="0" anchor="t"/>
          <a:lstStyle/>
          <a:p>
            <a:pPr marL="0" indent="0" algn="ctr">
              <a:lnSpc>
                <a:spcPts val="3122"/>
              </a:lnSpc>
              <a:buNone/>
            </a:pPr>
            <a:r>
              <a:rPr lang="en-US" sz="2497" b="1" dirty="0">
                <a:solidFill>
                  <a:srgbClr val="396AF1"/>
                </a:solidFill>
                <a:latin typeface="Barlow" pitchFamily="34" charset="0"/>
                <a:ea typeface="Barlow" pitchFamily="34" charset="-122"/>
                <a:cs typeface="Barlow" pitchFamily="34" charset="-120"/>
              </a:rPr>
              <a:t>3</a:t>
            </a:r>
            <a:endParaRPr lang="en-US" sz="2497" dirty="0"/>
          </a:p>
        </p:txBody>
      </p:sp>
      <p:sp>
        <p:nvSpPr>
          <p:cNvPr id="15" name="Text 12"/>
          <p:cNvSpPr/>
          <p:nvPr/>
        </p:nvSpPr>
        <p:spPr>
          <a:xfrm>
            <a:off x="2716411" y="5499497"/>
            <a:ext cx="3630454" cy="330398"/>
          </a:xfrm>
          <a:prstGeom prst="rect">
            <a:avLst/>
          </a:prstGeom>
          <a:noFill/>
          <a:ln/>
        </p:spPr>
        <p:txBody>
          <a:bodyPr wrap="none" rtlCol="0" anchor="t"/>
          <a:lstStyle/>
          <a:p>
            <a:pPr marL="0" indent="0">
              <a:lnSpc>
                <a:spcPts val="2601"/>
              </a:lnSpc>
              <a:buNone/>
            </a:pPr>
            <a:r>
              <a:rPr lang="en-US" sz="2081" b="1" dirty="0">
                <a:solidFill>
                  <a:srgbClr val="396AF1"/>
                </a:solidFill>
                <a:latin typeface="Barlow" pitchFamily="34" charset="0"/>
                <a:ea typeface="Barlow" pitchFamily="34" charset="-122"/>
                <a:cs typeface="Barlow" pitchFamily="34" charset="-120"/>
              </a:rPr>
              <a:t>User Adoption and Acceptance</a:t>
            </a:r>
            <a:endParaRPr lang="en-US" sz="2081" dirty="0"/>
          </a:p>
        </p:txBody>
      </p:sp>
      <p:sp>
        <p:nvSpPr>
          <p:cNvPr id="16" name="Text 13"/>
          <p:cNvSpPr/>
          <p:nvPr/>
        </p:nvSpPr>
        <p:spPr>
          <a:xfrm>
            <a:off x="2716411" y="5956697"/>
            <a:ext cx="4493181" cy="1691283"/>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Designing an intuitive and user-friendly interface is crucial to encourage widespread adoption and mitigate resistance to the new authentication method.</a:t>
            </a:r>
            <a:endParaRPr lang="en-US" sz="1665" dirty="0"/>
          </a:p>
        </p:txBody>
      </p:sp>
      <p:sp>
        <p:nvSpPr>
          <p:cNvPr id="17" name="Shape 14"/>
          <p:cNvSpPr/>
          <p:nvPr/>
        </p:nvSpPr>
        <p:spPr>
          <a:xfrm>
            <a:off x="7420928" y="5426869"/>
            <a:ext cx="475655" cy="475655"/>
          </a:xfrm>
          <a:prstGeom prst="roundRect">
            <a:avLst>
              <a:gd name="adj" fmla="val 26670"/>
            </a:avLst>
          </a:prstGeom>
          <a:solidFill>
            <a:srgbClr val="EEEFF5"/>
          </a:solidFill>
          <a:ln/>
        </p:spPr>
      </p:sp>
      <p:sp>
        <p:nvSpPr>
          <p:cNvPr id="18" name="Text 15"/>
          <p:cNvSpPr/>
          <p:nvPr/>
        </p:nvSpPr>
        <p:spPr>
          <a:xfrm>
            <a:off x="7562731" y="5466398"/>
            <a:ext cx="191929" cy="396478"/>
          </a:xfrm>
          <a:prstGeom prst="rect">
            <a:avLst/>
          </a:prstGeom>
          <a:noFill/>
          <a:ln/>
        </p:spPr>
        <p:txBody>
          <a:bodyPr wrap="none" rtlCol="0" anchor="t"/>
          <a:lstStyle/>
          <a:p>
            <a:pPr marL="0" indent="0" algn="ctr">
              <a:lnSpc>
                <a:spcPts val="3122"/>
              </a:lnSpc>
              <a:buNone/>
            </a:pPr>
            <a:r>
              <a:rPr lang="en-US" sz="2497" b="1" dirty="0">
                <a:solidFill>
                  <a:srgbClr val="396AF1"/>
                </a:solidFill>
                <a:latin typeface="Barlow" pitchFamily="34" charset="0"/>
                <a:ea typeface="Barlow" pitchFamily="34" charset="-122"/>
                <a:cs typeface="Barlow" pitchFamily="34" charset="-120"/>
              </a:rPr>
              <a:t>4</a:t>
            </a:r>
            <a:endParaRPr lang="en-US" sz="2497" dirty="0"/>
          </a:p>
        </p:txBody>
      </p:sp>
      <p:sp>
        <p:nvSpPr>
          <p:cNvPr id="19" name="Text 16"/>
          <p:cNvSpPr/>
          <p:nvPr/>
        </p:nvSpPr>
        <p:spPr>
          <a:xfrm>
            <a:off x="8107918" y="5499497"/>
            <a:ext cx="3291126" cy="330398"/>
          </a:xfrm>
          <a:prstGeom prst="rect">
            <a:avLst/>
          </a:prstGeom>
          <a:noFill/>
          <a:ln/>
        </p:spPr>
        <p:txBody>
          <a:bodyPr wrap="none" rtlCol="0" anchor="t"/>
          <a:lstStyle/>
          <a:p>
            <a:pPr marL="0" indent="0">
              <a:lnSpc>
                <a:spcPts val="2601"/>
              </a:lnSpc>
              <a:buNone/>
            </a:pPr>
            <a:r>
              <a:rPr lang="en-US" sz="2081" b="1" dirty="0">
                <a:solidFill>
                  <a:srgbClr val="396AF1"/>
                </a:solidFill>
                <a:latin typeface="Barlow" pitchFamily="34" charset="0"/>
                <a:ea typeface="Barlow" pitchFamily="34" charset="-122"/>
                <a:cs typeface="Barlow" pitchFamily="34" charset="-120"/>
              </a:rPr>
              <a:t>Scalability and Performance</a:t>
            </a:r>
            <a:endParaRPr lang="en-US" sz="2081" dirty="0"/>
          </a:p>
        </p:txBody>
      </p:sp>
      <p:sp>
        <p:nvSpPr>
          <p:cNvPr id="20" name="Text 17"/>
          <p:cNvSpPr/>
          <p:nvPr/>
        </p:nvSpPr>
        <p:spPr>
          <a:xfrm>
            <a:off x="8107918" y="5956697"/>
            <a:ext cx="4493181" cy="1691283"/>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The system must be capable of handling increasing user volumes and maintaining reliable performance to provide a seamless experience, even under heavy load.</a:t>
            </a:r>
            <a:endParaRPr lang="en-US" sz="166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957</Words>
  <Application>Microsoft Office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Vijay Kumar</cp:lastModifiedBy>
  <cp:revision>2</cp:revision>
  <dcterms:created xsi:type="dcterms:W3CDTF">2024-04-30T16:50:50Z</dcterms:created>
  <dcterms:modified xsi:type="dcterms:W3CDTF">2024-04-30T17:09:17Z</dcterms:modified>
</cp:coreProperties>
</file>